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1" r:id="rId2"/>
    <p:sldId id="268" r:id="rId3"/>
    <p:sldId id="329" r:id="rId4"/>
    <p:sldId id="318" r:id="rId5"/>
    <p:sldId id="328" r:id="rId6"/>
    <p:sldId id="319" r:id="rId7"/>
    <p:sldId id="320" r:id="rId8"/>
    <p:sldId id="322" r:id="rId9"/>
    <p:sldId id="323" r:id="rId10"/>
    <p:sldId id="325" r:id="rId11"/>
    <p:sldId id="326" r:id="rId1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B2A29-96CD-42B0-BDCE-1F1D42C45414}" type="datetimeFigureOut">
              <a:rPr lang="de-DE" smtClean="0"/>
              <a:t>21.08.2025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7FD71-A802-443B-81BB-E0269ADED34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db3e8363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2db3e8363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7FD71-A802-443B-81BB-E0269ADED3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4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FB33-44F6-4BAA-C485-F71CDA6A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3694D-DE69-5AEB-1DD6-D21F623F3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1E114-6C92-3E19-0AF0-69E33E5EE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84EB1-B1D7-1713-95D1-C0410F8AA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7FD71-A802-443B-81BB-E0269ADED3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79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https://medium.com/analytics-vidhya/confusion-matrix-wont-confuse-you-anymore-90424c1bdba9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7FD71-A802-443B-81BB-E0269ADED3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7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https://medium.com/analytics-vidhya/confusion-matrix-wont-confuse-you-anymore-90424c1bdba9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7FD71-A802-443B-81BB-E0269ADED3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45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https://medium.com/analytics-vidhya/confusion-matrix-wont-confuse-you-anymore-90424c1bdba9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7FD71-A802-443B-81BB-E0269ADED3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https://medium.com/analytics-vidhya/confusion-matrix-wont-confuse-you-anymore-90424c1bdba9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7FD71-A802-443B-81BB-E0269ADED3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4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570" y="13207"/>
            <a:ext cx="889685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846400"/>
            <a:ext cx="53082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470467"/>
            <a:ext cx="52143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3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4582" y="609422"/>
            <a:ext cx="285369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703" y="2035200"/>
            <a:ext cx="7611109" cy="2540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9619" y="6443989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91F3E-AF00-4D42-C74F-8D4BA7642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0" y="13207"/>
            <a:ext cx="8896858" cy="738664"/>
          </a:xfrm>
        </p:spPr>
        <p:txBody>
          <a:bodyPr/>
          <a:lstStyle/>
          <a:p>
            <a:r>
              <a:rPr lang="de-DE" sz="2400" spc="-280" dirty="0" err="1">
                <a:solidFill>
                  <a:srgbClr val="374D81"/>
                </a:solidFill>
              </a:rPr>
              <a:t>Confusion</a:t>
            </a:r>
            <a:r>
              <a:rPr lang="de-DE" sz="2400" spc="-280" dirty="0">
                <a:solidFill>
                  <a:srgbClr val="374D81"/>
                </a:solidFill>
              </a:rPr>
              <a:t> Matrix</a:t>
            </a:r>
            <a:br>
              <a:rPr lang="de-DE" dirty="0"/>
            </a:b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DA983B-9EA6-2A30-D557-AE7784CED0D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508105"/>
          </a:xfrm>
        </p:spPr>
        <p:txBody>
          <a:bodyPr/>
          <a:lstStyle/>
          <a:p>
            <a:pPr algn="ctr"/>
            <a:r>
              <a:rPr lang="de-DE" sz="4800" spc="-280" dirty="0">
                <a:solidFill>
                  <a:srgbClr val="374D81"/>
                </a:solidFill>
              </a:rPr>
              <a:t>06 - </a:t>
            </a:r>
            <a:r>
              <a:rPr lang="en" sz="4800" spc="-280" dirty="0">
                <a:solidFill>
                  <a:srgbClr val="374D81"/>
                </a:solidFill>
              </a:rPr>
              <a:t>Intro to ML </a:t>
            </a:r>
          </a:p>
          <a:p>
            <a:pPr algn="ctr"/>
            <a:r>
              <a:rPr lang="de-DE" sz="2800" spc="-280" dirty="0" err="1">
                <a:solidFill>
                  <a:srgbClr val="374D81"/>
                </a:solidFill>
              </a:rPr>
              <a:t>Confusion</a:t>
            </a:r>
            <a:r>
              <a:rPr lang="de-DE" sz="2800" spc="-280" dirty="0">
                <a:solidFill>
                  <a:srgbClr val="374D81"/>
                </a:solidFill>
              </a:rPr>
              <a:t> Matrix (CM)</a:t>
            </a:r>
            <a:endParaRPr lang="de-DE" sz="2800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4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83C4022-289C-F540-16B3-DD42D7AC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e-DE" sz="3200" spc="-280" dirty="0">
                <a:solidFill>
                  <a:srgbClr val="374D81"/>
                </a:solidFill>
              </a:rPr>
              <a:t>Evaluation </a:t>
            </a:r>
            <a:r>
              <a:rPr lang="de-DE" sz="3200" spc="-280" dirty="0" err="1">
                <a:solidFill>
                  <a:srgbClr val="374D81"/>
                </a:solidFill>
              </a:rPr>
              <a:t>Metrics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D987-57C3-47BE-2308-5B2C7125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703" y="1524000"/>
            <a:ext cx="7611109" cy="2708434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Let’s Understand some more parameter that might be helpful for the evaluation of binary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clasification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model.</a:t>
            </a:r>
          </a:p>
          <a:p>
            <a:pPr algn="just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457200" indent="-457200" algn="l"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Accuracy</a:t>
            </a:r>
          </a:p>
          <a:p>
            <a:pPr algn="l"/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is the ratio of total number of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correct classifications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the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total number of classifications.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just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C9BCD-6AC5-6D28-1784-76091018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08" y="4237035"/>
            <a:ext cx="3556183" cy="2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2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83C4022-289C-F540-16B3-DD42D7AC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e-DE" sz="3200" spc="-280" dirty="0">
                <a:solidFill>
                  <a:srgbClr val="374D81"/>
                </a:solidFill>
              </a:rPr>
              <a:t>Evaluation </a:t>
            </a:r>
            <a:r>
              <a:rPr lang="de-DE" sz="3200" spc="-280" dirty="0" err="1">
                <a:solidFill>
                  <a:srgbClr val="374D81"/>
                </a:solidFill>
              </a:rPr>
              <a:t>Metrics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D987-57C3-47BE-2308-5B2C7125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703" y="1524001"/>
            <a:ext cx="7611109" cy="2362199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remaining “</a:t>
            </a:r>
            <a:r>
              <a:rPr lang="de-DE" dirty="0">
                <a:solidFill>
                  <a:srgbClr val="242424"/>
                </a:solidFill>
                <a:latin typeface="source-serif-pro"/>
              </a:rPr>
              <a:t>Evaluation </a:t>
            </a:r>
            <a:r>
              <a:rPr lang="de-DE" dirty="0" err="1">
                <a:solidFill>
                  <a:srgbClr val="242424"/>
                </a:solidFill>
                <a:latin typeface="source-serif-pro"/>
              </a:rPr>
              <a:t>Metrics</a:t>
            </a:r>
            <a:r>
              <a:rPr lang="de-DE" dirty="0">
                <a:solidFill>
                  <a:srgbClr val="242424"/>
                </a:solidFill>
                <a:latin typeface="source-serif-pro"/>
              </a:rPr>
              <a:t>“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will be covered latter on.</a:t>
            </a:r>
          </a:p>
          <a:p>
            <a:pPr algn="just"/>
            <a:endParaRPr lang="de-DE" b="1" dirty="0">
              <a:solidFill>
                <a:srgbClr val="242424"/>
              </a:solidFill>
              <a:latin typeface="sohne"/>
            </a:endParaRPr>
          </a:p>
          <a:p>
            <a:pPr lvl="1" algn="just"/>
            <a:r>
              <a:rPr lang="de-DE" sz="2400" b="1" dirty="0">
                <a:solidFill>
                  <a:srgbClr val="242424"/>
                </a:solidFill>
                <a:latin typeface="sohne"/>
              </a:rPr>
              <a:t>2. Recall / </a:t>
            </a:r>
            <a:r>
              <a:rPr lang="de-DE" sz="2400" b="1" dirty="0" err="1">
                <a:solidFill>
                  <a:srgbClr val="242424"/>
                </a:solidFill>
                <a:latin typeface="sohne"/>
              </a:rPr>
              <a:t>Sensitivity</a:t>
            </a:r>
            <a:endParaRPr lang="de-DE" sz="2400" b="1" dirty="0">
              <a:solidFill>
                <a:srgbClr val="242424"/>
              </a:solidFill>
              <a:latin typeface="sohne"/>
            </a:endParaRPr>
          </a:p>
          <a:p>
            <a:pPr lvl="1" algn="just"/>
            <a:r>
              <a:rPr lang="de-DE" sz="2400" b="1" dirty="0">
                <a:solidFill>
                  <a:srgbClr val="242424"/>
                </a:solidFill>
                <a:latin typeface="sohne"/>
              </a:rPr>
              <a:t>3. Precision</a:t>
            </a:r>
          </a:p>
          <a:p>
            <a:pPr lvl="1" algn="just"/>
            <a:r>
              <a:rPr lang="de-DE" sz="2400" b="1" dirty="0">
                <a:solidFill>
                  <a:srgbClr val="242424"/>
                </a:solidFill>
                <a:latin typeface="sohne"/>
              </a:rPr>
              <a:t>4. F1 Score</a:t>
            </a:r>
          </a:p>
          <a:p>
            <a:pPr algn="just"/>
            <a:endParaRPr lang="de-DE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just"/>
            <a:endParaRPr lang="de-DE" b="1" dirty="0">
              <a:solidFill>
                <a:srgbClr val="242424"/>
              </a:solidFill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401277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ctrTitle"/>
          </p:nvPr>
        </p:nvSpPr>
        <p:spPr>
          <a:xfrm>
            <a:off x="1645200" y="1210100"/>
            <a:ext cx="5853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Course Overview:</a:t>
            </a:r>
            <a:endParaRPr dirty="0"/>
          </a:p>
        </p:txBody>
      </p:sp>
      <p:sp>
        <p:nvSpPr>
          <p:cNvPr id="231" name="Google Shape;231;p39"/>
          <p:cNvSpPr/>
          <p:nvPr/>
        </p:nvSpPr>
        <p:spPr>
          <a:xfrm>
            <a:off x="662850" y="2156300"/>
            <a:ext cx="15618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  <a:sym typeface="Exo 2"/>
              </a:rPr>
              <a:t>1.1 - Python Review</a:t>
            </a:r>
            <a:endParaRPr sz="12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2684776" y="2166400"/>
            <a:ext cx="15618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</a:rPr>
              <a:t>1.2 - Numpy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3" name="Google Shape;233;p39"/>
          <p:cNvCxnSpPr>
            <a:stCxn id="231" idx="3"/>
            <a:endCxn id="232" idx="1"/>
          </p:cNvCxnSpPr>
          <p:nvPr/>
        </p:nvCxnSpPr>
        <p:spPr>
          <a:xfrm>
            <a:off x="2224650" y="2554550"/>
            <a:ext cx="46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9"/>
          <p:cNvSpPr/>
          <p:nvPr/>
        </p:nvSpPr>
        <p:spPr>
          <a:xfrm>
            <a:off x="4681975" y="2156200"/>
            <a:ext cx="15618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  <a:sym typeface="Exo 2"/>
              </a:rPr>
              <a:t>1.3 - Pandas</a:t>
            </a:r>
            <a:endParaRPr sz="12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6679176" y="2166500"/>
            <a:ext cx="15618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</a:rPr>
              <a:t>1.4 - Seaborn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6" name="Google Shape;236;p39"/>
          <p:cNvCxnSpPr>
            <a:stCxn id="234" idx="3"/>
            <a:endCxn id="235" idx="1"/>
          </p:cNvCxnSpPr>
          <p:nvPr/>
        </p:nvCxnSpPr>
        <p:spPr>
          <a:xfrm>
            <a:off x="6243775" y="2554450"/>
            <a:ext cx="435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4234250" y="2554550"/>
            <a:ext cx="435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9"/>
          <p:cNvSpPr/>
          <p:nvPr/>
        </p:nvSpPr>
        <p:spPr>
          <a:xfrm>
            <a:off x="662850" y="3245325"/>
            <a:ext cx="10215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  <a:sym typeface="Exo 2"/>
              </a:rPr>
              <a:t>2.1 - ML Intro</a:t>
            </a:r>
            <a:endParaRPr sz="12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1985500" y="3255425"/>
            <a:ext cx="1021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solidFill>
                  <a:schemeClr val="accent1"/>
                </a:solidFill>
                <a:latin typeface="Exo 2"/>
              </a:rPr>
              <a:t>2.2 - Linear Regression</a:t>
            </a:r>
            <a:endParaRPr sz="11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0" name="Google Shape;240;p39"/>
          <p:cNvCxnSpPr>
            <a:stCxn id="238" idx="3"/>
            <a:endCxn id="239" idx="1"/>
          </p:cNvCxnSpPr>
          <p:nvPr/>
        </p:nvCxnSpPr>
        <p:spPr>
          <a:xfrm>
            <a:off x="1684350" y="3643575"/>
            <a:ext cx="301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39"/>
          <p:cNvSpPr/>
          <p:nvPr/>
        </p:nvSpPr>
        <p:spPr>
          <a:xfrm>
            <a:off x="3287163" y="3245225"/>
            <a:ext cx="10215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2.3 - Logistic Regression</a:t>
            </a:r>
            <a:endParaRPr sz="1100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4593637" y="3255525"/>
            <a:ext cx="1021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 dirty="0">
                <a:solidFill>
                  <a:schemeClr val="accent1"/>
                </a:solidFill>
                <a:latin typeface="Exo 2"/>
              </a:rPr>
              <a:t>2.4 -</a:t>
            </a:r>
            <a:r>
              <a:rPr lang="de-DE" sz="1100" dirty="0" err="1">
                <a:solidFill>
                  <a:schemeClr val="accent1"/>
                </a:solidFill>
                <a:latin typeface="Exo 2"/>
              </a:rPr>
              <a:t>Naïve</a:t>
            </a:r>
            <a:r>
              <a:rPr lang="de-DE" sz="1100" dirty="0">
                <a:solidFill>
                  <a:schemeClr val="accent1"/>
                </a:solidFill>
                <a:latin typeface="Exo 2"/>
              </a:rPr>
              <a:t> Bayes </a:t>
            </a:r>
            <a:r>
              <a:rPr lang="de-DE" sz="1100" dirty="0" err="1">
                <a:solidFill>
                  <a:schemeClr val="accent1"/>
                </a:solidFill>
                <a:latin typeface="Exo 2"/>
              </a:rPr>
              <a:t>Classifier</a:t>
            </a:r>
            <a:endParaRPr sz="11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3" name="Google Shape;243;p39"/>
          <p:cNvCxnSpPr>
            <a:stCxn id="241" idx="3"/>
            <a:endCxn id="242" idx="1"/>
          </p:cNvCxnSpPr>
          <p:nvPr/>
        </p:nvCxnSpPr>
        <p:spPr>
          <a:xfrm>
            <a:off x="4308663" y="3643475"/>
            <a:ext cx="284974" cy="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9"/>
          <p:cNvCxnSpPr/>
          <p:nvPr/>
        </p:nvCxnSpPr>
        <p:spPr>
          <a:xfrm>
            <a:off x="2999078" y="3643575"/>
            <a:ext cx="28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9"/>
          <p:cNvSpPr/>
          <p:nvPr/>
        </p:nvSpPr>
        <p:spPr>
          <a:xfrm>
            <a:off x="7211180" y="3224824"/>
            <a:ext cx="10215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solidFill>
                  <a:schemeClr val="accent1"/>
                </a:solidFill>
                <a:latin typeface="Exo 2"/>
                <a:sym typeface="Exo 2"/>
              </a:rPr>
              <a:t>2.6 - Decision Trees</a:t>
            </a:r>
            <a:endParaRPr sz="11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cxnSp>
        <p:nvCxnSpPr>
          <p:cNvPr id="247" name="Google Shape;247;p39"/>
          <p:cNvCxnSpPr>
            <a:cxnSpLocks/>
          </p:cNvCxnSpPr>
          <p:nvPr/>
        </p:nvCxnSpPr>
        <p:spPr>
          <a:xfrm>
            <a:off x="6926180" y="3627799"/>
            <a:ext cx="285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9"/>
          <p:cNvCxnSpPr>
            <a:cxnSpLocks/>
          </p:cNvCxnSpPr>
          <p:nvPr/>
        </p:nvCxnSpPr>
        <p:spPr>
          <a:xfrm>
            <a:off x="5619980" y="3653875"/>
            <a:ext cx="28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39"/>
          <p:cNvSpPr/>
          <p:nvPr/>
        </p:nvSpPr>
        <p:spPr>
          <a:xfrm>
            <a:off x="662875" y="4344450"/>
            <a:ext cx="1462746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3.1 – Ensembling Learning</a:t>
            </a:r>
            <a:endParaRPr sz="1200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51" name="Google Shape;251;p39"/>
          <p:cNvCxnSpPr>
            <a:cxnSpLocks/>
            <a:stCxn id="249" idx="3"/>
          </p:cNvCxnSpPr>
          <p:nvPr/>
        </p:nvCxnSpPr>
        <p:spPr>
          <a:xfrm flipV="1">
            <a:off x="2125622" y="4740718"/>
            <a:ext cx="329129" cy="19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39"/>
          <p:cNvSpPr/>
          <p:nvPr/>
        </p:nvSpPr>
        <p:spPr>
          <a:xfrm>
            <a:off x="3889561" y="4352668"/>
            <a:ext cx="194468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solidFill>
                  <a:schemeClr val="accent1"/>
                </a:solidFill>
                <a:latin typeface="Exo 2"/>
              </a:rPr>
              <a:t>4</a:t>
            </a:r>
            <a:r>
              <a:rPr lang="en" sz="1200" dirty="0">
                <a:solidFill>
                  <a:schemeClr val="accent1"/>
                </a:solidFill>
                <a:latin typeface="Exo 2"/>
              </a:rPr>
              <a:t>.* - Natural Language Processing (NLP)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53" name="Google Shape;253;p39"/>
          <p:cNvCxnSpPr>
            <a:cxnSpLocks/>
          </p:cNvCxnSpPr>
          <p:nvPr/>
        </p:nvCxnSpPr>
        <p:spPr>
          <a:xfrm flipV="1">
            <a:off x="3512022" y="4742701"/>
            <a:ext cx="370594" cy="10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E7875C-AF3A-C2C2-F19E-141096FF1EEF}"/>
              </a:ext>
            </a:extLst>
          </p:cNvPr>
          <p:cNvCxnSpPr>
            <a:cxnSpLocks/>
          </p:cNvCxnSpPr>
          <p:nvPr/>
        </p:nvCxnSpPr>
        <p:spPr>
          <a:xfrm rot="5400000">
            <a:off x="4576589" y="1159511"/>
            <a:ext cx="302525" cy="600445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Google Shape;242;p39">
            <a:extLst>
              <a:ext uri="{FF2B5EF4-FFF2-40B4-BE49-F238E27FC236}">
                <a16:creationId xmlns:a16="http://schemas.microsoft.com/office/drawing/2014/main" id="{C367036A-0937-2BA9-B3D7-B66F206EBDE5}"/>
              </a:ext>
            </a:extLst>
          </p:cNvPr>
          <p:cNvSpPr/>
          <p:nvPr/>
        </p:nvSpPr>
        <p:spPr>
          <a:xfrm>
            <a:off x="5899893" y="3245224"/>
            <a:ext cx="1021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solidFill>
                  <a:schemeClr val="accent1"/>
                </a:solidFill>
                <a:latin typeface="Exo 2"/>
              </a:rPr>
              <a:t>2.5 - KNN</a:t>
            </a:r>
            <a:endParaRPr sz="1100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1" name="Google Shape;246;p39"/>
          <p:cNvSpPr/>
          <p:nvPr/>
        </p:nvSpPr>
        <p:spPr>
          <a:xfrm>
            <a:off x="2484398" y="4355052"/>
            <a:ext cx="1021500" cy="77133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</a:rPr>
              <a:t>3.2 - Neural Networks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5" name="Google Shape;250;p39"/>
          <p:cNvSpPr/>
          <p:nvPr/>
        </p:nvSpPr>
        <p:spPr>
          <a:xfrm>
            <a:off x="6215053" y="4344413"/>
            <a:ext cx="2125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</a:rPr>
              <a:t>5.* Competition Tips &amp; Final Thoughts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9" name="Google Shape;253;p39">
            <a:extLst>
              <a:ext uri="{FF2B5EF4-FFF2-40B4-BE49-F238E27FC236}">
                <a16:creationId xmlns:a16="http://schemas.microsoft.com/office/drawing/2014/main" id="{83D54D0B-E89E-5AFB-7532-752D8B42179B}"/>
              </a:ext>
            </a:extLst>
          </p:cNvPr>
          <p:cNvCxnSpPr>
            <a:cxnSpLocks/>
          </p:cNvCxnSpPr>
          <p:nvPr/>
        </p:nvCxnSpPr>
        <p:spPr>
          <a:xfrm flipV="1">
            <a:off x="5847310" y="4765872"/>
            <a:ext cx="370594" cy="10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5D3D-EC0D-6939-695F-B4064745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62000"/>
            <a:ext cx="4893818" cy="492443"/>
          </a:xfrm>
        </p:spPr>
        <p:txBody>
          <a:bodyPr/>
          <a:lstStyle/>
          <a:p>
            <a:r>
              <a:rPr lang="de-DE" sz="3200" spc="-280" dirty="0">
                <a:solidFill>
                  <a:srgbClr val="374D81"/>
                </a:solidFill>
              </a:rPr>
              <a:t>CM </a:t>
            </a:r>
            <a:r>
              <a:rPr lang="de-DE" sz="3200" spc="-280" dirty="0" err="1">
                <a:solidFill>
                  <a:srgbClr val="374D81"/>
                </a:solidFill>
              </a:rPr>
              <a:t>for</a:t>
            </a:r>
            <a:r>
              <a:rPr lang="de-DE" sz="3200" spc="-280" dirty="0">
                <a:solidFill>
                  <a:srgbClr val="374D81"/>
                </a:solidFill>
              </a:rPr>
              <a:t> Spam Filter</a:t>
            </a:r>
            <a:endParaRPr lang="en-US" sz="3200" spc="-280" dirty="0">
              <a:solidFill>
                <a:srgbClr val="374D81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A9BB411-E486-F166-6AC6-65BF55184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3450" y="2035175"/>
            <a:ext cx="7612063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-10" dirty="0"/>
              <a:t>Reminder: ML is taken from intelligent agents.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-10" dirty="0"/>
              <a:t>ML algorithm (MLA) is a software agent.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b="1" spc="-10" dirty="0">
                <a:latin typeface="Calibri"/>
                <a:cs typeface="Calibri"/>
              </a:rPr>
              <a:t>Spam filter is based on ML model</a:t>
            </a:r>
            <a:r>
              <a:rPr lang="en-US" sz="1800" b="1" spc="-5" dirty="0"/>
              <a:t>,</a:t>
            </a:r>
            <a:r>
              <a:rPr lang="en-US" sz="1800" b="1" spc="-5" dirty="0"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goal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is to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minimize the 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cost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lang="en-US" sz="1800" b="1" spc="-10" dirty="0">
                <a:solidFill>
                  <a:srgbClr val="FF0000"/>
                </a:solidFill>
                <a:latin typeface="Calibri"/>
                <a:cs typeface="Calibri"/>
              </a:rPr>
              <a:t>erroneous decisions in the </a:t>
            </a:r>
            <a:r>
              <a:rPr lang="en-US" sz="1800" b="1" spc="-5" dirty="0">
                <a:solidFill>
                  <a:srgbClr val="FF0000"/>
                </a:solidFill>
                <a:latin typeface="Calibri"/>
                <a:cs typeface="Calibri"/>
              </a:rPr>
              <a:t> long term; </a:t>
            </a:r>
            <a:r>
              <a:rPr lang="en-US" sz="1800" i="1" spc="-5" dirty="0">
                <a:latin typeface="Calibri"/>
                <a:cs typeface="Calibri"/>
              </a:rPr>
              <a:t>E.g., 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a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spam filter is an agent 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that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puts incoming emails into wanted 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or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unwanted (spam) categories 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&amp;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deletes any unwanted emails</a:t>
            </a:r>
            <a:r>
              <a:rPr lang="en-US" sz="1800" i="1" spc="-5" dirty="0">
                <a:latin typeface="Calibri"/>
                <a:cs typeface="Calibri"/>
              </a:rPr>
              <a:t>. </a:t>
            </a:r>
            <a:r>
              <a:rPr lang="en-US" sz="1800" i="1" dirty="0">
                <a:latin typeface="Calibri"/>
                <a:cs typeface="Calibri"/>
              </a:rPr>
              <a:t>Its </a:t>
            </a:r>
            <a:r>
              <a:rPr lang="en-US" sz="1800" i="1" spc="-5" dirty="0">
                <a:latin typeface="Calibri"/>
                <a:cs typeface="Calibri"/>
              </a:rPr>
              <a:t>goal as </a:t>
            </a:r>
            <a:r>
              <a:rPr lang="en-US" sz="1800" i="1" dirty="0">
                <a:latin typeface="Calibri"/>
                <a:cs typeface="Calibri"/>
              </a:rPr>
              <a:t>a </a:t>
            </a:r>
            <a:r>
              <a:rPr lang="en-US" sz="1800" i="1" u="sng" spc="-5" dirty="0">
                <a:latin typeface="Calibri"/>
                <a:cs typeface="Calibri"/>
              </a:rPr>
              <a:t>goal-based </a:t>
            </a:r>
            <a:r>
              <a:rPr lang="en-US" sz="1800" i="1" u="sng" spc="-5" dirty="0"/>
              <a:t>software </a:t>
            </a:r>
            <a:r>
              <a:rPr lang="en-US" sz="1800" i="1" u="sng" spc="-5" dirty="0">
                <a:latin typeface="Calibri"/>
                <a:cs typeface="Calibri"/>
              </a:rPr>
              <a:t>agent</a:t>
            </a:r>
            <a:r>
              <a:rPr lang="en-US" sz="1800" i="1" spc="-5" dirty="0">
                <a:latin typeface="Calibri"/>
                <a:cs typeface="Calibri"/>
              </a:rPr>
              <a:t> is </a:t>
            </a:r>
            <a:r>
              <a:rPr lang="en-US" sz="1800" i="1" dirty="0">
                <a:latin typeface="Calibri"/>
                <a:cs typeface="Calibri"/>
              </a:rPr>
              <a:t>to </a:t>
            </a:r>
            <a:r>
              <a:rPr lang="en-US" sz="1800" i="1" spc="-5" dirty="0">
                <a:latin typeface="Calibri"/>
                <a:cs typeface="Calibri"/>
              </a:rPr>
              <a:t>put </a:t>
            </a:r>
            <a:r>
              <a:rPr lang="en-US" sz="1800" i="1" dirty="0">
                <a:latin typeface="Calibri"/>
                <a:cs typeface="Calibri"/>
              </a:rPr>
              <a:t>all emails </a:t>
            </a:r>
            <a:r>
              <a:rPr lang="en-US" sz="1800" i="1" spc="-5" dirty="0">
                <a:latin typeface="Calibri"/>
                <a:cs typeface="Calibri"/>
              </a:rPr>
              <a:t>in </a:t>
            </a:r>
            <a:r>
              <a:rPr lang="en-US" sz="1800" i="1" dirty="0">
                <a:latin typeface="Calibri"/>
                <a:cs typeface="Calibri"/>
              </a:rPr>
              <a:t>the </a:t>
            </a:r>
            <a:r>
              <a:rPr lang="en-US" sz="1800" i="1" spc="-5" dirty="0">
                <a:latin typeface="Calibri"/>
                <a:cs typeface="Calibri"/>
              </a:rPr>
              <a:t>right category. </a:t>
            </a:r>
            <a:r>
              <a:rPr lang="en-US" sz="1800" i="1" dirty="0">
                <a:latin typeface="Calibri"/>
                <a:cs typeface="Calibri"/>
              </a:rPr>
              <a:t>In the </a:t>
            </a:r>
            <a:r>
              <a:rPr lang="en-US" sz="1800" i="1" spc="-5" dirty="0">
                <a:latin typeface="Calibri"/>
                <a:cs typeface="Calibri"/>
              </a:rPr>
              <a:t>course </a:t>
            </a:r>
            <a:r>
              <a:rPr lang="en-US" sz="1800" i="1" dirty="0">
                <a:latin typeface="Calibri"/>
                <a:cs typeface="Calibri"/>
              </a:rPr>
              <a:t>of this not-so- 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simple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task,</a:t>
            </a:r>
            <a:r>
              <a:rPr lang="en-US" sz="1800" i="1" dirty="0">
                <a:latin typeface="Calibri"/>
                <a:cs typeface="Calibri"/>
              </a:rPr>
              <a:t> the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agent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can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occasionally</a:t>
            </a:r>
            <a:r>
              <a:rPr lang="en-US" sz="1800" i="1" dirty="0">
                <a:latin typeface="Calibri"/>
                <a:cs typeface="Calibri"/>
              </a:rPr>
              <a:t> make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mistakes.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Because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its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goal</a:t>
            </a:r>
            <a:r>
              <a:rPr lang="en-US" sz="1800" i="1" spc="39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is</a:t>
            </a:r>
            <a:r>
              <a:rPr lang="en-US" sz="1800" i="1" spc="39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to 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classify</a:t>
            </a:r>
            <a:r>
              <a:rPr lang="en-US" sz="1800" i="1" dirty="0">
                <a:latin typeface="Calibri"/>
                <a:cs typeface="Calibri"/>
              </a:rPr>
              <a:t> all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emails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correctly,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it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will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attempt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to</a:t>
            </a:r>
            <a:r>
              <a:rPr lang="en-US" sz="1800" i="1" dirty="0">
                <a:latin typeface="Calibri"/>
                <a:cs typeface="Calibri"/>
              </a:rPr>
              <a:t> make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as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few</a:t>
            </a:r>
            <a:r>
              <a:rPr lang="en-US" sz="1800" i="1" spc="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i="1" u="sng" spc="-5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errors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as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possible</a:t>
            </a:r>
            <a:r>
              <a:rPr lang="en-US" sz="1800" i="1" spc="-5" dirty="0">
                <a:latin typeface="Calibri"/>
                <a:cs typeface="Calibri"/>
              </a:rPr>
              <a:t>. 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However,</a:t>
            </a:r>
            <a:r>
              <a:rPr lang="en-US" sz="1800" i="1" dirty="0">
                <a:latin typeface="Calibri"/>
                <a:cs typeface="Calibri"/>
              </a:rPr>
              <a:t> that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is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not</a:t>
            </a:r>
            <a:r>
              <a:rPr lang="en-US" sz="1800" i="1" dirty="0">
                <a:latin typeface="Calibri"/>
                <a:cs typeface="Calibri"/>
              </a:rPr>
              <a:t> always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what</a:t>
            </a:r>
            <a:r>
              <a:rPr lang="en-US" sz="1800" i="1" dirty="0">
                <a:latin typeface="Calibri"/>
                <a:cs typeface="Calibri"/>
              </a:rPr>
              <a:t> the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user</a:t>
            </a:r>
            <a:r>
              <a:rPr lang="en-US" sz="1800" i="1" dirty="0">
                <a:latin typeface="Calibri"/>
                <a:cs typeface="Calibri"/>
              </a:rPr>
              <a:t> has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in</a:t>
            </a:r>
            <a:r>
              <a:rPr lang="en-US" sz="1800" i="1" dirty="0">
                <a:latin typeface="Calibri"/>
                <a:cs typeface="Calibri"/>
              </a:rPr>
              <a:t> mind.</a:t>
            </a:r>
            <a:r>
              <a:rPr lang="en-US" sz="1800" i="1" spc="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Let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us</a:t>
            </a:r>
            <a:r>
              <a:rPr lang="en-US" sz="1800" i="1" spc="39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compare</a:t>
            </a:r>
            <a:r>
              <a:rPr lang="en-US" sz="1800" i="1" spc="39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the 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following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two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agents.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Out of</a:t>
            </a:r>
            <a:r>
              <a:rPr lang="en-US" sz="1800" i="1" spc="395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1,000 </a:t>
            </a:r>
            <a:r>
              <a:rPr lang="en-US" sz="1800" i="1" dirty="0">
                <a:latin typeface="Calibri"/>
                <a:cs typeface="Calibri"/>
              </a:rPr>
              <a:t>emails, </a:t>
            </a:r>
            <a:r>
              <a:rPr lang="en-US" sz="1800" b="1" i="1" dirty="0">
                <a:latin typeface="Calibri"/>
                <a:cs typeface="Calibri"/>
              </a:rPr>
              <a:t>Agent 1 (or MLA 1)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makes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only 12 </a:t>
            </a:r>
            <a:r>
              <a:rPr lang="en-US" sz="1800" i="1" u="sng" spc="-5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errors</a:t>
            </a:r>
            <a:r>
              <a:rPr lang="en-US" sz="1800" i="1" spc="-5" dirty="0">
                <a:latin typeface="Calibri"/>
                <a:cs typeface="Calibri"/>
              </a:rPr>
              <a:t>.</a:t>
            </a:r>
            <a:r>
              <a:rPr lang="en-US" sz="1800" i="1" spc="395" dirty="0">
                <a:latin typeface="Calibri"/>
                <a:cs typeface="Calibri"/>
              </a:rPr>
              <a:t> </a:t>
            </a:r>
            <a:r>
              <a:rPr lang="en-US" sz="1800" b="1" i="1" dirty="0">
                <a:latin typeface="Calibri"/>
                <a:cs typeface="Calibri"/>
              </a:rPr>
              <a:t>Agent 2 (MLA 2)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395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on the </a:t>
            </a:r>
            <a:r>
              <a:rPr lang="en-US" sz="1800" i="1" spc="-5" dirty="0">
                <a:latin typeface="Calibri"/>
                <a:cs typeface="Calibri"/>
              </a:rPr>
              <a:t>other hand </a:t>
            </a:r>
            <a:r>
              <a:rPr lang="en-US" sz="1800" i="1" dirty="0">
                <a:highlight>
                  <a:srgbClr val="FFFF00"/>
                </a:highlight>
                <a:latin typeface="Calibri"/>
                <a:cs typeface="Calibri"/>
              </a:rPr>
              <a:t>makes </a:t>
            </a:r>
            <a:r>
              <a:rPr lang="en-US" sz="1800" i="1" spc="-5" dirty="0">
                <a:highlight>
                  <a:srgbClr val="FFFF00"/>
                </a:highlight>
                <a:latin typeface="Calibri"/>
                <a:cs typeface="Calibri"/>
              </a:rPr>
              <a:t>38 </a:t>
            </a:r>
            <a:r>
              <a:rPr lang="en-US" sz="1800" i="1" u="sng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errors</a:t>
            </a:r>
            <a:r>
              <a:rPr lang="en-US" sz="1800" i="1" dirty="0">
                <a:latin typeface="Calibri"/>
                <a:cs typeface="Calibri"/>
              </a:rPr>
              <a:t> with the </a:t>
            </a:r>
            <a:r>
              <a:rPr lang="en-US" sz="1800" i="1" spc="-5" dirty="0">
                <a:latin typeface="Calibri"/>
                <a:cs typeface="Calibri"/>
              </a:rPr>
              <a:t>same 1,000 emails. </a:t>
            </a:r>
            <a:r>
              <a:rPr lang="en-US" sz="1800" i="1" dirty="0">
                <a:latin typeface="Calibri"/>
                <a:cs typeface="Calibri"/>
              </a:rPr>
              <a:t>Is </a:t>
            </a:r>
            <a:r>
              <a:rPr lang="en-US" sz="1800" i="1" spc="-5" dirty="0">
                <a:latin typeface="Calibri"/>
                <a:cs typeface="Calibri"/>
              </a:rPr>
              <a:t>it therefore worse </a:t>
            </a:r>
            <a:r>
              <a:rPr lang="en-US" sz="1800" i="1" spc="-395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than </a:t>
            </a:r>
            <a:r>
              <a:rPr lang="en-US" sz="1800" b="1" i="1" spc="-5" dirty="0">
                <a:latin typeface="Calibri"/>
                <a:cs typeface="Calibri"/>
              </a:rPr>
              <a:t>Agent 1</a:t>
            </a:r>
            <a:r>
              <a:rPr lang="en-US" sz="1800" i="1" spc="-5" dirty="0">
                <a:latin typeface="Calibri"/>
                <a:cs typeface="Calibri"/>
              </a:rPr>
              <a:t>? </a:t>
            </a:r>
            <a:r>
              <a:rPr lang="en-US" sz="1800" i="1" spc="-10" dirty="0">
                <a:latin typeface="Calibri"/>
                <a:cs typeface="Calibri"/>
              </a:rPr>
              <a:t>The </a:t>
            </a:r>
            <a:r>
              <a:rPr lang="en-US" sz="1800" i="1" u="sng" spc="-5" dirty="0">
                <a:solidFill>
                  <a:srgbClr val="FF0000"/>
                </a:solidFill>
                <a:latin typeface="Calibri"/>
                <a:cs typeface="Calibri"/>
              </a:rPr>
              <a:t>errors</a:t>
            </a:r>
            <a:r>
              <a:rPr lang="en-US" sz="1800" i="1" spc="-5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of </a:t>
            </a:r>
            <a:r>
              <a:rPr lang="en-US" sz="1800" i="1" spc="-5" dirty="0">
                <a:latin typeface="Calibri"/>
                <a:cs typeface="Calibri"/>
              </a:rPr>
              <a:t>both agents are shown in </a:t>
            </a:r>
            <a:r>
              <a:rPr lang="en-US" sz="1800" i="1" dirty="0">
                <a:latin typeface="Calibri"/>
                <a:cs typeface="Calibri"/>
              </a:rPr>
              <a:t>more </a:t>
            </a:r>
            <a:r>
              <a:rPr lang="en-US" sz="1800" i="1" spc="-5" dirty="0">
                <a:latin typeface="Calibri"/>
                <a:cs typeface="Calibri"/>
              </a:rPr>
              <a:t>detail in </a:t>
            </a:r>
            <a:r>
              <a:rPr lang="en-US" sz="1800" i="1" dirty="0">
                <a:latin typeface="Calibri"/>
                <a:cs typeface="Calibri"/>
              </a:rPr>
              <a:t>the </a:t>
            </a:r>
            <a:r>
              <a:rPr lang="en-US" sz="1800" i="1" spc="-5" dirty="0">
                <a:latin typeface="Calibri"/>
                <a:cs typeface="Calibri"/>
              </a:rPr>
              <a:t>following 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confusion</a:t>
            </a:r>
            <a:r>
              <a:rPr lang="en-US" sz="1800" i="1" spc="20" dirty="0">
                <a:latin typeface="Calibri"/>
                <a:cs typeface="Calibri"/>
              </a:rPr>
              <a:t> </a:t>
            </a:r>
            <a:r>
              <a:rPr lang="en-US" sz="1800" i="1" spc="-5" dirty="0">
                <a:latin typeface="Calibri"/>
                <a:cs typeface="Calibri"/>
              </a:rPr>
              <a:t>matrix: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87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83C4022-289C-F540-16B3-DD42D7AC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e-DE" sz="3200" spc="-280" dirty="0">
                <a:solidFill>
                  <a:srgbClr val="374D81"/>
                </a:solidFill>
              </a:rPr>
              <a:t>CM </a:t>
            </a:r>
            <a:r>
              <a:rPr lang="de-DE" sz="3200" spc="-280" dirty="0" err="1">
                <a:solidFill>
                  <a:srgbClr val="374D81"/>
                </a:solidFill>
              </a:rPr>
              <a:t>for</a:t>
            </a:r>
            <a:r>
              <a:rPr lang="de-DE" sz="3200" spc="-280" dirty="0">
                <a:solidFill>
                  <a:srgbClr val="374D81"/>
                </a:solidFill>
              </a:rPr>
              <a:t> Spam Filter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6100D7-F7EF-E8E6-A72A-2D94DFEE8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8305800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Types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Errors (due </a:t>
            </a:r>
            <a:r>
              <a:rPr lang="de-DE" b="1" dirty="0" err="1"/>
              <a:t>to</a:t>
            </a:r>
            <a:r>
              <a:rPr lang="de-DE" b="1" dirty="0"/>
              <a:t> miss </a:t>
            </a:r>
            <a:r>
              <a:rPr lang="de-DE" b="1" dirty="0" err="1"/>
              <a:t>classification</a:t>
            </a:r>
            <a:r>
              <a:rPr lang="de-DE" b="1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1" dirty="0"/>
              <a:t>Spam but not </a:t>
            </a:r>
            <a:r>
              <a:rPr lang="de-DE" b="1" dirty="0" err="1"/>
              <a:t>classified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spam</a:t>
            </a:r>
            <a:r>
              <a:rPr lang="de-DE" b="1" dirty="0"/>
              <a:t>, aka </a:t>
            </a:r>
            <a:r>
              <a:rPr lang="de-DE" b="1" dirty="0" err="1"/>
              <a:t>False</a:t>
            </a:r>
            <a:r>
              <a:rPr lang="de-DE" b="1" dirty="0"/>
              <a:t> positive </a:t>
            </a:r>
            <a:r>
              <a:rPr lang="de-DE" b="1" strike="sngStrike" dirty="0"/>
              <a:t>(</a:t>
            </a:r>
            <a:r>
              <a:rPr lang="de-DE" b="1" strike="sngStrike" dirty="0" err="1"/>
              <a:t>Fn</a:t>
            </a:r>
            <a:r>
              <a:rPr lang="de-DE" b="1" strike="sngStrike" dirty="0"/>
              <a:t>)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/>
              <a:t>(</a:t>
            </a:r>
            <a:r>
              <a:rPr lang="de-DE" b="1" dirty="0" err="1"/>
              <a:t>Fp</a:t>
            </a:r>
            <a:r>
              <a:rPr lang="de-DE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1" dirty="0"/>
              <a:t>Email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wrongly</a:t>
            </a:r>
            <a:r>
              <a:rPr lang="de-DE" b="1" dirty="0"/>
              <a:t> </a:t>
            </a:r>
            <a:r>
              <a:rPr lang="de-DE" b="1" dirty="0" err="1"/>
              <a:t>classified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spam</a:t>
            </a:r>
            <a:r>
              <a:rPr lang="de-DE" b="1" dirty="0"/>
              <a:t> (</a:t>
            </a:r>
            <a:r>
              <a:rPr lang="de-DE" b="1" dirty="0" err="1">
                <a:highlight>
                  <a:srgbClr val="FFFF00"/>
                </a:highlight>
              </a:rPr>
              <a:t>severity</a:t>
            </a:r>
            <a:r>
              <a:rPr lang="de-DE" b="1" dirty="0"/>
              <a:t>), aka </a:t>
            </a:r>
            <a:r>
              <a:rPr lang="de-DE" b="1" dirty="0" err="1"/>
              <a:t>False</a:t>
            </a:r>
            <a:r>
              <a:rPr lang="de-DE" b="1" dirty="0"/>
              <a:t> negative </a:t>
            </a:r>
            <a:r>
              <a:rPr lang="de-DE" b="1" strike="sngStrike" dirty="0"/>
              <a:t>(</a:t>
            </a:r>
            <a:r>
              <a:rPr lang="de-DE" b="1" strike="sngStrike" dirty="0" err="1"/>
              <a:t>Fp</a:t>
            </a:r>
            <a:r>
              <a:rPr lang="de-DE" b="1" strike="sngStrike" dirty="0"/>
              <a:t>)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 err="1">
                <a:sym typeface="Wingdings" panose="05000000000000000000" pitchFamily="2" charset="2"/>
              </a:rPr>
              <a:t>Fn</a:t>
            </a:r>
            <a:endParaRPr lang="de-DE" b="1" dirty="0"/>
          </a:p>
          <a:p>
            <a:pPr lvl="1"/>
            <a:endParaRPr lang="de-DE" b="1" dirty="0"/>
          </a:p>
          <a:p>
            <a:r>
              <a:rPr lang="de-DE" b="1" dirty="0"/>
              <a:t>	</a:t>
            </a:r>
          </a:p>
          <a:p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F096-B171-908C-EB4E-CF378DF7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55" y="2848333"/>
            <a:ext cx="3711641" cy="273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214F4-2B30-A00D-7053-AEC0736F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4" y="2848332"/>
            <a:ext cx="3352413" cy="2739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8CD02-75E8-0349-A739-2BAE5497ECB2}"/>
              </a:ext>
            </a:extLst>
          </p:cNvPr>
          <p:cNvSpPr txBox="1"/>
          <p:nvPr/>
        </p:nvSpPr>
        <p:spPr>
          <a:xfrm>
            <a:off x="2634343" y="5426580"/>
            <a:ext cx="13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200</a:t>
            </a:r>
            <a:r>
              <a:rPr lang="de-DE" sz="1600" dirty="0"/>
              <a:t>       </a:t>
            </a:r>
            <a:r>
              <a:rPr lang="de-DE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962B6-AD8B-762F-5C71-C4152F8B0231}"/>
              </a:ext>
            </a:extLst>
          </p:cNvPr>
          <p:cNvSpPr txBox="1"/>
          <p:nvPr/>
        </p:nvSpPr>
        <p:spPr>
          <a:xfrm>
            <a:off x="3918471" y="4521586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190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810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1A915-F75F-56FA-5EFB-24E58DB45212}"/>
              </a:ext>
            </a:extLst>
          </p:cNvPr>
          <p:cNvSpPr txBox="1"/>
          <p:nvPr/>
        </p:nvSpPr>
        <p:spPr>
          <a:xfrm>
            <a:off x="8305800" y="450325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238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762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91645-F259-5751-7B3A-4F0FC067E4A9}"/>
              </a:ext>
            </a:extLst>
          </p:cNvPr>
          <p:cNvSpPr txBox="1"/>
          <p:nvPr/>
        </p:nvSpPr>
        <p:spPr>
          <a:xfrm>
            <a:off x="6923702" y="5403432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200</a:t>
            </a:r>
            <a:r>
              <a:rPr lang="de-DE" sz="1600" dirty="0"/>
              <a:t>       </a:t>
            </a:r>
            <a:r>
              <a:rPr lang="de-DE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68588-E748-FB06-2372-3F204FDEEB30}"/>
              </a:ext>
            </a:extLst>
          </p:cNvPr>
          <p:cNvSpPr txBox="1"/>
          <p:nvPr/>
        </p:nvSpPr>
        <p:spPr>
          <a:xfrm>
            <a:off x="1600200" y="39392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Tp</a:t>
            </a:r>
            <a:endParaRPr lang="de-DE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E2EBD-F0AD-C67B-99F9-E98DF04F249C}"/>
              </a:ext>
            </a:extLst>
          </p:cNvPr>
          <p:cNvCxnSpPr/>
          <p:nvPr/>
        </p:nvCxnSpPr>
        <p:spPr>
          <a:xfrm>
            <a:off x="2057400" y="4227854"/>
            <a:ext cx="685800" cy="4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79E4B9-9E87-A4CD-8EEF-F3DC1DB1253E}"/>
              </a:ext>
            </a:extLst>
          </p:cNvPr>
          <p:cNvSpPr txBox="1"/>
          <p:nvPr/>
        </p:nvSpPr>
        <p:spPr>
          <a:xfrm>
            <a:off x="1790700" y="61193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highlight>
                  <a:srgbClr val="FFFF00"/>
                </a:highlight>
              </a:rPr>
              <a:t>Fn</a:t>
            </a:r>
            <a:endParaRPr lang="de-DE" b="1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3E454-1329-4A5C-6285-7A955FFC39DF}"/>
              </a:ext>
            </a:extLst>
          </p:cNvPr>
          <p:cNvCxnSpPr>
            <a:cxnSpLocks/>
          </p:cNvCxnSpPr>
          <p:nvPr/>
        </p:nvCxnSpPr>
        <p:spPr>
          <a:xfrm flipV="1">
            <a:off x="2253343" y="5255653"/>
            <a:ext cx="615237" cy="916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F59A1-EE9D-7F9A-7199-6413DEFFC7EA}"/>
              </a:ext>
            </a:extLst>
          </p:cNvPr>
          <p:cNvSpPr txBox="1"/>
          <p:nvPr/>
        </p:nvSpPr>
        <p:spPr>
          <a:xfrm>
            <a:off x="3994671" y="61751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Tn</a:t>
            </a:r>
            <a:endParaRPr lang="de-DE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54C7E-E2FA-F557-DAAE-5837579063D8}"/>
              </a:ext>
            </a:extLst>
          </p:cNvPr>
          <p:cNvCxnSpPr>
            <a:cxnSpLocks/>
          </p:cNvCxnSpPr>
          <p:nvPr/>
        </p:nvCxnSpPr>
        <p:spPr>
          <a:xfrm flipH="1" flipV="1">
            <a:off x="3659934" y="5296981"/>
            <a:ext cx="429792" cy="87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384A4F-C56A-F877-3C06-BF9224CBACA8}"/>
              </a:ext>
            </a:extLst>
          </p:cNvPr>
          <p:cNvSpPr txBox="1"/>
          <p:nvPr/>
        </p:nvSpPr>
        <p:spPr>
          <a:xfrm>
            <a:off x="4343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highlight>
                  <a:srgbClr val="FFFF00"/>
                </a:highlight>
              </a:rPr>
              <a:t>Fp</a:t>
            </a:r>
            <a:endParaRPr lang="de-DE" b="1" dirty="0">
              <a:highlight>
                <a:srgbClr val="FFFF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A870D0-0524-AFFE-0C40-E63D81789EEC}"/>
              </a:ext>
            </a:extLst>
          </p:cNvPr>
          <p:cNvCxnSpPr>
            <a:cxnSpLocks/>
          </p:cNvCxnSpPr>
          <p:nvPr/>
        </p:nvCxnSpPr>
        <p:spPr>
          <a:xfrm flipH="1">
            <a:off x="3715137" y="4275010"/>
            <a:ext cx="693190" cy="620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1D3F53-E1E3-3FD4-EF65-27F3FBB09406}"/>
              </a:ext>
            </a:extLst>
          </p:cNvPr>
          <p:cNvCxnSpPr/>
          <p:nvPr/>
        </p:nvCxnSpPr>
        <p:spPr>
          <a:xfrm>
            <a:off x="3810000" y="5444916"/>
            <a:ext cx="533400" cy="42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6D6FA2-83D6-A6EB-DBE1-2043CE396BF5}"/>
              </a:ext>
            </a:extLst>
          </p:cNvPr>
          <p:cNvSpPr txBox="1"/>
          <p:nvPr/>
        </p:nvSpPr>
        <p:spPr>
          <a:xfrm>
            <a:off x="3852960" y="5486647"/>
            <a:ext cx="66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8B8B1-D117-EC13-815F-C72C0EEE8C8F}"/>
              </a:ext>
            </a:extLst>
          </p:cNvPr>
          <p:cNvSpPr txBox="1"/>
          <p:nvPr/>
        </p:nvSpPr>
        <p:spPr>
          <a:xfrm>
            <a:off x="4862808" y="5909073"/>
            <a:ext cx="409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Note</a:t>
            </a:r>
            <a:r>
              <a:rPr lang="de-DE" dirty="0"/>
              <a:t>: The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1000, 200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spam</a:t>
            </a:r>
            <a:r>
              <a:rPr lang="de-DE" dirty="0"/>
              <a:t> (</a:t>
            </a:r>
            <a:r>
              <a:rPr lang="de-DE" dirty="0" err="1"/>
              <a:t>wanted</a:t>
            </a:r>
            <a:r>
              <a:rPr lang="de-D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4339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B73F0-27BC-1B61-A28A-8960CD14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02FA168-ACE6-0884-B941-6FC297275A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80" dirty="0">
                <a:solidFill>
                  <a:srgbClr val="374D81"/>
                </a:solidFill>
              </a:rPr>
              <a:t>Goal-based</a:t>
            </a:r>
            <a:r>
              <a:rPr sz="3200" spc="-665" dirty="0">
                <a:solidFill>
                  <a:srgbClr val="374D81"/>
                </a:solidFill>
              </a:rPr>
              <a:t> </a:t>
            </a:r>
            <a:r>
              <a:rPr sz="3200" spc="-254" dirty="0">
                <a:solidFill>
                  <a:srgbClr val="374D81"/>
                </a:solidFill>
              </a:rPr>
              <a:t>Agents</a:t>
            </a:r>
            <a:r>
              <a:rPr sz="3200" spc="-660" dirty="0">
                <a:solidFill>
                  <a:srgbClr val="374D81"/>
                </a:solidFill>
              </a:rPr>
              <a:t> </a:t>
            </a:r>
            <a:r>
              <a:rPr sz="3200" b="0" spc="-254" dirty="0">
                <a:solidFill>
                  <a:srgbClr val="374D81"/>
                </a:solidFill>
                <a:latin typeface="Arial MT"/>
                <a:cs typeface="Arial MT"/>
              </a:rPr>
              <a:t>versus</a:t>
            </a:r>
            <a:r>
              <a:rPr sz="3200" b="0" spc="-645" dirty="0">
                <a:solidFill>
                  <a:srgbClr val="374D81"/>
                </a:solidFill>
                <a:latin typeface="Arial MT"/>
                <a:cs typeface="Arial MT"/>
              </a:rPr>
              <a:t> </a:t>
            </a:r>
            <a:r>
              <a:rPr sz="3200" spc="-275" dirty="0">
                <a:solidFill>
                  <a:srgbClr val="374D81"/>
                </a:solidFill>
              </a:rPr>
              <a:t>Cost-based</a:t>
            </a:r>
            <a:r>
              <a:rPr sz="3200" spc="-665" dirty="0">
                <a:solidFill>
                  <a:srgbClr val="374D81"/>
                </a:solidFill>
              </a:rPr>
              <a:t> </a:t>
            </a:r>
            <a:r>
              <a:rPr sz="3200" spc="-254" dirty="0">
                <a:solidFill>
                  <a:srgbClr val="374D81"/>
                </a:solidFill>
              </a:rPr>
              <a:t>Agents</a:t>
            </a:r>
            <a:r>
              <a:rPr lang="de-DE" sz="3200" spc="-254" dirty="0">
                <a:solidFill>
                  <a:srgbClr val="374D81"/>
                </a:solidFill>
              </a:rPr>
              <a:t> - </a:t>
            </a:r>
            <a:r>
              <a:rPr lang="de-DE" sz="3200" spc="-254" dirty="0" err="1">
                <a:solidFill>
                  <a:srgbClr val="374D81"/>
                </a:solidFill>
              </a:rPr>
              <a:t>cont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482D53-F82D-7C57-DFE0-FE838525F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8305800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Types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Errors (due </a:t>
            </a:r>
            <a:r>
              <a:rPr lang="de-DE" b="1" dirty="0" err="1"/>
              <a:t>to</a:t>
            </a:r>
            <a:r>
              <a:rPr lang="de-DE" b="1" dirty="0"/>
              <a:t> miss </a:t>
            </a:r>
            <a:r>
              <a:rPr lang="de-DE" b="1" dirty="0" err="1"/>
              <a:t>classification</a:t>
            </a:r>
            <a:r>
              <a:rPr lang="de-DE" b="1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1" dirty="0"/>
              <a:t>Spam but not </a:t>
            </a:r>
            <a:r>
              <a:rPr lang="de-DE" b="1" dirty="0" err="1"/>
              <a:t>classified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spam</a:t>
            </a:r>
            <a:r>
              <a:rPr lang="de-DE" b="1" dirty="0"/>
              <a:t>, aka </a:t>
            </a:r>
            <a:r>
              <a:rPr lang="de-DE" b="1" dirty="0" err="1"/>
              <a:t>False</a:t>
            </a:r>
            <a:r>
              <a:rPr lang="de-DE" b="1" dirty="0"/>
              <a:t> positive </a:t>
            </a:r>
            <a:r>
              <a:rPr lang="de-DE" b="1" strike="sngStrike" dirty="0"/>
              <a:t>(</a:t>
            </a:r>
            <a:r>
              <a:rPr lang="de-DE" b="1" strike="sngStrike" dirty="0" err="1"/>
              <a:t>Fn</a:t>
            </a:r>
            <a:r>
              <a:rPr lang="de-DE" b="1" strike="sngStrike" dirty="0"/>
              <a:t>)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/>
              <a:t>(</a:t>
            </a:r>
            <a:r>
              <a:rPr lang="de-DE" b="1" dirty="0" err="1"/>
              <a:t>Fp</a:t>
            </a:r>
            <a:r>
              <a:rPr lang="de-DE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b="1" dirty="0"/>
              <a:t>Email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wrongly</a:t>
            </a:r>
            <a:r>
              <a:rPr lang="de-DE" b="1" dirty="0"/>
              <a:t> </a:t>
            </a:r>
            <a:r>
              <a:rPr lang="de-DE" b="1" dirty="0" err="1"/>
              <a:t>classified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spam</a:t>
            </a:r>
            <a:r>
              <a:rPr lang="de-DE" b="1" dirty="0"/>
              <a:t> (</a:t>
            </a:r>
            <a:r>
              <a:rPr lang="de-DE" b="1" dirty="0" err="1">
                <a:highlight>
                  <a:srgbClr val="FFFF00"/>
                </a:highlight>
              </a:rPr>
              <a:t>severity</a:t>
            </a:r>
            <a:r>
              <a:rPr lang="de-DE" b="1" dirty="0"/>
              <a:t>), aka </a:t>
            </a:r>
            <a:r>
              <a:rPr lang="de-DE" b="1" dirty="0" err="1"/>
              <a:t>False</a:t>
            </a:r>
            <a:r>
              <a:rPr lang="de-DE" b="1" dirty="0"/>
              <a:t> negative </a:t>
            </a:r>
            <a:r>
              <a:rPr lang="de-DE" b="1" strike="sngStrike" dirty="0"/>
              <a:t>(</a:t>
            </a:r>
            <a:r>
              <a:rPr lang="de-DE" b="1" strike="sngStrike" dirty="0" err="1"/>
              <a:t>Fp</a:t>
            </a:r>
            <a:r>
              <a:rPr lang="de-DE" b="1" strike="sngStrike" dirty="0"/>
              <a:t>)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 err="1">
                <a:sym typeface="Wingdings" panose="05000000000000000000" pitchFamily="2" charset="2"/>
              </a:rPr>
              <a:t>Fn</a:t>
            </a:r>
            <a:endParaRPr lang="de-DE" b="1" dirty="0"/>
          </a:p>
          <a:p>
            <a:pPr lvl="1"/>
            <a:endParaRPr lang="de-DE" b="1" dirty="0"/>
          </a:p>
          <a:p>
            <a:r>
              <a:rPr lang="de-DE" b="1" dirty="0"/>
              <a:t>	</a:t>
            </a:r>
          </a:p>
          <a:p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D42C7-CD75-CB63-A8F8-31E4619E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55" y="2848333"/>
            <a:ext cx="3711641" cy="2739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812F9-E855-7DF7-FEAF-1468E9E65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4" y="2848332"/>
            <a:ext cx="3352413" cy="2739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A90EB-631C-F659-3EB6-E3AAB03CDF75}"/>
              </a:ext>
            </a:extLst>
          </p:cNvPr>
          <p:cNvSpPr txBox="1"/>
          <p:nvPr/>
        </p:nvSpPr>
        <p:spPr>
          <a:xfrm>
            <a:off x="2634343" y="5426580"/>
            <a:ext cx="134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200</a:t>
            </a:r>
            <a:r>
              <a:rPr lang="de-DE" sz="1600" dirty="0"/>
              <a:t>       </a:t>
            </a:r>
            <a:r>
              <a:rPr lang="de-DE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4C82D-0F2D-EB39-70A7-A9299237A4F2}"/>
              </a:ext>
            </a:extLst>
          </p:cNvPr>
          <p:cNvSpPr txBox="1"/>
          <p:nvPr/>
        </p:nvSpPr>
        <p:spPr>
          <a:xfrm>
            <a:off x="3918471" y="4521586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190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810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52DDD-305B-251F-D6DA-C0681CCE60B3}"/>
              </a:ext>
            </a:extLst>
          </p:cNvPr>
          <p:cNvSpPr txBox="1"/>
          <p:nvPr/>
        </p:nvSpPr>
        <p:spPr>
          <a:xfrm>
            <a:off x="8305800" y="450325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238</a:t>
            </a:r>
          </a:p>
          <a:p>
            <a:endParaRPr lang="de-DE" dirty="0"/>
          </a:p>
          <a:p>
            <a:r>
              <a:rPr lang="de-DE" b="1" dirty="0">
                <a:solidFill>
                  <a:srgbClr val="FF0000"/>
                </a:solidFill>
              </a:rPr>
              <a:t>762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DAEA7-1B3C-3DBE-3D8F-0F0EB893F828}"/>
              </a:ext>
            </a:extLst>
          </p:cNvPr>
          <p:cNvSpPr txBox="1"/>
          <p:nvPr/>
        </p:nvSpPr>
        <p:spPr>
          <a:xfrm>
            <a:off x="6923702" y="5403432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200</a:t>
            </a:r>
            <a:r>
              <a:rPr lang="de-DE" sz="1600" dirty="0"/>
              <a:t>       </a:t>
            </a:r>
            <a:r>
              <a:rPr lang="de-DE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CDA30-62DC-B80D-E91F-F93E442CD319}"/>
              </a:ext>
            </a:extLst>
          </p:cNvPr>
          <p:cNvSpPr txBox="1"/>
          <p:nvPr/>
        </p:nvSpPr>
        <p:spPr>
          <a:xfrm>
            <a:off x="1600200" y="39392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Tp</a:t>
            </a:r>
            <a:endParaRPr lang="de-DE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253664-B037-5D35-1D08-E52370C2093C}"/>
              </a:ext>
            </a:extLst>
          </p:cNvPr>
          <p:cNvCxnSpPr/>
          <p:nvPr/>
        </p:nvCxnSpPr>
        <p:spPr>
          <a:xfrm>
            <a:off x="2057400" y="4227854"/>
            <a:ext cx="685800" cy="4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AC9243-A753-AAC1-F6EC-29FC8470A1BC}"/>
              </a:ext>
            </a:extLst>
          </p:cNvPr>
          <p:cNvSpPr txBox="1"/>
          <p:nvPr/>
        </p:nvSpPr>
        <p:spPr>
          <a:xfrm>
            <a:off x="1790700" y="61193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highlight>
                  <a:srgbClr val="FFFF00"/>
                </a:highlight>
              </a:rPr>
              <a:t>Fn</a:t>
            </a:r>
            <a:endParaRPr lang="de-DE" b="1" dirty="0">
              <a:highlight>
                <a:srgbClr val="FFFF0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9A2AD6-7C91-688B-92F3-CD4182DDD8A3}"/>
              </a:ext>
            </a:extLst>
          </p:cNvPr>
          <p:cNvCxnSpPr>
            <a:cxnSpLocks/>
          </p:cNvCxnSpPr>
          <p:nvPr/>
        </p:nvCxnSpPr>
        <p:spPr>
          <a:xfrm flipV="1">
            <a:off x="2253343" y="5255653"/>
            <a:ext cx="615237" cy="916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4997A8-251E-7EEF-BA4B-6D4CB5CA017B}"/>
              </a:ext>
            </a:extLst>
          </p:cNvPr>
          <p:cNvSpPr txBox="1"/>
          <p:nvPr/>
        </p:nvSpPr>
        <p:spPr>
          <a:xfrm>
            <a:off x="3994671" y="61751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Tn</a:t>
            </a:r>
            <a:endParaRPr lang="de-DE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D33D5C-B836-0E48-49D6-3293470C6A82}"/>
              </a:ext>
            </a:extLst>
          </p:cNvPr>
          <p:cNvCxnSpPr>
            <a:cxnSpLocks/>
          </p:cNvCxnSpPr>
          <p:nvPr/>
        </p:nvCxnSpPr>
        <p:spPr>
          <a:xfrm flipH="1" flipV="1">
            <a:off x="3659934" y="5296981"/>
            <a:ext cx="429792" cy="87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FEDAB4-CD84-078A-D125-1C04E715ABBE}"/>
              </a:ext>
            </a:extLst>
          </p:cNvPr>
          <p:cNvSpPr txBox="1"/>
          <p:nvPr/>
        </p:nvSpPr>
        <p:spPr>
          <a:xfrm>
            <a:off x="4343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highlight>
                  <a:srgbClr val="FFFF00"/>
                </a:highlight>
              </a:rPr>
              <a:t>Fp</a:t>
            </a:r>
            <a:endParaRPr lang="de-DE" b="1" dirty="0">
              <a:highlight>
                <a:srgbClr val="FFFF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DAD62-E890-013D-43F3-6E2ADC11B4FB}"/>
              </a:ext>
            </a:extLst>
          </p:cNvPr>
          <p:cNvCxnSpPr>
            <a:cxnSpLocks/>
          </p:cNvCxnSpPr>
          <p:nvPr/>
        </p:nvCxnSpPr>
        <p:spPr>
          <a:xfrm flipH="1">
            <a:off x="3715137" y="4275010"/>
            <a:ext cx="693190" cy="620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4FCC07-91B7-9FC3-C92A-F98B4000DA1D}"/>
              </a:ext>
            </a:extLst>
          </p:cNvPr>
          <p:cNvCxnSpPr/>
          <p:nvPr/>
        </p:nvCxnSpPr>
        <p:spPr>
          <a:xfrm>
            <a:off x="3810000" y="5444916"/>
            <a:ext cx="533400" cy="422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A8C261-6FD9-7FD1-9829-664EDB438E3D}"/>
              </a:ext>
            </a:extLst>
          </p:cNvPr>
          <p:cNvSpPr txBox="1"/>
          <p:nvPr/>
        </p:nvSpPr>
        <p:spPr>
          <a:xfrm>
            <a:off x="3852960" y="5486647"/>
            <a:ext cx="66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67575D-C9D5-8DC6-88DF-A2E9F0242395}"/>
              </a:ext>
            </a:extLst>
          </p:cNvPr>
          <p:cNvSpPr txBox="1"/>
          <p:nvPr/>
        </p:nvSpPr>
        <p:spPr>
          <a:xfrm>
            <a:off x="4862808" y="5909073"/>
            <a:ext cx="409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Note</a:t>
            </a:r>
            <a:r>
              <a:rPr lang="de-DE" dirty="0"/>
              <a:t>: The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1000, 200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spam</a:t>
            </a:r>
            <a:r>
              <a:rPr lang="de-DE" dirty="0"/>
              <a:t> (</a:t>
            </a:r>
            <a:r>
              <a:rPr lang="de-DE" dirty="0" err="1"/>
              <a:t>wanted</a:t>
            </a:r>
            <a:r>
              <a:rPr lang="de-D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287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83C4022-289C-F540-16B3-DD42D7AC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e-DE" sz="3200" spc="-280" dirty="0" err="1">
                <a:solidFill>
                  <a:srgbClr val="374D81"/>
                </a:solidFill>
              </a:rPr>
              <a:t>Confusion</a:t>
            </a:r>
            <a:r>
              <a:rPr lang="de-DE" sz="3200" spc="-280" dirty="0">
                <a:solidFill>
                  <a:srgbClr val="374D81"/>
                </a:solidFill>
              </a:rPr>
              <a:t> Matrix </a:t>
            </a:r>
            <a:r>
              <a:rPr lang="de-DE" sz="3200" spc="-280" dirty="0" err="1">
                <a:solidFill>
                  <a:srgbClr val="374D81"/>
                </a:solidFill>
              </a:rPr>
              <a:t>for</a:t>
            </a:r>
            <a:r>
              <a:rPr lang="de-DE" sz="3200" spc="-280" dirty="0">
                <a:solidFill>
                  <a:srgbClr val="374D81"/>
                </a:solidFill>
              </a:rPr>
              <a:t> Spam Filter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D987-57C3-47BE-2308-5B2C7125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438870"/>
            <a:ext cx="7772399" cy="984885"/>
          </a:xfrm>
        </p:spPr>
        <p:txBody>
          <a:bodyPr/>
          <a:lstStyle/>
          <a:p>
            <a:r>
              <a:rPr lang="de-DE" sz="2400" b="1" dirty="0"/>
              <a:t>Note</a:t>
            </a:r>
            <a:r>
              <a:rPr lang="de-DE" sz="2000" dirty="0"/>
              <a:t>: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identify</a:t>
            </a:r>
            <a:r>
              <a:rPr lang="de-DE" sz="2000" dirty="0"/>
              <a:t> 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our primary 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target (favorable) 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as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 positive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other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s (unfavorable) as </a:t>
            </a:r>
            <a:r>
              <a:rPr lang="en-US" sz="2000" b="1" i="0" dirty="0">
                <a:solidFill>
                  <a:srgbClr val="383838"/>
                </a:solidFill>
                <a:effectLst/>
                <a:latin typeface="Georgia" panose="02040502050405020303" pitchFamily="18" charset="0"/>
              </a:rPr>
              <a:t>negative.</a:t>
            </a:r>
            <a:endParaRPr lang="de-DE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9400BC-825D-3D86-FFFD-B9AC4CD7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653448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83C4022-289C-F540-16B3-DD42D7AC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e-DE" sz="3200" spc="-280" dirty="0" err="1">
                <a:solidFill>
                  <a:srgbClr val="374D81"/>
                </a:solidFill>
              </a:rPr>
              <a:t>Reshape</a:t>
            </a:r>
            <a:r>
              <a:rPr lang="de-DE" sz="3200" spc="-280" dirty="0">
                <a:solidFill>
                  <a:srgbClr val="374D81"/>
                </a:solidFill>
              </a:rPr>
              <a:t> </a:t>
            </a:r>
            <a:r>
              <a:rPr lang="de-DE" sz="3200" spc="-280" dirty="0" err="1">
                <a:solidFill>
                  <a:srgbClr val="374D81"/>
                </a:solidFill>
              </a:rPr>
              <a:t>the</a:t>
            </a:r>
            <a:r>
              <a:rPr lang="de-DE" sz="3200" spc="-280" dirty="0">
                <a:solidFill>
                  <a:srgbClr val="374D81"/>
                </a:solidFill>
              </a:rPr>
              <a:t> </a:t>
            </a:r>
            <a:r>
              <a:rPr lang="de-DE" sz="3200" spc="-280" dirty="0" err="1">
                <a:solidFill>
                  <a:srgbClr val="374D81"/>
                </a:solidFill>
              </a:rPr>
              <a:t>Confusion</a:t>
            </a:r>
            <a:r>
              <a:rPr lang="de-DE" sz="3200" spc="-280" dirty="0">
                <a:solidFill>
                  <a:srgbClr val="374D81"/>
                </a:solidFill>
              </a:rPr>
              <a:t> Matrix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D987-57C3-47BE-2308-5B2C7125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703" y="1524000"/>
            <a:ext cx="7611109" cy="48006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69838-8762-FFF3-524A-BD13F8DE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7846"/>
            <a:ext cx="5410200" cy="419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83C4022-289C-F540-16B3-DD42D7AC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e-DE" sz="3200" spc="-280" dirty="0" err="1">
                <a:solidFill>
                  <a:srgbClr val="374D81"/>
                </a:solidFill>
              </a:rPr>
              <a:t>Confusion</a:t>
            </a:r>
            <a:r>
              <a:rPr lang="de-DE" sz="3200" spc="-280" dirty="0">
                <a:solidFill>
                  <a:srgbClr val="374D81"/>
                </a:solidFill>
              </a:rPr>
              <a:t> Matrix </a:t>
            </a:r>
            <a:r>
              <a:rPr lang="de-DE" sz="3200" spc="-280" dirty="0" err="1">
                <a:solidFill>
                  <a:srgbClr val="374D81"/>
                </a:solidFill>
              </a:rPr>
              <a:t>for</a:t>
            </a:r>
            <a:r>
              <a:rPr lang="de-DE" sz="3200" spc="-280" dirty="0">
                <a:solidFill>
                  <a:srgbClr val="374D81"/>
                </a:solidFill>
              </a:rPr>
              <a:t> Corona Test Kit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D987-57C3-47BE-2308-5B2C7125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703" y="1524000"/>
            <a:ext cx="7611109" cy="2062103"/>
          </a:xfrm>
        </p:spPr>
        <p:txBody>
          <a:bodyPr/>
          <a:lstStyle/>
          <a:p>
            <a:pPr algn="just"/>
            <a:r>
              <a:rPr lang="de-DE" sz="2400" b="1" u="sng" dirty="0" err="1"/>
              <a:t>Example</a:t>
            </a:r>
            <a:r>
              <a:rPr lang="de-DE" dirty="0"/>
              <a:t>: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Suppose that your company has developed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Covid-19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testing kit. To check the validity of this kit company has randomly taken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100 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covid-19 suspect out of which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60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people were infected with covid-19 and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40 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people had shown negative result. But your kit was able to detect only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20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covid-19 infected people. 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Let’s make confusion matrix based on this example:</a:t>
            </a:r>
            <a:endParaRPr lang="de-DE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69164-D9C5-0575-33A5-27C6E82A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733800"/>
            <a:ext cx="5067560" cy="28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3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B83C4022-289C-F540-16B3-DD42D7AC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686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e-DE" sz="3200" spc="-280" dirty="0" err="1">
                <a:solidFill>
                  <a:srgbClr val="374D81"/>
                </a:solidFill>
              </a:rPr>
              <a:t>Confusion</a:t>
            </a:r>
            <a:r>
              <a:rPr lang="de-DE" sz="3200" spc="-280" dirty="0">
                <a:solidFill>
                  <a:srgbClr val="374D81"/>
                </a:solidFill>
              </a:rPr>
              <a:t> Matrix </a:t>
            </a:r>
            <a:r>
              <a:rPr lang="de-DE" sz="3200" spc="-280" dirty="0" err="1">
                <a:solidFill>
                  <a:srgbClr val="374D81"/>
                </a:solidFill>
              </a:rPr>
              <a:t>for</a:t>
            </a:r>
            <a:r>
              <a:rPr lang="de-DE" sz="3200" spc="-280" dirty="0">
                <a:solidFill>
                  <a:srgbClr val="374D81"/>
                </a:solidFill>
              </a:rPr>
              <a:t> Corona Test Kit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5D987-57C3-47BE-2308-5B2C7125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703" y="1524000"/>
            <a:ext cx="7611109" cy="2062103"/>
          </a:xfrm>
        </p:spPr>
        <p:txBody>
          <a:bodyPr/>
          <a:lstStyle/>
          <a:p>
            <a:pPr algn="just"/>
            <a:r>
              <a:rPr lang="de-DE" sz="2400" b="1" u="sng" dirty="0" err="1"/>
              <a:t>Example</a:t>
            </a:r>
            <a:r>
              <a:rPr lang="de-DE" dirty="0"/>
              <a:t>: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uppose that your company has developed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Covid-19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testing kit. To check the validity of this kit company has randomly taken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100 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covid-19 suspect out of which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60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people were infected with covid-19 and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40 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people had shown negative result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But your kit was able to detect only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20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covid-19 infected people. 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</a:rPr>
              <a:t>Let’s make confusion matrix based on this example:</a:t>
            </a:r>
            <a:endParaRPr lang="de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D3E3F-F7F3-8B56-E086-DF1DC62E8E83}"/>
              </a:ext>
            </a:extLst>
          </p:cNvPr>
          <p:cNvSpPr txBox="1"/>
          <p:nvPr/>
        </p:nvSpPr>
        <p:spPr>
          <a:xfrm>
            <a:off x="1066800" y="3714967"/>
            <a:ext cx="7010400" cy="16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i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. True Positive(TP)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:- 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Predicted Yes and They do have the disease.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ii. False Positive (FP):-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 Predicted Yes but They don’t have the disease.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iii. False Negative (FN):-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Predicted No but they do have the disease.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iv. True Negative (TN):-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 Predicted No and they don’t have the disease.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0A7CD-790B-C1AC-B358-59F2F0EE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462864"/>
            <a:ext cx="359769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4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788</Words>
  <Application>Microsoft Office PowerPoint</Application>
  <PresentationFormat>On-screen Show (4:3)</PresentationFormat>
  <Paragraphs>95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Calibri</vt:lpstr>
      <vt:lpstr>Exo 2</vt:lpstr>
      <vt:lpstr>Georgia</vt:lpstr>
      <vt:lpstr>sohne</vt:lpstr>
      <vt:lpstr>source-serif-pro</vt:lpstr>
      <vt:lpstr>Wingdings</vt:lpstr>
      <vt:lpstr>Office Theme</vt:lpstr>
      <vt:lpstr>Confusion Matrix </vt:lpstr>
      <vt:lpstr>Course Overview:</vt:lpstr>
      <vt:lpstr>CM for Spam Filter</vt:lpstr>
      <vt:lpstr>CM for Spam Filter</vt:lpstr>
      <vt:lpstr>Goal-based Agents versus Cost-based Agents - cont</vt:lpstr>
      <vt:lpstr>Confusion Matrix for Spam Filter</vt:lpstr>
      <vt:lpstr>Reshape the Confusion Matrix</vt:lpstr>
      <vt:lpstr>Confusion Matrix for Corona Test Kit</vt:lpstr>
      <vt:lpstr>Confusion Matrix for Corona Test Kit</vt:lpstr>
      <vt:lpstr>Evaluation Metrics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Amr.Ghoneim</dc:creator>
  <cp:lastModifiedBy>Hamed, Osama</cp:lastModifiedBy>
  <cp:revision>27</cp:revision>
  <dcterms:created xsi:type="dcterms:W3CDTF">2023-10-15T08:43:41Z</dcterms:created>
  <dcterms:modified xsi:type="dcterms:W3CDTF">2025-08-21T07:31:09Z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2023-10-15T00:00:00Z</vt:filetime>
  </property>
</Properties>
</file>