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4434" r:id="rId4"/>
  </p:sldMasterIdLst>
  <p:notesMasterIdLst>
    <p:notesMasterId r:id="rId28"/>
  </p:notesMasterIdLst>
  <p:handoutMasterIdLst>
    <p:handoutMasterId r:id="rId29"/>
  </p:handoutMasterIdLst>
  <p:sldIdLst>
    <p:sldId id="258" r:id="rId5"/>
    <p:sldId id="342" r:id="rId6"/>
    <p:sldId id="268" r:id="rId7"/>
    <p:sldId id="322" r:id="rId8"/>
    <p:sldId id="336" r:id="rId9"/>
    <p:sldId id="332" r:id="rId10"/>
    <p:sldId id="343" r:id="rId11"/>
    <p:sldId id="326" r:id="rId12"/>
    <p:sldId id="337" r:id="rId13"/>
    <p:sldId id="344" r:id="rId14"/>
    <p:sldId id="338" r:id="rId15"/>
    <p:sldId id="339" r:id="rId16"/>
    <p:sldId id="327" r:id="rId17"/>
    <p:sldId id="333" r:id="rId18"/>
    <p:sldId id="334" r:id="rId19"/>
    <p:sldId id="346" r:id="rId20"/>
    <p:sldId id="335" r:id="rId21"/>
    <p:sldId id="324" r:id="rId22"/>
    <p:sldId id="325" r:id="rId23"/>
    <p:sldId id="329" r:id="rId24"/>
    <p:sldId id="330" r:id="rId25"/>
    <p:sldId id="340" r:id="rId26"/>
    <p:sldId id="276" r:id="rId27"/>
  </p:sldIdLst>
  <p:sldSz cx="12192000" cy="6858000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66" autoAdjust="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4224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58ABBF3-49A8-4B3F-9773-22E67695BB12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F44AAC2B-A50D-4386-849A-6B59FB991B4C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9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3B618-E07D-6E6E-D8E5-E7F21CDAF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B3903D-41E5-F411-EBD7-5F84CA628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87D73-0AE7-C862-4A76-F61780595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0030D-51A2-EC52-85A1-98B4EC67A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79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97A19-19FF-D276-B88F-DF487E536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C8B6E8-2A60-4AA2-956D-AB98EAF431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2FE632-46A1-7D79-ABD7-08396674F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0BDC9-B3CE-FA01-4DA6-97E18375A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31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97A19-19FF-D276-B88F-DF487E536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C8B6E8-2A60-4AA2-956D-AB98EAF431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2FE632-46A1-7D79-ABD7-08396674F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0BDC9-B3CE-FA01-4DA6-97E18375A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65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E9205-C79A-C51B-775A-D9208E49A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C9362-C907-350C-E7BC-FD5D55559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1DADA7-F3AD-317D-B6A0-039C38ADE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89814-97FF-D388-11D8-42C6B63F6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71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24F63-58A3-F6E0-7C69-2C721AC6C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C5E766-86FC-7374-E5F9-B96888FC5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4F6E02-58DF-9B9E-83C7-E3D06F76F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90B53-E794-3C44-786F-3E1D46FE0E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4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B5F90-E077-923A-4677-9C2EBF69B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AC88A-2364-0437-FED3-D98072B002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FC9AEA-C723-E4BE-62F1-53CCCC11D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411A6-C0CE-3F60-2035-CED42905F9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22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FA80A-EA2C-B85F-126A-41B28A6E5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78CE79-3DCA-E89A-57E2-B686515D0D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86F335-D345-9166-C5C3-B16726B43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8215F-6545-E980-483E-5963CD96E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45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7012E-44D9-E677-FCE0-466E31F37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76DFD4-4310-86C0-9A86-779EDC091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7F906-72EB-78F4-5B03-8779A9953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F93A6-1C1D-B004-9CB8-9C34762BDE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33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DF129-D9DD-954D-83C0-2A337A68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25C398-431D-4B45-4ED8-FAF87540C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CC5D5D-8975-1D63-5434-47A894178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92969-9009-218A-A718-70C5C371D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73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C31A0-D7E6-2115-D696-99D502088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1CEE7B-8C11-8475-6515-E554915CD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C839BF-4D4A-C760-6D5D-0F7A41381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D9A08-6F19-4C07-B0E4-8EBCA0D40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6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A9102-595B-DD73-535A-F72D611D4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23F94-1680-76D5-027A-2460B160E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17D85-5223-54BE-5F23-A4C463512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ADB51-E2CB-E83F-FED2-526B59BF8E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77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BDCA1-7A88-6201-39FE-5696CBED0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47B0C5-ECF0-4F22-D104-8DEC42D4B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46BE98-02B2-A584-2E65-CD3070CA0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B8E7B-3767-825B-5FD6-032C09265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06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81402-C4E1-47A3-F856-DE232AB8E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BDFC08-0129-B3C5-B6D0-B1449F60F9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AE747A-8A0D-5412-9EA4-187BA81B2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DBAC-16C9-0B15-B2AF-941D246A6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51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81402-C4E1-47A3-F856-DE232AB8E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BDFC08-0129-B3C5-B6D0-B1449F60F9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AE747A-8A0D-5412-9EA4-187BA81B2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DBAC-16C9-0B15-B2AF-941D246A6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8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2db3e8363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2db3e8363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A9102-595B-DD73-535A-F72D611D4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23F94-1680-76D5-027A-2460B160E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17D85-5223-54BE-5F23-A4C463512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ADB51-E2CB-E83F-FED2-526B59BF8E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77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A9102-595B-DD73-535A-F72D611D4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23F94-1680-76D5-027A-2460B160E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17D85-5223-54BE-5F23-A4C463512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ADB51-E2CB-E83F-FED2-526B59BF8E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09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FC6C3-49E6-F14E-AF0A-062C814FC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9B0715-81EF-1F15-C946-AD74FC48D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3DD29F-83B7-AF32-32C1-648D534B5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6744B-A17E-A06C-0D1E-6B07CA306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61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FC6C3-49E6-F14E-AF0A-062C814FC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9B0715-81EF-1F15-C946-AD74FC48D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3DD29F-83B7-AF32-32C1-648D534B5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6744B-A17E-A06C-0D1E-6B07CA306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4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97A19-19FF-D276-B88F-DF487E536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C8B6E8-2A60-4AA2-956D-AB98EAF431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2FE632-46A1-7D79-ABD7-08396674F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0BDC9-B3CE-FA01-4DA6-97E18375A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47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97A19-19FF-D276-B88F-DF487E536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C8B6E8-2A60-4AA2-956D-AB98EAF431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2FE632-46A1-7D79-ABD7-08396674F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0BDC9-B3CE-FA01-4DA6-97E18375A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2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5337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571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8807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0665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3482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42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99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558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709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433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6115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EBDDE0-C71A-0D8E-C979-25EBB670C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B571F3-B1BF-63CB-F56E-EF63B0BE095D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C3157200-D8B6-F0DD-BA68-E3A0378BE5D6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BB1BC2-BE66-4388-1773-7EB21FA254E4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372C8C-7E2C-1777-B5FA-5A2D83516B48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D7C8816-2B10-B986-EFB5-579567B9F992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4B4A2A3-5FA7-ED52-638C-853CC7123E88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0C4922F-E635-A602-BBA9-D4FAEDF1A5FF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25FD8D66-D1CF-65EB-37F2-3FA0591074CC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AE2858A1-DC13-AE9C-723C-03A44824600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C9A7D305-D952-FE2C-4A9A-08C8E9C76B3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1A1F0CE4-A6CF-D82D-5D52-0D8E9B7B307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4" name="Group 33">
                          <a:extLst>
                            <a:ext uri="{FF2B5EF4-FFF2-40B4-BE49-F238E27FC236}">
                              <a16:creationId xmlns:a16="http://schemas.microsoft.com/office/drawing/2014/main" id="{9232A90B-E01D-F03D-09E2-366E29609B79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119AB779-54C5-BF3D-CAC4-D5C5EA04D8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8" name="Oval 37">
                              <a:extLst>
                                <a:ext uri="{FF2B5EF4-FFF2-40B4-BE49-F238E27FC236}">
                                  <a16:creationId xmlns:a16="http://schemas.microsoft.com/office/drawing/2014/main" id="{55866C5A-8393-B7F2-44A3-596635006C6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B58D42D5-86D8-F9C6-6F09-EF9CBBB2E6C3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7" name="Oval 36">
                            <a:extLst>
                              <a:ext uri="{FF2B5EF4-FFF2-40B4-BE49-F238E27FC236}">
                                <a16:creationId xmlns:a16="http://schemas.microsoft.com/office/drawing/2014/main" id="{725C6DE8-5C8E-92EA-82B1-C28401DA446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5" name="Oval 34">
                          <a:extLst>
                            <a:ext uri="{FF2B5EF4-FFF2-40B4-BE49-F238E27FC236}">
                              <a16:creationId xmlns:a16="http://schemas.microsoft.com/office/drawing/2014/main" id="{1D2F0A30-B032-A4D0-9016-508FA4A125DC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3" name="Oval 32">
                        <a:extLst>
                          <a:ext uri="{FF2B5EF4-FFF2-40B4-BE49-F238E27FC236}">
                            <a16:creationId xmlns:a16="http://schemas.microsoft.com/office/drawing/2014/main" id="{292FCA7B-90AE-69A3-FB09-7FA1F59028C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53BC811A-3E52-C041-0E73-E04E511951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29AB6AAA-34FC-3FEB-CB5D-018ED21940A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A3FA626-CF65-46BC-9B4A-C309279B55FA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FA2E58A-6CB0-95EC-8A7C-ED7A9701CA86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7401A5E-0AA7-BE86-9195-E4F44A2C96F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044C389-F638-E819-3342-34C53E59025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7B5758D-6E26-121D-B325-34721CC5AE54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10D3A00-3F35-7967-9A0A-575A81E827BF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78C278C-7276-49C0-3CF5-571646FBF608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B7050F9A-021E-B06D-D9AB-0D94485642AD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381E75B-B4C3-96FD-6966-48F8FBBF7BA3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BC1CF7-5DC3-9824-269C-AD539D885E09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21BDB74-21D4-89FF-3587-05F4C27B93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5D9AA90E-EA5F-4BB7-E0B1-D5D7978470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1F25A5-E339-BA19-7CC3-E64177B653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895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962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225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12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  <p:sldLayoutId id="2147484446" r:id="rId12"/>
    <p:sldLayoutId id="2147484447" r:id="rId13"/>
    <p:sldLayoutId id="2147484432" r:id="rId14"/>
    <p:sldLayoutId id="2147483700" r:id="rId15"/>
    <p:sldLayoutId id="2147484448" r:id="rId1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cap="none" dirty="0">
                <a:solidFill>
                  <a:schemeClr val="accent1"/>
                </a:solidFill>
                <a:latin typeface="Exo 2"/>
                <a:sym typeface="Exo 2"/>
              </a:rPr>
              <a:t>09 - Naïve Bayes Classifier</a:t>
            </a:r>
            <a:br>
              <a:rPr lang="en-US" sz="3600" dirty="0">
                <a:solidFill>
                  <a:schemeClr val="accent1"/>
                </a:solidFill>
              </a:rPr>
            </a:b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66A906-2869-BB36-138E-D45F62E92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D599438-866F-1ADD-CF33-95E9914331ED}"/>
              </a:ext>
            </a:extLst>
          </p:cNvPr>
          <p:cNvSpPr txBox="1">
            <a:spLocks/>
          </p:cNvSpPr>
          <p:nvPr/>
        </p:nvSpPr>
        <p:spPr>
          <a:xfrm>
            <a:off x="10483273" y="295729"/>
            <a:ext cx="563418" cy="767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600"/>
              </a:spcAft>
            </a:pPr>
            <a:fld id="{B5CEABB6-07DC-46E8-9B57-56EC44A396E5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851146F-0625-D1A1-EDF6-D75F0A96F18B}"/>
              </a:ext>
            </a:extLst>
          </p:cNvPr>
          <p:cNvSpPr txBox="1">
            <a:spLocks/>
          </p:cNvSpPr>
          <p:nvPr/>
        </p:nvSpPr>
        <p:spPr bwMode="gray">
          <a:xfrm>
            <a:off x="11508509" y="6405418"/>
            <a:ext cx="341745" cy="258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600"/>
              </a:spcAft>
            </a:pPr>
            <a:fld id="{B5CEABB6-07DC-46E8-9B57-56EC44A396E5}" type="slidenum">
              <a:rPr lang="en-US" smtClean="0">
                <a:solidFill>
                  <a:srgbClr val="FF0000"/>
                </a:solidFill>
              </a:rPr>
              <a:pPr defTabSz="914400"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CFB3B2-815F-80FC-9ACE-6794C850D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42" y="2798618"/>
            <a:ext cx="3902341" cy="365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471F2D-BF12-617F-DC1A-0F44A104F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47910-9412-CD33-0C23-B2D31A01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10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54F009-7D82-BB2B-8916-109DD14ADABE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44FE58-D787-1873-A02F-C75ACC51CAFC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8BBD8-A85F-7F9A-CC92-F7B1DF40E079}"/>
              </a:ext>
            </a:extLst>
          </p:cNvPr>
          <p:cNvSpPr txBox="1"/>
          <p:nvPr/>
        </p:nvSpPr>
        <p:spPr>
          <a:xfrm>
            <a:off x="1164199" y="1659818"/>
            <a:ext cx="932008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Bayes' Theorem helps calculate the posterior probability using the formula: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P(A | B)</a:t>
            </a:r>
            <a:r>
              <a:rPr lang="en-US" sz="1600" dirty="0"/>
              <a:t>: Posterior probability (the probability of A, given B)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P(B | A)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Likelihood</a:t>
            </a:r>
            <a:r>
              <a:rPr lang="en-US" sz="1600" dirty="0"/>
              <a:t> (the probability of B, given 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P(A)</a:t>
            </a:r>
            <a:r>
              <a:rPr lang="en-US" sz="1600" dirty="0"/>
              <a:t>: Prior probability (the initial probability of 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P(B)</a:t>
            </a:r>
            <a:r>
              <a:rPr lang="en-US" sz="1600" dirty="0"/>
              <a:t>: Evidence (the total probability of B)</a:t>
            </a:r>
          </a:p>
          <a:p>
            <a:endParaRPr lang="en-US" dirty="0"/>
          </a:p>
          <a:p>
            <a:r>
              <a:rPr lang="en-US" sz="1600" dirty="0"/>
              <a:t>In binary classification (e.g., spam or not spam):</a:t>
            </a:r>
          </a:p>
          <a:p>
            <a:r>
              <a:rPr lang="en-US" sz="1600" b="1" dirty="0"/>
              <a:t>	</a:t>
            </a:r>
            <a:r>
              <a:rPr lang="en-US" b="1" dirty="0"/>
              <a:t>P(B) = P(B ∣ Spam)⋅P(Spam)+P(B ∣ Not Spam)⋅P(Not Spam)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5AE1C-0977-24DB-CA5F-B47D10E5E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864" y="2096152"/>
            <a:ext cx="3072253" cy="7700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130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62BD49-2EB9-97FF-C44B-4E77BCA9C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ACE0F2-4D9F-ADFB-5276-E72AE1F8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11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F6415F-1F4C-7752-A907-353E23AF0D48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F7908E-1979-4450-FB79-132DCA60D32B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75787-A7A5-8AE0-59E5-1387363A7B9A}"/>
              </a:ext>
            </a:extLst>
          </p:cNvPr>
          <p:cNvSpPr txBox="1"/>
          <p:nvPr/>
        </p:nvSpPr>
        <p:spPr>
          <a:xfrm>
            <a:off x="1028549" y="1613651"/>
            <a:ext cx="93726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P(</a:t>
            </a:r>
            <a:r>
              <a:rPr lang="en-US" sz="1800" b="1" kern="1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Spam|"FREE</a:t>
            </a:r>
            <a:r>
              <a:rPr lang="en-US" sz="1800" b="1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") 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=   P("</a:t>
            </a:r>
            <a:r>
              <a:rPr lang="en-US" sz="1800" kern="1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FREE"|Spam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× P(Spam) / P("FREE")</a:t>
            </a:r>
          </a:p>
          <a:p>
            <a:endParaRPr lang="en-US" sz="1800" kern="1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US" sz="2800" kern="100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=0.7*0.2</a:t>
            </a:r>
            <a:r>
              <a:rPr lang="en-US" sz="2800" kern="1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/ P("FREE")(which is not provided )</a:t>
            </a:r>
          </a:p>
          <a:p>
            <a:endParaRPr lang="en-US" sz="2800" kern="100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2400" b="1" i="0" u="sng" dirty="0">
                <a:solidFill>
                  <a:srgbClr val="AAA8FA"/>
                </a:solidFill>
                <a:effectLst/>
                <a:latin typeface="+mj-lt"/>
              </a:rPr>
              <a:t>Evidence (Overall probability of seeing "FREE"), which is a b</a:t>
            </a:r>
            <a:r>
              <a:rPr lang="en-US" sz="2400" b="1" u="sng" dirty="0">
                <a:solidFill>
                  <a:srgbClr val="AAA8FA"/>
                </a:solidFill>
                <a:latin typeface="+mj-lt"/>
              </a:rPr>
              <a:t>inary classification</a:t>
            </a:r>
            <a:r>
              <a:rPr lang="en-US" sz="2400" b="1" i="0" u="sng" dirty="0">
                <a:solidFill>
                  <a:srgbClr val="AAA8FA"/>
                </a:solidFill>
                <a:effectLst/>
                <a:latin typeface="+mj-lt"/>
              </a:rPr>
              <a:t>:</a:t>
            </a:r>
          </a:p>
          <a:p>
            <a:pPr algn="l"/>
            <a:endParaRPr lang="en-US" b="0" i="0" dirty="0">
              <a:solidFill>
                <a:srgbClr val="404040"/>
              </a:solidFill>
              <a:effectLst/>
              <a:latin typeface="+mj-lt"/>
            </a:endParaRPr>
          </a:p>
          <a:p>
            <a:r>
              <a:rPr lang="en-US" sz="2400" dirty="0"/>
              <a:t>P(B)=P(</a:t>
            </a:r>
            <a:r>
              <a:rPr lang="en-US" sz="2400" dirty="0" err="1"/>
              <a:t>B∣spam</a:t>
            </a:r>
            <a:r>
              <a:rPr lang="en-US" sz="2400" dirty="0"/>
              <a:t>)⋅P(spam)+P(</a:t>
            </a:r>
            <a:r>
              <a:rPr lang="en-US" sz="2400" dirty="0" err="1"/>
              <a:t>B∣not</a:t>
            </a:r>
            <a:r>
              <a:rPr lang="en-US" sz="2400" dirty="0"/>
              <a:t> spam)⋅P(not spam)</a:t>
            </a:r>
            <a:endParaRPr lang="en-US" sz="2400" b="1" i="0" dirty="0">
              <a:solidFill>
                <a:schemeClr val="accent4"/>
              </a:solidFill>
              <a:effectLst/>
              <a:latin typeface="+mj-lt"/>
            </a:endParaRPr>
          </a:p>
          <a:p>
            <a:r>
              <a:rPr lang="en-US" sz="2400" b="1" i="0" dirty="0">
                <a:solidFill>
                  <a:schemeClr val="accent4"/>
                </a:solidFill>
                <a:effectLst/>
                <a:latin typeface="+mj-lt"/>
              </a:rPr>
              <a:t>𝑃("FREE")=𝑃("</a:t>
            </a:r>
            <a:r>
              <a:rPr lang="en-US" sz="2400" b="1" i="0" dirty="0" err="1">
                <a:solidFill>
                  <a:schemeClr val="accent4"/>
                </a:solidFill>
                <a:effectLst/>
                <a:latin typeface="+mj-lt"/>
              </a:rPr>
              <a:t>FREE"∣Spam</a:t>
            </a:r>
            <a:r>
              <a:rPr lang="en-US" sz="2400" b="1" i="0" dirty="0">
                <a:solidFill>
                  <a:schemeClr val="accent4"/>
                </a:solidFill>
                <a:effectLst/>
                <a:latin typeface="+mj-lt"/>
              </a:rPr>
              <a:t>)⋅𝑃(Spam)+𝑃("</a:t>
            </a:r>
            <a:r>
              <a:rPr lang="en-US" sz="2400" b="1" i="0" dirty="0" err="1">
                <a:solidFill>
                  <a:schemeClr val="accent4"/>
                </a:solidFill>
                <a:effectLst/>
                <a:latin typeface="+mj-lt"/>
              </a:rPr>
              <a:t>FREE"∣Not</a:t>
            </a:r>
            <a:r>
              <a:rPr lang="en-US" sz="2400" b="1" i="0" dirty="0">
                <a:solidFill>
                  <a:schemeClr val="accent4"/>
                </a:solidFill>
                <a:effectLst/>
                <a:latin typeface="+mj-lt"/>
              </a:rPr>
              <a:t> Spam)⋅𝑃(Not Spam)</a:t>
            </a:r>
            <a:r>
              <a:rPr lang="en-US" sz="2400" b="1" i="1" dirty="0">
                <a:solidFill>
                  <a:schemeClr val="accent4"/>
                </a:solidFill>
                <a:effectLst/>
                <a:latin typeface="+mj-lt"/>
              </a:rPr>
              <a:t> </a:t>
            </a:r>
          </a:p>
          <a:p>
            <a:endParaRPr lang="en-US" i="1" dirty="0">
              <a:solidFill>
                <a:srgbClr val="404040"/>
              </a:solidFill>
              <a:latin typeface="+mj-lt"/>
            </a:endParaRPr>
          </a:p>
          <a:p>
            <a:r>
              <a:rPr lang="en-US" sz="2000" b="1" dirty="0">
                <a:latin typeface="+mj-lt"/>
              </a:rPr>
              <a:t>=(0.7⋅0.2)+(0.01⋅0.8)=0.14+0.008=0.148=(0.7⋅0.2)+(0.01⋅0.8)=0.14+0.008=0.148</a:t>
            </a: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71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62BD49-2EB9-97FF-C44B-4E77BCA9C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ACE0F2-4D9F-ADFB-5276-E72AE1F8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12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F6415F-1F4C-7752-A907-353E23AF0D48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F7908E-1979-4450-FB79-132DCA60D32B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D06AE-B321-EA32-D7A0-1C1EC1757738}"/>
              </a:ext>
            </a:extLst>
          </p:cNvPr>
          <p:cNvSpPr txBox="1"/>
          <p:nvPr/>
        </p:nvSpPr>
        <p:spPr>
          <a:xfrm>
            <a:off x="1034716" y="1745131"/>
            <a:ext cx="921618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P(</a:t>
            </a:r>
            <a:r>
              <a:rPr lang="en-US" sz="2400" b="1" kern="1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Spam|"FREE</a:t>
            </a:r>
            <a:r>
              <a:rPr lang="en-US" sz="2400" b="1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") =   P("</a:t>
            </a:r>
            <a:r>
              <a:rPr lang="en-US" sz="2400" b="1" kern="1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FREE"|Spam</a:t>
            </a:r>
            <a:r>
              <a:rPr lang="en-US" sz="2400" b="1" kern="1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× P(Spam) / P("FREE")</a:t>
            </a:r>
          </a:p>
          <a:p>
            <a:endParaRPr lang="en-US" kern="1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kern="1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=0.7*0.2/ 0.148</a:t>
            </a:r>
          </a:p>
          <a:p>
            <a:r>
              <a:rPr lang="en-US" sz="2800" kern="1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=94.6%</a:t>
            </a:r>
          </a:p>
          <a:p>
            <a:endParaRPr lang="en-US" sz="2800" kern="100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en-US" sz="2800" b="1" kern="100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CONSLUSION</a:t>
            </a:r>
          </a:p>
          <a:p>
            <a:r>
              <a:rPr lang="en-US" sz="2800" b="1" u="sng" dirty="0">
                <a:solidFill>
                  <a:srgbClr val="C00000"/>
                </a:solidFill>
                <a:latin typeface="+mj-lt"/>
              </a:rPr>
              <a:t>If an email contains the word "FREE", then the probability it is spam is approximately 94.6%.</a:t>
            </a:r>
            <a:endParaRPr lang="en-US" sz="2800" b="1" u="sng" kern="100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945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061665-A397-1A46-224D-6332F0D8B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46BCA0-20ED-F4A3-3833-A77A2EA0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13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3016CB-7E69-86A6-C8DE-1A47BDE14CC1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E2449-FD05-9AB5-343F-9BB35E4A013A}"/>
              </a:ext>
            </a:extLst>
          </p:cNvPr>
          <p:cNvSpPr txBox="1"/>
          <p:nvPr/>
        </p:nvSpPr>
        <p:spPr>
          <a:xfrm>
            <a:off x="2459112" y="509482"/>
            <a:ext cx="5857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cap="all" spc="1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Applications of Naïve Bayes Classifier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A60515-7309-7FC6-3A9C-4DB8ADDAC3E6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5A748-CD70-8E4A-29C2-F2A959153104}"/>
              </a:ext>
            </a:extLst>
          </p:cNvPr>
          <p:cNvSpPr txBox="1"/>
          <p:nvPr/>
        </p:nvSpPr>
        <p:spPr>
          <a:xfrm>
            <a:off x="1608083" y="1355834"/>
            <a:ext cx="81034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Spam Filtering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One of the most well-known use cases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Classifies emails as </a:t>
            </a:r>
            <a:r>
              <a:rPr lang="en-US" b="1" dirty="0"/>
              <a:t>“spam” or “not spam”</a:t>
            </a:r>
            <a:r>
              <a:rPr lang="en-US" dirty="0"/>
              <a:t> based on word probabilities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 Document Classification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Assigns documents or articles to predefined categories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Common in </a:t>
            </a:r>
            <a:r>
              <a:rPr lang="en-US" b="1" dirty="0"/>
              <a:t>news websites</a:t>
            </a:r>
            <a:r>
              <a:rPr lang="en-US" dirty="0"/>
              <a:t> to auto-classify content (e.g., politics, sports, tech)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 Sentiment Analysis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Determines whether a text expresses </a:t>
            </a:r>
            <a:r>
              <a:rPr lang="en-US" b="1" dirty="0"/>
              <a:t>positive, negative, or neutral</a:t>
            </a:r>
            <a:r>
              <a:rPr lang="en-US" dirty="0"/>
              <a:t> sentiment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Widely used in </a:t>
            </a:r>
            <a:r>
              <a:rPr lang="en-US" b="1" dirty="0"/>
              <a:t>marketing and customer feedback</a:t>
            </a:r>
            <a:r>
              <a:rPr lang="en-US" dirty="0"/>
              <a:t> analysis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 Mental State Prediction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Uses </a:t>
            </a:r>
            <a:r>
              <a:rPr lang="en-US" b="1" dirty="0"/>
              <a:t>fMRI brain scan data</a:t>
            </a:r>
            <a:r>
              <a:rPr lang="en-US" dirty="0"/>
              <a:t> to predict </a:t>
            </a:r>
            <a:r>
              <a:rPr lang="en-US" b="1" dirty="0"/>
              <a:t>cognitive states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Supports research in </a:t>
            </a:r>
            <a:r>
              <a:rPr lang="en-US" b="1" dirty="0"/>
              <a:t>neuroscience and brain injury rehabilitation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298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BCA0CA-E4B7-90BE-6FAE-D34CE1F27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A4626-4443-75DD-3523-63F2F9BB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14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F8FA64-5267-671D-335B-5B3F28A18308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B06532-D9CF-DFBC-E94E-C3D2CF4F714E}"/>
              </a:ext>
            </a:extLst>
          </p:cNvPr>
          <p:cNvSpPr txBox="1"/>
          <p:nvPr/>
        </p:nvSpPr>
        <p:spPr>
          <a:xfrm>
            <a:off x="2459112" y="509482"/>
            <a:ext cx="5857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cap="all" spc="1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Example of Naïve Bayes Classifier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AFEC4D-4936-388F-22D1-C197687954DD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1EBCE5-A297-67FE-2DBA-34D8DB619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66899"/>
              </p:ext>
            </p:extLst>
          </p:nvPr>
        </p:nvGraphicFramePr>
        <p:xfrm>
          <a:off x="3695563" y="2576599"/>
          <a:ext cx="3944490" cy="2332287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802171">
                  <a:extLst>
                    <a:ext uri="{9D8B030D-6E8A-4147-A177-3AD203B41FA5}">
                      <a16:colId xmlns:a16="http://schemas.microsoft.com/office/drawing/2014/main" val="1108317797"/>
                    </a:ext>
                  </a:extLst>
                </a:gridCol>
                <a:gridCol w="794154">
                  <a:extLst>
                    <a:ext uri="{9D8B030D-6E8A-4147-A177-3AD203B41FA5}">
                      <a16:colId xmlns:a16="http://schemas.microsoft.com/office/drawing/2014/main" val="807031550"/>
                    </a:ext>
                  </a:extLst>
                </a:gridCol>
                <a:gridCol w="817760">
                  <a:extLst>
                    <a:ext uri="{9D8B030D-6E8A-4147-A177-3AD203B41FA5}">
                      <a16:colId xmlns:a16="http://schemas.microsoft.com/office/drawing/2014/main" val="3283247834"/>
                    </a:ext>
                  </a:extLst>
                </a:gridCol>
                <a:gridCol w="789254">
                  <a:extLst>
                    <a:ext uri="{9D8B030D-6E8A-4147-A177-3AD203B41FA5}">
                      <a16:colId xmlns:a16="http://schemas.microsoft.com/office/drawing/2014/main" val="2458441001"/>
                    </a:ext>
                  </a:extLst>
                </a:gridCol>
                <a:gridCol w="741151">
                  <a:extLst>
                    <a:ext uri="{9D8B030D-6E8A-4147-A177-3AD203B41FA5}">
                      <a16:colId xmlns:a16="http://schemas.microsoft.com/office/drawing/2014/main" val="539089978"/>
                    </a:ext>
                  </a:extLst>
                </a:gridCol>
              </a:tblGrid>
              <a:tr h="259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Email</a:t>
                      </a:r>
                      <a:endParaRPr lang="en-US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offer</a:t>
                      </a:r>
                      <a:endParaRPr lang="en-US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money</a:t>
                      </a:r>
                      <a:endParaRPr lang="en-US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click</a:t>
                      </a:r>
                      <a:endParaRPr lang="en-US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label</a:t>
                      </a:r>
                      <a:endParaRPr lang="en-US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4126629"/>
                  </a:ext>
                </a:extLst>
              </a:tr>
              <a:tr h="25914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Spam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1044571"/>
                  </a:ext>
                </a:extLst>
              </a:tr>
              <a:tr h="25914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Spam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2202201"/>
                  </a:ext>
                </a:extLst>
              </a:tr>
              <a:tr h="25914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Spam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2858719"/>
                  </a:ext>
                </a:extLst>
              </a:tr>
              <a:tr h="25914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Spam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3179444"/>
                  </a:ext>
                </a:extLst>
              </a:tr>
              <a:tr h="25914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Not Spam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7631450"/>
                  </a:ext>
                </a:extLst>
              </a:tr>
              <a:tr h="25914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6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Not Spam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3476961"/>
                  </a:ext>
                </a:extLst>
              </a:tr>
              <a:tr h="25914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Not Spam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5817678"/>
                  </a:ext>
                </a:extLst>
              </a:tr>
              <a:tr h="25914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Not Spam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84803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5315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F18D8B-FCCD-B4C4-5911-D2482EBFD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94834-9439-44EB-7304-1E831FD9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15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061DD1-BD31-4DDA-5A3C-13700F0F05C4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DDFD6E-D035-6BEA-5120-70F4CFDC8246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F0BB198-1572-BDF0-1296-42786118E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90" y="2052828"/>
            <a:ext cx="318173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Calculate Prior Probabilities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EC779B-F029-47D7-177E-A0A99D9C8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91959"/>
              </p:ext>
            </p:extLst>
          </p:nvPr>
        </p:nvGraphicFramePr>
        <p:xfrm>
          <a:off x="4691743" y="1502229"/>
          <a:ext cx="5039268" cy="1163457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679756">
                  <a:extLst>
                    <a:ext uri="{9D8B030D-6E8A-4147-A177-3AD203B41FA5}">
                      <a16:colId xmlns:a16="http://schemas.microsoft.com/office/drawing/2014/main" val="2834730885"/>
                    </a:ext>
                  </a:extLst>
                </a:gridCol>
                <a:gridCol w="1679756">
                  <a:extLst>
                    <a:ext uri="{9D8B030D-6E8A-4147-A177-3AD203B41FA5}">
                      <a16:colId xmlns:a16="http://schemas.microsoft.com/office/drawing/2014/main" val="929050624"/>
                    </a:ext>
                  </a:extLst>
                </a:gridCol>
                <a:gridCol w="1679756">
                  <a:extLst>
                    <a:ext uri="{9D8B030D-6E8A-4147-A177-3AD203B41FA5}">
                      <a16:colId xmlns:a16="http://schemas.microsoft.com/office/drawing/2014/main" val="3431943249"/>
                    </a:ext>
                  </a:extLst>
                </a:gridCol>
              </a:tblGrid>
              <a:tr h="3878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Class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Count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Prior P(C)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4258203"/>
                  </a:ext>
                </a:extLst>
              </a:tr>
              <a:tr h="3878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Spam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4/8 = 0.5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664081"/>
                  </a:ext>
                </a:extLst>
              </a:tr>
              <a:tr h="3878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Not Spam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4/8 = 0.5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73711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7925738-1878-FD38-0150-4AF26E2D0181}"/>
              </a:ext>
            </a:extLst>
          </p:cNvPr>
          <p:cNvSpPr txBox="1"/>
          <p:nvPr/>
        </p:nvSpPr>
        <p:spPr>
          <a:xfrm>
            <a:off x="1063690" y="2782669"/>
            <a:ext cx="5260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Calculate Conditional Probabilities (with Laplace Smoothing)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220A82-CAAB-5F09-6529-E89C22FFC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43110"/>
              </p:ext>
            </p:extLst>
          </p:nvPr>
        </p:nvGraphicFramePr>
        <p:xfrm>
          <a:off x="1319349" y="3310263"/>
          <a:ext cx="8575764" cy="2589797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398514">
                  <a:extLst>
                    <a:ext uri="{9D8B030D-6E8A-4147-A177-3AD203B41FA5}">
                      <a16:colId xmlns:a16="http://schemas.microsoft.com/office/drawing/2014/main" val="1799069608"/>
                    </a:ext>
                  </a:extLst>
                </a:gridCol>
                <a:gridCol w="1877620">
                  <a:extLst>
                    <a:ext uri="{9D8B030D-6E8A-4147-A177-3AD203B41FA5}">
                      <a16:colId xmlns:a16="http://schemas.microsoft.com/office/drawing/2014/main" val="1566844180"/>
                    </a:ext>
                  </a:extLst>
                </a:gridCol>
                <a:gridCol w="2408923">
                  <a:extLst>
                    <a:ext uri="{9D8B030D-6E8A-4147-A177-3AD203B41FA5}">
                      <a16:colId xmlns:a16="http://schemas.microsoft.com/office/drawing/2014/main" val="103877140"/>
                    </a:ext>
                  </a:extLst>
                </a:gridCol>
                <a:gridCol w="2890707">
                  <a:extLst>
                    <a:ext uri="{9D8B030D-6E8A-4147-A177-3AD203B41FA5}">
                      <a16:colId xmlns:a16="http://schemas.microsoft.com/office/drawing/2014/main" val="2172245619"/>
                    </a:ext>
                  </a:extLst>
                </a:gridCol>
              </a:tblGrid>
              <a:tr h="369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Feature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Class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Present Count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P(word = 1 | class)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4102533"/>
                  </a:ext>
                </a:extLst>
              </a:tr>
              <a:tr h="369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offer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Spam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(3+1)/(4+2)  ≈ 0.667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5920729"/>
                  </a:ext>
                </a:extLst>
              </a:tr>
              <a:tr h="369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offer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Not Spam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(1+1)/(4+2)  ≈ 0.333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8358826"/>
                  </a:ext>
                </a:extLst>
              </a:tr>
              <a:tr h="369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money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Spam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(3+1)/(4+2)  ≈ 0.667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8840078"/>
                  </a:ext>
                </a:extLst>
              </a:tr>
              <a:tr h="369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money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Not Spam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(1+1)/(4+2)  ≈ 0.333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0524255"/>
                  </a:ext>
                </a:extLst>
              </a:tr>
              <a:tr h="369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click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Spam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(3+1)/(4+2)  ≈ 0.667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94932"/>
                  </a:ext>
                </a:extLst>
              </a:tr>
              <a:tr h="3699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click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Not Spam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(1+1)/(4+2)  ≈ 0.333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574146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8612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ACF88B-88A5-816E-FBCF-0C49057AE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311C3-D263-9892-EC0D-9E215F97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16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678192-9A6D-4B3C-3C45-D022F4FD7DDC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37276C-47A2-2D76-E808-9E177B137F1F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51678-7892-8219-9377-A713873D458E}"/>
              </a:ext>
            </a:extLst>
          </p:cNvPr>
          <p:cNvSpPr txBox="1"/>
          <p:nvPr/>
        </p:nvSpPr>
        <p:spPr>
          <a:xfrm>
            <a:off x="1200905" y="1516922"/>
            <a:ext cx="2903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New Email for Prediction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0E2150-796A-67A4-65DB-F43EF2F2F736}"/>
              </a:ext>
            </a:extLst>
          </p:cNvPr>
          <p:cNvGraphicFramePr>
            <a:graphicFrameLocks noGrp="1"/>
          </p:cNvGraphicFramePr>
          <p:nvPr/>
        </p:nvGraphicFramePr>
        <p:xfrm>
          <a:off x="5204879" y="1516922"/>
          <a:ext cx="4592264" cy="107388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2296132">
                  <a:extLst>
                    <a:ext uri="{9D8B030D-6E8A-4147-A177-3AD203B41FA5}">
                      <a16:colId xmlns:a16="http://schemas.microsoft.com/office/drawing/2014/main" val="2280256261"/>
                    </a:ext>
                  </a:extLst>
                </a:gridCol>
                <a:gridCol w="2296132">
                  <a:extLst>
                    <a:ext uri="{9D8B030D-6E8A-4147-A177-3AD203B41FA5}">
                      <a16:colId xmlns:a16="http://schemas.microsoft.com/office/drawing/2014/main" val="105066846"/>
                    </a:ext>
                  </a:extLst>
                </a:gridCol>
              </a:tblGrid>
              <a:tr h="2684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Feature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Value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0202538"/>
                  </a:ext>
                </a:extLst>
              </a:tr>
              <a:tr h="2684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Offer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7588433"/>
                  </a:ext>
                </a:extLst>
              </a:tr>
              <a:tr h="2684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Money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674517"/>
                  </a:ext>
                </a:extLst>
              </a:tr>
              <a:tr h="2684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click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992497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5B540C3-C6F3-061D-CE00-D32872E298F2}"/>
              </a:ext>
            </a:extLst>
          </p:cNvPr>
          <p:cNvGraphicFramePr>
            <a:graphicFrameLocks noGrp="1"/>
          </p:cNvGraphicFramePr>
          <p:nvPr/>
        </p:nvGraphicFramePr>
        <p:xfrm>
          <a:off x="1583311" y="2672442"/>
          <a:ext cx="8646259" cy="2247901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4424094">
                  <a:extLst>
                    <a:ext uri="{9D8B030D-6E8A-4147-A177-3AD203B41FA5}">
                      <a16:colId xmlns:a16="http://schemas.microsoft.com/office/drawing/2014/main" val="2992943519"/>
                    </a:ext>
                  </a:extLst>
                </a:gridCol>
                <a:gridCol w="4222165">
                  <a:extLst>
                    <a:ext uri="{9D8B030D-6E8A-4147-A177-3AD203B41FA5}">
                      <a16:colId xmlns:a16="http://schemas.microsoft.com/office/drawing/2014/main" val="368516942"/>
                    </a:ext>
                  </a:extLst>
                </a:gridCol>
              </a:tblGrid>
              <a:tr h="22479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For Spam: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P(Spam) = 0.5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Likelihoods (with Laplace smoothing):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P(offer = 1 | Spam) = 4 / 6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P(money = 0 | Spam) = 2 / 6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P(click = 1 | Spam) = 4 / 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Score(Spam):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= 0.5 × 4/6 × 2/6 × 4/6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≈ 0.5 × 0.667 × 0.333 × 0.667 ≈ 0.074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For Not Spam: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P(Not Spam) = 0.5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Likelihoods (with Laplace smoothing):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P(offer = 1 | Not Spam) = 2 / 6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P(money = 0 | Not Spam) = 4 / 6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P(click = 1 | Not Spam) = 2 / 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Score(Not Spam):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= 0.5 × 2/6 × 4/6 × 2/6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≈ 0.5 × 0.333 × 0.667 × 0.333 ≈ 0.037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624073"/>
                  </a:ext>
                </a:extLst>
              </a:tr>
            </a:tbl>
          </a:graphicData>
        </a:graphic>
      </p:graphicFrame>
      <p:sp>
        <p:nvSpPr>
          <p:cNvPr id="14" name="Rectangle 1">
            <a:extLst>
              <a:ext uri="{FF2B5EF4-FFF2-40B4-BE49-F238E27FC236}">
                <a16:creationId xmlns:a16="http://schemas.microsoft.com/office/drawing/2014/main" id="{ABE8EEDA-8FB5-3D90-2971-278502ED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229" y="5025219"/>
            <a:ext cx="79792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Score(Spam) &gt; Score(Not Spam</a:t>
            </a:r>
            <a:r>
              <a:rPr lang="en-US" altLang="en-US" sz="2400" dirty="0">
                <a:latin typeface="+mj-lt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→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email is classified as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Spam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411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E619F1-D7FD-98ED-FEF4-8FC0FD5AB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ED9EA-C4CD-865C-B600-D5BC1064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17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438CC7-D885-88C3-4F72-626B7FC79BDE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CB3031-29D9-0D16-D967-253101018268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FD7A6-28AD-9567-E79B-4DE50B9B0B97}"/>
              </a:ext>
            </a:extLst>
          </p:cNvPr>
          <p:cNvSpPr txBox="1"/>
          <p:nvPr/>
        </p:nvSpPr>
        <p:spPr>
          <a:xfrm>
            <a:off x="1200905" y="1516922"/>
            <a:ext cx="2903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New Email for Prediction (Final Exam Question)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78E206C-C7F6-57ED-B8D9-7C51B0B55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49184"/>
              </p:ext>
            </p:extLst>
          </p:nvPr>
        </p:nvGraphicFramePr>
        <p:xfrm>
          <a:off x="6588511" y="1518808"/>
          <a:ext cx="1827578" cy="803288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913789">
                  <a:extLst>
                    <a:ext uri="{9D8B030D-6E8A-4147-A177-3AD203B41FA5}">
                      <a16:colId xmlns:a16="http://schemas.microsoft.com/office/drawing/2014/main" val="2280256261"/>
                    </a:ext>
                  </a:extLst>
                </a:gridCol>
                <a:gridCol w="913789">
                  <a:extLst>
                    <a:ext uri="{9D8B030D-6E8A-4147-A177-3AD203B41FA5}">
                      <a16:colId xmlns:a16="http://schemas.microsoft.com/office/drawing/2014/main" val="105066846"/>
                    </a:ext>
                  </a:extLst>
                </a:gridCol>
              </a:tblGrid>
              <a:tr h="200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kern="100">
                          <a:effectLst/>
                        </a:rPr>
                        <a:t>Feature</a:t>
                      </a:r>
                      <a:endParaRPr lang="en-US" sz="11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Value</a:t>
                      </a:r>
                      <a:endParaRPr lang="en-US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0202538"/>
                  </a:ext>
                </a:extLst>
              </a:tr>
              <a:tr h="2008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Offer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7588433"/>
                  </a:ext>
                </a:extLst>
              </a:tr>
              <a:tr h="2008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Money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none" kern="100" dirty="0">
                          <a:effectLst/>
                        </a:rPr>
                        <a:t>1</a:t>
                      </a:r>
                      <a:endParaRPr lang="en-US" sz="1100" u="none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674517"/>
                  </a:ext>
                </a:extLst>
              </a:tr>
              <a:tr h="2008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click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992497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E1B34F7-60F4-B09E-DCD2-09458EE4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25188"/>
              </p:ext>
            </p:extLst>
          </p:nvPr>
        </p:nvGraphicFramePr>
        <p:xfrm>
          <a:off x="1583311" y="2672442"/>
          <a:ext cx="8646259" cy="2247901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4424094">
                  <a:extLst>
                    <a:ext uri="{9D8B030D-6E8A-4147-A177-3AD203B41FA5}">
                      <a16:colId xmlns:a16="http://schemas.microsoft.com/office/drawing/2014/main" val="2992943519"/>
                    </a:ext>
                  </a:extLst>
                </a:gridCol>
                <a:gridCol w="4222165">
                  <a:extLst>
                    <a:ext uri="{9D8B030D-6E8A-4147-A177-3AD203B41FA5}">
                      <a16:colId xmlns:a16="http://schemas.microsoft.com/office/drawing/2014/main" val="368516942"/>
                    </a:ext>
                  </a:extLst>
                </a:gridCol>
              </a:tblGrid>
              <a:tr h="22479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For Spam: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P(Spam) = 0.5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Likelihoods (with Laplace smoothing):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P(offer = 1 | Spam) = 2/4 </a:t>
                      </a:r>
                      <a:r>
                        <a:rPr lang="en-US" sz="1100" kern="1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100" kern="100" dirty="0">
                          <a:effectLst/>
                        </a:rPr>
                        <a:t> 4 / 6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strike="sngStrike" kern="100" dirty="0">
                          <a:solidFill>
                            <a:srgbClr val="FF0000"/>
                          </a:solidFill>
                          <a:effectLst/>
                        </a:rPr>
                        <a:t>P(money = 0 | Spam) = 2 / 6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, P(money = 1 | Spam) = 3 / 4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4 / 6</a:t>
                      </a:r>
                      <a:b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P(click = 1 | Spam) = 3/ 4 </a:t>
                      </a:r>
                      <a:r>
                        <a:rPr lang="en-US" sz="1100" kern="10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kern="100" dirty="0">
                          <a:effectLst/>
                        </a:rPr>
                        <a:t>4 / 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Score(Spam):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= 0.5 × 4/6 × 4/6 × 4/6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≈ 0.5 × 0.667 × 0.667 × 0.667 </a:t>
                      </a:r>
                      <a:r>
                        <a:rPr lang="en-US" sz="1100" kern="100">
                          <a:effectLst/>
                        </a:rPr>
                        <a:t>≈ 0.298=0.15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For Not Spam: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P(Not Spam) = 0.5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00" dirty="0">
                          <a:effectLst/>
                        </a:rPr>
                        <a:t>Likelihoods (with Laplace smoothing):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P(offer = 1 | Not Spam) = 1/4 </a:t>
                      </a:r>
                      <a:r>
                        <a:rPr lang="en-US" sz="1100" kern="10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kern="100" dirty="0">
                          <a:effectLst/>
                        </a:rPr>
                        <a:t>2 / 6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strike="sngStrike" kern="100" dirty="0">
                          <a:solidFill>
                            <a:srgbClr val="FF0000"/>
                          </a:solidFill>
                          <a:effectLst/>
                        </a:rPr>
                        <a:t>P(money = 0 | Not Spam) = 4 / 6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, P(money = 1 | Not Spam) = 1 / 4</a:t>
                      </a:r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 2/6</a:t>
                      </a:r>
                      <a:b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P(click = 1 | Not Spam) = 1 / 4 </a:t>
                      </a:r>
                      <a:r>
                        <a:rPr lang="en-US" sz="1100" kern="1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100" kern="100" dirty="0">
                          <a:effectLst/>
                        </a:rPr>
                        <a:t> 2 / 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Score(Not Spam):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= 0.5 × 2/6 × 2/6 × 2/6</a:t>
                      </a:r>
                      <a:br>
                        <a:rPr lang="en-US" sz="1100" kern="100" dirty="0">
                          <a:effectLst/>
                        </a:rPr>
                      </a:br>
                      <a:r>
                        <a:rPr lang="en-US" sz="1100" kern="100" dirty="0">
                          <a:effectLst/>
                        </a:rPr>
                        <a:t>≈ 0.5 × 0.333 × 0.333 × 0.333 ≈ 0.037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624073"/>
                  </a:ext>
                </a:extLst>
              </a:tr>
            </a:tbl>
          </a:graphicData>
        </a:graphic>
      </p:graphicFrame>
      <p:sp>
        <p:nvSpPr>
          <p:cNvPr id="14" name="Rectangle 1">
            <a:extLst>
              <a:ext uri="{FF2B5EF4-FFF2-40B4-BE49-F238E27FC236}">
                <a16:creationId xmlns:a16="http://schemas.microsoft.com/office/drawing/2014/main" id="{812A23D6-ED82-38FE-34B6-E6194C79B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229" y="5025219"/>
            <a:ext cx="79792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Score(Spam) &gt; Score(Not Spam</a:t>
            </a:r>
            <a:r>
              <a:rPr lang="en-US" altLang="en-US" sz="2400" dirty="0">
                <a:latin typeface="+mj-lt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→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email is classified as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Spam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841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9D6617-AB3F-1791-E929-068F13651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159914-0FAD-D7DA-7E2F-C434186D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18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E02332-ADF1-6BA8-9B7E-F62E4C50207A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E9D3E-72C7-020C-15FD-B62E5C17C08D}"/>
              </a:ext>
            </a:extLst>
          </p:cNvPr>
          <p:cNvSpPr txBox="1"/>
          <p:nvPr/>
        </p:nvSpPr>
        <p:spPr>
          <a:xfrm>
            <a:off x="2459112" y="509482"/>
            <a:ext cx="5857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cap="all" spc="1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Advantages of Naïve Bayes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D48E0C-57A9-C250-F405-491DC7D0ADCF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DDC77-F26A-99F9-FF60-447083763D53}"/>
              </a:ext>
            </a:extLst>
          </p:cNvPr>
          <p:cNvSpPr txBox="1"/>
          <p:nvPr/>
        </p:nvSpPr>
        <p:spPr>
          <a:xfrm>
            <a:off x="1513490" y="1745131"/>
            <a:ext cx="76778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Less Complex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Easy to implement and interpret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Parameters are simple to estimate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Often one of the first models taught in ML courses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Scales Well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Fast and efficient, especially when the conditional independence assumption holds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Lower memory/storage requirements compared to models like logistic regression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Handles High-Dimensional Data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Works well with large feature spaces (e.g., in document classification)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58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01EF4B-2E7B-17E9-6E5F-790754799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1CED3-4404-8AD4-9C28-E76EBAEA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19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C8094E-AABC-858D-9552-BCADE17DC4FE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88CD1-3742-8161-B12D-C2390E7DF1BC}"/>
              </a:ext>
            </a:extLst>
          </p:cNvPr>
          <p:cNvSpPr txBox="1"/>
          <p:nvPr/>
        </p:nvSpPr>
        <p:spPr>
          <a:xfrm>
            <a:off x="2459112" y="509482"/>
            <a:ext cx="5857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cap="all" spc="1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Disadvantages of Naïve Bayes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96ACE0-C618-D83C-7EA5-D04F14C928ED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447E3-29DD-CE5E-62F9-010BF77541C9}"/>
              </a:ext>
            </a:extLst>
          </p:cNvPr>
          <p:cNvSpPr txBox="1"/>
          <p:nvPr/>
        </p:nvSpPr>
        <p:spPr>
          <a:xfrm>
            <a:off x="1786759" y="1618593"/>
            <a:ext cx="74045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Zero Frequency Problem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a word or feature never appears in the training data for a given class, its probability becomes zero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leads to a </a:t>
            </a:r>
            <a:r>
              <a:rPr lang="en-US" b="1" dirty="0"/>
              <a:t>posterior probability of zero</a:t>
            </a:r>
            <a:r>
              <a:rPr lang="en-US" dirty="0"/>
              <a:t>, breaking the model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Solution</a:t>
            </a:r>
            <a:r>
              <a:rPr lang="en-US" dirty="0"/>
              <a:t>: Use </a:t>
            </a:r>
            <a:r>
              <a:rPr lang="en-US" b="1" dirty="0"/>
              <a:t>Laplace Smoothing</a:t>
            </a:r>
            <a:r>
              <a:rPr lang="en-US" dirty="0"/>
              <a:t> to handle unseen features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Unrealistic Assumption of Feature Independence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Assumes all features are conditionally independent given the class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 real-world data, this is often not true, which can lead to </a:t>
            </a:r>
            <a:r>
              <a:rPr lang="en-US" b="1" dirty="0"/>
              <a:t>inaccurate classifications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808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F8ECF-968A-F608-282C-CA8BF428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76D269-305D-A22F-0A64-04E88E86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2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A8314F-FB4B-D330-C747-A82D1E47E61D}"/>
              </a:ext>
            </a:extLst>
          </p:cNvPr>
          <p:cNvSpPr/>
          <p:nvPr/>
        </p:nvSpPr>
        <p:spPr>
          <a:xfrm>
            <a:off x="557048" y="326571"/>
            <a:ext cx="1048476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230;p39">
            <a:extLst>
              <a:ext uri="{FF2B5EF4-FFF2-40B4-BE49-F238E27FC236}">
                <a16:creationId xmlns:a16="http://schemas.microsoft.com/office/drawing/2014/main" id="{739FB2D6-FB95-5144-F3F6-84FB1B5C93B7}"/>
              </a:ext>
            </a:extLst>
          </p:cNvPr>
          <p:cNvSpPr txBox="1">
            <a:spLocks/>
          </p:cNvSpPr>
          <p:nvPr/>
        </p:nvSpPr>
        <p:spPr>
          <a:xfrm>
            <a:off x="2193600" y="897147"/>
            <a:ext cx="7442106" cy="83492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Course Overview:</a:t>
            </a:r>
          </a:p>
        </p:txBody>
      </p:sp>
      <p:sp>
        <p:nvSpPr>
          <p:cNvPr id="7" name="Google Shape;231;p39">
            <a:extLst>
              <a:ext uri="{FF2B5EF4-FFF2-40B4-BE49-F238E27FC236}">
                <a16:creationId xmlns:a16="http://schemas.microsoft.com/office/drawing/2014/main" id="{E43FA08B-7C20-634A-612F-C2FB6668C732}"/>
              </a:ext>
            </a:extLst>
          </p:cNvPr>
          <p:cNvSpPr/>
          <p:nvPr/>
        </p:nvSpPr>
        <p:spPr>
          <a:xfrm>
            <a:off x="883800" y="2091241"/>
            <a:ext cx="1985630" cy="702826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sym typeface="Exo 2"/>
              </a:rPr>
              <a:t>1.1 - Python Review</a:t>
            </a:r>
            <a:endParaRPr sz="1600" dirty="0">
              <a:solidFill>
                <a:schemeClr val="accent1"/>
              </a:solidFill>
              <a:sym typeface="Exo 2"/>
            </a:endParaRPr>
          </a:p>
        </p:txBody>
      </p:sp>
      <p:sp>
        <p:nvSpPr>
          <p:cNvPr id="9" name="Google Shape;232;p39">
            <a:extLst>
              <a:ext uri="{FF2B5EF4-FFF2-40B4-BE49-F238E27FC236}">
                <a16:creationId xmlns:a16="http://schemas.microsoft.com/office/drawing/2014/main" id="{A5A1C590-1470-C5BA-DC5A-01835881CAD1}"/>
              </a:ext>
            </a:extLst>
          </p:cNvPr>
          <p:cNvSpPr/>
          <p:nvPr/>
        </p:nvSpPr>
        <p:spPr>
          <a:xfrm>
            <a:off x="3579701" y="2095507"/>
            <a:ext cx="1985630" cy="684825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</a:rPr>
              <a:t>1.2 - Numpy</a:t>
            </a:r>
            <a:endParaRPr sz="1600" dirty="0">
              <a:solidFill>
                <a:schemeClr val="accent1"/>
              </a:solidFill>
            </a:endParaRPr>
          </a:p>
        </p:txBody>
      </p:sp>
      <p:cxnSp>
        <p:nvCxnSpPr>
          <p:cNvPr id="10" name="Google Shape;233;p39">
            <a:extLst>
              <a:ext uri="{FF2B5EF4-FFF2-40B4-BE49-F238E27FC236}">
                <a16:creationId xmlns:a16="http://schemas.microsoft.com/office/drawing/2014/main" id="{90AA3B33-7136-E1DA-A480-CC16C8066080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869430" y="2437920"/>
            <a:ext cx="710271" cy="47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234;p39">
            <a:extLst>
              <a:ext uri="{FF2B5EF4-FFF2-40B4-BE49-F238E27FC236}">
                <a16:creationId xmlns:a16="http://schemas.microsoft.com/office/drawing/2014/main" id="{502AEB20-799C-67B1-5EFC-F09E9AED8768}"/>
              </a:ext>
            </a:extLst>
          </p:cNvPr>
          <p:cNvSpPr/>
          <p:nvPr/>
        </p:nvSpPr>
        <p:spPr>
          <a:xfrm>
            <a:off x="6242633" y="2091107"/>
            <a:ext cx="1985630" cy="702826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sym typeface="Exo 2"/>
              </a:rPr>
              <a:t>1.3 - Pandas</a:t>
            </a:r>
            <a:endParaRPr sz="1600" dirty="0">
              <a:solidFill>
                <a:schemeClr val="accent1"/>
              </a:solidFill>
              <a:sym typeface="Exo 2"/>
            </a:endParaRPr>
          </a:p>
        </p:txBody>
      </p:sp>
      <p:sp>
        <p:nvSpPr>
          <p:cNvPr id="12" name="Google Shape;235;p39">
            <a:extLst>
              <a:ext uri="{FF2B5EF4-FFF2-40B4-BE49-F238E27FC236}">
                <a16:creationId xmlns:a16="http://schemas.microsoft.com/office/drawing/2014/main" id="{63411618-A2CF-3424-6C94-D464AB3AD6DE}"/>
              </a:ext>
            </a:extLst>
          </p:cNvPr>
          <p:cNvSpPr/>
          <p:nvPr/>
        </p:nvSpPr>
        <p:spPr>
          <a:xfrm>
            <a:off x="8905568" y="2095641"/>
            <a:ext cx="1985630" cy="684825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</a:rPr>
              <a:t>1.4 - Seaborn</a:t>
            </a:r>
            <a:endParaRPr sz="1600" dirty="0">
              <a:solidFill>
                <a:schemeClr val="accent1"/>
              </a:solidFill>
            </a:endParaRPr>
          </a:p>
        </p:txBody>
      </p:sp>
      <p:cxnSp>
        <p:nvCxnSpPr>
          <p:cNvPr id="13" name="Google Shape;236;p39">
            <a:extLst>
              <a:ext uri="{FF2B5EF4-FFF2-40B4-BE49-F238E27FC236}">
                <a16:creationId xmlns:a16="http://schemas.microsoft.com/office/drawing/2014/main" id="{972491C1-EF1F-4A4C-01DC-7985C926434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8228263" y="2438054"/>
            <a:ext cx="677305" cy="446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37;p39">
            <a:extLst>
              <a:ext uri="{FF2B5EF4-FFF2-40B4-BE49-F238E27FC236}">
                <a16:creationId xmlns:a16="http://schemas.microsoft.com/office/drawing/2014/main" id="{2A367A0E-3E3F-970A-0F70-8A6E07710D20}"/>
              </a:ext>
            </a:extLst>
          </p:cNvPr>
          <p:cNvCxnSpPr>
            <a:cxnSpLocks/>
          </p:cNvCxnSpPr>
          <p:nvPr/>
        </p:nvCxnSpPr>
        <p:spPr>
          <a:xfrm>
            <a:off x="5645667" y="2263067"/>
            <a:ext cx="553428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38;p39">
            <a:extLst>
              <a:ext uri="{FF2B5EF4-FFF2-40B4-BE49-F238E27FC236}">
                <a16:creationId xmlns:a16="http://schemas.microsoft.com/office/drawing/2014/main" id="{B9EBF94A-BED1-477B-CFC0-5CC4E4A96831}"/>
              </a:ext>
            </a:extLst>
          </p:cNvPr>
          <p:cNvSpPr/>
          <p:nvPr/>
        </p:nvSpPr>
        <p:spPr>
          <a:xfrm>
            <a:off x="883800" y="3543274"/>
            <a:ext cx="1298707" cy="702826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sym typeface="Exo 2"/>
              </a:rPr>
              <a:t>2.1 - ML Intro</a:t>
            </a:r>
            <a:endParaRPr sz="1600" dirty="0">
              <a:solidFill>
                <a:schemeClr val="accent1"/>
              </a:solidFill>
              <a:sym typeface="Exo 2"/>
            </a:endParaRPr>
          </a:p>
        </p:txBody>
      </p:sp>
      <p:sp>
        <p:nvSpPr>
          <p:cNvPr id="16" name="Google Shape;239;p39">
            <a:extLst>
              <a:ext uri="{FF2B5EF4-FFF2-40B4-BE49-F238E27FC236}">
                <a16:creationId xmlns:a16="http://schemas.microsoft.com/office/drawing/2014/main" id="{CEEB2210-523D-EAF4-351D-B47FEC05E9AE}"/>
              </a:ext>
            </a:extLst>
          </p:cNvPr>
          <p:cNvSpPr/>
          <p:nvPr/>
        </p:nvSpPr>
        <p:spPr>
          <a:xfrm>
            <a:off x="2647333" y="3547541"/>
            <a:ext cx="1298707" cy="684825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</a:rPr>
              <a:t>2.2 - Linear Regression</a:t>
            </a:r>
            <a:endParaRPr sz="1600" dirty="0">
              <a:solidFill>
                <a:schemeClr val="accent1"/>
              </a:solidFill>
            </a:endParaRPr>
          </a:p>
        </p:txBody>
      </p:sp>
      <p:cxnSp>
        <p:nvCxnSpPr>
          <p:cNvPr id="17" name="Google Shape;240;p39">
            <a:extLst>
              <a:ext uri="{FF2B5EF4-FFF2-40B4-BE49-F238E27FC236}">
                <a16:creationId xmlns:a16="http://schemas.microsoft.com/office/drawing/2014/main" id="{3509E43B-898F-187B-9B22-58E343AFC0FD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182507" y="3889954"/>
            <a:ext cx="464826" cy="473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241;p39">
            <a:extLst>
              <a:ext uri="{FF2B5EF4-FFF2-40B4-BE49-F238E27FC236}">
                <a16:creationId xmlns:a16="http://schemas.microsoft.com/office/drawing/2014/main" id="{0AD56EF5-2BC5-D8AB-6E81-12D18EC8EBCA}"/>
              </a:ext>
            </a:extLst>
          </p:cNvPr>
          <p:cNvSpPr/>
          <p:nvPr/>
        </p:nvSpPr>
        <p:spPr>
          <a:xfrm>
            <a:off x="4389267" y="3543141"/>
            <a:ext cx="1298707" cy="702826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dirty="0">
                <a:solidFill>
                  <a:schemeClr val="accent1"/>
                </a:solidFill>
                <a:sym typeface="Exo 2"/>
              </a:rPr>
              <a:t>2.3 - Logistic Regression &amp; others </a:t>
            </a:r>
            <a:endParaRPr sz="1400" dirty="0">
              <a:solidFill>
                <a:schemeClr val="accent1"/>
              </a:solidFill>
              <a:sym typeface="Exo 2"/>
            </a:endParaRPr>
          </a:p>
        </p:txBody>
      </p:sp>
      <p:sp>
        <p:nvSpPr>
          <p:cNvPr id="20" name="Google Shape;242;p39">
            <a:extLst>
              <a:ext uri="{FF2B5EF4-FFF2-40B4-BE49-F238E27FC236}">
                <a16:creationId xmlns:a16="http://schemas.microsoft.com/office/drawing/2014/main" id="{542577B0-F5B1-CD59-6799-2D6F367FE390}"/>
              </a:ext>
            </a:extLst>
          </p:cNvPr>
          <p:cNvSpPr/>
          <p:nvPr/>
        </p:nvSpPr>
        <p:spPr>
          <a:xfrm>
            <a:off x="6131232" y="3547674"/>
            <a:ext cx="1298707" cy="684825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</a:rPr>
              <a:t>2.4 - K-NN</a:t>
            </a:r>
            <a:endParaRPr sz="1600" dirty="0">
              <a:solidFill>
                <a:schemeClr val="accent1"/>
              </a:solidFill>
            </a:endParaRPr>
          </a:p>
        </p:txBody>
      </p:sp>
      <p:cxnSp>
        <p:nvCxnSpPr>
          <p:cNvPr id="21" name="Google Shape;243;p39">
            <a:extLst>
              <a:ext uri="{FF2B5EF4-FFF2-40B4-BE49-F238E27FC236}">
                <a16:creationId xmlns:a16="http://schemas.microsoft.com/office/drawing/2014/main" id="{8AA316D1-CFDA-2E6D-5617-D82E807A6B2A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5687974" y="3890087"/>
            <a:ext cx="443258" cy="446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244;p39">
            <a:extLst>
              <a:ext uri="{FF2B5EF4-FFF2-40B4-BE49-F238E27FC236}">
                <a16:creationId xmlns:a16="http://schemas.microsoft.com/office/drawing/2014/main" id="{3758A05D-D949-2F2D-BF35-C81E66F9F81F}"/>
              </a:ext>
            </a:extLst>
          </p:cNvPr>
          <p:cNvCxnSpPr>
            <a:cxnSpLocks/>
          </p:cNvCxnSpPr>
          <p:nvPr/>
        </p:nvCxnSpPr>
        <p:spPr>
          <a:xfrm>
            <a:off x="3998771" y="3896252"/>
            <a:ext cx="36196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245;p39">
            <a:extLst>
              <a:ext uri="{FF2B5EF4-FFF2-40B4-BE49-F238E27FC236}">
                <a16:creationId xmlns:a16="http://schemas.microsoft.com/office/drawing/2014/main" id="{1BDC61D2-43AB-236F-45EB-9F049E830137}"/>
              </a:ext>
            </a:extLst>
          </p:cNvPr>
          <p:cNvSpPr/>
          <p:nvPr/>
        </p:nvSpPr>
        <p:spPr>
          <a:xfrm>
            <a:off x="7883812" y="3556874"/>
            <a:ext cx="1298707" cy="702826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sym typeface="Exo 2"/>
              </a:rPr>
              <a:t>2.5 - Decision Trees</a:t>
            </a:r>
            <a:endParaRPr sz="1600" dirty="0">
              <a:solidFill>
                <a:schemeClr val="accent1"/>
              </a:solidFill>
              <a:sym typeface="Exo 2"/>
            </a:endParaRPr>
          </a:p>
        </p:txBody>
      </p:sp>
      <p:sp>
        <p:nvSpPr>
          <p:cNvPr id="24" name="Google Shape;246;p39">
            <a:extLst>
              <a:ext uri="{FF2B5EF4-FFF2-40B4-BE49-F238E27FC236}">
                <a16:creationId xmlns:a16="http://schemas.microsoft.com/office/drawing/2014/main" id="{53DAADA3-15B3-5ADE-4F73-227B1AEDDF13}"/>
              </a:ext>
            </a:extLst>
          </p:cNvPr>
          <p:cNvSpPr/>
          <p:nvPr/>
        </p:nvSpPr>
        <p:spPr>
          <a:xfrm>
            <a:off x="9625769" y="3561407"/>
            <a:ext cx="1298707" cy="684825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</a:rPr>
              <a:t>2.6 - Neural Networks</a:t>
            </a:r>
            <a:endParaRPr sz="1600" dirty="0">
              <a:solidFill>
                <a:schemeClr val="accent1"/>
              </a:solidFill>
            </a:endParaRPr>
          </a:p>
        </p:txBody>
      </p:sp>
      <p:cxnSp>
        <p:nvCxnSpPr>
          <p:cNvPr id="25" name="Google Shape;247;p39">
            <a:extLst>
              <a:ext uri="{FF2B5EF4-FFF2-40B4-BE49-F238E27FC236}">
                <a16:creationId xmlns:a16="http://schemas.microsoft.com/office/drawing/2014/main" id="{38E60A97-A02B-F36C-93AB-8B39E9B20096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9182519" y="3903820"/>
            <a:ext cx="443250" cy="446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248;p39">
            <a:extLst>
              <a:ext uri="{FF2B5EF4-FFF2-40B4-BE49-F238E27FC236}">
                <a16:creationId xmlns:a16="http://schemas.microsoft.com/office/drawing/2014/main" id="{96F359B9-E5C1-6021-8625-99176ACB0207}"/>
              </a:ext>
            </a:extLst>
          </p:cNvPr>
          <p:cNvCxnSpPr>
            <a:cxnSpLocks/>
          </p:cNvCxnSpPr>
          <p:nvPr/>
        </p:nvCxnSpPr>
        <p:spPr>
          <a:xfrm>
            <a:off x="7493307" y="3875475"/>
            <a:ext cx="36196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249;p39">
            <a:extLst>
              <a:ext uri="{FF2B5EF4-FFF2-40B4-BE49-F238E27FC236}">
                <a16:creationId xmlns:a16="http://schemas.microsoft.com/office/drawing/2014/main" id="{DEAF1A26-F832-C9C8-3AF8-9286394FA62D}"/>
              </a:ext>
            </a:extLst>
          </p:cNvPr>
          <p:cNvSpPr/>
          <p:nvPr/>
        </p:nvSpPr>
        <p:spPr>
          <a:xfrm>
            <a:off x="883833" y="5008774"/>
            <a:ext cx="2702302" cy="702826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sym typeface="Exo 2"/>
              </a:rPr>
              <a:t>3.1 – Ensembling Learning: XGBoost</a:t>
            </a:r>
            <a:endParaRPr sz="1600" dirty="0">
              <a:solidFill>
                <a:schemeClr val="accent1"/>
              </a:solidFill>
              <a:sym typeface="Exo 2"/>
            </a:endParaRPr>
          </a:p>
        </p:txBody>
      </p:sp>
      <p:sp>
        <p:nvSpPr>
          <p:cNvPr id="28" name="Google Shape;250;p39">
            <a:extLst>
              <a:ext uri="{FF2B5EF4-FFF2-40B4-BE49-F238E27FC236}">
                <a16:creationId xmlns:a16="http://schemas.microsoft.com/office/drawing/2014/main" id="{71C38E04-D8AA-1A16-F617-876A9ACE679E}"/>
              </a:ext>
            </a:extLst>
          </p:cNvPr>
          <p:cNvSpPr/>
          <p:nvPr/>
        </p:nvSpPr>
        <p:spPr>
          <a:xfrm>
            <a:off x="4552595" y="5013041"/>
            <a:ext cx="2702302" cy="684825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</a:rPr>
              <a:t>3.2 Competition Tips &amp; Final Thoughts</a:t>
            </a:r>
            <a:endParaRPr sz="1600" dirty="0">
              <a:solidFill>
                <a:schemeClr val="accent1"/>
              </a:solidFill>
            </a:endParaRPr>
          </a:p>
        </p:txBody>
      </p:sp>
      <p:cxnSp>
        <p:nvCxnSpPr>
          <p:cNvPr id="29" name="Google Shape;251;p39">
            <a:extLst>
              <a:ext uri="{FF2B5EF4-FFF2-40B4-BE49-F238E27FC236}">
                <a16:creationId xmlns:a16="http://schemas.microsoft.com/office/drawing/2014/main" id="{BC0CF2E3-E3F8-BADC-712C-8DA6F224B031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3586135" y="5355454"/>
            <a:ext cx="966460" cy="473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252;p39">
            <a:extLst>
              <a:ext uri="{FF2B5EF4-FFF2-40B4-BE49-F238E27FC236}">
                <a16:creationId xmlns:a16="http://schemas.microsoft.com/office/drawing/2014/main" id="{033EB977-D741-C0D4-A79D-BF9D3082B602}"/>
              </a:ext>
            </a:extLst>
          </p:cNvPr>
          <p:cNvSpPr/>
          <p:nvPr/>
        </p:nvSpPr>
        <p:spPr>
          <a:xfrm>
            <a:off x="8153900" y="5013441"/>
            <a:ext cx="2702302" cy="684825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</a:rPr>
              <a:t>4.* - Natural Language Processing (NLP): Random Forers, SVM, Na</a:t>
            </a:r>
            <a:r>
              <a:rPr lang="en-US" sz="1600" dirty="0">
                <a:solidFill>
                  <a:schemeClr val="accent1"/>
                </a:solidFill>
              </a:rPr>
              <a:t>ï</a:t>
            </a:r>
            <a:r>
              <a:rPr lang="en" sz="1600" dirty="0">
                <a:solidFill>
                  <a:schemeClr val="accent1"/>
                </a:solidFill>
              </a:rPr>
              <a:t>ve Bayes </a:t>
            </a:r>
            <a:endParaRPr sz="1600" dirty="0">
              <a:solidFill>
                <a:schemeClr val="accent1"/>
              </a:solidFill>
            </a:endParaRPr>
          </a:p>
        </p:txBody>
      </p:sp>
      <p:cxnSp>
        <p:nvCxnSpPr>
          <p:cNvPr id="31" name="Google Shape;253;p39">
            <a:extLst>
              <a:ext uri="{FF2B5EF4-FFF2-40B4-BE49-F238E27FC236}">
                <a16:creationId xmlns:a16="http://schemas.microsoft.com/office/drawing/2014/main" id="{3DCF4EC2-52EF-FA1C-3AC8-B38689FE1B79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7254897" y="5355454"/>
            <a:ext cx="899003" cy="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277000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E96683-24D4-2EE3-52EC-E1B726521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32250-0C05-B467-BDDA-9D5BDE1A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20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364074-3A3A-293A-39D1-7F0DAC57F09B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12C50-65CD-84DF-E3E5-AC5F33BD1D43}"/>
              </a:ext>
            </a:extLst>
          </p:cNvPr>
          <p:cNvSpPr txBox="1"/>
          <p:nvPr/>
        </p:nvSpPr>
        <p:spPr>
          <a:xfrm>
            <a:off x="2459112" y="509482"/>
            <a:ext cx="5857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cap="all" spc="1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example IN CODE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5A7605-63F7-702F-8B1B-24ACA7305195}"/>
              </a:ext>
            </a:extLst>
          </p:cNvPr>
          <p:cNvSpPr/>
          <p:nvPr/>
        </p:nvSpPr>
        <p:spPr>
          <a:xfrm>
            <a:off x="977462" y="893379"/>
            <a:ext cx="9606454" cy="5449908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46043-B6B6-60ED-9949-B38EEB3F8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79" y="1192624"/>
            <a:ext cx="8397766" cy="50610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0645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037A54-AC51-9EF3-73CB-3E80DDA8C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D21B7-A3DA-7E1A-28A0-0AFFD713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21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627C54-1A1A-6BFE-4B3B-663E7BC2E4B1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640742-53D1-A42C-D71B-CAC73FFA25B8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73757-E92E-3D5D-D121-087399391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654" y="1375945"/>
            <a:ext cx="8918389" cy="45378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840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037A54-AC51-9EF3-73CB-3E80DDA8C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D21B7-A3DA-7E1A-28A0-0AFFD713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22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627C54-1A1A-6BFE-4B3B-663E7BC2E4B1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640742-53D1-A42C-D71B-CAC73FFA25B8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BC8EF-B088-7EF4-C924-5A450EC3D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084" y="1603655"/>
            <a:ext cx="4126794" cy="416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39235-D07D-2945-0D4E-7CCC7E9BE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755" y="2407055"/>
            <a:ext cx="8087139" cy="11620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DE0001-9B9B-EDB1-8EC4-9773E87A9150}"/>
              </a:ext>
            </a:extLst>
          </p:cNvPr>
          <p:cNvSpPr/>
          <p:nvPr/>
        </p:nvSpPr>
        <p:spPr>
          <a:xfrm>
            <a:off x="1319349" y="1371600"/>
            <a:ext cx="4776651" cy="735496"/>
          </a:xfrm>
          <a:custGeom>
            <a:avLst/>
            <a:gdLst>
              <a:gd name="connsiteX0" fmla="*/ 0 w 4776651"/>
              <a:gd name="connsiteY0" fmla="*/ 0 h 735496"/>
              <a:gd name="connsiteX1" fmla="*/ 549315 w 4776651"/>
              <a:gd name="connsiteY1" fmla="*/ 0 h 735496"/>
              <a:gd name="connsiteX2" fmla="*/ 1241929 w 4776651"/>
              <a:gd name="connsiteY2" fmla="*/ 0 h 735496"/>
              <a:gd name="connsiteX3" fmla="*/ 1839011 w 4776651"/>
              <a:gd name="connsiteY3" fmla="*/ 0 h 735496"/>
              <a:gd name="connsiteX4" fmla="*/ 2388326 w 4776651"/>
              <a:gd name="connsiteY4" fmla="*/ 0 h 735496"/>
              <a:gd name="connsiteX5" fmla="*/ 3080940 w 4776651"/>
              <a:gd name="connsiteY5" fmla="*/ 0 h 735496"/>
              <a:gd name="connsiteX6" fmla="*/ 3630255 w 4776651"/>
              <a:gd name="connsiteY6" fmla="*/ 0 h 735496"/>
              <a:gd name="connsiteX7" fmla="*/ 4084037 w 4776651"/>
              <a:gd name="connsiteY7" fmla="*/ 0 h 735496"/>
              <a:gd name="connsiteX8" fmla="*/ 4776651 w 4776651"/>
              <a:gd name="connsiteY8" fmla="*/ 0 h 735496"/>
              <a:gd name="connsiteX9" fmla="*/ 4776651 w 4776651"/>
              <a:gd name="connsiteY9" fmla="*/ 360393 h 735496"/>
              <a:gd name="connsiteX10" fmla="*/ 4776651 w 4776651"/>
              <a:gd name="connsiteY10" fmla="*/ 735496 h 735496"/>
              <a:gd name="connsiteX11" fmla="*/ 4179570 w 4776651"/>
              <a:gd name="connsiteY11" fmla="*/ 735496 h 735496"/>
              <a:gd name="connsiteX12" fmla="*/ 3725788 w 4776651"/>
              <a:gd name="connsiteY12" fmla="*/ 735496 h 735496"/>
              <a:gd name="connsiteX13" fmla="*/ 3128706 w 4776651"/>
              <a:gd name="connsiteY13" fmla="*/ 735496 h 735496"/>
              <a:gd name="connsiteX14" fmla="*/ 2579392 w 4776651"/>
              <a:gd name="connsiteY14" fmla="*/ 735496 h 735496"/>
              <a:gd name="connsiteX15" fmla="*/ 2125610 w 4776651"/>
              <a:gd name="connsiteY15" fmla="*/ 735496 h 735496"/>
              <a:gd name="connsiteX16" fmla="*/ 1671828 w 4776651"/>
              <a:gd name="connsiteY16" fmla="*/ 735496 h 735496"/>
              <a:gd name="connsiteX17" fmla="*/ 1122513 w 4776651"/>
              <a:gd name="connsiteY17" fmla="*/ 735496 h 735496"/>
              <a:gd name="connsiteX18" fmla="*/ 620965 w 4776651"/>
              <a:gd name="connsiteY18" fmla="*/ 735496 h 735496"/>
              <a:gd name="connsiteX19" fmla="*/ 0 w 4776651"/>
              <a:gd name="connsiteY19" fmla="*/ 735496 h 735496"/>
              <a:gd name="connsiteX20" fmla="*/ 0 w 4776651"/>
              <a:gd name="connsiteY20" fmla="*/ 353038 h 735496"/>
              <a:gd name="connsiteX21" fmla="*/ 0 w 4776651"/>
              <a:gd name="connsiteY21" fmla="*/ 0 h 73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76651" h="735496" extrusionOk="0">
                <a:moveTo>
                  <a:pt x="0" y="0"/>
                </a:moveTo>
                <a:cubicBezTo>
                  <a:pt x="135343" y="-30217"/>
                  <a:pt x="334516" y="26469"/>
                  <a:pt x="549315" y="0"/>
                </a:cubicBezTo>
                <a:cubicBezTo>
                  <a:pt x="764114" y="-26469"/>
                  <a:pt x="918818" y="24095"/>
                  <a:pt x="1241929" y="0"/>
                </a:cubicBezTo>
                <a:cubicBezTo>
                  <a:pt x="1565040" y="-24095"/>
                  <a:pt x="1598048" y="17917"/>
                  <a:pt x="1839011" y="0"/>
                </a:cubicBezTo>
                <a:cubicBezTo>
                  <a:pt x="2079974" y="-17917"/>
                  <a:pt x="2139352" y="30819"/>
                  <a:pt x="2388326" y="0"/>
                </a:cubicBezTo>
                <a:cubicBezTo>
                  <a:pt x="2637301" y="-30819"/>
                  <a:pt x="2737369" y="66528"/>
                  <a:pt x="3080940" y="0"/>
                </a:cubicBezTo>
                <a:cubicBezTo>
                  <a:pt x="3424511" y="-66528"/>
                  <a:pt x="3431092" y="11646"/>
                  <a:pt x="3630255" y="0"/>
                </a:cubicBezTo>
                <a:cubicBezTo>
                  <a:pt x="3829419" y="-11646"/>
                  <a:pt x="3871435" y="52708"/>
                  <a:pt x="4084037" y="0"/>
                </a:cubicBezTo>
                <a:cubicBezTo>
                  <a:pt x="4296639" y="-52708"/>
                  <a:pt x="4492110" y="11945"/>
                  <a:pt x="4776651" y="0"/>
                </a:cubicBezTo>
                <a:cubicBezTo>
                  <a:pt x="4793038" y="111219"/>
                  <a:pt x="4745434" y="236049"/>
                  <a:pt x="4776651" y="360393"/>
                </a:cubicBezTo>
                <a:cubicBezTo>
                  <a:pt x="4807868" y="484737"/>
                  <a:pt x="4740010" y="634242"/>
                  <a:pt x="4776651" y="735496"/>
                </a:cubicBezTo>
                <a:cubicBezTo>
                  <a:pt x="4627950" y="799999"/>
                  <a:pt x="4459117" y="708710"/>
                  <a:pt x="4179570" y="735496"/>
                </a:cubicBezTo>
                <a:cubicBezTo>
                  <a:pt x="3900023" y="762282"/>
                  <a:pt x="3836549" y="730681"/>
                  <a:pt x="3725788" y="735496"/>
                </a:cubicBezTo>
                <a:cubicBezTo>
                  <a:pt x="3615027" y="740311"/>
                  <a:pt x="3288936" y="706378"/>
                  <a:pt x="3128706" y="735496"/>
                </a:cubicBezTo>
                <a:cubicBezTo>
                  <a:pt x="2968476" y="764614"/>
                  <a:pt x="2694772" y="699760"/>
                  <a:pt x="2579392" y="735496"/>
                </a:cubicBezTo>
                <a:cubicBezTo>
                  <a:pt x="2464012" y="771232"/>
                  <a:pt x="2218341" y="715493"/>
                  <a:pt x="2125610" y="735496"/>
                </a:cubicBezTo>
                <a:cubicBezTo>
                  <a:pt x="2032879" y="755499"/>
                  <a:pt x="1766945" y="727977"/>
                  <a:pt x="1671828" y="735496"/>
                </a:cubicBezTo>
                <a:cubicBezTo>
                  <a:pt x="1576711" y="743015"/>
                  <a:pt x="1357432" y="715478"/>
                  <a:pt x="1122513" y="735496"/>
                </a:cubicBezTo>
                <a:cubicBezTo>
                  <a:pt x="887594" y="755514"/>
                  <a:pt x="816669" y="723666"/>
                  <a:pt x="620965" y="735496"/>
                </a:cubicBezTo>
                <a:cubicBezTo>
                  <a:pt x="425261" y="747326"/>
                  <a:pt x="182042" y="701527"/>
                  <a:pt x="0" y="735496"/>
                </a:cubicBezTo>
                <a:cubicBezTo>
                  <a:pt x="-2446" y="604804"/>
                  <a:pt x="38350" y="452144"/>
                  <a:pt x="0" y="353038"/>
                </a:cubicBezTo>
                <a:cubicBezTo>
                  <a:pt x="-38350" y="253932"/>
                  <a:pt x="17738" y="168214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12668901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CE10BE-0B21-7318-C401-D4AD3AD06FBD}"/>
              </a:ext>
            </a:extLst>
          </p:cNvPr>
          <p:cNvSpPr/>
          <p:nvPr/>
        </p:nvSpPr>
        <p:spPr>
          <a:xfrm>
            <a:off x="1319349" y="2189806"/>
            <a:ext cx="8271912" cy="1477733"/>
          </a:xfrm>
          <a:custGeom>
            <a:avLst/>
            <a:gdLst>
              <a:gd name="connsiteX0" fmla="*/ 0 w 8271912"/>
              <a:gd name="connsiteY0" fmla="*/ 246294 h 1477733"/>
              <a:gd name="connsiteX1" fmla="*/ 246294 w 8271912"/>
              <a:gd name="connsiteY1" fmla="*/ 0 h 1477733"/>
              <a:gd name="connsiteX2" fmla="*/ 689117 w 8271912"/>
              <a:gd name="connsiteY2" fmla="*/ 0 h 1477733"/>
              <a:gd name="connsiteX3" fmla="*/ 1443113 w 8271912"/>
              <a:gd name="connsiteY3" fmla="*/ 0 h 1477733"/>
              <a:gd name="connsiteX4" fmla="*/ 1885936 w 8271912"/>
              <a:gd name="connsiteY4" fmla="*/ 0 h 1477733"/>
              <a:gd name="connsiteX5" fmla="*/ 2406552 w 8271912"/>
              <a:gd name="connsiteY5" fmla="*/ 0 h 1477733"/>
              <a:gd name="connsiteX6" fmla="*/ 3004962 w 8271912"/>
              <a:gd name="connsiteY6" fmla="*/ 0 h 1477733"/>
              <a:gd name="connsiteX7" fmla="*/ 3447785 w 8271912"/>
              <a:gd name="connsiteY7" fmla="*/ 0 h 1477733"/>
              <a:gd name="connsiteX8" fmla="*/ 3812815 w 8271912"/>
              <a:gd name="connsiteY8" fmla="*/ 0 h 1477733"/>
              <a:gd name="connsiteX9" fmla="*/ 4411224 w 8271912"/>
              <a:gd name="connsiteY9" fmla="*/ 0 h 1477733"/>
              <a:gd name="connsiteX10" fmla="*/ 5165220 w 8271912"/>
              <a:gd name="connsiteY10" fmla="*/ 0 h 1477733"/>
              <a:gd name="connsiteX11" fmla="*/ 5919216 w 8271912"/>
              <a:gd name="connsiteY11" fmla="*/ 0 h 1477733"/>
              <a:gd name="connsiteX12" fmla="*/ 6284246 w 8271912"/>
              <a:gd name="connsiteY12" fmla="*/ 0 h 1477733"/>
              <a:gd name="connsiteX13" fmla="*/ 6882656 w 8271912"/>
              <a:gd name="connsiteY13" fmla="*/ 0 h 1477733"/>
              <a:gd name="connsiteX14" fmla="*/ 7481065 w 8271912"/>
              <a:gd name="connsiteY14" fmla="*/ 0 h 1477733"/>
              <a:gd name="connsiteX15" fmla="*/ 8025618 w 8271912"/>
              <a:gd name="connsiteY15" fmla="*/ 0 h 1477733"/>
              <a:gd name="connsiteX16" fmla="*/ 8271912 w 8271912"/>
              <a:gd name="connsiteY16" fmla="*/ 246294 h 1477733"/>
              <a:gd name="connsiteX17" fmla="*/ 8271912 w 8271912"/>
              <a:gd name="connsiteY17" fmla="*/ 729015 h 1477733"/>
              <a:gd name="connsiteX18" fmla="*/ 8271912 w 8271912"/>
              <a:gd name="connsiteY18" fmla="*/ 1231439 h 1477733"/>
              <a:gd name="connsiteX19" fmla="*/ 8025618 w 8271912"/>
              <a:gd name="connsiteY19" fmla="*/ 1477733 h 1477733"/>
              <a:gd name="connsiteX20" fmla="*/ 7505002 w 8271912"/>
              <a:gd name="connsiteY20" fmla="*/ 1477733 h 1477733"/>
              <a:gd name="connsiteX21" fmla="*/ 7062179 w 8271912"/>
              <a:gd name="connsiteY21" fmla="*/ 1477733 h 1477733"/>
              <a:gd name="connsiteX22" fmla="*/ 6697149 w 8271912"/>
              <a:gd name="connsiteY22" fmla="*/ 1477733 h 1477733"/>
              <a:gd name="connsiteX23" fmla="*/ 6176533 w 8271912"/>
              <a:gd name="connsiteY23" fmla="*/ 1477733 h 1477733"/>
              <a:gd name="connsiteX24" fmla="*/ 5655916 w 8271912"/>
              <a:gd name="connsiteY24" fmla="*/ 1477733 h 1477733"/>
              <a:gd name="connsiteX25" fmla="*/ 4901920 w 8271912"/>
              <a:gd name="connsiteY25" fmla="*/ 1477733 h 1477733"/>
              <a:gd name="connsiteX26" fmla="*/ 4459097 w 8271912"/>
              <a:gd name="connsiteY26" fmla="*/ 1477733 h 1477733"/>
              <a:gd name="connsiteX27" fmla="*/ 4094067 w 8271912"/>
              <a:gd name="connsiteY27" fmla="*/ 1477733 h 1477733"/>
              <a:gd name="connsiteX28" fmla="*/ 3417865 w 8271912"/>
              <a:gd name="connsiteY28" fmla="*/ 1477733 h 1477733"/>
              <a:gd name="connsiteX29" fmla="*/ 2975041 w 8271912"/>
              <a:gd name="connsiteY29" fmla="*/ 1477733 h 1477733"/>
              <a:gd name="connsiteX30" fmla="*/ 2532218 w 8271912"/>
              <a:gd name="connsiteY30" fmla="*/ 1477733 h 1477733"/>
              <a:gd name="connsiteX31" fmla="*/ 2089395 w 8271912"/>
              <a:gd name="connsiteY31" fmla="*/ 1477733 h 1477733"/>
              <a:gd name="connsiteX32" fmla="*/ 1413193 w 8271912"/>
              <a:gd name="connsiteY32" fmla="*/ 1477733 h 1477733"/>
              <a:gd name="connsiteX33" fmla="*/ 970370 w 8271912"/>
              <a:gd name="connsiteY33" fmla="*/ 1477733 h 1477733"/>
              <a:gd name="connsiteX34" fmla="*/ 246294 w 8271912"/>
              <a:gd name="connsiteY34" fmla="*/ 1477733 h 1477733"/>
              <a:gd name="connsiteX35" fmla="*/ 0 w 8271912"/>
              <a:gd name="connsiteY35" fmla="*/ 1231439 h 1477733"/>
              <a:gd name="connsiteX36" fmla="*/ 0 w 8271912"/>
              <a:gd name="connsiteY36" fmla="*/ 738867 h 1477733"/>
              <a:gd name="connsiteX37" fmla="*/ 0 w 8271912"/>
              <a:gd name="connsiteY37" fmla="*/ 246294 h 147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271912" h="1477733" extrusionOk="0">
                <a:moveTo>
                  <a:pt x="0" y="246294"/>
                </a:moveTo>
                <a:cubicBezTo>
                  <a:pt x="-28404" y="97835"/>
                  <a:pt x="138138" y="16904"/>
                  <a:pt x="246294" y="0"/>
                </a:cubicBezTo>
                <a:cubicBezTo>
                  <a:pt x="461132" y="-41373"/>
                  <a:pt x="470803" y="11257"/>
                  <a:pt x="689117" y="0"/>
                </a:cubicBezTo>
                <a:cubicBezTo>
                  <a:pt x="907431" y="-11257"/>
                  <a:pt x="1179936" y="64694"/>
                  <a:pt x="1443113" y="0"/>
                </a:cubicBezTo>
                <a:cubicBezTo>
                  <a:pt x="1706290" y="-64694"/>
                  <a:pt x="1767629" y="4274"/>
                  <a:pt x="1885936" y="0"/>
                </a:cubicBezTo>
                <a:cubicBezTo>
                  <a:pt x="2004243" y="-4274"/>
                  <a:pt x="2238834" y="35535"/>
                  <a:pt x="2406552" y="0"/>
                </a:cubicBezTo>
                <a:cubicBezTo>
                  <a:pt x="2574270" y="-35535"/>
                  <a:pt x="2771403" y="5965"/>
                  <a:pt x="3004962" y="0"/>
                </a:cubicBezTo>
                <a:cubicBezTo>
                  <a:pt x="3238521" y="-5965"/>
                  <a:pt x="3237073" y="38505"/>
                  <a:pt x="3447785" y="0"/>
                </a:cubicBezTo>
                <a:cubicBezTo>
                  <a:pt x="3658497" y="-38505"/>
                  <a:pt x="3655587" y="32903"/>
                  <a:pt x="3812815" y="0"/>
                </a:cubicBezTo>
                <a:cubicBezTo>
                  <a:pt x="3970043" y="-32903"/>
                  <a:pt x="4206890" y="44244"/>
                  <a:pt x="4411224" y="0"/>
                </a:cubicBezTo>
                <a:cubicBezTo>
                  <a:pt x="4615558" y="-44244"/>
                  <a:pt x="4880089" y="49797"/>
                  <a:pt x="5165220" y="0"/>
                </a:cubicBezTo>
                <a:cubicBezTo>
                  <a:pt x="5450351" y="-49797"/>
                  <a:pt x="5639427" y="87692"/>
                  <a:pt x="5919216" y="0"/>
                </a:cubicBezTo>
                <a:cubicBezTo>
                  <a:pt x="6199005" y="-87692"/>
                  <a:pt x="6129572" y="29722"/>
                  <a:pt x="6284246" y="0"/>
                </a:cubicBezTo>
                <a:cubicBezTo>
                  <a:pt x="6438920" y="-29722"/>
                  <a:pt x="6759218" y="49169"/>
                  <a:pt x="6882656" y="0"/>
                </a:cubicBezTo>
                <a:cubicBezTo>
                  <a:pt x="7006094" y="-49169"/>
                  <a:pt x="7317242" y="32244"/>
                  <a:pt x="7481065" y="0"/>
                </a:cubicBezTo>
                <a:cubicBezTo>
                  <a:pt x="7644888" y="-32244"/>
                  <a:pt x="7858453" y="5940"/>
                  <a:pt x="8025618" y="0"/>
                </a:cubicBezTo>
                <a:cubicBezTo>
                  <a:pt x="8191869" y="-5201"/>
                  <a:pt x="8264219" y="112211"/>
                  <a:pt x="8271912" y="246294"/>
                </a:cubicBezTo>
                <a:cubicBezTo>
                  <a:pt x="8293035" y="405157"/>
                  <a:pt x="8260013" y="605830"/>
                  <a:pt x="8271912" y="729015"/>
                </a:cubicBezTo>
                <a:cubicBezTo>
                  <a:pt x="8283811" y="852200"/>
                  <a:pt x="8262537" y="1126552"/>
                  <a:pt x="8271912" y="1231439"/>
                </a:cubicBezTo>
                <a:cubicBezTo>
                  <a:pt x="8275928" y="1362249"/>
                  <a:pt x="8148511" y="1491858"/>
                  <a:pt x="8025618" y="1477733"/>
                </a:cubicBezTo>
                <a:cubicBezTo>
                  <a:pt x="7843818" y="1520149"/>
                  <a:pt x="7643003" y="1417413"/>
                  <a:pt x="7505002" y="1477733"/>
                </a:cubicBezTo>
                <a:cubicBezTo>
                  <a:pt x="7367001" y="1538053"/>
                  <a:pt x="7241474" y="1447213"/>
                  <a:pt x="7062179" y="1477733"/>
                </a:cubicBezTo>
                <a:cubicBezTo>
                  <a:pt x="6882884" y="1508253"/>
                  <a:pt x="6865013" y="1458878"/>
                  <a:pt x="6697149" y="1477733"/>
                </a:cubicBezTo>
                <a:cubicBezTo>
                  <a:pt x="6529285" y="1496588"/>
                  <a:pt x="6390837" y="1463207"/>
                  <a:pt x="6176533" y="1477733"/>
                </a:cubicBezTo>
                <a:cubicBezTo>
                  <a:pt x="5962229" y="1492259"/>
                  <a:pt x="5816433" y="1463427"/>
                  <a:pt x="5655916" y="1477733"/>
                </a:cubicBezTo>
                <a:cubicBezTo>
                  <a:pt x="5495399" y="1492039"/>
                  <a:pt x="5189791" y="1437764"/>
                  <a:pt x="4901920" y="1477733"/>
                </a:cubicBezTo>
                <a:cubicBezTo>
                  <a:pt x="4614049" y="1517702"/>
                  <a:pt x="4614732" y="1454564"/>
                  <a:pt x="4459097" y="1477733"/>
                </a:cubicBezTo>
                <a:cubicBezTo>
                  <a:pt x="4303462" y="1500902"/>
                  <a:pt x="4259655" y="1451217"/>
                  <a:pt x="4094067" y="1477733"/>
                </a:cubicBezTo>
                <a:cubicBezTo>
                  <a:pt x="3928479" y="1504249"/>
                  <a:pt x="3586816" y="1477135"/>
                  <a:pt x="3417865" y="1477733"/>
                </a:cubicBezTo>
                <a:cubicBezTo>
                  <a:pt x="3248914" y="1478331"/>
                  <a:pt x="3133224" y="1436514"/>
                  <a:pt x="2975041" y="1477733"/>
                </a:cubicBezTo>
                <a:cubicBezTo>
                  <a:pt x="2816858" y="1518952"/>
                  <a:pt x="2679161" y="1438759"/>
                  <a:pt x="2532218" y="1477733"/>
                </a:cubicBezTo>
                <a:cubicBezTo>
                  <a:pt x="2385275" y="1516707"/>
                  <a:pt x="2266753" y="1449408"/>
                  <a:pt x="2089395" y="1477733"/>
                </a:cubicBezTo>
                <a:cubicBezTo>
                  <a:pt x="1912037" y="1506058"/>
                  <a:pt x="1692004" y="1412570"/>
                  <a:pt x="1413193" y="1477733"/>
                </a:cubicBezTo>
                <a:cubicBezTo>
                  <a:pt x="1134382" y="1542896"/>
                  <a:pt x="1184658" y="1466198"/>
                  <a:pt x="970370" y="1477733"/>
                </a:cubicBezTo>
                <a:cubicBezTo>
                  <a:pt x="756082" y="1489268"/>
                  <a:pt x="420405" y="1394255"/>
                  <a:pt x="246294" y="1477733"/>
                </a:cubicBezTo>
                <a:cubicBezTo>
                  <a:pt x="117619" y="1485043"/>
                  <a:pt x="5142" y="1376969"/>
                  <a:pt x="0" y="1231439"/>
                </a:cubicBezTo>
                <a:cubicBezTo>
                  <a:pt x="-57995" y="1061716"/>
                  <a:pt x="53348" y="873831"/>
                  <a:pt x="0" y="738867"/>
                </a:cubicBezTo>
                <a:cubicBezTo>
                  <a:pt x="-53348" y="603903"/>
                  <a:pt x="57515" y="458483"/>
                  <a:pt x="0" y="246294"/>
                </a:cubicBez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5307974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5913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6"/>
            <a:ext cx="3124200" cy="1855659"/>
          </a:xfrm>
        </p:spPr>
        <p:txBody>
          <a:bodyPr bIns="0"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CC16-E44A-F5E4-0A41-9AB4EBA604CB}"/>
              </a:ext>
            </a:extLst>
          </p:cNvPr>
          <p:cNvSpPr txBox="1">
            <a:spLocks/>
          </p:cNvSpPr>
          <p:nvPr/>
        </p:nvSpPr>
        <p:spPr bwMode="gray">
          <a:xfrm>
            <a:off x="11508509" y="6405418"/>
            <a:ext cx="341745" cy="258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600"/>
              </a:spcAft>
            </a:pPr>
            <a:fld id="{B5CEABB6-07DC-46E8-9B57-56EC44A396E5}" type="slidenum">
              <a:rPr lang="en-US" smtClean="0">
                <a:solidFill>
                  <a:srgbClr val="FF0000"/>
                </a:solidFill>
              </a:rPr>
              <a:pPr defTabSz="914400">
                <a:spcAft>
                  <a:spcPts val="600"/>
                </a:spcAft>
              </a:pPr>
              <a:t>23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ctrTitle"/>
          </p:nvPr>
        </p:nvSpPr>
        <p:spPr>
          <a:xfrm>
            <a:off x="2193600" y="470467"/>
            <a:ext cx="7804800" cy="1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Course Overview:</a:t>
            </a:r>
            <a:endParaRPr dirty="0"/>
          </a:p>
        </p:txBody>
      </p:sp>
      <p:sp>
        <p:nvSpPr>
          <p:cNvPr id="231" name="Google Shape;231;p39"/>
          <p:cNvSpPr/>
          <p:nvPr/>
        </p:nvSpPr>
        <p:spPr>
          <a:xfrm>
            <a:off x="883800" y="1732067"/>
            <a:ext cx="2082400" cy="1062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Exo 2"/>
                <a:sym typeface="Exo 2"/>
              </a:rPr>
              <a:t>1.1 - Python Review</a:t>
            </a:r>
            <a:endParaRPr sz="1600" dirty="0">
              <a:solidFill>
                <a:schemeClr val="accent1"/>
              </a:solidFill>
              <a:latin typeface="Exo 2"/>
              <a:sym typeface="Exo 2"/>
            </a:endParaRPr>
          </a:p>
        </p:txBody>
      </p:sp>
      <p:sp>
        <p:nvSpPr>
          <p:cNvPr id="232" name="Google Shape;232;p39"/>
          <p:cNvSpPr/>
          <p:nvPr/>
        </p:nvSpPr>
        <p:spPr>
          <a:xfrm>
            <a:off x="3579701" y="1745533"/>
            <a:ext cx="2082400" cy="10348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Exo 2"/>
              </a:rPr>
              <a:t>1.2 - Numpy</a:t>
            </a:r>
            <a:endParaRPr sz="16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33" name="Google Shape;233;p39"/>
          <p:cNvCxnSpPr>
            <a:stCxn id="231" idx="3"/>
            <a:endCxn id="232" idx="1"/>
          </p:cNvCxnSpPr>
          <p:nvPr/>
        </p:nvCxnSpPr>
        <p:spPr>
          <a:xfrm>
            <a:off x="2966200" y="2263067"/>
            <a:ext cx="613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39"/>
          <p:cNvSpPr/>
          <p:nvPr/>
        </p:nvSpPr>
        <p:spPr>
          <a:xfrm>
            <a:off x="6242633" y="1731933"/>
            <a:ext cx="2082400" cy="1062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Exo 2"/>
                <a:sym typeface="Exo 2"/>
              </a:rPr>
              <a:t>1.3 - Pandas</a:t>
            </a:r>
            <a:endParaRPr sz="1600" dirty="0">
              <a:solidFill>
                <a:schemeClr val="accent1"/>
              </a:solidFill>
              <a:latin typeface="Exo 2"/>
              <a:sym typeface="Exo 2"/>
            </a:endParaRPr>
          </a:p>
        </p:txBody>
      </p:sp>
      <p:sp>
        <p:nvSpPr>
          <p:cNvPr id="235" name="Google Shape;235;p39"/>
          <p:cNvSpPr/>
          <p:nvPr/>
        </p:nvSpPr>
        <p:spPr>
          <a:xfrm>
            <a:off x="8905568" y="1745667"/>
            <a:ext cx="2082400" cy="10348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Exo 2"/>
              </a:rPr>
              <a:t>1.4 - Seaborn</a:t>
            </a:r>
            <a:endParaRPr sz="16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36" name="Google Shape;236;p39"/>
          <p:cNvCxnSpPr>
            <a:stCxn id="234" idx="3"/>
            <a:endCxn id="235" idx="1"/>
          </p:cNvCxnSpPr>
          <p:nvPr/>
        </p:nvCxnSpPr>
        <p:spPr>
          <a:xfrm>
            <a:off x="8325033" y="2262933"/>
            <a:ext cx="58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9"/>
          <p:cNvCxnSpPr/>
          <p:nvPr/>
        </p:nvCxnSpPr>
        <p:spPr>
          <a:xfrm>
            <a:off x="5645667" y="2263067"/>
            <a:ext cx="58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39"/>
          <p:cNvSpPr/>
          <p:nvPr/>
        </p:nvSpPr>
        <p:spPr>
          <a:xfrm>
            <a:off x="883800" y="3184100"/>
            <a:ext cx="1362000" cy="1062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Exo 2"/>
                <a:sym typeface="Exo 2"/>
              </a:rPr>
              <a:t>2.1 - ML Intro</a:t>
            </a:r>
            <a:endParaRPr sz="1600" dirty="0">
              <a:solidFill>
                <a:schemeClr val="accent1"/>
              </a:solidFill>
              <a:latin typeface="Exo 2"/>
              <a:sym typeface="Exo 2"/>
            </a:endParaRPr>
          </a:p>
        </p:txBody>
      </p:sp>
      <p:sp>
        <p:nvSpPr>
          <p:cNvPr id="239" name="Google Shape;239;p39"/>
          <p:cNvSpPr/>
          <p:nvPr/>
        </p:nvSpPr>
        <p:spPr>
          <a:xfrm>
            <a:off x="2647333" y="3197567"/>
            <a:ext cx="1362000" cy="10348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dirty="0">
                <a:solidFill>
                  <a:schemeClr val="accent1"/>
                </a:solidFill>
                <a:latin typeface="Exo 2"/>
              </a:rPr>
              <a:t>2.2 - Linear Regression</a:t>
            </a:r>
            <a:endParaRPr sz="1467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40" name="Google Shape;240;p39"/>
          <p:cNvCxnSpPr>
            <a:stCxn id="238" idx="3"/>
            <a:endCxn id="239" idx="1"/>
          </p:cNvCxnSpPr>
          <p:nvPr/>
        </p:nvCxnSpPr>
        <p:spPr>
          <a:xfrm>
            <a:off x="2245800" y="3715100"/>
            <a:ext cx="401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39"/>
          <p:cNvSpPr/>
          <p:nvPr/>
        </p:nvSpPr>
        <p:spPr>
          <a:xfrm>
            <a:off x="4382884" y="3183967"/>
            <a:ext cx="1362000" cy="1062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dirty="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rPr>
              <a:t>2.3 - Logistic Regression</a:t>
            </a:r>
            <a:endParaRPr sz="1467" dirty="0">
              <a:solidFill>
                <a:schemeClr val="accen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6124849" y="3197700"/>
            <a:ext cx="1362000" cy="10348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" sz="1467" dirty="0">
                <a:solidFill>
                  <a:schemeClr val="accent1"/>
                </a:solidFill>
                <a:latin typeface="Exo 2"/>
              </a:rPr>
              <a:t>2.4 -</a:t>
            </a:r>
            <a:r>
              <a:rPr lang="de-DE" sz="1467" dirty="0" err="1">
                <a:solidFill>
                  <a:schemeClr val="accent1"/>
                </a:solidFill>
                <a:latin typeface="Exo 2"/>
              </a:rPr>
              <a:t>Naïve</a:t>
            </a:r>
            <a:r>
              <a:rPr lang="de-DE" sz="1467" dirty="0">
                <a:solidFill>
                  <a:schemeClr val="accent1"/>
                </a:solidFill>
                <a:latin typeface="Exo 2"/>
              </a:rPr>
              <a:t> Bayes </a:t>
            </a:r>
            <a:r>
              <a:rPr lang="de-DE" sz="1467" dirty="0" err="1">
                <a:solidFill>
                  <a:schemeClr val="accent1"/>
                </a:solidFill>
                <a:latin typeface="Exo 2"/>
              </a:rPr>
              <a:t>Classifier</a:t>
            </a:r>
            <a:endParaRPr sz="1467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43" name="Google Shape;243;p39"/>
          <p:cNvCxnSpPr>
            <a:stCxn id="241" idx="3"/>
            <a:endCxn id="242" idx="1"/>
          </p:cNvCxnSpPr>
          <p:nvPr/>
        </p:nvCxnSpPr>
        <p:spPr>
          <a:xfrm>
            <a:off x="5744884" y="3714967"/>
            <a:ext cx="379965" cy="13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39"/>
          <p:cNvCxnSpPr/>
          <p:nvPr/>
        </p:nvCxnSpPr>
        <p:spPr>
          <a:xfrm>
            <a:off x="3998771" y="3715100"/>
            <a:ext cx="379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39"/>
          <p:cNvSpPr/>
          <p:nvPr/>
        </p:nvSpPr>
        <p:spPr>
          <a:xfrm>
            <a:off x="9614907" y="3156765"/>
            <a:ext cx="1362000" cy="1062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dirty="0">
                <a:solidFill>
                  <a:schemeClr val="accent1"/>
                </a:solidFill>
                <a:latin typeface="Exo 2"/>
                <a:sym typeface="Exo 2"/>
              </a:rPr>
              <a:t>2.6 - Decision Trees</a:t>
            </a:r>
            <a:endParaRPr sz="1467" dirty="0">
              <a:solidFill>
                <a:schemeClr val="accent1"/>
              </a:solidFill>
              <a:latin typeface="Exo 2"/>
              <a:sym typeface="Exo 2"/>
            </a:endParaRPr>
          </a:p>
        </p:txBody>
      </p:sp>
      <p:cxnSp>
        <p:nvCxnSpPr>
          <p:cNvPr id="247" name="Google Shape;247;p39"/>
          <p:cNvCxnSpPr>
            <a:cxnSpLocks/>
          </p:cNvCxnSpPr>
          <p:nvPr/>
        </p:nvCxnSpPr>
        <p:spPr>
          <a:xfrm>
            <a:off x="9234907" y="3694065"/>
            <a:ext cx="38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39"/>
          <p:cNvCxnSpPr>
            <a:cxnSpLocks/>
          </p:cNvCxnSpPr>
          <p:nvPr/>
        </p:nvCxnSpPr>
        <p:spPr>
          <a:xfrm>
            <a:off x="7493307" y="3728833"/>
            <a:ext cx="379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249;p39"/>
          <p:cNvSpPr/>
          <p:nvPr/>
        </p:nvSpPr>
        <p:spPr>
          <a:xfrm>
            <a:off x="883833" y="4649600"/>
            <a:ext cx="1950328" cy="1062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rPr>
              <a:t>3.1 – Ensembling Learning</a:t>
            </a:r>
            <a:endParaRPr sz="1600" dirty="0">
              <a:solidFill>
                <a:schemeClr val="accen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51" name="Google Shape;251;p39"/>
          <p:cNvCxnSpPr>
            <a:cxnSpLocks/>
            <a:stCxn id="249" idx="3"/>
          </p:cNvCxnSpPr>
          <p:nvPr/>
        </p:nvCxnSpPr>
        <p:spPr>
          <a:xfrm flipV="1">
            <a:off x="2834162" y="5177957"/>
            <a:ext cx="438839" cy="264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39"/>
          <p:cNvSpPr/>
          <p:nvPr/>
        </p:nvSpPr>
        <p:spPr>
          <a:xfrm>
            <a:off x="5186081" y="4660557"/>
            <a:ext cx="2592907" cy="10348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dirty="0">
                <a:solidFill>
                  <a:schemeClr val="accent1"/>
                </a:solidFill>
                <a:latin typeface="Exo 2"/>
              </a:rPr>
              <a:t>4</a:t>
            </a:r>
            <a:r>
              <a:rPr lang="en" sz="1600" dirty="0">
                <a:solidFill>
                  <a:schemeClr val="accent1"/>
                </a:solidFill>
                <a:latin typeface="Exo 2"/>
              </a:rPr>
              <a:t>.* - Natural Language Processing (NLP)</a:t>
            </a:r>
            <a:endParaRPr sz="16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53" name="Google Shape;253;p39"/>
          <p:cNvCxnSpPr>
            <a:cxnSpLocks/>
          </p:cNvCxnSpPr>
          <p:nvPr/>
        </p:nvCxnSpPr>
        <p:spPr>
          <a:xfrm flipV="1">
            <a:off x="4682696" y="5180601"/>
            <a:ext cx="494125" cy="13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CE7875C-AF3A-C2C2-F19E-141096FF1EEF}"/>
              </a:ext>
            </a:extLst>
          </p:cNvPr>
          <p:cNvCxnSpPr>
            <a:cxnSpLocks/>
          </p:cNvCxnSpPr>
          <p:nvPr/>
        </p:nvCxnSpPr>
        <p:spPr>
          <a:xfrm rot="5400000">
            <a:off x="6102118" y="403015"/>
            <a:ext cx="403367" cy="8005936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Google Shape;242;p39">
            <a:extLst>
              <a:ext uri="{FF2B5EF4-FFF2-40B4-BE49-F238E27FC236}">
                <a16:creationId xmlns:a16="http://schemas.microsoft.com/office/drawing/2014/main" id="{C367036A-0937-2BA9-B3D7-B66F206EBDE5}"/>
              </a:ext>
            </a:extLst>
          </p:cNvPr>
          <p:cNvSpPr/>
          <p:nvPr/>
        </p:nvSpPr>
        <p:spPr>
          <a:xfrm>
            <a:off x="7866524" y="3183965"/>
            <a:ext cx="1362000" cy="10348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dirty="0">
                <a:solidFill>
                  <a:schemeClr val="accent1"/>
                </a:solidFill>
                <a:latin typeface="Exo 2"/>
              </a:rPr>
              <a:t>2.5 - KNN</a:t>
            </a:r>
            <a:endParaRPr sz="1467" dirty="0">
              <a:solidFill>
                <a:schemeClr val="accent1"/>
              </a:solidFill>
              <a:latin typeface="Exo 2"/>
            </a:endParaRPr>
          </a:p>
        </p:txBody>
      </p:sp>
      <p:sp>
        <p:nvSpPr>
          <p:cNvPr id="11" name="Google Shape;246;p39"/>
          <p:cNvSpPr/>
          <p:nvPr/>
        </p:nvSpPr>
        <p:spPr>
          <a:xfrm>
            <a:off x="3312531" y="4663735"/>
            <a:ext cx="1362000" cy="102844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Exo 2"/>
              </a:rPr>
              <a:t>3.2 - Neural Networks</a:t>
            </a:r>
            <a:endParaRPr sz="1600" dirty="0">
              <a:solidFill>
                <a:schemeClr val="accent1"/>
              </a:solidFill>
              <a:latin typeface="Exo 2"/>
            </a:endParaRPr>
          </a:p>
        </p:txBody>
      </p:sp>
      <p:sp>
        <p:nvSpPr>
          <p:cNvPr id="15" name="Google Shape;250;p39"/>
          <p:cNvSpPr/>
          <p:nvPr/>
        </p:nvSpPr>
        <p:spPr>
          <a:xfrm>
            <a:off x="8286737" y="4649551"/>
            <a:ext cx="2834000" cy="10348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Exo 2"/>
              </a:rPr>
              <a:t>5.* Competition Tips &amp; Final Thoughts</a:t>
            </a:r>
            <a:endParaRPr sz="16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9" name="Google Shape;253;p39">
            <a:extLst>
              <a:ext uri="{FF2B5EF4-FFF2-40B4-BE49-F238E27FC236}">
                <a16:creationId xmlns:a16="http://schemas.microsoft.com/office/drawing/2014/main" id="{83D54D0B-E89E-5AFB-7532-752D8B42179B}"/>
              </a:ext>
            </a:extLst>
          </p:cNvPr>
          <p:cNvCxnSpPr>
            <a:cxnSpLocks/>
          </p:cNvCxnSpPr>
          <p:nvPr/>
        </p:nvCxnSpPr>
        <p:spPr>
          <a:xfrm flipV="1">
            <a:off x="7796414" y="5211495"/>
            <a:ext cx="494125" cy="13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F8ECF-968A-F608-282C-CA8BF428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76D269-305D-A22F-0A64-04E88E86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4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A8314F-FB4B-D330-C747-A82D1E47E61D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D7C26-35C1-2990-B19E-09B0EE122E04}"/>
              </a:ext>
            </a:extLst>
          </p:cNvPr>
          <p:cNvSpPr txBox="1"/>
          <p:nvPr/>
        </p:nvSpPr>
        <p:spPr>
          <a:xfrm>
            <a:off x="2459112" y="509482"/>
            <a:ext cx="5857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cap="all" spc="1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are Naïve Bayes classifiers?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5D7EFB-02E0-E09B-7DB4-C05EF1CEBE18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CC86-36F3-834B-A629-0F43EA1E5BBA}"/>
              </a:ext>
            </a:extLst>
          </p:cNvPr>
          <p:cNvSpPr txBox="1"/>
          <p:nvPr/>
        </p:nvSpPr>
        <p:spPr>
          <a:xfrm>
            <a:off x="1513489" y="2000466"/>
            <a:ext cx="8538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chemeClr val="accent5"/>
                </a:solidFill>
                <a:effectLst/>
                <a:latin typeface="+mj-lt"/>
              </a:rPr>
              <a:t>What are Naïve Bayes classifiers?</a:t>
            </a:r>
          </a:p>
          <a:p>
            <a:pPr algn="l" fontAlgn="base"/>
            <a:endParaRPr lang="en-US" b="0" i="0" dirty="0">
              <a:solidFill>
                <a:srgbClr val="161616"/>
              </a:solidFill>
              <a:effectLst/>
              <a:latin typeface="inherit"/>
            </a:endParaRPr>
          </a:p>
          <a:p>
            <a:pPr algn="just" fontAlgn="base"/>
            <a:r>
              <a:rPr lang="en-US" b="0" i="0" dirty="0">
                <a:solidFill>
                  <a:srgbClr val="161616"/>
                </a:solidFill>
                <a:effectLst/>
                <a:latin typeface="+mj-lt"/>
              </a:rPr>
              <a:t>The Naïve Bayes classifier is a supervised machine learning algorithm that is used for classification tasks such as text classification. They use principles of probability to perform classification tasks.</a:t>
            </a:r>
          </a:p>
          <a:p>
            <a:pPr algn="just" fontAlgn="base"/>
            <a:r>
              <a:rPr lang="en-US" b="0" i="0" dirty="0">
                <a:solidFill>
                  <a:srgbClr val="161616"/>
                </a:solidFill>
                <a:effectLst/>
                <a:latin typeface="+mj-lt"/>
              </a:rPr>
              <a:t>Naïve Bayes is part of a family of generative learning algorithms, meaning that it seeks to model the distribution of inputs of a given class or category. Unlike discriminative classifiers, like logistic regression, it does not learn which features are most important to differentiate between classes.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177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F8ECF-968A-F608-282C-CA8BF428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76D269-305D-A22F-0A64-04E88E86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5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A8314F-FB4B-D330-C747-A82D1E47E61D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5D7EFB-02E0-E09B-7DB4-C05EF1CEBE18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C55A91-9D6E-5753-13A6-9C6D465BF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672" y="1845944"/>
            <a:ext cx="4046027" cy="2864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FD2894-49A1-C6F0-DC2F-C9F7D9A7B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975" y="1781646"/>
            <a:ext cx="4219479" cy="29289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438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F86649-E7F4-ABC3-4F20-6149F6E4A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1FD46-4ADD-AF73-47F7-9198A1DD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6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8423F8-5AA8-735E-4508-2CCB42A10BEC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4F7F5A-B2FB-1E5E-F422-F031737B5EEE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7C5C9-A65B-7EC2-A95F-CB3F00F10ACB}"/>
              </a:ext>
            </a:extLst>
          </p:cNvPr>
          <p:cNvSpPr txBox="1"/>
          <p:nvPr/>
        </p:nvSpPr>
        <p:spPr>
          <a:xfrm>
            <a:off x="1513489" y="2000465"/>
            <a:ext cx="80824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Why is it called </a:t>
            </a:r>
            <a:r>
              <a:rPr lang="en-US" b="1" i="1" dirty="0">
                <a:solidFill>
                  <a:schemeClr val="accent5"/>
                </a:solidFill>
              </a:rPr>
              <a:t>Naïve Bayes</a:t>
            </a:r>
            <a:r>
              <a:rPr lang="en-US" b="1" dirty="0">
                <a:solidFill>
                  <a:schemeClr val="accent5"/>
                </a:solidFill>
              </a:rPr>
              <a:t>?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Naïve</a:t>
            </a:r>
            <a:r>
              <a:rPr lang="en-US" dirty="0">
                <a:solidFill>
                  <a:schemeClr val="accent5"/>
                </a:solidFill>
              </a:rPr>
              <a:t>:</a:t>
            </a:r>
            <a:br>
              <a:rPr lang="en-US" dirty="0"/>
            </a:br>
            <a:r>
              <a:rPr lang="en-US" dirty="0"/>
              <a:t>The algorithm is called </a:t>
            </a:r>
            <a:r>
              <a:rPr lang="en-US" i="1" dirty="0"/>
              <a:t>naïve</a:t>
            </a:r>
            <a:r>
              <a:rPr lang="en-US" dirty="0"/>
              <a:t> because it </a:t>
            </a:r>
            <a:r>
              <a:rPr lang="en-US" b="1" dirty="0"/>
              <a:t>assumes that all features (predictors) are independent</a:t>
            </a:r>
            <a:r>
              <a:rPr lang="en-US" dirty="0"/>
              <a:t> of each other given the class label.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When classifying a fruit, the features like </a:t>
            </a:r>
            <a:r>
              <a:rPr lang="en-US" b="1" dirty="0"/>
              <a:t>color</a:t>
            </a:r>
            <a:r>
              <a:rPr lang="en-US" dirty="0"/>
              <a:t>, </a:t>
            </a:r>
            <a:r>
              <a:rPr lang="en-US" b="1" dirty="0"/>
              <a:t>shape</a:t>
            </a:r>
            <a:r>
              <a:rPr lang="en-US" dirty="0"/>
              <a:t>, and </a:t>
            </a:r>
            <a:r>
              <a:rPr lang="en-US" b="1" dirty="0"/>
              <a:t>taste</a:t>
            </a:r>
            <a:r>
              <a:rPr lang="en-US" dirty="0"/>
              <a:t> are assumed to independently contribute to identifying the fruit — even though in reality, they may be related.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Bayes:</a:t>
            </a:r>
            <a:br>
              <a:rPr lang="en-US" dirty="0"/>
            </a:br>
            <a:r>
              <a:rPr lang="en-US" dirty="0"/>
              <a:t>The algorithm is based on </a:t>
            </a:r>
            <a:r>
              <a:rPr lang="en-US" b="1" dirty="0"/>
              <a:t>Bayes’ Theorem</a:t>
            </a:r>
            <a:r>
              <a:rPr lang="en-US" dirty="0"/>
              <a:t>, which provides a way to compute the </a:t>
            </a:r>
            <a:r>
              <a:rPr lang="en-US" b="1" dirty="0"/>
              <a:t>posterior probability</a:t>
            </a:r>
            <a:r>
              <a:rPr lang="en-US" dirty="0"/>
              <a:t> of a class given observed features.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808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F86649-E7F4-ABC3-4F20-6149F6E4A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1FD46-4ADD-AF73-47F7-9198A1DD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7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8423F8-5AA8-735E-4508-2CCB42A10BEC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4F7F5A-B2FB-1E5E-F422-F031737B5EEE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oogle search bar&#10;&#10;AI-generated content may be incorrect.">
            <a:extLst>
              <a:ext uri="{FF2B5EF4-FFF2-40B4-BE49-F238E27FC236}">
                <a16:creationId xmlns:a16="http://schemas.microsoft.com/office/drawing/2014/main" id="{FCC60DC2-2437-BA6F-3AD2-3F02E73FC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049" y="1641560"/>
            <a:ext cx="8328216" cy="36019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234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62BD49-2EB9-97FF-C44B-4E77BCA9C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ACE0F2-4D9F-ADFB-5276-E72AE1F8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8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F6415F-1F4C-7752-A907-353E23AF0D48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F7908E-1979-4450-FB79-132DCA60D32B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7A29-F8BD-16B1-97E7-A6911DAF107E}"/>
              </a:ext>
            </a:extLst>
          </p:cNvPr>
          <p:cNvSpPr txBox="1"/>
          <p:nvPr/>
        </p:nvSpPr>
        <p:spPr>
          <a:xfrm>
            <a:off x="1164199" y="1659818"/>
            <a:ext cx="9320086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Bayes' Theorem helps calculate the posterior probability using the formula:</a:t>
            </a:r>
          </a:p>
          <a:p>
            <a:r>
              <a:rPr lang="en-US" b="1" dirty="0"/>
              <a:t>P(A | B) = [P(B | A) * P(A)] / P(B) 		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P(A | B)</a:t>
            </a:r>
            <a:r>
              <a:rPr lang="en-US" sz="1600" dirty="0"/>
              <a:t>: Posterior probability (the probability of A, given B)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P(B | A)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Likelihood</a:t>
            </a:r>
            <a:r>
              <a:rPr lang="en-US" sz="1600" dirty="0"/>
              <a:t> (the probability of B, given 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P(A)</a:t>
            </a:r>
            <a:r>
              <a:rPr lang="en-US" sz="1600" dirty="0"/>
              <a:t>: Prior probability (the initial probability of 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P(B)</a:t>
            </a:r>
            <a:r>
              <a:rPr lang="en-US" sz="1600" dirty="0"/>
              <a:t>: Evidence (the total probability of B)</a:t>
            </a:r>
          </a:p>
          <a:p>
            <a:endParaRPr lang="en-US" dirty="0"/>
          </a:p>
          <a:p>
            <a:r>
              <a:rPr lang="en-US" sz="2800" b="1" dirty="0">
                <a:solidFill>
                  <a:srgbClr val="002060"/>
                </a:solidFill>
              </a:rPr>
              <a:t>Question:</a:t>
            </a:r>
            <a:r>
              <a:rPr lang="en-US" dirty="0"/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What is the probability that an email is spam, given that it contains the word "FREE"?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82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62BD49-2EB9-97FF-C44B-4E77BCA9C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ACE0F2-4D9F-ADFB-5276-E72AE1F8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6986" y="6343287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z="1400" smtClean="0">
                <a:solidFill>
                  <a:srgbClr val="FF0000"/>
                </a:solidFill>
              </a:rPr>
              <a:pPr/>
              <a:t>9</a:t>
            </a:fld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F6415F-1F4C-7752-A907-353E23AF0D48}"/>
              </a:ext>
            </a:extLst>
          </p:cNvPr>
          <p:cNvSpPr/>
          <p:nvPr/>
        </p:nvSpPr>
        <p:spPr>
          <a:xfrm>
            <a:off x="557048" y="326571"/>
            <a:ext cx="10315603" cy="623188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F7908E-1979-4450-FB79-132DCA60D32B}"/>
              </a:ext>
            </a:extLst>
          </p:cNvPr>
          <p:cNvSpPr/>
          <p:nvPr/>
        </p:nvSpPr>
        <p:spPr>
          <a:xfrm>
            <a:off x="914399" y="1100555"/>
            <a:ext cx="9669517" cy="5242732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7A29-F8BD-16B1-97E7-A6911DAF107E}"/>
              </a:ext>
            </a:extLst>
          </p:cNvPr>
          <p:cNvSpPr txBox="1"/>
          <p:nvPr/>
        </p:nvSpPr>
        <p:spPr>
          <a:xfrm>
            <a:off x="1164199" y="1659818"/>
            <a:ext cx="9320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use </a:t>
            </a:r>
            <a:r>
              <a:rPr lang="en-US" b="1" dirty="0"/>
              <a:t>Bayes' Theorem</a:t>
            </a:r>
            <a:r>
              <a:rPr lang="en-US" dirty="0"/>
              <a:t> to calculate:</a:t>
            </a:r>
          </a:p>
          <a:p>
            <a:endParaRPr lang="en-US" dirty="0"/>
          </a:p>
          <a:p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P(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Spam|"FREE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")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  P("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FREE"|Spam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× P(Spam) / P("FREE")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74BC4E-18D6-3627-276E-C51A75BC4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56754"/>
              </p:ext>
            </p:extLst>
          </p:nvPr>
        </p:nvGraphicFramePr>
        <p:xfrm>
          <a:off x="1359944" y="3357133"/>
          <a:ext cx="8560669" cy="2262518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2775208">
                  <a:extLst>
                    <a:ext uri="{9D8B030D-6E8A-4147-A177-3AD203B41FA5}">
                      <a16:colId xmlns:a16="http://schemas.microsoft.com/office/drawing/2014/main" val="3951291630"/>
                    </a:ext>
                  </a:extLst>
                </a:gridCol>
                <a:gridCol w="5785461">
                  <a:extLst>
                    <a:ext uri="{9D8B030D-6E8A-4147-A177-3AD203B41FA5}">
                      <a16:colId xmlns:a16="http://schemas.microsoft.com/office/drawing/2014/main" val="2968130636"/>
                    </a:ext>
                  </a:extLst>
                </a:gridCol>
              </a:tblGrid>
              <a:tr h="3976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Event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Probability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794859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P(Spam)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20% of emails are spam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116851"/>
                  </a:ext>
                </a:extLst>
              </a:tr>
              <a:tr h="2490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P(Not Spam)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80% are not spam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210496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P("FREE"∣Spam)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70% of spam emails contain "FREE"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243953"/>
                  </a:ext>
                </a:extLst>
              </a:tr>
              <a:tr h="8205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P("</a:t>
                      </a:r>
                      <a:r>
                        <a:rPr lang="en-US" sz="1100" kern="100" dirty="0" err="1">
                          <a:effectLst/>
                        </a:rPr>
                        <a:t>FREE"∣Not</a:t>
                      </a:r>
                      <a:r>
                        <a:rPr lang="en-US" sz="1100" kern="100" dirty="0">
                          <a:effectLst/>
                        </a:rPr>
                        <a:t> Spam)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Only 1% of non-spam emails contain "FREE"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409325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12969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34.6|26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purl.org/dc/terms/"/>
    <ds:schemaRef ds:uri="http://purl.org/dc/dcmitype/"/>
    <ds:schemaRef ds:uri="http://purl.org/dc/elements/1.1/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1722</Words>
  <Application>Microsoft Office PowerPoint</Application>
  <PresentationFormat>Widescreen</PresentationFormat>
  <Paragraphs>303</Paragraphs>
  <Slides>23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Exo 2</vt:lpstr>
      <vt:lpstr>inherit</vt:lpstr>
      <vt:lpstr>Wingdings</vt:lpstr>
      <vt:lpstr>Metropolitan</vt:lpstr>
      <vt:lpstr>09 - Naïve Bayes Classifier </vt:lpstr>
      <vt:lpstr>PowerPoint Presentation</vt:lpstr>
      <vt:lpstr>Course Overview: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Nadeem zaid kilani</dc:creator>
  <cp:lastModifiedBy>Hamed, Osama</cp:lastModifiedBy>
  <cp:revision>453</cp:revision>
  <cp:lastPrinted>2025-06-04T19:49:44Z</cp:lastPrinted>
  <dcterms:created xsi:type="dcterms:W3CDTF">2024-11-02T21:39:31Z</dcterms:created>
  <dcterms:modified xsi:type="dcterms:W3CDTF">2025-08-21T07:29:23Z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