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71" r:id="rId4"/>
    <p:sldId id="273" r:id="rId5"/>
    <p:sldId id="274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6ECC"/>
    <a:srgbClr val="156082"/>
    <a:srgbClr val="4EA72E"/>
    <a:srgbClr val="F2F0EF"/>
    <a:srgbClr val="003366"/>
    <a:srgbClr val="5B9BD5"/>
    <a:srgbClr val="B9B9B9"/>
    <a:srgbClr val="31A7DF"/>
    <a:srgbClr val="FFFFFF"/>
    <a:srgbClr val="136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10T12:14:09.0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F531E-38CF-4BE7-8703-AE773CA38CF4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1ECFB-AAFB-45D1-8ADD-A283C797D2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8949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CC275D-D134-6F34-F819-FADE8ADD8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06C606-E44A-F7E3-3214-CCC2EFBD2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B4020-6614-A849-C4C5-88B86DE1C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22E093-FA24-8C6F-C32C-17C6EF50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FCD0B2-096E-8109-9C44-8C9A80C2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58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E7962-CE90-F101-DDFE-8875F2447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FCCAAC-CDC8-D8E1-4A50-9CEEE2709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7D58A2-3D4A-CFB1-62D7-8D326E2F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CBFF96-AF11-64E0-3119-44260EB8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19F9CA-2619-994F-7921-2416634F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47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2B4020F-5983-8E06-93A1-9F5DCD839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745DB8-6EC6-EAEB-BEF0-B0FC872EC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71C11D-26D3-C97F-0084-E28640EB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1E30E4-D275-9A7D-B878-C00D269C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CA5EE3-0BFE-14F4-5F69-6CCD60BB8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5469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91E62B-29B3-3C8A-E8F6-7E875A544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D6F7CC-59C0-B7D2-0F1C-97A2B8F59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990E9B-D2FF-FF08-A4FE-E877A6F47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423701-CE8B-669E-01C4-267B7BFE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1C92A2-2A19-A651-1CD0-EE6E6241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09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5FF057-79FB-2AA3-9A31-7DB60BB66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361FCD-AE40-455C-1AC8-10E824E9B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99539A-CF6D-7125-9F74-3BBC697A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B37B15-91FA-C5FC-02D5-2A06CD57E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2B8651-9052-BE0C-C271-0F59C10B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18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307B90-A078-213E-A6EE-B892B65E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C969A1-0CE9-0B75-AC67-7D9000FA2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6F83BE-9FFB-E2FE-5BBD-115FA8F66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28282BB-9753-DA0C-4B9C-B239C8C0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842FA2-6FF5-85BA-600F-9E355E297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E3F463-ECAB-BCD0-4A5A-1D97309D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97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7076F9-3F2F-9BCD-6A91-ACF501172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39318F-9BE3-55F3-7532-D7519CC9D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E390D5-C19C-B74F-0DDC-928DB685DC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742D351-5B19-7A65-4675-9D2A3B0AB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31616A-9ED7-66F1-29B6-D6C98D26E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771E3B-0F2A-ADC4-B7DE-8C1023B4D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EF1E4D6-453B-9E91-CE01-2DCD802E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015853-D713-D955-A553-B24721F6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2914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9C7DDD-FF7A-AEDC-476A-8F701E210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6316050-215A-2F42-CBB8-EDD216654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919206-AEE6-EB18-307B-27417D8A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6D16DA-8D69-2E9F-C606-D1DEEB77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992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D6CB3D-01E4-1680-B99F-807E7ED53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FD245A-DA91-9385-93F4-285874EC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49FF41D-BB3E-8AFB-2F91-86EAB0407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89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54D7AB-F2DB-8630-5738-B63327D84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A0ED41-C470-0F24-7701-F261C8DB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9BA9E2-DBC8-6417-C9F8-6CEA5CCC0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13377C-9079-CFC5-78B1-285621968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111C69-30AB-8FC0-B8A8-B4CB2394C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474175-CC06-B19B-AD75-5855960E5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30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4B65B-28E1-6445-840D-5521E6172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822888-AD9B-0A20-CE07-4D3DD21D8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2699F8-9E0E-F93C-9C55-47E988752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06B2F15-2A79-5373-0238-F2053817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B7C30-A935-41A9-92C5-5111173A1480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F4613E-F75F-08EE-421E-4B5A4181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E3CE7E-CA00-D37B-7C8E-995697496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30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B404F92-CFD7-18F8-D408-37958701B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1CC45B-04A2-EACA-457D-9F26BCD14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5B9F4D3-64E3-33E7-CA6A-EF14EB4A2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7B7C30-A935-41A9-92C5-5111173A1480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2FFB68-F29E-4195-F6E6-0F5C9A1FD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30BC12-9F52-71F9-AA91-771907A53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0AE3D-9AA4-4584-A02E-6D710AC49F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903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FB9BA-9F5F-71A6-6968-D0F2FD1A2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4680"/>
            <a:ext cx="9144000" cy="1208639"/>
          </a:xfrm>
        </p:spPr>
        <p:txBody>
          <a:bodyPr>
            <a:normAutofit fontScale="90000"/>
          </a:bodyPr>
          <a:lstStyle/>
          <a:p>
            <a:r>
              <a:rPr lang="en-US" altLang="ja-JP" sz="6600" b="1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ja-JP" altLang="en-US" sz="6600" b="1" dirty="0">
                <a:solidFill>
                  <a:schemeClr val="bg2">
                    <a:lumMod val="50000"/>
                  </a:schemeClr>
                </a:solidFill>
              </a:rPr>
              <a:t>シティ・ヒーロー</a:t>
            </a:r>
            <a:r>
              <a:rPr kumimoji="1" lang="en-US" altLang="ja-JP" sz="6600" b="1" dirty="0">
                <a:solidFill>
                  <a:schemeClr val="bg2">
                    <a:lumMod val="50000"/>
                  </a:schemeClr>
                </a:solidFill>
              </a:rPr>
              <a:t>”</a:t>
            </a:r>
            <a:br>
              <a:rPr kumimoji="1" lang="en-US" altLang="ja-JP" sz="66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kumimoji="1" lang="ja-JP" altLang="en-US" sz="6600" b="1" dirty="0">
                <a:solidFill>
                  <a:schemeClr val="bg2">
                    <a:lumMod val="50000"/>
                  </a:schemeClr>
                </a:solidFill>
              </a:rPr>
              <a:t>説明資料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2E2AF0-77B8-12A3-13AE-E7A84C988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7642" y="4941476"/>
            <a:ext cx="6994358" cy="1208638"/>
          </a:xfrm>
        </p:spPr>
        <p:txBody>
          <a:bodyPr>
            <a:normAutofit/>
          </a:bodyPr>
          <a:lstStyle/>
          <a:p>
            <a:r>
              <a:rPr lang="ja-JP" altLang="en-US" sz="5400" dirty="0">
                <a:solidFill>
                  <a:schemeClr val="bg2">
                    <a:lumMod val="50000"/>
                  </a:schemeClr>
                </a:solidFill>
              </a:rPr>
              <a:t>古川　友也　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Furukawa Tomoya</a:t>
            </a:r>
            <a:endParaRPr kumimoji="1" lang="ja-JP" altLang="en-US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A118A82-1B55-D1E1-E0BA-AB32D33F2B3B}"/>
              </a:ext>
            </a:extLst>
          </p:cNvPr>
          <p:cNvCxnSpPr>
            <a:cxnSpLocks/>
          </p:cNvCxnSpPr>
          <p:nvPr/>
        </p:nvCxnSpPr>
        <p:spPr>
          <a:xfrm>
            <a:off x="0" y="3403357"/>
            <a:ext cx="30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66568554-8DF2-B39D-0597-5E4B4A92E0D5}"/>
              </a:ext>
            </a:extLst>
          </p:cNvPr>
          <p:cNvCxnSpPr>
            <a:cxnSpLocks/>
          </p:cNvCxnSpPr>
          <p:nvPr/>
        </p:nvCxnSpPr>
        <p:spPr>
          <a:xfrm>
            <a:off x="9138000" y="3465613"/>
            <a:ext cx="30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インク 12">
                <a:extLst>
                  <a:ext uri="{FF2B5EF4-FFF2-40B4-BE49-F238E27FC236}">
                    <a16:creationId xmlns:a16="http://schemas.microsoft.com/office/drawing/2014/main" id="{E03015EA-CE33-73F3-78E8-2031C7CA2A98}"/>
                  </a:ext>
                </a:extLst>
              </p14:cNvPr>
              <p14:cNvContentPartPr/>
              <p14:nvPr/>
            </p14:nvContentPartPr>
            <p14:xfrm>
              <a:off x="9320337" y="-1475912"/>
              <a:ext cx="360" cy="360"/>
            </p14:xfrm>
          </p:contentPart>
        </mc:Choice>
        <mc:Fallback xmlns="">
          <p:pic>
            <p:nvPicPr>
              <p:cNvPr id="13" name="インク 12">
                <a:extLst>
                  <a:ext uri="{FF2B5EF4-FFF2-40B4-BE49-F238E27FC236}">
                    <a16:creationId xmlns:a16="http://schemas.microsoft.com/office/drawing/2014/main" id="{E03015EA-CE33-73F3-78E8-2031C7CA2A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66697" y="-1583912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2251B5D-705A-9389-CC1B-A3FBA4344979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01</a:t>
            </a:r>
            <a:endParaRPr kumimoji="1" lang="ja-JP" altLang="en-US" sz="4000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96650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97A27-6873-95AE-229A-8B648517C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4A4A6A-B3F7-D2DC-D7BA-D461566F0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21" y="125670"/>
            <a:ext cx="1748589" cy="1110733"/>
          </a:xfrm>
        </p:spPr>
        <p:txBody>
          <a:bodyPr>
            <a:noAutofit/>
          </a:bodyPr>
          <a:lstStyle/>
          <a:p>
            <a:r>
              <a:rPr lang="ja-JP" altLang="en-US" sz="4800" dirty="0">
                <a:solidFill>
                  <a:schemeClr val="bg2">
                    <a:lumMod val="50000"/>
                  </a:schemeClr>
                </a:solidFill>
              </a:rPr>
              <a:t>目次</a:t>
            </a:r>
            <a:endParaRPr kumimoji="1" lang="ja-JP" altLang="en-US" sz="4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00D7D9-EBAE-F026-9F2C-2CFA6D234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3641"/>
            <a:ext cx="10856242" cy="4913322"/>
          </a:xfrm>
        </p:spPr>
        <p:txBody>
          <a:bodyPr>
            <a:normAutofit/>
          </a:bodyPr>
          <a:lstStyle/>
          <a:p>
            <a:r>
              <a:rPr kumimoji="1" lang="ja-JP" altLang="en-US" sz="2400" dirty="0">
                <a:solidFill>
                  <a:srgbClr val="003366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表紙</a:t>
            </a:r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ja-JP" sz="2400" dirty="0">
                <a:solidFill>
                  <a:schemeClr val="bg2">
                    <a:lumMod val="50000"/>
                  </a:schemeClr>
                </a:solidFill>
              </a:rPr>
              <a:t>--- 1</a:t>
            </a: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kumimoji="1" lang="ja-JP" altLang="en-US" sz="2400" dirty="0">
                <a:solidFill>
                  <a:srgbClr val="003366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目次</a:t>
            </a:r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kumimoji="1" lang="en-US" altLang="ja-JP" sz="2400" dirty="0">
                <a:solidFill>
                  <a:schemeClr val="bg2">
                    <a:lumMod val="50000"/>
                  </a:schemeClr>
                </a:solidFill>
              </a:rPr>
              <a:t>--- 2</a:t>
            </a:r>
          </a:p>
          <a:p>
            <a:endParaRPr lang="en-US" altLang="ja-JP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2400" dirty="0">
                <a:solidFill>
                  <a:srgbClr val="003366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開発期間／所要期間／開発メンバー／担当範囲／動作環境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--- 3</a:t>
            </a: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2400" dirty="0">
                <a:solidFill>
                  <a:srgbClr val="003366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操作方法</a:t>
            </a:r>
            <a:r>
              <a:rPr lang="ja-JP" altLang="en-US" sz="2400" dirty="0">
                <a:solidFill>
                  <a:srgbClr val="467886"/>
                </a:solidFill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--- 4</a:t>
            </a:r>
          </a:p>
          <a:p>
            <a:endParaRPr lang="en-US" altLang="ja-JP" sz="24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ja-JP" altLang="en-US" sz="2400" dirty="0">
                <a:solidFill>
                  <a:srgbClr val="003366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制作の意図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ja-JP" sz="2400" dirty="0">
                <a:solidFill>
                  <a:schemeClr val="bg2">
                    <a:lumMod val="50000"/>
                  </a:schemeClr>
                </a:solidFill>
              </a:rPr>
              <a:t>--- 5 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DC5E06E-FF5E-0827-3064-3CF67F24A256}"/>
              </a:ext>
            </a:extLst>
          </p:cNvPr>
          <p:cNvCxnSpPr>
            <a:cxnSpLocks/>
          </p:cNvCxnSpPr>
          <p:nvPr/>
        </p:nvCxnSpPr>
        <p:spPr>
          <a:xfrm>
            <a:off x="1748589" y="630997"/>
            <a:ext cx="10443411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E6991BF-58BF-503A-9D4D-8F5BD0194956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10641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3DAD3-2DA6-8CC8-14D9-3E3CE1632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838DAB-2635-521E-5560-E387DD573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868" y="576230"/>
            <a:ext cx="6104262" cy="646332"/>
          </a:xfrm>
        </p:spPr>
        <p:txBody>
          <a:bodyPr>
            <a:noAutofit/>
          </a:bodyPr>
          <a:lstStyle/>
          <a:p>
            <a:pPr algn="ctr"/>
            <a:r>
              <a:rPr lang="ja-JP" altLang="en-US" sz="3600" dirty="0">
                <a:highlight>
                  <a:srgbClr val="B9B9B9"/>
                </a:highlight>
              </a:rPr>
              <a:t>“シティ・ヒーロー”</a:t>
            </a:r>
            <a:endParaRPr kumimoji="1" lang="ja-JP" altLang="en-US" sz="36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D524E0EA-BEAB-0FD4-F957-BFE4C4BDDAA7}"/>
              </a:ext>
            </a:extLst>
          </p:cNvPr>
          <p:cNvCxnSpPr>
            <a:cxnSpLocks/>
          </p:cNvCxnSpPr>
          <p:nvPr/>
        </p:nvCxnSpPr>
        <p:spPr>
          <a:xfrm>
            <a:off x="7332000" y="306462"/>
            <a:ext cx="48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4F7624-B6F1-0618-35A7-C3A87208439B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03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4A7447E-C58E-63D8-8CF5-D136EA04AF0B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DDF1F97-BD18-9DA1-73BB-D1FB71949B74}"/>
              </a:ext>
            </a:extLst>
          </p:cNvPr>
          <p:cNvCxnSpPr>
            <a:cxnSpLocks/>
          </p:cNvCxnSpPr>
          <p:nvPr/>
        </p:nvCxnSpPr>
        <p:spPr>
          <a:xfrm>
            <a:off x="0" y="325512"/>
            <a:ext cx="48600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B183D3-AA09-3593-EB63-21C00C26B9DF}"/>
              </a:ext>
            </a:extLst>
          </p:cNvPr>
          <p:cNvSpPr txBox="1"/>
          <p:nvPr/>
        </p:nvSpPr>
        <p:spPr>
          <a:xfrm>
            <a:off x="5080337" y="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作品紹介</a:t>
            </a:r>
            <a:endParaRPr kumimoji="1" lang="ja-JP" altLang="en-US" sz="36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BEC7682-088E-E534-0175-FE0463B36229}"/>
              </a:ext>
            </a:extLst>
          </p:cNvPr>
          <p:cNvSpPr txBox="1"/>
          <p:nvPr/>
        </p:nvSpPr>
        <p:spPr>
          <a:xfrm>
            <a:off x="395916" y="1220214"/>
            <a:ext cx="776951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00B0F0"/>
                </a:solidFill>
                <a:latin typeface="+mn-ea"/>
              </a:rPr>
              <a:t>開発期間</a:t>
            </a:r>
            <a:r>
              <a:rPr kumimoji="1"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</a:t>
            </a: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2025/6/2~6/30(</a:t>
            </a:r>
            <a:r>
              <a:rPr kumimoji="1"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現在開発一時停止中</a:t>
            </a:r>
            <a:endParaRPr kumimoji="1"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		</a:t>
            </a: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DX</a:t>
            </a:r>
            <a:r>
              <a:rPr kumimoji="1"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ライブラリで</a:t>
            </a: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C++</a:t>
            </a:r>
            <a:r>
              <a:rPr kumimoji="1"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作品に取り掛かっています</a:t>
            </a:r>
            <a: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)</a:t>
            </a: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所要時間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：約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40.5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時間</a:t>
            </a:r>
            <a:endParaRPr kumimoji="1"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開発メンバー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：プログラマー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1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名</a:t>
            </a:r>
            <a:endParaRPr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kumimoji="1" lang="ja-JP" altLang="en-US" sz="2000" dirty="0">
                <a:solidFill>
                  <a:srgbClr val="00B0F0"/>
                </a:solidFill>
                <a:latin typeface="+mn-ea"/>
              </a:rPr>
              <a:t>開発環境</a:t>
            </a:r>
            <a:r>
              <a:rPr kumimoji="1"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Unity version 6000.1.5f1</a:t>
            </a:r>
            <a:endParaRPr kumimoji="1"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ジャンル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：夢見心地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3D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プラットフォーマーアクション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kumimoji="1" lang="ja-JP" altLang="en-US" sz="2000" dirty="0">
                <a:solidFill>
                  <a:srgbClr val="00B0F0"/>
                </a:solidFill>
                <a:latin typeface="+mn-ea"/>
              </a:rPr>
              <a:t>作品概要</a:t>
            </a:r>
            <a:endParaRPr kumimoji="1" lang="en-US" altLang="ja-JP" sz="2000" dirty="0">
              <a:solidFill>
                <a:srgbClr val="00B0F0"/>
              </a:solidFill>
              <a:latin typeface="+mn-ea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　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</a:rPr>
              <a:t>町の</a:t>
            </a:r>
            <a:r>
              <a:rPr lang="ja-JP" altLang="en-US" sz="28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</a:rPr>
              <a:t>平和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</a:rPr>
              <a:t>を取り戻し本当の</a:t>
            </a:r>
            <a:r>
              <a:rPr lang="ja-JP" altLang="en-US" sz="28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</a:rPr>
              <a:t>ヒーローになるため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</a:rPr>
              <a:t>に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</a:endParaRPr>
          </a:p>
          <a:p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</a:rPr>
              <a:t>ヒーロー気取りの</a:t>
            </a:r>
            <a:r>
              <a:rPr lang="ja-JP" altLang="en-US" sz="28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</a:rPr>
              <a:t>少年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</a:rPr>
              <a:t>が街中をを</a:t>
            </a:r>
            <a:r>
              <a:rPr lang="ja-JP" altLang="en-US" sz="28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</a:rPr>
              <a:t>侵略してくる敵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</a:rPr>
              <a:t>と戦う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</a:endParaRPr>
          </a:p>
          <a:p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</a:endParaRPr>
          </a:p>
          <a:p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</a:rPr>
              <a:t>夢見心地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</a:rPr>
              <a:t>3D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</a:rPr>
              <a:t>プラットフォーマーアクション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</a:endParaRPr>
          </a:p>
          <a:p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</a:rPr>
              <a:t>(</a:t>
            </a:r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</a:rPr>
              <a:t>小学生のときにできたらいいなのかっこいいアクション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</a:endParaRPr>
          </a:p>
          <a:p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</a:rPr>
              <a:t>大体できる自由なアクション！</a:t>
            </a:r>
            <a:r>
              <a:rPr lang="en-US" altLang="ja-JP" sz="2000" dirty="0">
                <a:solidFill>
                  <a:schemeClr val="bg2">
                    <a:lumMod val="50000"/>
                  </a:schemeClr>
                </a:solidFill>
                <a:latin typeface="メイリオ" panose="020B0604030504040204" pitchFamily="50" charset="-128"/>
              </a:rPr>
              <a:t>)</a:t>
            </a:r>
            <a:endParaRPr lang="ja-JP" altLang="en-US" sz="2000" dirty="0">
              <a:solidFill>
                <a:schemeClr val="bg2">
                  <a:lumMod val="50000"/>
                </a:schemeClr>
              </a:solidFill>
              <a:latin typeface="メイリオ" panose="020B0604030504040204" pitchFamily="50" charset="-128"/>
            </a:endParaRPr>
          </a:p>
          <a:p>
            <a:r>
              <a:rPr lang="ja-JP" altLang="en-US" sz="2000" dirty="0">
                <a:solidFill>
                  <a:srgbClr val="00B0F0"/>
                </a:solidFill>
                <a:latin typeface="+mn-ea"/>
              </a:rPr>
              <a:t>担当箇所</a:t>
            </a:r>
          </a:p>
          <a:p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　プログラミングすべて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2588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ACD95-A2E1-4126-46FC-F6CFCDFD2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B2B70-72C4-DB00-C2A1-4160A4DC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94663" cy="646331"/>
          </a:xfrm>
        </p:spPr>
        <p:txBody>
          <a:bodyPr>
            <a:noAutofit/>
          </a:bodyPr>
          <a:lstStyle/>
          <a:p>
            <a:r>
              <a:rPr lang="en-US" altLang="ja-JP" sz="2400" dirty="0">
                <a:highlight>
                  <a:srgbClr val="B9B9B9"/>
                </a:highlight>
              </a:rPr>
              <a:t>01. </a:t>
            </a:r>
            <a:r>
              <a:rPr lang="ja-JP" altLang="en-US" sz="2400" dirty="0">
                <a:highlight>
                  <a:srgbClr val="B9B9B9"/>
                </a:highlight>
              </a:rPr>
              <a:t>“シティ・ヒーロー”</a:t>
            </a:r>
            <a:endParaRPr kumimoji="1" lang="ja-JP" altLang="en-US" sz="24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18F9FD7-2EB4-C8FA-52D0-D7094C6FAFDB}"/>
              </a:ext>
            </a:extLst>
          </p:cNvPr>
          <p:cNvCxnSpPr>
            <a:cxnSpLocks/>
          </p:cNvCxnSpPr>
          <p:nvPr/>
        </p:nvCxnSpPr>
        <p:spPr>
          <a:xfrm>
            <a:off x="8229600" y="306462"/>
            <a:ext cx="39624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DC99792-82B6-4DC3-B417-24BE2FD4E884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04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C950D62-CE1B-6F1F-6C84-5E2C4F9CC9F4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0B5DC9-0A3D-CD0C-9804-8E61A8414794}"/>
              </a:ext>
            </a:extLst>
          </p:cNvPr>
          <p:cNvCxnSpPr>
            <a:cxnSpLocks/>
          </p:cNvCxnSpPr>
          <p:nvPr/>
        </p:nvCxnSpPr>
        <p:spPr>
          <a:xfrm>
            <a:off x="3655533" y="323165"/>
            <a:ext cx="344967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C7F49F3-A643-4B56-A112-90840CCAB9D1}"/>
              </a:ext>
            </a:extLst>
          </p:cNvPr>
          <p:cNvSpPr txBox="1"/>
          <p:nvPr/>
        </p:nvSpPr>
        <p:spPr>
          <a:xfrm>
            <a:off x="5080335" y="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操作方法</a:t>
            </a:r>
          </a:p>
        </p:txBody>
      </p:sp>
      <p:pic>
        <p:nvPicPr>
          <p:cNvPr id="18" name="Picture 2" descr="無料の黒と白のゲームパッドイラスト素材PNG・フリー 画像 - Pngtree">
            <a:extLst>
              <a:ext uri="{FF2B5EF4-FFF2-40B4-BE49-F238E27FC236}">
                <a16:creationId xmlns:a16="http://schemas.microsoft.com/office/drawing/2014/main" id="{1D5B257D-9448-F4D1-6D50-F21C3946D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980" y="969496"/>
            <a:ext cx="3429000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フローチャート: 結合子 18">
            <a:extLst>
              <a:ext uri="{FF2B5EF4-FFF2-40B4-BE49-F238E27FC236}">
                <a16:creationId xmlns:a16="http://schemas.microsoft.com/office/drawing/2014/main" id="{E5041DC1-03A6-CA04-5074-238681E002CE}"/>
              </a:ext>
            </a:extLst>
          </p:cNvPr>
          <p:cNvSpPr/>
          <p:nvPr/>
        </p:nvSpPr>
        <p:spPr>
          <a:xfrm>
            <a:off x="5278413" y="2569696"/>
            <a:ext cx="370673" cy="348343"/>
          </a:xfrm>
          <a:prstGeom prst="flowChartConnector">
            <a:avLst/>
          </a:prstGeom>
          <a:solidFill>
            <a:srgbClr val="D86E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0" name="フローチャート: 結合子 19">
            <a:extLst>
              <a:ext uri="{FF2B5EF4-FFF2-40B4-BE49-F238E27FC236}">
                <a16:creationId xmlns:a16="http://schemas.microsoft.com/office/drawing/2014/main" id="{DAEBB1C7-0026-34A8-50DE-CDEC41CFD4CC}"/>
              </a:ext>
            </a:extLst>
          </p:cNvPr>
          <p:cNvSpPr/>
          <p:nvPr/>
        </p:nvSpPr>
        <p:spPr>
          <a:xfrm>
            <a:off x="6087130" y="2569697"/>
            <a:ext cx="319995" cy="348343"/>
          </a:xfrm>
          <a:prstGeom prst="flowChartConnector">
            <a:avLst/>
          </a:prstGeom>
          <a:solidFill>
            <a:srgbClr val="D86E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/>
          </a:p>
        </p:txBody>
      </p:sp>
      <p:sp>
        <p:nvSpPr>
          <p:cNvPr id="22" name="テキスト ボックス 7">
            <a:extLst>
              <a:ext uri="{FF2B5EF4-FFF2-40B4-BE49-F238E27FC236}">
                <a16:creationId xmlns:a16="http://schemas.microsoft.com/office/drawing/2014/main" id="{131F945E-9BE8-5C6F-18BC-538BEF3801DB}"/>
              </a:ext>
            </a:extLst>
          </p:cNvPr>
          <p:cNvSpPr txBox="1"/>
          <p:nvPr/>
        </p:nvSpPr>
        <p:spPr>
          <a:xfrm>
            <a:off x="198865" y="1533044"/>
            <a:ext cx="3305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使うボタン</a:t>
            </a:r>
            <a:endParaRPr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L</a:t>
            </a:r>
            <a:r>
              <a:rPr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／</a:t>
            </a:r>
            <a:r>
              <a:rPr lang="en-US" altLang="ja-JP" sz="2800" b="1" dirty="0" err="1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Rstick</a:t>
            </a:r>
            <a:endParaRPr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endParaRPr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（</a:t>
            </a:r>
            <a:r>
              <a:rPr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ZR</a:t>
            </a:r>
            <a:r>
              <a:rPr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／</a:t>
            </a:r>
            <a:r>
              <a:rPr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B</a:t>
            </a:r>
            <a:r>
              <a:rPr kumimoji="1" lang="ja-JP" altLang="en-US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）</a:t>
            </a:r>
            <a:endParaRPr kumimoji="1" lang="en-US" altLang="ja-JP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  <a:p>
            <a:r>
              <a:rPr kumimoji="1" lang="en-US" altLang="ja-JP" sz="28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button</a:t>
            </a:r>
            <a:endParaRPr kumimoji="1" lang="ja-JP" altLang="en-US" sz="2800" b="1" dirty="0">
              <a:solidFill>
                <a:schemeClr val="bg2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テキスト ボックス 9">
            <a:extLst>
              <a:ext uri="{FF2B5EF4-FFF2-40B4-BE49-F238E27FC236}">
                <a16:creationId xmlns:a16="http://schemas.microsoft.com/office/drawing/2014/main" id="{1BA798E3-031C-9CF6-3FF9-C88CE792F323}"/>
              </a:ext>
            </a:extLst>
          </p:cNvPr>
          <p:cNvSpPr txBox="1"/>
          <p:nvPr/>
        </p:nvSpPr>
        <p:spPr>
          <a:xfrm>
            <a:off x="8189204" y="1637528"/>
            <a:ext cx="30076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ゲームメイン</a:t>
            </a:r>
            <a:endParaRPr lang="en-US" altLang="ja-JP" sz="20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ja-JP" sz="2000" dirty="0" err="1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+mn-ea"/>
              </a:rPr>
              <a:t>Lstick</a:t>
            </a:r>
            <a:r>
              <a:rPr lang="en-US" altLang="ja-JP" sz="2000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+mn-ea"/>
              </a:rPr>
              <a:t> </a:t>
            </a:r>
            <a:r>
              <a:rPr kumimoji="1" lang="ja-JP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+mn-ea"/>
              </a:rPr>
              <a:t>移動</a:t>
            </a:r>
            <a:endParaRPr kumimoji="1" lang="en-US" altLang="ja-JP" sz="2000" dirty="0">
              <a:solidFill>
                <a:schemeClr val="accent5">
                  <a:lumMod val="60000"/>
                  <a:lumOff val="40000"/>
                </a:schemeClr>
              </a:solidFill>
              <a:highlight>
                <a:srgbClr val="C0C0C0"/>
              </a:highlight>
              <a:latin typeface="+mn-ea"/>
            </a:endParaRPr>
          </a:p>
          <a:p>
            <a:r>
              <a:rPr kumimoji="1" lang="en-US" altLang="ja-JP" sz="2000" dirty="0" err="1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+mn-ea"/>
              </a:rPr>
              <a:t>R</a:t>
            </a:r>
            <a:r>
              <a:rPr lang="en-US" altLang="ja-JP" sz="2000" dirty="0" err="1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+mn-ea"/>
              </a:rPr>
              <a:t>stick</a:t>
            </a:r>
            <a:r>
              <a:rPr kumimoji="1" lang="en-US" altLang="ja-JP" sz="2000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+mn-ea"/>
              </a:rPr>
              <a:t> </a:t>
            </a:r>
            <a:r>
              <a:rPr kumimoji="1" lang="ja-JP" alt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highlight>
                  <a:srgbClr val="C0C0C0"/>
                </a:highlight>
                <a:latin typeface="+mn-ea"/>
              </a:rPr>
              <a:t>視点</a:t>
            </a:r>
            <a:endParaRPr kumimoji="1" lang="en-US" altLang="ja-JP" sz="2000" dirty="0">
              <a:solidFill>
                <a:schemeClr val="accent5">
                  <a:lumMod val="60000"/>
                  <a:lumOff val="40000"/>
                </a:schemeClr>
              </a:solidFill>
              <a:highlight>
                <a:srgbClr val="C0C0C0"/>
              </a:highlight>
              <a:latin typeface="+mn-ea"/>
            </a:endParaRPr>
          </a:p>
          <a:p>
            <a:br>
              <a:rPr kumimoji="1" lang="en-US" altLang="ja-JP" sz="2000" dirty="0">
                <a:solidFill>
                  <a:schemeClr val="bg2">
                    <a:lumMod val="50000"/>
                  </a:schemeClr>
                </a:solidFill>
                <a:highlight>
                  <a:srgbClr val="C0C0C0"/>
                </a:highlight>
                <a:latin typeface="+mn-ea"/>
              </a:rPr>
            </a:br>
            <a:r>
              <a:rPr lang="en-US" altLang="ja-JP" sz="2000" dirty="0">
                <a:solidFill>
                  <a:srgbClr val="FFC000"/>
                </a:solidFill>
                <a:highlight>
                  <a:srgbClr val="C0C0C0"/>
                </a:highlight>
                <a:latin typeface="+mn-ea"/>
              </a:rPr>
              <a:t>ZR </a:t>
            </a:r>
            <a:r>
              <a:rPr lang="ja-JP" altLang="en-US" sz="2000" dirty="0">
                <a:solidFill>
                  <a:srgbClr val="FFC000"/>
                </a:solidFill>
                <a:highlight>
                  <a:srgbClr val="C0C0C0"/>
                </a:highlight>
                <a:latin typeface="+mn-ea"/>
              </a:rPr>
              <a:t>グラップルアクション</a:t>
            </a:r>
            <a:endParaRPr lang="en-US" altLang="ja-JP" sz="2000" dirty="0">
              <a:solidFill>
                <a:srgbClr val="FFC000"/>
              </a:solidFill>
              <a:highlight>
                <a:srgbClr val="C0C0C0"/>
              </a:highlight>
              <a:latin typeface="+mn-ea"/>
            </a:endParaRPr>
          </a:p>
          <a:p>
            <a:endParaRPr kumimoji="1" lang="en-US" altLang="ja-JP" sz="2000" dirty="0">
              <a:solidFill>
                <a:srgbClr val="FFC000"/>
              </a:solidFill>
              <a:highlight>
                <a:srgbClr val="C0C0C0"/>
              </a:highlight>
              <a:latin typeface="+mn-ea"/>
            </a:endParaRPr>
          </a:p>
          <a:p>
            <a:r>
              <a:rPr lang="en-US" altLang="ja-JP" sz="2000" dirty="0">
                <a:solidFill>
                  <a:srgbClr val="4EA72E"/>
                </a:solidFill>
                <a:highlight>
                  <a:srgbClr val="C0C0C0"/>
                </a:highlight>
                <a:latin typeface="+mn-ea"/>
              </a:rPr>
              <a:t>B</a:t>
            </a:r>
            <a:r>
              <a:rPr lang="ja-JP" altLang="en-US" sz="2000" dirty="0">
                <a:solidFill>
                  <a:srgbClr val="4EA72E"/>
                </a:solidFill>
                <a:highlight>
                  <a:srgbClr val="C0C0C0"/>
                </a:highlight>
                <a:latin typeface="+mn-ea"/>
              </a:rPr>
              <a:t>　ジャンプ</a:t>
            </a:r>
            <a:endParaRPr kumimoji="1" lang="en-US" altLang="ja-JP" sz="2000" dirty="0">
              <a:solidFill>
                <a:srgbClr val="4EA72E"/>
              </a:solidFill>
              <a:highlight>
                <a:srgbClr val="C0C0C0"/>
              </a:highlight>
              <a:latin typeface="+mn-ea"/>
            </a:endParaRPr>
          </a:p>
        </p:txBody>
      </p:sp>
      <p:sp>
        <p:nvSpPr>
          <p:cNvPr id="37" name="フローチャート: 結合子 36">
            <a:extLst>
              <a:ext uri="{FF2B5EF4-FFF2-40B4-BE49-F238E27FC236}">
                <a16:creationId xmlns:a16="http://schemas.microsoft.com/office/drawing/2014/main" id="{FD0DD5B9-2950-34F0-DCF3-F26DEC1D2754}"/>
              </a:ext>
            </a:extLst>
          </p:cNvPr>
          <p:cNvSpPr/>
          <p:nvPr/>
        </p:nvSpPr>
        <p:spPr>
          <a:xfrm>
            <a:off x="6555101" y="2359378"/>
            <a:ext cx="240632" cy="282765"/>
          </a:xfrm>
          <a:prstGeom prst="flowChartConnecto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B334F56-8EC7-2A3C-9386-96710D769372}"/>
              </a:ext>
            </a:extLst>
          </p:cNvPr>
          <p:cNvSpPr/>
          <p:nvPr/>
        </p:nvSpPr>
        <p:spPr>
          <a:xfrm>
            <a:off x="6541820" y="1445200"/>
            <a:ext cx="433528" cy="1586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030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25CA1-D0E5-6D3A-A5A4-BCFEF930D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8A2948-818C-83B8-09B4-07A0432F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494663" cy="646331"/>
          </a:xfrm>
        </p:spPr>
        <p:txBody>
          <a:bodyPr>
            <a:noAutofit/>
          </a:bodyPr>
          <a:lstStyle/>
          <a:p>
            <a:r>
              <a:rPr lang="en-US" altLang="ja-JP" sz="2400" dirty="0">
                <a:highlight>
                  <a:srgbClr val="B9B9B9"/>
                </a:highlight>
              </a:rPr>
              <a:t>01. </a:t>
            </a:r>
            <a:r>
              <a:rPr lang="ja-JP" altLang="en-US" sz="2400" dirty="0">
                <a:highlight>
                  <a:srgbClr val="B9B9B9"/>
                </a:highlight>
              </a:rPr>
              <a:t>“シティ・ヒーロー”</a:t>
            </a:r>
            <a:endParaRPr kumimoji="1" lang="ja-JP" altLang="en-US" sz="2400" dirty="0">
              <a:highlight>
                <a:srgbClr val="B9B9B9"/>
              </a:highlight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3D271B4-F157-7048-6608-2A99753656A4}"/>
              </a:ext>
            </a:extLst>
          </p:cNvPr>
          <p:cNvCxnSpPr>
            <a:cxnSpLocks/>
          </p:cNvCxnSpPr>
          <p:nvPr/>
        </p:nvCxnSpPr>
        <p:spPr>
          <a:xfrm>
            <a:off x="8229600" y="306462"/>
            <a:ext cx="3962400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441A86-273B-0CC6-B026-3D45E69A1585}"/>
              </a:ext>
            </a:extLst>
          </p:cNvPr>
          <p:cNvSpPr txBox="1"/>
          <p:nvPr/>
        </p:nvSpPr>
        <p:spPr>
          <a:xfrm flipH="1">
            <a:off x="11196884" y="6150114"/>
            <a:ext cx="995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05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487A375-AA53-6330-9163-496E9E4FFF3A}"/>
              </a:ext>
            </a:extLst>
          </p:cNvPr>
          <p:cNvSpPr txBox="1"/>
          <p:nvPr/>
        </p:nvSpPr>
        <p:spPr>
          <a:xfrm flipH="1">
            <a:off x="10443158" y="5503783"/>
            <a:ext cx="1748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rgbClr val="003366"/>
                </a:solidFill>
                <a:latin typeface="+mj-ea"/>
                <a:ea typeface="+mj-ea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↑目次</a:t>
            </a:r>
            <a:endParaRPr kumimoji="1" lang="ja-JP" altLang="en-US" sz="3600" dirty="0">
              <a:solidFill>
                <a:srgbClr val="003366"/>
              </a:solidFill>
              <a:latin typeface="+mj-ea"/>
              <a:ea typeface="+mj-ea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440A6C0-2CA1-0C44-3571-E0447EEC266B}"/>
              </a:ext>
            </a:extLst>
          </p:cNvPr>
          <p:cNvCxnSpPr>
            <a:cxnSpLocks/>
          </p:cNvCxnSpPr>
          <p:nvPr/>
        </p:nvCxnSpPr>
        <p:spPr>
          <a:xfrm>
            <a:off x="3655533" y="323165"/>
            <a:ext cx="344967" cy="0"/>
          </a:xfrm>
          <a:prstGeom prst="line">
            <a:avLst/>
          </a:prstGeom>
          <a:ln w="31750" cap="flat" cmpd="sng">
            <a:solidFill>
              <a:srgbClr val="5B9BD5"/>
            </a:solidFill>
            <a:prstDash val="soli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71D1EA-F3FB-D34A-2D1F-83E2F7704FDA}"/>
              </a:ext>
            </a:extLst>
          </p:cNvPr>
          <p:cNvSpPr txBox="1"/>
          <p:nvPr/>
        </p:nvSpPr>
        <p:spPr>
          <a:xfrm>
            <a:off x="4849506" y="0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3600" b="1" dirty="0"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制作の意図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9332FF-9BE9-BA70-334B-28F14DC35415}"/>
              </a:ext>
            </a:extLst>
          </p:cNvPr>
          <p:cNvSpPr txBox="1"/>
          <p:nvPr/>
        </p:nvSpPr>
        <p:spPr>
          <a:xfrm>
            <a:off x="240164" y="969496"/>
            <a:ext cx="113231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制作にきっかけ</a:t>
            </a:r>
            <a:endParaRPr kumimoji="1"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何か一つすっごく気持ちいい</a:t>
            </a:r>
            <a:endParaRPr lang="en-US" altLang="ja-JP" sz="240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en-US" altLang="ja-JP" sz="2400">
                <a:solidFill>
                  <a:schemeClr val="bg2">
                    <a:lumMod val="50000"/>
                  </a:schemeClr>
                </a:solidFill>
                <a:latin typeface="+mn-ea"/>
              </a:rPr>
              <a:t>3D</a:t>
            </a:r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アクションゲームを作りたいと考えたときに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私が一番好きな気持ちいいアクションはグラップル、スイングなどの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アクションなのでそれが活かせるゲームを作りたいと考えたこと。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そのレースゲームも考えたがただ移動したいか？考え直し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私が小学生の時に妄想していたことはそんなことじゃなくて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俊敏なアクションを使い敵を翻弄しながら倒すことだったため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bg2">
                    <a:lumMod val="50000"/>
                  </a:schemeClr>
                </a:solidFill>
                <a:latin typeface="+mn-ea"/>
              </a:rPr>
              <a:t>攻撃要素もいれていこうと思ったこと。</a:t>
            </a:r>
            <a:endParaRPr lang="en-US" altLang="ja-JP" sz="2400" dirty="0">
              <a:solidFill>
                <a:schemeClr val="bg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841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294</Words>
  <Application>Microsoft Office PowerPoint</Application>
  <PresentationFormat>ワイド画面</PresentationFormat>
  <Paragraphs>61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游ゴシック</vt:lpstr>
      <vt:lpstr>Arial</vt:lpstr>
      <vt:lpstr>Calibri</vt:lpstr>
      <vt:lpstr>Office テーマ</vt:lpstr>
      <vt:lpstr>“シティ・ヒーロー” 説明資料</vt:lpstr>
      <vt:lpstr>目次</vt:lpstr>
      <vt:lpstr>“シティ・ヒーロー”</vt:lpstr>
      <vt:lpstr>01. “シティ・ヒーロー”</vt:lpstr>
      <vt:lpstr>01. “シティ・ヒーロー”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古川 友也</dc:creator>
  <cp:lastModifiedBy>古川 友也</cp:lastModifiedBy>
  <cp:revision>295</cp:revision>
  <dcterms:created xsi:type="dcterms:W3CDTF">2025-04-10T11:33:08Z</dcterms:created>
  <dcterms:modified xsi:type="dcterms:W3CDTF">2025-07-23T15:31:54Z</dcterms:modified>
</cp:coreProperties>
</file>