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6B_9BE7908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25"/>
  </p:notesMasterIdLst>
  <p:sldIdLst>
    <p:sldId id="256" r:id="rId5"/>
    <p:sldId id="296" r:id="rId6"/>
    <p:sldId id="355" r:id="rId7"/>
    <p:sldId id="360" r:id="rId8"/>
    <p:sldId id="357" r:id="rId9"/>
    <p:sldId id="358" r:id="rId10"/>
    <p:sldId id="367" r:id="rId11"/>
    <p:sldId id="356" r:id="rId12"/>
    <p:sldId id="371" r:id="rId13"/>
    <p:sldId id="363" r:id="rId14"/>
    <p:sldId id="376" r:id="rId15"/>
    <p:sldId id="364" r:id="rId16"/>
    <p:sldId id="368" r:id="rId17"/>
    <p:sldId id="374" r:id="rId18"/>
    <p:sldId id="372" r:id="rId19"/>
    <p:sldId id="375" r:id="rId20"/>
    <p:sldId id="373" r:id="rId21"/>
    <p:sldId id="369" r:id="rId22"/>
    <p:sldId id="365" r:id="rId23"/>
    <p:sldId id="37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A60550-ADB3-90A8-2D8F-2B807E1617C5}" name="Ohashi, Naomi (fju4ek)" initials="NO" userId="S::fju4ek@virginia.edu::f42a8710-aefb-48d6-a28a-53d71dfc3c3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DADB37"/>
    <a:srgbClr val="CC5D08"/>
    <a:srgbClr val="C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0C8F9-9234-0392-49ED-175D84A2772E}" v="1" dt="2023-12-08T05:33:46.457"/>
    <p1510:client id="{A1152ED2-4F1C-4FFC-8AA8-A021E491EF11}" v="41" dt="2023-12-08T21:24:25.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38" autoAdjust="0"/>
  </p:normalViewPr>
  <p:slideViewPr>
    <p:cSldViewPr snapToGrid="0">
      <p:cViewPr varScale="1">
        <p:scale>
          <a:sx n="70" d="100"/>
          <a:sy n="70" d="100"/>
        </p:scale>
        <p:origin x="109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ashi, Naomi (fju4ek)" userId="S::fju4ek@virginia.edu::f42a8710-aefb-48d6-a28a-53d71dfc3c31" providerId="AD" clId="Web-{3850C8F9-9234-0392-49ED-175D84A2772E}"/>
    <pc:docChg chg="modSld">
      <pc:chgData name="Ohashi, Naomi (fju4ek)" userId="S::fju4ek@virginia.edu::f42a8710-aefb-48d6-a28a-53d71dfc3c31" providerId="AD" clId="Web-{3850C8F9-9234-0392-49ED-175D84A2772E}" dt="2023-12-08T05:33:46.457" v="0"/>
      <pc:docMkLst>
        <pc:docMk/>
      </pc:docMkLst>
      <pc:sldChg chg="delSp">
        <pc:chgData name="Ohashi, Naomi (fju4ek)" userId="S::fju4ek@virginia.edu::f42a8710-aefb-48d6-a28a-53d71dfc3c31" providerId="AD" clId="Web-{3850C8F9-9234-0392-49ED-175D84A2772E}" dt="2023-12-08T05:33:46.457" v="0"/>
        <pc:sldMkLst>
          <pc:docMk/>
          <pc:sldMk cId="2765833487" sldId="358"/>
        </pc:sldMkLst>
        <pc:picChg chg="del">
          <ac:chgData name="Ohashi, Naomi (fju4ek)" userId="S::fju4ek@virginia.edu::f42a8710-aefb-48d6-a28a-53d71dfc3c31" providerId="AD" clId="Web-{3850C8F9-9234-0392-49ED-175D84A2772E}" dt="2023-12-08T05:33:46.457" v="0"/>
          <ac:picMkLst>
            <pc:docMk/>
            <pc:sldMk cId="2765833487" sldId="358"/>
            <ac:picMk id="3" creationId="{97268B0A-9583-AE6B-757E-D3AE4775F508}"/>
          </ac:picMkLst>
        </pc:picChg>
      </pc:sldChg>
    </pc:docChg>
  </pc:docChgLst>
  <pc:docChgLst>
    <pc:chgData name="Ohashi, Naomi (fju4ek)" userId="f42a8710-aefb-48d6-a28a-53d71dfc3c31" providerId="ADAL" clId="{A1152ED2-4F1C-4FFC-8AA8-A021E491EF11}"/>
    <pc:docChg chg="undo custSel addSld delSld modSld sldOrd">
      <pc:chgData name="Ohashi, Naomi (fju4ek)" userId="f42a8710-aefb-48d6-a28a-53d71dfc3c31" providerId="ADAL" clId="{A1152ED2-4F1C-4FFC-8AA8-A021E491EF11}" dt="2023-12-08T21:24:25.369" v="261"/>
      <pc:docMkLst>
        <pc:docMk/>
      </pc:docMkLst>
      <pc:sldChg chg="addSp delSp modSp mod modTransition delAnim modAnim">
        <pc:chgData name="Ohashi, Naomi (fju4ek)" userId="f42a8710-aefb-48d6-a28a-53d71dfc3c31" providerId="ADAL" clId="{A1152ED2-4F1C-4FFC-8AA8-A021E491EF11}" dt="2023-12-08T21:24:25.369" v="261"/>
        <pc:sldMkLst>
          <pc:docMk/>
          <pc:sldMk cId="0" sldId="256"/>
        </pc:sldMkLst>
        <pc:spChg chg="mod">
          <ac:chgData name="Ohashi, Naomi (fju4ek)" userId="f42a8710-aefb-48d6-a28a-53d71dfc3c31" providerId="ADAL" clId="{A1152ED2-4F1C-4FFC-8AA8-A021E491EF11}" dt="2023-12-08T05:37:22.486" v="117" actId="20577"/>
          <ac:spMkLst>
            <pc:docMk/>
            <pc:sldMk cId="0" sldId="256"/>
            <ac:spMk id="3" creationId="{4F57BA8C-E58E-4191-B6C7-A2F7CC2BDCB0}"/>
          </ac:spMkLst>
        </pc:spChg>
        <pc:picChg chg="add del mod">
          <ac:chgData name="Ohashi, Naomi (fju4ek)" userId="f42a8710-aefb-48d6-a28a-53d71dfc3c31" providerId="ADAL" clId="{A1152ED2-4F1C-4FFC-8AA8-A021E491EF11}" dt="2023-12-08T05:11:45.696" v="110"/>
          <ac:picMkLst>
            <pc:docMk/>
            <pc:sldMk cId="0" sldId="256"/>
            <ac:picMk id="12" creationId="{C1893B5E-4C9B-26FD-8227-CAB01C63A41C}"/>
          </ac:picMkLst>
        </pc:picChg>
        <pc:picChg chg="add del mod">
          <ac:chgData name="Ohashi, Naomi (fju4ek)" userId="f42a8710-aefb-48d6-a28a-53d71dfc3c31" providerId="ADAL" clId="{A1152ED2-4F1C-4FFC-8AA8-A021E491EF11}" dt="2023-12-07T23:05:07.224" v="84" actId="478"/>
          <ac:picMkLst>
            <pc:docMk/>
            <pc:sldMk cId="0" sldId="256"/>
            <ac:picMk id="16" creationId="{081A1D8F-DE41-9DD4-1BE5-0A76D3311CCD}"/>
          </ac:picMkLst>
        </pc:picChg>
        <pc:picChg chg="add del mod">
          <ac:chgData name="Ohashi, Naomi (fju4ek)" userId="f42a8710-aefb-48d6-a28a-53d71dfc3c31" providerId="ADAL" clId="{A1152ED2-4F1C-4FFC-8AA8-A021E491EF11}" dt="2023-12-08T05:16:23.970" v="112"/>
          <ac:picMkLst>
            <pc:docMk/>
            <pc:sldMk cId="0" sldId="256"/>
            <ac:picMk id="17" creationId="{A9000381-5655-EAE3-64B0-A0892C9BFD63}"/>
          </ac:picMkLst>
        </pc:picChg>
        <pc:picChg chg="add del mod">
          <ac:chgData name="Ohashi, Naomi (fju4ek)" userId="f42a8710-aefb-48d6-a28a-53d71dfc3c31" providerId="ADAL" clId="{A1152ED2-4F1C-4FFC-8AA8-A021E491EF11}" dt="2023-12-07T23:05:02.298" v="83" actId="478"/>
          <ac:picMkLst>
            <pc:docMk/>
            <pc:sldMk cId="0" sldId="256"/>
            <ac:picMk id="17" creationId="{BF7F1240-5C22-D3D8-911C-57A25AD3292C}"/>
          </ac:picMkLst>
        </pc:picChg>
        <pc:picChg chg="del">
          <ac:chgData name="Ohashi, Naomi (fju4ek)" userId="f42a8710-aefb-48d6-a28a-53d71dfc3c31" providerId="ADAL" clId="{A1152ED2-4F1C-4FFC-8AA8-A021E491EF11}" dt="2023-12-08T05:36:10.204" v="114" actId="478"/>
          <ac:picMkLst>
            <pc:docMk/>
            <pc:sldMk cId="0" sldId="256"/>
            <ac:picMk id="18" creationId="{0668D142-1B91-7645-C1D5-BA6D9061729F}"/>
          </ac:picMkLst>
        </pc:picChg>
        <pc:picChg chg="add del mod">
          <ac:chgData name="Ohashi, Naomi (fju4ek)" userId="f42a8710-aefb-48d6-a28a-53d71dfc3c31" providerId="ADAL" clId="{A1152ED2-4F1C-4FFC-8AA8-A021E491EF11}" dt="2023-12-07T23:17:19.585" v="97"/>
          <ac:picMkLst>
            <pc:docMk/>
            <pc:sldMk cId="0" sldId="256"/>
            <ac:picMk id="22" creationId="{321D236F-B55D-0E33-79BE-355C19B3F657}"/>
          </ac:picMkLst>
        </pc:picChg>
        <pc:picChg chg="add del mod">
          <ac:chgData name="Ohashi, Naomi (fju4ek)" userId="f42a8710-aefb-48d6-a28a-53d71dfc3c31" providerId="ADAL" clId="{A1152ED2-4F1C-4FFC-8AA8-A021E491EF11}" dt="2023-12-07T23:17:28.117" v="99"/>
          <ac:picMkLst>
            <pc:docMk/>
            <pc:sldMk cId="0" sldId="256"/>
            <ac:picMk id="23" creationId="{F6CCBBE2-0B14-31F8-A2E6-363E251CD8FE}"/>
          </ac:picMkLst>
        </pc:picChg>
        <pc:picChg chg="add del mod">
          <ac:chgData name="Ohashi, Naomi (fju4ek)" userId="f42a8710-aefb-48d6-a28a-53d71dfc3c31" providerId="ADAL" clId="{A1152ED2-4F1C-4FFC-8AA8-A021E491EF11}" dt="2023-12-08T21:24:25.369" v="261"/>
          <ac:picMkLst>
            <pc:docMk/>
            <pc:sldMk cId="0" sldId="256"/>
            <ac:picMk id="24" creationId="{7ACB4810-CFA7-897A-97B8-6C5CF7437F5A}"/>
          </ac:picMkLst>
        </pc:picChg>
        <pc:picChg chg="add del mod ord">
          <ac:chgData name="Ohashi, Naomi (fju4ek)" userId="f42a8710-aefb-48d6-a28a-53d71dfc3c31" providerId="ADAL" clId="{A1152ED2-4F1C-4FFC-8AA8-A021E491EF11}" dt="2023-12-07T23:17:47.601" v="100"/>
          <ac:picMkLst>
            <pc:docMk/>
            <pc:sldMk cId="0" sldId="256"/>
            <ac:picMk id="25" creationId="{0376381A-211D-EEBF-6882-D3CEEA6F023E}"/>
          </ac:picMkLst>
        </pc:picChg>
        <pc:picChg chg="add del mod">
          <ac:chgData name="Ohashi, Naomi (fju4ek)" userId="f42a8710-aefb-48d6-a28a-53d71dfc3c31" providerId="ADAL" clId="{A1152ED2-4F1C-4FFC-8AA8-A021E491EF11}" dt="2023-12-07T23:18:05.387" v="101"/>
          <ac:picMkLst>
            <pc:docMk/>
            <pc:sldMk cId="0" sldId="256"/>
            <ac:picMk id="26" creationId="{A999634C-A1D9-541C-421B-A80269624443}"/>
          </ac:picMkLst>
        </pc:picChg>
      </pc:sldChg>
      <pc:sldChg chg="addSp delSp modSp mod modTransition delAnim modAnim">
        <pc:chgData name="Ohashi, Naomi (fju4ek)" userId="f42a8710-aefb-48d6-a28a-53d71dfc3c31" providerId="ADAL" clId="{A1152ED2-4F1C-4FFC-8AA8-A021E491EF11}" dt="2023-12-08T21:24:25.369" v="261"/>
        <pc:sldMkLst>
          <pc:docMk/>
          <pc:sldMk cId="4130658818" sldId="296"/>
        </pc:sldMkLst>
        <pc:picChg chg="add del mod">
          <ac:chgData name="Ohashi, Naomi (fju4ek)" userId="f42a8710-aefb-48d6-a28a-53d71dfc3c31" providerId="ADAL" clId="{A1152ED2-4F1C-4FFC-8AA8-A021E491EF11}" dt="2023-12-08T21:24:25.369" v="261"/>
          <ac:picMkLst>
            <pc:docMk/>
            <pc:sldMk cId="4130658818" sldId="296"/>
            <ac:picMk id="10" creationId="{13C7F7EB-CED2-65B1-41E9-3492546E6DA2}"/>
          </ac:picMkLst>
        </pc:picChg>
        <pc:picChg chg="add del mod">
          <ac:chgData name="Ohashi, Naomi (fju4ek)" userId="f42a8710-aefb-48d6-a28a-53d71dfc3c31" providerId="ADAL" clId="{A1152ED2-4F1C-4FFC-8AA8-A021E491EF11}" dt="2023-12-07T23:05:43.402" v="85" actId="478"/>
          <ac:picMkLst>
            <pc:docMk/>
            <pc:sldMk cId="4130658818" sldId="296"/>
            <ac:picMk id="10" creationId="{696FCEBA-7A0A-CD0E-E55F-B839CE63FD89}"/>
          </ac:picMkLst>
        </pc:picChg>
        <pc:picChg chg="add del mod">
          <ac:chgData name="Ohashi, Naomi (fju4ek)" userId="f42a8710-aefb-48d6-a28a-53d71dfc3c31" providerId="ADAL" clId="{A1152ED2-4F1C-4FFC-8AA8-A021E491EF11}" dt="2023-12-07T23:18:25.294" v="102" actId="478"/>
          <ac:picMkLst>
            <pc:docMk/>
            <pc:sldMk cId="4130658818" sldId="296"/>
            <ac:picMk id="19" creationId="{43B081E9-D037-2C6B-66C9-7CB2598031E4}"/>
          </ac:picMkLst>
        </pc:picChg>
      </pc:sldChg>
      <pc:sldChg chg="addSp delSp modSp mod modTransition delAnim modAnim">
        <pc:chgData name="Ohashi, Naomi (fju4ek)" userId="f42a8710-aefb-48d6-a28a-53d71dfc3c31" providerId="ADAL" clId="{A1152ED2-4F1C-4FFC-8AA8-A021E491EF11}" dt="2023-12-08T21:24:25.369" v="261"/>
        <pc:sldMkLst>
          <pc:docMk/>
          <pc:sldMk cId="283028520" sldId="355"/>
        </pc:sldMkLst>
        <pc:spChg chg="mod">
          <ac:chgData name="Ohashi, Naomi (fju4ek)" userId="f42a8710-aefb-48d6-a28a-53d71dfc3c31" providerId="ADAL" clId="{A1152ED2-4F1C-4FFC-8AA8-A021E491EF11}" dt="2023-12-08T05:38:42.175" v="119" actId="20577"/>
          <ac:spMkLst>
            <pc:docMk/>
            <pc:sldMk cId="283028520" sldId="355"/>
            <ac:spMk id="6" creationId="{B4734337-A795-749A-9CED-F10642C10C0D}"/>
          </ac:spMkLst>
        </pc:spChg>
        <pc:picChg chg="add del mod">
          <ac:chgData name="Ohashi, Naomi (fju4ek)" userId="f42a8710-aefb-48d6-a28a-53d71dfc3c31" providerId="ADAL" clId="{A1152ED2-4F1C-4FFC-8AA8-A021E491EF11}" dt="2023-12-08T21:24:25.369" v="261"/>
          <ac:picMkLst>
            <pc:docMk/>
            <pc:sldMk cId="283028520" sldId="355"/>
            <ac:picMk id="9" creationId="{C812FA8B-A4F6-7626-CCCA-ED2BCEBB0176}"/>
          </ac:picMkLst>
        </pc:picChg>
        <pc:picChg chg="add del mod">
          <ac:chgData name="Ohashi, Naomi (fju4ek)" userId="f42a8710-aefb-48d6-a28a-53d71dfc3c31" providerId="ADAL" clId="{A1152ED2-4F1C-4FFC-8AA8-A021E491EF11}" dt="2023-12-07T23:05:46.236" v="86" actId="478"/>
          <ac:picMkLst>
            <pc:docMk/>
            <pc:sldMk cId="283028520" sldId="355"/>
            <ac:picMk id="10" creationId="{FF9658F8-96AC-D79E-79DA-F70F1554706E}"/>
          </ac:picMkLst>
        </pc:picChg>
        <pc:picChg chg="add del mod">
          <ac:chgData name="Ohashi, Naomi (fju4ek)" userId="f42a8710-aefb-48d6-a28a-53d71dfc3c31" providerId="ADAL" clId="{A1152ED2-4F1C-4FFC-8AA8-A021E491EF11}" dt="2023-12-07T23:18:27.839" v="103" actId="478"/>
          <ac:picMkLst>
            <pc:docMk/>
            <pc:sldMk cId="283028520" sldId="355"/>
            <ac:picMk id="16" creationId="{833AF418-4689-7A6A-CEEC-C79AF6E97F2C}"/>
          </ac:picMkLst>
        </pc:picChg>
      </pc:sldChg>
      <pc:sldChg chg="addSp delSp modSp mod modTransition modAnim modNotesTx">
        <pc:chgData name="Ohashi, Naomi (fju4ek)" userId="f42a8710-aefb-48d6-a28a-53d71dfc3c31" providerId="ADAL" clId="{A1152ED2-4F1C-4FFC-8AA8-A021E491EF11}" dt="2023-12-08T21:24:25.369" v="261"/>
        <pc:sldMkLst>
          <pc:docMk/>
          <pc:sldMk cId="3486401100" sldId="356"/>
        </pc:sldMkLst>
        <pc:spChg chg="mod">
          <ac:chgData name="Ohashi, Naomi (fju4ek)" userId="f42a8710-aefb-48d6-a28a-53d71dfc3c31" providerId="ADAL" clId="{A1152ED2-4F1C-4FFC-8AA8-A021E491EF11}" dt="2023-12-08T20:40:33.737" v="127" actId="21"/>
          <ac:spMkLst>
            <pc:docMk/>
            <pc:sldMk cId="3486401100" sldId="356"/>
            <ac:spMk id="9" creationId="{47C48E34-EA37-CD6C-5D64-32E0FA1CEE64}"/>
          </ac:spMkLst>
        </pc:spChg>
        <pc:picChg chg="add del mod">
          <ac:chgData name="Ohashi, Naomi (fju4ek)" userId="f42a8710-aefb-48d6-a28a-53d71dfc3c31" providerId="ADAL" clId="{A1152ED2-4F1C-4FFC-8AA8-A021E491EF11}" dt="2023-12-08T21:24:25.369" v="261"/>
          <ac:picMkLst>
            <pc:docMk/>
            <pc:sldMk cId="3486401100" sldId="356"/>
            <ac:picMk id="6" creationId="{7548F329-C251-FB55-481E-4B197F3059D5}"/>
          </ac:picMkLst>
        </pc:picChg>
      </pc:sldChg>
      <pc:sldChg chg="addSp delSp modSp mod modTransition delAnim modAnim">
        <pc:chgData name="Ohashi, Naomi (fju4ek)" userId="f42a8710-aefb-48d6-a28a-53d71dfc3c31" providerId="ADAL" clId="{A1152ED2-4F1C-4FFC-8AA8-A021E491EF11}" dt="2023-12-08T21:24:25.369" v="261"/>
        <pc:sldMkLst>
          <pc:docMk/>
          <pc:sldMk cId="2509399257" sldId="357"/>
        </pc:sldMkLst>
        <pc:spChg chg="mod">
          <ac:chgData name="Ohashi, Naomi (fju4ek)" userId="f42a8710-aefb-48d6-a28a-53d71dfc3c31" providerId="ADAL" clId="{A1152ED2-4F1C-4FFC-8AA8-A021E491EF11}" dt="2023-12-07T22:15:53.561" v="79" actId="20577"/>
          <ac:spMkLst>
            <pc:docMk/>
            <pc:sldMk cId="2509399257" sldId="357"/>
            <ac:spMk id="4" creationId="{265260DC-9BA5-7CB7-153F-7BE152E6A320}"/>
          </ac:spMkLst>
        </pc:spChg>
        <pc:picChg chg="mod">
          <ac:chgData name="Ohashi, Naomi (fju4ek)" userId="f42a8710-aefb-48d6-a28a-53d71dfc3c31" providerId="ADAL" clId="{A1152ED2-4F1C-4FFC-8AA8-A021E491EF11}" dt="2023-12-07T22:06:15.117" v="72" actId="1076"/>
          <ac:picMkLst>
            <pc:docMk/>
            <pc:sldMk cId="2509399257" sldId="357"/>
            <ac:picMk id="5" creationId="{933BF762-2549-E0CF-EB47-F3A3DB2E3A58}"/>
          </ac:picMkLst>
        </pc:picChg>
        <pc:picChg chg="add del mod">
          <ac:chgData name="Ohashi, Naomi (fju4ek)" userId="f42a8710-aefb-48d6-a28a-53d71dfc3c31" providerId="ADAL" clId="{A1152ED2-4F1C-4FFC-8AA8-A021E491EF11}" dt="2023-12-07T23:05:51.508" v="88" actId="478"/>
          <ac:picMkLst>
            <pc:docMk/>
            <pc:sldMk cId="2509399257" sldId="357"/>
            <ac:picMk id="6" creationId="{002DC0AE-CEBC-F0C4-4CE7-4095B4CD031D}"/>
          </ac:picMkLst>
        </pc:picChg>
        <pc:picChg chg="add del mod">
          <ac:chgData name="Ohashi, Naomi (fju4ek)" userId="f42a8710-aefb-48d6-a28a-53d71dfc3c31" providerId="ADAL" clId="{A1152ED2-4F1C-4FFC-8AA8-A021E491EF11}" dt="2023-12-08T21:24:25.369" v="261"/>
          <ac:picMkLst>
            <pc:docMk/>
            <pc:sldMk cId="2509399257" sldId="357"/>
            <ac:picMk id="6" creationId="{59BCA08C-4536-4959-C3CB-889E2E694AAE}"/>
          </ac:picMkLst>
        </pc:picChg>
        <pc:picChg chg="add del mod">
          <ac:chgData name="Ohashi, Naomi (fju4ek)" userId="f42a8710-aefb-48d6-a28a-53d71dfc3c31" providerId="ADAL" clId="{A1152ED2-4F1C-4FFC-8AA8-A021E491EF11}" dt="2023-12-07T23:18:33.109" v="105" actId="478"/>
          <ac:picMkLst>
            <pc:docMk/>
            <pc:sldMk cId="2509399257" sldId="357"/>
            <ac:picMk id="10" creationId="{AA8945E0-901F-0F0F-8C0A-61EAF6ED2525}"/>
          </ac:picMkLst>
        </pc:picChg>
        <pc:picChg chg="add del mod">
          <ac:chgData name="Ohashi, Naomi (fju4ek)" userId="f42a8710-aefb-48d6-a28a-53d71dfc3c31" providerId="ADAL" clId="{A1152ED2-4F1C-4FFC-8AA8-A021E491EF11}" dt="2023-12-07T22:06:12.535" v="71" actId="478"/>
          <ac:picMkLst>
            <pc:docMk/>
            <pc:sldMk cId="2509399257" sldId="357"/>
            <ac:picMk id="1026" creationId="{376BFBD0-8C53-6A28-A3B2-A6CE8CA2E7F8}"/>
          </ac:picMkLst>
        </pc:picChg>
      </pc:sldChg>
      <pc:sldChg chg="addSp delSp modSp mod modTransition delAnim modAnim">
        <pc:chgData name="Ohashi, Naomi (fju4ek)" userId="f42a8710-aefb-48d6-a28a-53d71dfc3c31" providerId="ADAL" clId="{A1152ED2-4F1C-4FFC-8AA8-A021E491EF11}" dt="2023-12-08T21:24:25.369" v="261"/>
        <pc:sldMkLst>
          <pc:docMk/>
          <pc:sldMk cId="2765833487" sldId="358"/>
        </pc:sldMkLst>
        <pc:spChg chg="mod">
          <ac:chgData name="Ohashi, Naomi (fju4ek)" userId="f42a8710-aefb-48d6-a28a-53d71dfc3c31" providerId="ADAL" clId="{A1152ED2-4F1C-4FFC-8AA8-A021E491EF11}" dt="2023-12-08T20:39:40.539" v="124"/>
          <ac:spMkLst>
            <pc:docMk/>
            <pc:sldMk cId="2765833487" sldId="358"/>
            <ac:spMk id="4" creationId="{265260DC-9BA5-7CB7-153F-7BE152E6A320}"/>
          </ac:spMkLst>
        </pc:spChg>
        <pc:picChg chg="add mod">
          <ac:chgData name="Ohashi, Naomi (fju4ek)" userId="f42a8710-aefb-48d6-a28a-53d71dfc3c31" providerId="ADAL" clId="{A1152ED2-4F1C-4FFC-8AA8-A021E491EF11}" dt="2023-12-08T05:10:36.708" v="107" actId="34307"/>
          <ac:picMkLst>
            <pc:docMk/>
            <pc:sldMk cId="2765833487" sldId="358"/>
            <ac:picMk id="3" creationId="{97268B0A-9583-AE6B-757E-D3AE4775F508}"/>
          </ac:picMkLst>
        </pc:picChg>
        <pc:picChg chg="add del mod">
          <ac:chgData name="Ohashi, Naomi (fju4ek)" userId="f42a8710-aefb-48d6-a28a-53d71dfc3c31" providerId="ADAL" clId="{A1152ED2-4F1C-4FFC-8AA8-A021E491EF11}" dt="2023-12-07T23:05:54.414" v="89" actId="478"/>
          <ac:picMkLst>
            <pc:docMk/>
            <pc:sldMk cId="2765833487" sldId="358"/>
            <ac:picMk id="5" creationId="{35ECF598-386F-D25B-D70E-6D5D4E579425}"/>
          </ac:picMkLst>
        </pc:picChg>
        <pc:picChg chg="add del mod">
          <ac:chgData name="Ohashi, Naomi (fju4ek)" userId="f42a8710-aefb-48d6-a28a-53d71dfc3c31" providerId="ADAL" clId="{A1152ED2-4F1C-4FFC-8AA8-A021E491EF11}" dt="2023-12-08T21:24:25.369" v="261"/>
          <ac:picMkLst>
            <pc:docMk/>
            <pc:sldMk cId="2765833487" sldId="358"/>
            <ac:picMk id="6" creationId="{BC42207F-6F75-7FE2-8AB0-22BA03F187F4}"/>
          </ac:picMkLst>
        </pc:picChg>
        <pc:picChg chg="add del mod">
          <ac:chgData name="Ohashi, Naomi (fju4ek)" userId="f42a8710-aefb-48d6-a28a-53d71dfc3c31" providerId="ADAL" clId="{A1152ED2-4F1C-4FFC-8AA8-A021E491EF11}" dt="2023-12-07T23:18:35.759" v="106" actId="478"/>
          <ac:picMkLst>
            <pc:docMk/>
            <pc:sldMk cId="2765833487" sldId="358"/>
            <ac:picMk id="17" creationId="{624C9BA6-D268-172B-176B-99F336DAE7E3}"/>
          </ac:picMkLst>
        </pc:picChg>
        <pc:picChg chg="del">
          <ac:chgData name="Ohashi, Naomi (fju4ek)" userId="f42a8710-aefb-48d6-a28a-53d71dfc3c31" providerId="ADAL" clId="{A1152ED2-4F1C-4FFC-8AA8-A021E491EF11}" dt="2023-12-08T05:36:04.116" v="113" actId="478"/>
          <ac:picMkLst>
            <pc:docMk/>
            <pc:sldMk cId="2765833487" sldId="358"/>
            <ac:picMk id="18" creationId="{420E5915-CDC5-77F7-4793-731B6E324B63}"/>
          </ac:picMkLst>
        </pc:picChg>
      </pc:sldChg>
      <pc:sldChg chg="addSp delSp modSp mod modTransition delAnim modAnim">
        <pc:chgData name="Ohashi, Naomi (fju4ek)" userId="f42a8710-aefb-48d6-a28a-53d71dfc3c31" providerId="ADAL" clId="{A1152ED2-4F1C-4FFC-8AA8-A021E491EF11}" dt="2023-12-08T21:24:25.369" v="261"/>
        <pc:sldMkLst>
          <pc:docMk/>
          <pc:sldMk cId="3081160352" sldId="360"/>
        </pc:sldMkLst>
        <pc:spChg chg="mod">
          <ac:chgData name="Ohashi, Naomi (fju4ek)" userId="f42a8710-aefb-48d6-a28a-53d71dfc3c31" providerId="ADAL" clId="{A1152ED2-4F1C-4FFC-8AA8-A021E491EF11}" dt="2023-12-08T06:03:41.939" v="122" actId="20577"/>
          <ac:spMkLst>
            <pc:docMk/>
            <pc:sldMk cId="3081160352" sldId="360"/>
            <ac:spMk id="6" creationId="{B4734337-A795-749A-9CED-F10642C10C0D}"/>
          </ac:spMkLst>
        </pc:spChg>
        <pc:spChg chg="mod">
          <ac:chgData name="Ohashi, Naomi (fju4ek)" userId="f42a8710-aefb-48d6-a28a-53d71dfc3c31" providerId="ADAL" clId="{A1152ED2-4F1C-4FFC-8AA8-A021E491EF11}" dt="2023-12-07T21:36:07.249" v="60" actId="20577"/>
          <ac:spMkLst>
            <pc:docMk/>
            <pc:sldMk cId="3081160352" sldId="360"/>
            <ac:spMk id="7" creationId="{81E46195-2927-259E-0A5A-13243B18682B}"/>
          </ac:spMkLst>
        </pc:spChg>
        <pc:picChg chg="add del mod">
          <ac:chgData name="Ohashi, Naomi (fju4ek)" userId="f42a8710-aefb-48d6-a28a-53d71dfc3c31" providerId="ADAL" clId="{A1152ED2-4F1C-4FFC-8AA8-A021E491EF11}" dt="2023-12-07T23:05:48.854" v="87" actId="478"/>
          <ac:picMkLst>
            <pc:docMk/>
            <pc:sldMk cId="3081160352" sldId="360"/>
            <ac:picMk id="3" creationId="{4D31E264-A6AD-A3C5-6562-B3E022D4CEA6}"/>
          </ac:picMkLst>
        </pc:picChg>
        <pc:picChg chg="add del mod">
          <ac:chgData name="Ohashi, Naomi (fju4ek)" userId="f42a8710-aefb-48d6-a28a-53d71dfc3c31" providerId="ADAL" clId="{A1152ED2-4F1C-4FFC-8AA8-A021E491EF11}" dt="2023-12-08T21:24:25.369" v="261"/>
          <ac:picMkLst>
            <pc:docMk/>
            <pc:sldMk cId="3081160352" sldId="360"/>
            <ac:picMk id="3" creationId="{C90324E6-5B44-04F1-7632-684A67F5DA4A}"/>
          </ac:picMkLst>
        </pc:picChg>
        <pc:picChg chg="add del mod">
          <ac:chgData name="Ohashi, Naomi (fju4ek)" userId="f42a8710-aefb-48d6-a28a-53d71dfc3c31" providerId="ADAL" clId="{A1152ED2-4F1C-4FFC-8AA8-A021E491EF11}" dt="2023-12-07T23:18:30.559" v="104" actId="478"/>
          <ac:picMkLst>
            <pc:docMk/>
            <pc:sldMk cId="3081160352" sldId="360"/>
            <ac:picMk id="15" creationId="{92EB33E2-7B69-43AE-50C4-8F6958538AC1}"/>
          </ac:picMkLst>
        </pc:picChg>
      </pc:sldChg>
      <pc:sldChg chg="modTransition modCm">
        <pc:chgData name="Ohashi, Naomi (fju4ek)" userId="f42a8710-aefb-48d6-a28a-53d71dfc3c31" providerId="ADAL" clId="{A1152ED2-4F1C-4FFC-8AA8-A021E491EF11}" dt="2023-12-08T21:24:25.369" v="261"/>
        <pc:sldMkLst>
          <pc:docMk/>
          <pc:sldMk cId="2615644293" sldId="363"/>
        </pc:sldMkLst>
        <pc:extLst>
          <p:ext xmlns:p="http://schemas.openxmlformats.org/presentationml/2006/main" uri="{D6D511B9-2390-475A-947B-AFAB55BFBCF1}">
            <pc226:cmChg xmlns:pc226="http://schemas.microsoft.com/office/powerpoint/2022/06/main/command" chg="mod">
              <pc226:chgData name="Ohashi, Naomi (fju4ek)" userId="f42a8710-aefb-48d6-a28a-53d71dfc3c31" providerId="ADAL" clId="{A1152ED2-4F1C-4FFC-8AA8-A021E491EF11}" dt="2023-12-08T05:36:36.293" v="115"/>
              <pc2:cmMkLst xmlns:pc2="http://schemas.microsoft.com/office/powerpoint/2019/9/main/command">
                <pc:docMk/>
                <pc:sldMk cId="2615644293" sldId="363"/>
                <pc2:cmMk id="{214D4E06-392C-4C58-9BDF-918FDE42D9CC}"/>
              </pc2:cmMkLst>
            </pc226:cmChg>
          </p:ext>
        </pc:extLst>
      </pc:sldChg>
      <pc:sldChg chg="modSp mod modTransition">
        <pc:chgData name="Ohashi, Naomi (fju4ek)" userId="f42a8710-aefb-48d6-a28a-53d71dfc3c31" providerId="ADAL" clId="{A1152ED2-4F1C-4FFC-8AA8-A021E491EF11}" dt="2023-12-08T21:24:25.369" v="261"/>
        <pc:sldMkLst>
          <pc:docMk/>
          <pc:sldMk cId="686419370" sldId="364"/>
        </pc:sldMkLst>
        <pc:spChg chg="mod">
          <ac:chgData name="Ohashi, Naomi (fju4ek)" userId="f42a8710-aefb-48d6-a28a-53d71dfc3c31" providerId="ADAL" clId="{A1152ED2-4F1C-4FFC-8AA8-A021E491EF11}" dt="2023-12-08T20:51:51.258" v="207" actId="20577"/>
          <ac:spMkLst>
            <pc:docMk/>
            <pc:sldMk cId="686419370" sldId="364"/>
            <ac:spMk id="6" creationId="{2FE1463E-09B0-7409-4911-DF3CBD6A7262}"/>
          </ac:spMkLst>
        </pc:spChg>
        <pc:picChg chg="mod">
          <ac:chgData name="Ohashi, Naomi (fju4ek)" userId="f42a8710-aefb-48d6-a28a-53d71dfc3c31" providerId="ADAL" clId="{A1152ED2-4F1C-4FFC-8AA8-A021E491EF11}" dt="2023-12-08T20:52:06.747" v="209" actId="1076"/>
          <ac:picMkLst>
            <pc:docMk/>
            <pc:sldMk cId="686419370" sldId="364"/>
            <ac:picMk id="8" creationId="{750B0D9C-F23E-C37A-C107-BFA19ACCD584}"/>
          </ac:picMkLst>
        </pc:picChg>
      </pc:sldChg>
      <pc:sldChg chg="modTransition">
        <pc:chgData name="Ohashi, Naomi (fju4ek)" userId="f42a8710-aefb-48d6-a28a-53d71dfc3c31" providerId="ADAL" clId="{A1152ED2-4F1C-4FFC-8AA8-A021E491EF11}" dt="2023-12-08T21:24:25.369" v="261"/>
        <pc:sldMkLst>
          <pc:docMk/>
          <pc:sldMk cId="146786848" sldId="365"/>
        </pc:sldMkLst>
      </pc:sldChg>
      <pc:sldChg chg="ord modTransition">
        <pc:chgData name="Ohashi, Naomi (fju4ek)" userId="f42a8710-aefb-48d6-a28a-53d71dfc3c31" providerId="ADAL" clId="{A1152ED2-4F1C-4FFC-8AA8-A021E491EF11}" dt="2023-12-08T21:24:25.369" v="261"/>
        <pc:sldMkLst>
          <pc:docMk/>
          <pc:sldMk cId="2610845337" sldId="367"/>
        </pc:sldMkLst>
      </pc:sldChg>
      <pc:sldChg chg="modSp mod modTransition">
        <pc:chgData name="Ohashi, Naomi (fju4ek)" userId="f42a8710-aefb-48d6-a28a-53d71dfc3c31" providerId="ADAL" clId="{A1152ED2-4F1C-4FFC-8AA8-A021E491EF11}" dt="2023-12-08T21:24:25.369" v="261"/>
        <pc:sldMkLst>
          <pc:docMk/>
          <pc:sldMk cId="1484527436" sldId="368"/>
        </pc:sldMkLst>
        <pc:spChg chg="mod">
          <ac:chgData name="Ohashi, Naomi (fju4ek)" userId="f42a8710-aefb-48d6-a28a-53d71dfc3c31" providerId="ADAL" clId="{A1152ED2-4F1C-4FFC-8AA8-A021E491EF11}" dt="2023-12-08T20:56:09.675" v="232" actId="20577"/>
          <ac:spMkLst>
            <pc:docMk/>
            <pc:sldMk cId="1484527436" sldId="368"/>
            <ac:spMk id="10" creationId="{913A13D0-1EDC-83BF-24ED-C34606FA77B0}"/>
          </ac:spMkLst>
        </pc:spChg>
      </pc:sldChg>
      <pc:sldChg chg="modTransition">
        <pc:chgData name="Ohashi, Naomi (fju4ek)" userId="f42a8710-aefb-48d6-a28a-53d71dfc3c31" providerId="ADAL" clId="{A1152ED2-4F1C-4FFC-8AA8-A021E491EF11}" dt="2023-12-08T21:24:25.369" v="261"/>
        <pc:sldMkLst>
          <pc:docMk/>
          <pc:sldMk cId="2139392180" sldId="369"/>
        </pc:sldMkLst>
      </pc:sldChg>
      <pc:sldChg chg="modSp mod modTransition">
        <pc:chgData name="Ohashi, Naomi (fju4ek)" userId="f42a8710-aefb-48d6-a28a-53d71dfc3c31" providerId="ADAL" clId="{A1152ED2-4F1C-4FFC-8AA8-A021E491EF11}" dt="2023-12-08T21:24:25.369" v="261"/>
        <pc:sldMkLst>
          <pc:docMk/>
          <pc:sldMk cId="1952208712" sldId="370"/>
        </pc:sldMkLst>
        <pc:spChg chg="mod">
          <ac:chgData name="Ohashi, Naomi (fju4ek)" userId="f42a8710-aefb-48d6-a28a-53d71dfc3c31" providerId="ADAL" clId="{A1152ED2-4F1C-4FFC-8AA8-A021E491EF11}" dt="2023-12-07T20:56:38.660" v="32" actId="14100"/>
          <ac:spMkLst>
            <pc:docMk/>
            <pc:sldMk cId="1952208712" sldId="370"/>
            <ac:spMk id="3" creationId="{7EC2039A-F430-A163-CC7B-EB73CCDB042C}"/>
          </ac:spMkLst>
        </pc:spChg>
      </pc:sldChg>
      <pc:sldChg chg="modSp mod modTransition">
        <pc:chgData name="Ohashi, Naomi (fju4ek)" userId="f42a8710-aefb-48d6-a28a-53d71dfc3c31" providerId="ADAL" clId="{A1152ED2-4F1C-4FFC-8AA8-A021E491EF11}" dt="2023-12-08T21:24:25.369" v="261"/>
        <pc:sldMkLst>
          <pc:docMk/>
          <pc:sldMk cId="1569726894" sldId="371"/>
        </pc:sldMkLst>
        <pc:spChg chg="mod">
          <ac:chgData name="Ohashi, Naomi (fju4ek)" userId="f42a8710-aefb-48d6-a28a-53d71dfc3c31" providerId="ADAL" clId="{A1152ED2-4F1C-4FFC-8AA8-A021E491EF11}" dt="2023-12-08T20:43:15.536" v="134" actId="14100"/>
          <ac:spMkLst>
            <pc:docMk/>
            <pc:sldMk cId="1569726894" sldId="371"/>
            <ac:spMk id="11" creationId="{EF6E3EBB-7EFE-4222-EE2D-E3EBFE56AE16}"/>
          </ac:spMkLst>
        </pc:spChg>
      </pc:sldChg>
      <pc:sldChg chg="modSp mod modTransition">
        <pc:chgData name="Ohashi, Naomi (fju4ek)" userId="f42a8710-aefb-48d6-a28a-53d71dfc3c31" providerId="ADAL" clId="{A1152ED2-4F1C-4FFC-8AA8-A021E491EF11}" dt="2023-12-08T21:24:25.369" v="261"/>
        <pc:sldMkLst>
          <pc:docMk/>
          <pc:sldMk cId="1995527388" sldId="372"/>
        </pc:sldMkLst>
        <pc:spChg chg="mod">
          <ac:chgData name="Ohashi, Naomi (fju4ek)" userId="f42a8710-aefb-48d6-a28a-53d71dfc3c31" providerId="ADAL" clId="{A1152ED2-4F1C-4FFC-8AA8-A021E491EF11}" dt="2023-12-08T21:00:26.122" v="260" actId="6549"/>
          <ac:spMkLst>
            <pc:docMk/>
            <pc:sldMk cId="1995527388" sldId="372"/>
            <ac:spMk id="18" creationId="{366ED30A-997B-9B3C-E1A9-43496243CC8D}"/>
          </ac:spMkLst>
        </pc:spChg>
      </pc:sldChg>
      <pc:sldChg chg="modTransition">
        <pc:chgData name="Ohashi, Naomi (fju4ek)" userId="f42a8710-aefb-48d6-a28a-53d71dfc3c31" providerId="ADAL" clId="{A1152ED2-4F1C-4FFC-8AA8-A021E491EF11}" dt="2023-12-08T21:24:25.369" v="261"/>
        <pc:sldMkLst>
          <pc:docMk/>
          <pc:sldMk cId="3870350186" sldId="373"/>
        </pc:sldMkLst>
      </pc:sldChg>
      <pc:sldChg chg="modTransition">
        <pc:chgData name="Ohashi, Naomi (fju4ek)" userId="f42a8710-aefb-48d6-a28a-53d71dfc3c31" providerId="ADAL" clId="{A1152ED2-4F1C-4FFC-8AA8-A021E491EF11}" dt="2023-12-08T21:24:25.369" v="261"/>
        <pc:sldMkLst>
          <pc:docMk/>
          <pc:sldMk cId="2468754856" sldId="374"/>
        </pc:sldMkLst>
      </pc:sldChg>
      <pc:sldChg chg="modTransition">
        <pc:chgData name="Ohashi, Naomi (fju4ek)" userId="f42a8710-aefb-48d6-a28a-53d71dfc3c31" providerId="ADAL" clId="{A1152ED2-4F1C-4FFC-8AA8-A021E491EF11}" dt="2023-12-08T21:24:25.369" v="261"/>
        <pc:sldMkLst>
          <pc:docMk/>
          <pc:sldMk cId="3990308286" sldId="375"/>
        </pc:sldMkLst>
      </pc:sldChg>
      <pc:sldChg chg="delSp new del mod">
        <pc:chgData name="Ohashi, Naomi (fju4ek)" userId="f42a8710-aefb-48d6-a28a-53d71dfc3c31" providerId="ADAL" clId="{A1152ED2-4F1C-4FFC-8AA8-A021E491EF11}" dt="2023-12-07T21:54:28.553" v="63" actId="2696"/>
        <pc:sldMkLst>
          <pc:docMk/>
          <pc:sldMk cId="292697872" sldId="376"/>
        </pc:sldMkLst>
        <pc:spChg chg="del">
          <ac:chgData name="Ohashi, Naomi (fju4ek)" userId="f42a8710-aefb-48d6-a28a-53d71dfc3c31" providerId="ADAL" clId="{A1152ED2-4F1C-4FFC-8AA8-A021E491EF11}" dt="2023-12-07T21:53:51.706" v="62" actId="478"/>
          <ac:spMkLst>
            <pc:docMk/>
            <pc:sldMk cId="292697872" sldId="376"/>
            <ac:spMk id="2" creationId="{74F1A3EA-7991-EFA1-247F-03321466AE34}"/>
          </ac:spMkLst>
        </pc:spChg>
        <pc:spChg chg="del">
          <ac:chgData name="Ohashi, Naomi (fju4ek)" userId="f42a8710-aefb-48d6-a28a-53d71dfc3c31" providerId="ADAL" clId="{A1152ED2-4F1C-4FFC-8AA8-A021E491EF11}" dt="2023-12-07T21:53:51.706" v="62" actId="478"/>
          <ac:spMkLst>
            <pc:docMk/>
            <pc:sldMk cId="292697872" sldId="376"/>
            <ac:spMk id="3" creationId="{60D060E7-D5F6-C64A-10D4-086D9A487CC1}"/>
          </ac:spMkLst>
        </pc:spChg>
        <pc:spChg chg="del">
          <ac:chgData name="Ohashi, Naomi (fju4ek)" userId="f42a8710-aefb-48d6-a28a-53d71dfc3c31" providerId="ADAL" clId="{A1152ED2-4F1C-4FFC-8AA8-A021E491EF11}" dt="2023-12-07T21:53:51.706" v="62" actId="478"/>
          <ac:spMkLst>
            <pc:docMk/>
            <pc:sldMk cId="292697872" sldId="376"/>
            <ac:spMk id="4" creationId="{0BE681CF-38E5-8789-A6ED-A4C8BDEA8711}"/>
          </ac:spMkLst>
        </pc:spChg>
        <pc:spChg chg="del">
          <ac:chgData name="Ohashi, Naomi (fju4ek)" userId="f42a8710-aefb-48d6-a28a-53d71dfc3c31" providerId="ADAL" clId="{A1152ED2-4F1C-4FFC-8AA8-A021E491EF11}" dt="2023-12-07T21:53:51.706" v="62" actId="478"/>
          <ac:spMkLst>
            <pc:docMk/>
            <pc:sldMk cId="292697872" sldId="376"/>
            <ac:spMk id="5" creationId="{A1A3799F-A5B9-CD2A-BDC1-B7C38E6CF26E}"/>
          </ac:spMkLst>
        </pc:spChg>
        <pc:spChg chg="del">
          <ac:chgData name="Ohashi, Naomi (fju4ek)" userId="f42a8710-aefb-48d6-a28a-53d71dfc3c31" providerId="ADAL" clId="{A1152ED2-4F1C-4FFC-8AA8-A021E491EF11}" dt="2023-12-07T21:53:51.706" v="62" actId="478"/>
          <ac:spMkLst>
            <pc:docMk/>
            <pc:sldMk cId="292697872" sldId="376"/>
            <ac:spMk id="6" creationId="{B9C4B80B-D7C7-1DCA-CD90-24BBFEE75D71}"/>
          </ac:spMkLst>
        </pc:spChg>
        <pc:spChg chg="del">
          <ac:chgData name="Ohashi, Naomi (fju4ek)" userId="f42a8710-aefb-48d6-a28a-53d71dfc3c31" providerId="ADAL" clId="{A1152ED2-4F1C-4FFC-8AA8-A021E491EF11}" dt="2023-12-07T21:53:51.706" v="62" actId="478"/>
          <ac:spMkLst>
            <pc:docMk/>
            <pc:sldMk cId="292697872" sldId="376"/>
            <ac:spMk id="7" creationId="{ACDFF889-A17F-CAA6-7827-A654AA576A18}"/>
          </ac:spMkLst>
        </pc:spChg>
        <pc:spChg chg="del">
          <ac:chgData name="Ohashi, Naomi (fju4ek)" userId="f42a8710-aefb-48d6-a28a-53d71dfc3c31" providerId="ADAL" clId="{A1152ED2-4F1C-4FFC-8AA8-A021E491EF11}" dt="2023-12-07T21:53:51.706" v="62" actId="478"/>
          <ac:spMkLst>
            <pc:docMk/>
            <pc:sldMk cId="292697872" sldId="376"/>
            <ac:spMk id="8" creationId="{C27BC063-669B-7758-171D-BA249A5A71A1}"/>
          </ac:spMkLst>
        </pc:spChg>
        <pc:spChg chg="del">
          <ac:chgData name="Ohashi, Naomi (fju4ek)" userId="f42a8710-aefb-48d6-a28a-53d71dfc3c31" providerId="ADAL" clId="{A1152ED2-4F1C-4FFC-8AA8-A021E491EF11}" dt="2023-12-07T21:53:51.706" v="62" actId="478"/>
          <ac:spMkLst>
            <pc:docMk/>
            <pc:sldMk cId="292697872" sldId="376"/>
            <ac:spMk id="9" creationId="{A3AB5B30-BB7B-3550-FCA9-85C7BF240CE6}"/>
          </ac:spMkLst>
        </pc:spChg>
        <pc:spChg chg="del">
          <ac:chgData name="Ohashi, Naomi (fju4ek)" userId="f42a8710-aefb-48d6-a28a-53d71dfc3c31" providerId="ADAL" clId="{A1152ED2-4F1C-4FFC-8AA8-A021E491EF11}" dt="2023-12-07T21:53:51.706" v="62" actId="478"/>
          <ac:spMkLst>
            <pc:docMk/>
            <pc:sldMk cId="292697872" sldId="376"/>
            <ac:spMk id="10" creationId="{CD9BF40A-64D6-7BBC-8422-3B32354D2A41}"/>
          </ac:spMkLst>
        </pc:spChg>
      </pc:sldChg>
      <pc:sldChg chg="addSp delSp modSp new mod modTransition">
        <pc:chgData name="Ohashi, Naomi (fju4ek)" userId="f42a8710-aefb-48d6-a28a-53d71dfc3c31" providerId="ADAL" clId="{A1152ED2-4F1C-4FFC-8AA8-A021E491EF11}" dt="2023-12-08T21:24:25.369" v="261"/>
        <pc:sldMkLst>
          <pc:docMk/>
          <pc:sldMk cId="1485666275" sldId="376"/>
        </pc:sldMkLst>
        <pc:spChg chg="mod">
          <ac:chgData name="Ohashi, Naomi (fju4ek)" userId="f42a8710-aefb-48d6-a28a-53d71dfc3c31" providerId="ADAL" clId="{A1152ED2-4F1C-4FFC-8AA8-A021E491EF11}" dt="2023-12-08T20:48:42.474" v="151" actId="20577"/>
          <ac:spMkLst>
            <pc:docMk/>
            <pc:sldMk cId="1485666275" sldId="376"/>
            <ac:spMk id="2" creationId="{8EFA0BCC-8A38-ECF5-2840-B769DA6E7068}"/>
          </ac:spMkLst>
        </pc:spChg>
        <pc:spChg chg="del">
          <ac:chgData name="Ohashi, Naomi (fju4ek)" userId="f42a8710-aefb-48d6-a28a-53d71dfc3c31" providerId="ADAL" clId="{A1152ED2-4F1C-4FFC-8AA8-A021E491EF11}" dt="2023-12-08T20:48:00.842" v="136" actId="478"/>
          <ac:spMkLst>
            <pc:docMk/>
            <pc:sldMk cId="1485666275" sldId="376"/>
            <ac:spMk id="3" creationId="{C712F59B-6A56-E80C-7664-021ED8E5FD59}"/>
          </ac:spMkLst>
        </pc:spChg>
        <pc:spChg chg="del">
          <ac:chgData name="Ohashi, Naomi (fju4ek)" userId="f42a8710-aefb-48d6-a28a-53d71dfc3c31" providerId="ADAL" clId="{A1152ED2-4F1C-4FFC-8AA8-A021E491EF11}" dt="2023-12-08T20:48:00.842" v="136" actId="478"/>
          <ac:spMkLst>
            <pc:docMk/>
            <pc:sldMk cId="1485666275" sldId="376"/>
            <ac:spMk id="4" creationId="{38F190C5-DC0F-99C9-34AE-C235B4B17957}"/>
          </ac:spMkLst>
        </pc:spChg>
        <pc:spChg chg="del">
          <ac:chgData name="Ohashi, Naomi (fju4ek)" userId="f42a8710-aefb-48d6-a28a-53d71dfc3c31" providerId="ADAL" clId="{A1152ED2-4F1C-4FFC-8AA8-A021E491EF11}" dt="2023-12-08T20:48:00.842" v="136" actId="478"/>
          <ac:spMkLst>
            <pc:docMk/>
            <pc:sldMk cId="1485666275" sldId="376"/>
            <ac:spMk id="5" creationId="{C00B97A1-3072-8FE7-7F59-87066085BCAE}"/>
          </ac:spMkLst>
        </pc:spChg>
        <pc:spChg chg="del">
          <ac:chgData name="Ohashi, Naomi (fju4ek)" userId="f42a8710-aefb-48d6-a28a-53d71dfc3c31" providerId="ADAL" clId="{A1152ED2-4F1C-4FFC-8AA8-A021E491EF11}" dt="2023-12-08T20:48:00.842" v="136" actId="478"/>
          <ac:spMkLst>
            <pc:docMk/>
            <pc:sldMk cId="1485666275" sldId="376"/>
            <ac:spMk id="6" creationId="{46F042DC-EA34-77E4-3889-3C49F894C086}"/>
          </ac:spMkLst>
        </pc:spChg>
        <pc:spChg chg="del">
          <ac:chgData name="Ohashi, Naomi (fju4ek)" userId="f42a8710-aefb-48d6-a28a-53d71dfc3c31" providerId="ADAL" clId="{A1152ED2-4F1C-4FFC-8AA8-A021E491EF11}" dt="2023-12-08T20:48:00.842" v="136" actId="478"/>
          <ac:spMkLst>
            <pc:docMk/>
            <pc:sldMk cId="1485666275" sldId="376"/>
            <ac:spMk id="7" creationId="{B793DABB-A8C2-2AE0-62CF-2E7BB8D74515}"/>
          </ac:spMkLst>
        </pc:spChg>
        <pc:spChg chg="del">
          <ac:chgData name="Ohashi, Naomi (fju4ek)" userId="f42a8710-aefb-48d6-a28a-53d71dfc3c31" providerId="ADAL" clId="{A1152ED2-4F1C-4FFC-8AA8-A021E491EF11}" dt="2023-12-08T20:48:00.842" v="136" actId="478"/>
          <ac:spMkLst>
            <pc:docMk/>
            <pc:sldMk cId="1485666275" sldId="376"/>
            <ac:spMk id="8" creationId="{225A0D81-0798-B11B-11D1-9659352C2831}"/>
          </ac:spMkLst>
        </pc:spChg>
        <pc:spChg chg="del">
          <ac:chgData name="Ohashi, Naomi (fju4ek)" userId="f42a8710-aefb-48d6-a28a-53d71dfc3c31" providerId="ADAL" clId="{A1152ED2-4F1C-4FFC-8AA8-A021E491EF11}" dt="2023-12-08T20:48:00.842" v="136" actId="478"/>
          <ac:spMkLst>
            <pc:docMk/>
            <pc:sldMk cId="1485666275" sldId="376"/>
            <ac:spMk id="9" creationId="{FE94127D-1DB8-7D96-1852-43771A3D43B4}"/>
          </ac:spMkLst>
        </pc:spChg>
        <pc:spChg chg="del">
          <ac:chgData name="Ohashi, Naomi (fju4ek)" userId="f42a8710-aefb-48d6-a28a-53d71dfc3c31" providerId="ADAL" clId="{A1152ED2-4F1C-4FFC-8AA8-A021E491EF11}" dt="2023-12-08T20:48:00.842" v="136" actId="478"/>
          <ac:spMkLst>
            <pc:docMk/>
            <pc:sldMk cId="1485666275" sldId="376"/>
            <ac:spMk id="10" creationId="{39E7BD89-73B0-3845-3413-1BAC7FCFDB2B}"/>
          </ac:spMkLst>
        </pc:spChg>
        <pc:spChg chg="add mod">
          <ac:chgData name="Ohashi, Naomi (fju4ek)" userId="f42a8710-aefb-48d6-a28a-53d71dfc3c31" providerId="ADAL" clId="{A1152ED2-4F1C-4FFC-8AA8-A021E491EF11}" dt="2023-12-08T20:50:59.385" v="185" actId="6549"/>
          <ac:spMkLst>
            <pc:docMk/>
            <pc:sldMk cId="1485666275" sldId="376"/>
            <ac:spMk id="12" creationId="{3F11BD89-F7F1-E72F-F05E-04CD5F26AFCA}"/>
          </ac:spMkLst>
        </pc:spChg>
      </pc:sldChg>
    </pc:docChg>
  </pc:docChgLst>
</pc:chgInfo>
</file>

<file path=ppt/comments/modernComment_16B_9BE79085.xml><?xml version="1.0" encoding="utf-8"?>
<p188:cmLst xmlns:a="http://schemas.openxmlformats.org/drawingml/2006/main" xmlns:r="http://schemas.openxmlformats.org/officeDocument/2006/relationships" xmlns:p188="http://schemas.microsoft.com/office/powerpoint/2018/8/main">
  <p188:cm id="{214D4E06-392C-4C58-9BDF-918FDE42D9CC}" authorId="{6BA60550-ADB3-90A8-2D8F-2B807E1617C5}" status="resolved" created="2023-12-02T07:18:03.735" complete="100000">
    <ac:txMkLst xmlns:ac="http://schemas.microsoft.com/office/drawing/2013/main/command">
      <pc:docMk xmlns:pc="http://schemas.microsoft.com/office/powerpoint/2013/main/command"/>
      <pc:sldMk xmlns:pc="http://schemas.microsoft.com/office/powerpoint/2013/main/command" cId="2615644293" sldId="363"/>
      <ac:spMk id="3" creationId="{F7CAE945-68FA-33B6-1090-85B5E8D2EF6C}"/>
      <ac:txMk cp="285" len="58">
        <ac:context len="346" hash="3229521432"/>
      </ac:txMk>
    </ac:txMkLst>
    <p188:pos x="3692260" y="3383479"/>
    <p188:txBody>
      <a:bodyPr/>
      <a:lstStyle/>
      <a:p>
        <a:r>
          <a:rPr lang="en-US"/>
          <a:t>How would you like to summarize BNN?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Yu Mincho" panose="02020400000000000000" pitchFamily="18" charset="-128"/>
              </a:rPr>
              <a:t>A Plot Of Posterior Predictive Check consists of a Rug Plot of observed docking scores along the horizontal axis, a black probability density distribution of observed docking scores, one blue probability density distribution of predicted docking scores for each chain, and an orange average probability density distribution of predicted docking scores.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i="1">
                <a:effectLst/>
                <a:latin typeface="Times New Roman" panose="02020603050405020304" pitchFamily="18" charset="0"/>
                <a:ea typeface="Yu Mincho" panose="02020400000000000000" pitchFamily="18" charset="-128"/>
              </a:rPr>
              <a:t>Our BART Model</a:t>
            </a:r>
            <a:r>
              <a:rPr lang="en-US" sz="1800">
                <a:effectLst/>
                <a:latin typeface="Times New Roman" panose="02020603050405020304" pitchFamily="18" charset="0"/>
                <a:ea typeface="Yu Mincho" panose="02020400000000000000" pitchFamily="18" charset="-128"/>
              </a:rPr>
              <a:t> performs better when the model is trained and tested on 66,289 observations than when the model is trained on 33,145 observations</a:t>
            </a:r>
            <a:endParaRPr lang="en-US" sz="1800" kern="100">
              <a:effectLst/>
              <a:latin typeface="Times New Roman" panose="02020603050405020304" pitchFamily="18" charset="0"/>
              <a:ea typeface="Yu Mincho" panose="02020400000000000000" pitchFamily="18" charset="-128"/>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Our BNN performs best when the BNN is trained and tested on 33,145 observations, when </a:t>
            </a:r>
            <a:r>
              <a:rPr lang="en-US" sz="1800">
                <a:effectLst/>
                <a:latin typeface="Times New Roman" panose="02020603050405020304" pitchFamily="18" charset="0"/>
                <a:ea typeface="Yu Mincho" panose="02020400000000000000" pitchFamily="18" charset="-128"/>
              </a:rPr>
              <a:t>our BNN is trained and tested on 33,145, 66,289, and 135,577 observations.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46334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The Gains Curves for 33,145, 66,289, and 132,577 observations and our </a:t>
                </a:r>
                <a:r>
                  <a:rPr lang="en-US" sz="1800" i="1" kern="100">
                    <a:effectLst/>
                    <a:latin typeface="Times New Roman" panose="02020603050405020304" pitchFamily="18" charset="0"/>
                    <a:ea typeface="Yu Mincho" panose="02020400000000000000" pitchFamily="18" charset="-128"/>
                    <a:cs typeface="Times New Roman" panose="02020603050405020304" pitchFamily="18" charset="0"/>
                  </a:rPr>
                  <a:t>BART Model</a:t>
                </a: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 are presented below.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Our Bayesian Model Using BART Model with 66,289 observations performs best.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Yu Mincho" panose="02020400000000000000" pitchFamily="18" charset="-128"/>
                  </a:rPr>
                  <a:t>The Gains Curves for 33,145, 66,289, and 132,577 observations and our BNN are presented below.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For a user-defined z score of </a:t>
                </a:r>
                <a14:m>
                  <m:oMath xmlns:m="http://schemas.openxmlformats.org/officeDocument/2006/math">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−2.75</m:t>
                    </m:r>
                  </m:oMath>
                </a14:m>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 our BNN performs best when trained and tested on 132,577 observations.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Yu Mincho" panose="02020400000000000000" pitchFamily="18" charset="-128"/>
                  </a:rPr>
                  <a:t>It seems our BNN performs better than </a:t>
                </a:r>
                <a:r>
                  <a:rPr lang="en-US" sz="1800" i="1">
                    <a:effectLst/>
                    <a:latin typeface="Times New Roman" panose="02020603050405020304" pitchFamily="18" charset="0"/>
                    <a:ea typeface="Yu Mincho" panose="02020400000000000000" pitchFamily="18" charset="-128"/>
                  </a:rPr>
                  <a:t>BART Model</a:t>
                </a:r>
                <a:r>
                  <a:rPr lang="en-US" sz="1800">
                    <a:effectLst/>
                    <a:latin typeface="Times New Roman" panose="02020603050405020304" pitchFamily="18" charset="0"/>
                    <a:ea typeface="Yu Mincho" panose="02020400000000000000" pitchFamily="18" charset="-128"/>
                  </a:rPr>
                  <a:t> most of the time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Yu Mincho" panose="02020400000000000000" pitchFamily="18" charset="-128"/>
                  </a:rPr>
                  <a:t>BNN model performs better most of the time when trained on more observations, while BART model does not improve as increase the number of observations.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The Gains Curves for 33,145, 66,289, and 132,577 observations and our </a:t>
                </a:r>
                <a:r>
                  <a:rPr lang="en-US" sz="1800" i="1" kern="100">
                    <a:effectLst/>
                    <a:latin typeface="Times New Roman" panose="02020603050405020304" pitchFamily="18" charset="0"/>
                    <a:ea typeface="Yu Mincho" panose="02020400000000000000" pitchFamily="18" charset="-128"/>
                    <a:cs typeface="Times New Roman" panose="02020603050405020304" pitchFamily="18" charset="0"/>
                  </a:rPr>
                  <a:t>BART Model</a:t>
                </a: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 are presented below.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Our Bayesian Model Using BART Model with 66,289 observations performs best.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Yu Mincho" panose="02020400000000000000" pitchFamily="18" charset="-128"/>
                  </a:rPr>
                  <a:t>The Gains Curves for 33,145, 66,289, and 132,577 observations and our BNN are presented below.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For a user-defined z score of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−2.75</a:t>
                </a: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 our BNN performs best when trained and tested on 132,577 observations.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Yu Mincho" panose="02020400000000000000" pitchFamily="18" charset="-128"/>
                  </a:rPr>
                  <a:t>It seems our BNN performs better than </a:t>
                </a:r>
                <a:r>
                  <a:rPr lang="en-US" sz="1800" i="1">
                    <a:effectLst/>
                    <a:latin typeface="Times New Roman" panose="02020603050405020304" pitchFamily="18" charset="0"/>
                    <a:ea typeface="Yu Mincho" panose="02020400000000000000" pitchFamily="18" charset="-128"/>
                  </a:rPr>
                  <a:t>BART Model</a:t>
                </a:r>
                <a:r>
                  <a:rPr lang="en-US" sz="1800">
                    <a:effectLst/>
                    <a:latin typeface="Times New Roman" panose="02020603050405020304" pitchFamily="18" charset="0"/>
                    <a:ea typeface="Yu Mincho" panose="02020400000000000000" pitchFamily="18" charset="-128"/>
                  </a:rPr>
                  <a:t> most of the time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Yu Mincho" panose="02020400000000000000" pitchFamily="18" charset="-128"/>
                  </a:rPr>
                  <a:t>BNN model performs better most of the time when trained on more observations, while BART model does not improve as increase the number of observations.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Fallback>
      </mc:AlternateContent>
    </p:spTree>
    <p:extLst>
      <p:ext uri="{BB962C8B-B14F-4D97-AF65-F5344CB8AC3E}">
        <p14:creationId xmlns:p14="http://schemas.microsoft.com/office/powerpoint/2010/main" val="67416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748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100" dirty="0"/>
              <a:t>Costs for bringing a new drug to market was about $1.8 billion in 2010 according to a study (https://en.wikipedia.org/wiki/Cost_of_drug_development)</a:t>
            </a:r>
          </a:p>
          <a:p>
            <a:pPr marL="457200" indent="-457200">
              <a:buFont typeface="Arial" panose="020B0604020202020204" pitchFamily="34" charset="0"/>
              <a:buChar char="•"/>
            </a:pPr>
            <a:r>
              <a:rPr lang="en-US" sz="1100" dirty="0"/>
              <a:t>Chemical space has tens of millions of molecules</a:t>
            </a:r>
          </a:p>
          <a:p>
            <a:pPr marL="457200" indent="-457200">
              <a:buFont typeface="Arial" panose="020B0604020202020204" pitchFamily="34" charset="0"/>
              <a:buChar char="•"/>
            </a:pPr>
            <a:r>
              <a:rPr lang="en-US" sz="1100" dirty="0"/>
              <a:t>Makable chemical space has tens of billions of molecules</a:t>
            </a:r>
          </a:p>
        </p:txBody>
      </p:sp>
    </p:spTree>
    <p:extLst>
      <p:ext uri="{BB962C8B-B14F-4D97-AF65-F5344CB8AC3E}">
        <p14:creationId xmlns:p14="http://schemas.microsoft.com/office/powerpoint/2010/main" val="327776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100"/>
              <a:t>Costs for bringing a new drug to market was about $1.8 billion in 2010 according to a study (https://en.wikipedia.org/wiki/Cost_of_drug_development)</a:t>
            </a:r>
          </a:p>
          <a:p>
            <a:pPr marL="457200" indent="-457200">
              <a:buFont typeface="Arial" panose="020B0604020202020204" pitchFamily="34" charset="0"/>
              <a:buChar char="•"/>
            </a:pPr>
            <a:r>
              <a:rPr lang="en-US" sz="1100"/>
              <a:t>Chemical space has tens of millions of molecules</a:t>
            </a:r>
          </a:p>
          <a:p>
            <a:pPr marL="457200" indent="-457200">
              <a:buFont typeface="Arial" panose="020B0604020202020204" pitchFamily="34" charset="0"/>
              <a:buChar char="•"/>
            </a:pPr>
            <a:r>
              <a:rPr lang="en-US" sz="1100"/>
              <a:t>Makable chemical space has tens of billions of molecules</a:t>
            </a:r>
          </a:p>
        </p:txBody>
      </p:sp>
    </p:spTree>
    <p:extLst>
      <p:ext uri="{BB962C8B-B14F-4D97-AF65-F5344CB8AC3E}">
        <p14:creationId xmlns:p14="http://schemas.microsoft.com/office/powerpoint/2010/main" val="394515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100">
                <a:latin typeface="Calibri" panose="020F0502020204030204" pitchFamily="34" charset="0"/>
                <a:ea typeface="Calibri" panose="020F0502020204030204" pitchFamily="34" charset="0"/>
                <a:cs typeface="Calibri" panose="020F0502020204030204" pitchFamily="34" charset="0"/>
              </a:rPr>
              <a:t>[define ligand and target]</a:t>
            </a:r>
          </a:p>
          <a:p>
            <a:pPr marL="457200" indent="-457200">
              <a:buFont typeface="Arial" panose="020B0604020202020204" pitchFamily="34" charset="0"/>
              <a:buChar char="•"/>
            </a:pPr>
            <a:r>
              <a:rPr lang="en-US" sz="1100">
                <a:latin typeface="Calibri" panose="020F0502020204030204" pitchFamily="34" charset="0"/>
                <a:ea typeface="Calibri" panose="020F0502020204030204" pitchFamily="34" charset="0"/>
                <a:cs typeface="Calibri" panose="020F0502020204030204" pitchFamily="34" charset="0"/>
              </a:rPr>
              <a:t>Docking is a computational simulation of a candidate ligand binding to a receptor</a:t>
            </a:r>
          </a:p>
          <a:p>
            <a:pPr marL="457200" indent="-457200">
              <a:buFont typeface="Arial" panose="020B0604020202020204" pitchFamily="34" charset="0"/>
              <a:buChar char="•"/>
            </a:pPr>
            <a:r>
              <a:rPr lang="en-US" sz="1100">
                <a:solidFill>
                  <a:srgbClr val="CC5D08"/>
                </a:solidFill>
                <a:latin typeface="Calibri" panose="020F0502020204030204" pitchFamily="34" charset="0"/>
                <a:ea typeface="Calibri" panose="020F0502020204030204" pitchFamily="34" charset="0"/>
                <a:cs typeface="Calibri" panose="020F0502020204030204" pitchFamily="34" charset="0"/>
              </a:rPr>
              <a:t>Scoring</a:t>
            </a:r>
            <a:r>
              <a:rPr lang="en-US" sz="1100">
                <a:latin typeface="Calibri" panose="020F0502020204030204" pitchFamily="34" charset="0"/>
                <a:ea typeface="Calibri" panose="020F0502020204030204" pitchFamily="34" charset="0"/>
                <a:cs typeface="Calibri" panose="020F0502020204030204" pitchFamily="34" charset="0"/>
              </a:rPr>
              <a:t> is a process of evaluating a pose by counting number of favorable molecular interactions</a:t>
            </a:r>
          </a:p>
        </p:txBody>
      </p:sp>
    </p:spTree>
    <p:extLst>
      <p:ext uri="{BB962C8B-B14F-4D97-AF65-F5344CB8AC3E}">
        <p14:creationId xmlns:p14="http://schemas.microsoft.com/office/powerpoint/2010/main" val="157195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a:latin typeface="Calibri" panose="020F0502020204030204" pitchFamily="34" charset="0"/>
                <a:ea typeface="Calibri" panose="020F0502020204030204" pitchFamily="34" charset="0"/>
                <a:cs typeface="Calibri" panose="020F0502020204030204" pitchFamily="34" charset="0"/>
              </a:rPr>
              <a:t>Each row encapsulates data relating to a ligand docking to the protein:</a:t>
            </a:r>
          </a:p>
          <a:p>
            <a:r>
              <a:rPr lang="en-US" b="0">
                <a:solidFill>
                  <a:srgbClr val="FFA657"/>
                </a:solidFill>
                <a:effectLst/>
                <a:latin typeface="Consolas" panose="020B0609020204030204" pitchFamily="49" charset="0"/>
              </a:rPr>
              <a:t>-</a:t>
            </a:r>
            <a:r>
              <a:rPr lang="en-US" b="0">
                <a:solidFill>
                  <a:srgbClr val="E6EDF3"/>
                </a:solidFill>
                <a:effectLst/>
                <a:latin typeface="Consolas" panose="020B0609020204030204" pitchFamily="49" charset="0"/>
              </a:rPr>
              <a:t> Molecular Weight &lt;= 500 Da</a:t>
            </a:r>
          </a:p>
          <a:p>
            <a:r>
              <a:rPr lang="en-US" b="0">
                <a:solidFill>
                  <a:srgbClr val="FFA657"/>
                </a:solidFill>
                <a:effectLst/>
                <a:latin typeface="Consolas" panose="020B0609020204030204" pitchFamily="49" charset="0"/>
              </a:rPr>
              <a:t>-</a:t>
            </a:r>
            <a:r>
              <a:rPr lang="en-US" b="0">
                <a:solidFill>
                  <a:srgbClr val="E6EDF3"/>
                </a:solidFill>
                <a:effectLst/>
                <a:latin typeface="Consolas" panose="020B0609020204030204" pitchFamily="49" charset="0"/>
              </a:rPr>
              <a:t> No. Hydrogen Bond Donors &lt;= 10</a:t>
            </a:r>
          </a:p>
          <a:p>
            <a:r>
              <a:rPr lang="en-US" b="0">
                <a:solidFill>
                  <a:srgbClr val="FFA657"/>
                </a:solidFill>
                <a:effectLst/>
                <a:latin typeface="Consolas" panose="020B0609020204030204" pitchFamily="49" charset="0"/>
              </a:rPr>
              <a:t>-</a:t>
            </a:r>
            <a:r>
              <a:rPr lang="en-US" b="0">
                <a:solidFill>
                  <a:srgbClr val="E6EDF3"/>
                </a:solidFill>
                <a:effectLst/>
                <a:latin typeface="Consolas" panose="020B0609020204030204" pitchFamily="49" charset="0"/>
              </a:rPr>
              <a:t> No. Hydrogen Bond Acceptors &lt;= 5</a:t>
            </a:r>
          </a:p>
          <a:p>
            <a:r>
              <a:rPr lang="en-US" b="0">
                <a:solidFill>
                  <a:srgbClr val="FFA657"/>
                </a:solidFill>
                <a:effectLst/>
                <a:latin typeface="Consolas" panose="020B0609020204030204" pitchFamily="49" charset="0"/>
              </a:rPr>
              <a:t>-</a:t>
            </a:r>
            <a:r>
              <a:rPr lang="en-US" b="0">
                <a:solidFill>
                  <a:srgbClr val="E6EDF3"/>
                </a:solidFill>
                <a:effectLst/>
                <a:latin typeface="Consolas" panose="020B0609020204030204" pitchFamily="49" charset="0"/>
              </a:rPr>
              <a:t> </a:t>
            </a:r>
            <a:r>
              <a:rPr lang="en-US" b="0" err="1">
                <a:solidFill>
                  <a:srgbClr val="E6EDF3"/>
                </a:solidFill>
                <a:effectLst/>
                <a:latin typeface="Consolas" panose="020B0609020204030204" pitchFamily="49" charset="0"/>
              </a:rPr>
              <a:t>LogP</a:t>
            </a:r>
            <a:r>
              <a:rPr lang="en-US" b="0">
                <a:solidFill>
                  <a:srgbClr val="E6EDF3"/>
                </a:solidFill>
                <a:effectLst/>
                <a:latin typeface="Consolas" panose="020B0609020204030204" pitchFamily="49" charset="0"/>
              </a:rPr>
              <a:t> &lt;= 5</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latin typeface="Calibri" panose="020F0502020204030204" pitchFamily="34" charset="0"/>
                <a:ea typeface="Calibri" panose="020F0502020204030204" pitchFamily="34" charset="0"/>
                <a:cs typeface="Calibri" panose="020F0502020204030204" pitchFamily="34" charset="0"/>
              </a:rPr>
              <a:t> </a:t>
            </a:r>
          </a:p>
          <a:p>
            <a:endParaRPr lang="en-US"/>
          </a:p>
        </p:txBody>
      </p:sp>
    </p:spTree>
    <p:extLst>
      <p:ext uri="{BB962C8B-B14F-4D97-AF65-F5344CB8AC3E}">
        <p14:creationId xmlns:p14="http://schemas.microsoft.com/office/powerpoint/2010/main" val="190545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Probability density function (PDF) of docking score is shown for the whole dataset.  </a:t>
            </a:r>
          </a:p>
          <a:p>
            <a:r>
              <a:rPr lang="en-US"/>
              <a:t>The histogram of the PDF and kernel density estimation (KDE) which is smoothing for probability density estimation.  The mean of the docking score is -5.829 and standard deviation of 1.477.</a:t>
            </a:r>
          </a:p>
          <a:p>
            <a:r>
              <a:rPr lang="en-US" sz="1800">
                <a:effectLst/>
                <a:latin typeface="Times New Roman" panose="02020603050405020304" pitchFamily="18" charset="0"/>
                <a:ea typeface="Yu Mincho" panose="02020400000000000000" pitchFamily="18" charset="-128"/>
              </a:rPr>
              <a:t>Each vector of numbers of occurrences of substructures is folded into a vector of 1024 numbers of occurrences of substructures.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We construct a training and testing feature matrix where each row contains a docking score and 1024 numbers of occurrences of substructures. Our feature matrix has up to 2,121,226 observations.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a:p>
            <a:r>
              <a:rPr lang="en-US" sz="1100" b="1">
                <a:solidFill>
                  <a:srgbClr val="ED7D31"/>
                </a:solidFill>
                <a:latin typeface="Calibri" panose="020F0502020204030204" pitchFamily="34" charset="0"/>
                <a:ea typeface="Calibri" panose="020F0502020204030204" pitchFamily="34" charset="0"/>
                <a:cs typeface="Calibri" panose="020F0502020204030204" pitchFamily="34" charset="0"/>
              </a:rPr>
              <a:t>Morgan2 Fingerprints</a:t>
            </a:r>
          </a:p>
          <a:p>
            <a:pPr marL="342900" indent="-342900">
              <a:buFont typeface="Arial" panose="020B0604020202020204" pitchFamily="34" charset="0"/>
              <a:buChar char="•"/>
            </a:pPr>
            <a:r>
              <a:rPr lang="en-US" sz="1100" err="1">
                <a:latin typeface="Calibri" panose="020F0502020204030204" pitchFamily="34" charset="0"/>
                <a:ea typeface="Calibri" panose="020F0502020204030204" pitchFamily="34" charset="0"/>
                <a:cs typeface="Calibri" panose="020F0502020204030204" pitchFamily="34" charset="0"/>
              </a:rPr>
              <a:t>RDKit</a:t>
            </a:r>
            <a:r>
              <a:rPr lang="en-US" sz="1100">
                <a:latin typeface="Calibri" panose="020F0502020204030204" pitchFamily="34" charset="0"/>
                <a:ea typeface="Calibri" panose="020F0502020204030204" pitchFamily="34" charset="0"/>
                <a:cs typeface="Calibri" panose="020F0502020204030204" pitchFamily="34" charset="0"/>
              </a:rPr>
              <a:t> descriptor called Morgan Fingerprints generate count vector and using them to calculate molecular similarity.</a:t>
            </a:r>
          </a:p>
          <a:p>
            <a:pPr marL="342900" indent="-342900">
              <a:buFont typeface="Arial" panose="020B0604020202020204" pitchFamily="34" charset="0"/>
              <a:buChar char="•"/>
            </a:pPr>
            <a:r>
              <a:rPr lang="en-US" sz="1100">
                <a:latin typeface="Calibri" panose="020F0502020204030204" pitchFamily="34" charset="0"/>
                <a:ea typeface="Calibri" panose="020F0502020204030204" pitchFamily="34" charset="0"/>
                <a:cs typeface="Calibri" panose="020F0502020204030204" pitchFamily="34" charset="0"/>
              </a:rPr>
              <a:t>count vectors : </a:t>
            </a:r>
            <a:r>
              <a:rPr lang="en-US" sz="1100" err="1">
                <a:latin typeface="Calibri" panose="020F0502020204030204" pitchFamily="34" charset="0"/>
                <a:ea typeface="Calibri" panose="020F0502020204030204" pitchFamily="34" charset="0"/>
                <a:cs typeface="Calibri" panose="020F0502020204030204" pitchFamily="34" charset="0"/>
              </a:rPr>
              <a:t>fpgen.GetCountFingerprint</a:t>
            </a:r>
            <a:endParaRPr lang="en-US" sz="110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100">
                <a:latin typeface="Calibri" panose="020F0502020204030204" pitchFamily="34" charset="0"/>
                <a:ea typeface="Calibri" panose="020F0502020204030204" pitchFamily="34" charset="0"/>
                <a:cs typeface="Calibri" panose="020F0502020204030204" pitchFamily="34" charset="0"/>
              </a:rPr>
              <a:t>Each vector of numbers of occurrences of substructures is folded into a vector of 1024 numbers of occurrences of substructures.</a:t>
            </a:r>
          </a:p>
          <a:p>
            <a:pPr marL="342900" indent="-342900">
              <a:buFont typeface="Arial" panose="020B0604020202020204" pitchFamily="34" charset="0"/>
              <a:buChar char="•"/>
            </a:pPr>
            <a:endParaRPr lang="en-US" sz="110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100">
              <a:latin typeface="Calibri" panose="020F0502020204030204" pitchFamily="34" charset="0"/>
              <a:ea typeface="Calibri" panose="020F0502020204030204" pitchFamily="34" charset="0"/>
              <a:cs typeface="Calibri" panose="020F0502020204030204" pitchFamily="34" charset="0"/>
            </a:endParaRPr>
          </a:p>
          <a:p>
            <a:endParaRPr lang="en-US"/>
          </a:p>
        </p:txBody>
      </p:sp>
    </p:spTree>
    <p:extLst>
      <p:ext uri="{BB962C8B-B14F-4D97-AF65-F5344CB8AC3E}">
        <p14:creationId xmlns:p14="http://schemas.microsoft.com/office/powerpoint/2010/main" val="295401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Bayesian Docking-Score Predictor receives SMILES of a ligand and provides a docking score of how well that ligand binds to a protein</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Sampling: </a:t>
                </a:r>
              </a:p>
              <a:p>
                <a:pPr marL="0" marR="0">
                  <a:spcBef>
                    <a:spcPts val="0"/>
                  </a:spcBef>
                  <a:spcAft>
                    <a:spcPts val="0"/>
                  </a:spcAft>
                </a:pP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kern="100" dirty="0" err="1">
                    <a:effectLst/>
                    <a:latin typeface="Courier New" panose="02070309020205020404" pitchFamily="49" charset="0"/>
                    <a:ea typeface="Yu Mincho" panose="02020400000000000000" pitchFamily="18" charset="-128"/>
                    <a:cs typeface="Times New Roman" panose="02020603050405020304" pitchFamily="18" charset="0"/>
                  </a:rPr>
                  <a:t>pymc</a:t>
                </a:r>
                <a:r>
                  <a:rPr lang="en-US" sz="18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to sample testing values of </a:t>
                </a:r>
                <a14:m>
                  <m:oMath xmlns:m="http://schemas.openxmlformats.org/officeDocument/2006/math">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1800" kern="100" dirty="0">
                    <a:effectLst/>
                    <a:latin typeface="Calibri" panose="020F0502020204030204" pitchFamily="34" charset="0"/>
                    <a:ea typeface="Calibri" panose="020F0502020204030204" pitchFamily="34" charset="0"/>
                    <a:cs typeface="Calibri" panose="020F0502020204030204" pitchFamily="34" charset="0"/>
                  </a:rPr>
                  <a:t> from the posterior predictive probability density distribution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  - No U-Turn Sampling (NUTS) is used to train the predictive models</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Bayesian Additive Regression Trees (BART)</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 Linear Regression</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 Bayesian Linear Regression</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a:t>
                </a:r>
                <a:r>
                  <a:rPr lang="en-US" sz="1100" b="1" dirty="0">
                    <a:latin typeface="Calibri" panose="020F0502020204030204" pitchFamily="34" charset="0"/>
                    <a:ea typeface="Calibri" panose="020F0502020204030204" pitchFamily="34" charset="0"/>
                    <a:cs typeface="Calibri" panose="020F0502020204030204" pitchFamily="34" charset="0"/>
                  </a:rPr>
                  <a:t>-  Bayesian Neural Network (BNN)</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 </a:t>
                </a:r>
                <a:r>
                  <a:rPr lang="en-US" sz="1100" b="1" dirty="0">
                    <a:latin typeface="Calibri" panose="020F0502020204030204" pitchFamily="34" charset="0"/>
                    <a:ea typeface="Calibri" panose="020F0502020204030204" pitchFamily="34" charset="0"/>
                    <a:cs typeface="Calibri" panose="020F0502020204030204" pitchFamily="34" charset="0"/>
                  </a:rPr>
                  <a:t>Bayesian Model Using BART Model</a:t>
                </a:r>
              </a:p>
              <a:p>
                <a:endParaRPr lang="en-US" dirty="0"/>
              </a:p>
            </p:txBody>
          </p:sp>
        </mc:Choice>
        <mc:Fallback xmlns="">
          <p:sp>
            <p:nvSpPr>
              <p:cNvPr id="3" name="Notes Placeholder 2"/>
              <p:cNvSpPr>
                <a:spLocks noGrp="1"/>
              </p:cNvSpPr>
              <p:nvPr>
                <p:ph type="body" idx="1"/>
              </p:nvPr>
            </p:nvSpPr>
            <p:spPr/>
            <p: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Bayesian Docking-Score Predictor receives SMILES of a ligand and provides a docking score of how well that ligand binds to a protein</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Sampling: </a:t>
                </a:r>
              </a:p>
              <a:p>
                <a:pPr marL="0" marR="0">
                  <a:spcBef>
                    <a:spcPts val="0"/>
                  </a:spcBef>
                  <a:spcAft>
                    <a:spcPts val="0"/>
                  </a:spcAft>
                </a:pP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kern="100" dirty="0" err="1">
                    <a:effectLst/>
                    <a:latin typeface="Courier New" panose="02070309020205020404" pitchFamily="49" charset="0"/>
                    <a:ea typeface="Yu Mincho" panose="02020400000000000000" pitchFamily="18" charset="-128"/>
                    <a:cs typeface="Times New Roman" panose="02020603050405020304" pitchFamily="18" charset="0"/>
                  </a:rPr>
                  <a:t>pymc</a:t>
                </a:r>
                <a:r>
                  <a:rPr lang="en-US" sz="18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to sample testing values of </a:t>
                </a:r>
                <a:r>
                  <a:rPr lang="en-US" sz="1800" i="0" kern="100">
                    <a:effectLst/>
                    <a:latin typeface="Cambria Math" panose="02040503050406030204" pitchFamily="18" charset="0"/>
                    <a:ea typeface="Yu Mincho" panose="02020400000000000000" pitchFamily="18" charset="-128"/>
                    <a:cs typeface="Times New Roman" panose="02020603050405020304" pitchFamily="18" charset="0"/>
                  </a:rPr>
                  <a:t>𝑦 ̂</a:t>
                </a:r>
                <a:r>
                  <a:rPr lang="en-US" sz="1800" kern="100" dirty="0">
                    <a:effectLst/>
                    <a:latin typeface="Calibri" panose="020F0502020204030204" pitchFamily="34" charset="0"/>
                    <a:ea typeface="Calibri" panose="020F0502020204030204" pitchFamily="34" charset="0"/>
                    <a:cs typeface="Calibri" panose="020F0502020204030204" pitchFamily="34" charset="0"/>
                  </a:rPr>
                  <a:t> from the posterior predictive probability density distribution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  - No U-Turn Sampling (NUTS) is used to train the predictive models</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Bayesian Additive Regression Trees (BART)</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 Linear Regression</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 Bayesian Linear Regression</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a:t>
                </a:r>
                <a:r>
                  <a:rPr lang="en-US" sz="1100" b="1" dirty="0">
                    <a:latin typeface="Calibri" panose="020F0502020204030204" pitchFamily="34" charset="0"/>
                    <a:ea typeface="Calibri" panose="020F0502020204030204" pitchFamily="34" charset="0"/>
                    <a:cs typeface="Calibri" panose="020F0502020204030204" pitchFamily="34" charset="0"/>
                  </a:rPr>
                  <a:t>-  Bayesian Neural Network (BNN)</a:t>
                </a:r>
              </a:p>
              <a:p>
                <a:pPr lvl="8">
                  <a:buClr>
                    <a:srgbClr val="ED7D31"/>
                  </a:buClr>
                  <a:tabLst>
                    <a:tab pos="182880" algn="l"/>
                  </a:tabLst>
                </a:pPr>
                <a:r>
                  <a:rPr lang="en-US" sz="1100" dirty="0">
                    <a:latin typeface="Calibri" panose="020F0502020204030204" pitchFamily="34" charset="0"/>
                    <a:ea typeface="Calibri" panose="020F0502020204030204" pitchFamily="34" charset="0"/>
                    <a:cs typeface="Calibri" panose="020F0502020204030204" pitchFamily="34" charset="0"/>
                  </a:rPr>
                  <a:t>	- </a:t>
                </a:r>
                <a:r>
                  <a:rPr lang="en-US" sz="1100" b="1" dirty="0">
                    <a:latin typeface="Calibri" panose="020F0502020204030204" pitchFamily="34" charset="0"/>
                    <a:ea typeface="Calibri" panose="020F0502020204030204" pitchFamily="34" charset="0"/>
                    <a:cs typeface="Calibri" panose="020F0502020204030204" pitchFamily="34" charset="0"/>
                  </a:rPr>
                  <a:t>Bayesian Model Using BART Model</a:t>
                </a:r>
              </a:p>
              <a:p>
                <a:endParaRPr lang="en-US" dirty="0"/>
              </a:p>
            </p:txBody>
          </p:sp>
        </mc:Fallback>
      </mc:AlternateContent>
    </p:spTree>
    <p:extLst>
      <p:ext uri="{BB962C8B-B14F-4D97-AF65-F5344CB8AC3E}">
        <p14:creationId xmlns:p14="http://schemas.microsoft.com/office/powerpoint/2010/main" val="284083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494E52"/>
                </a:solidFill>
                <a:effectLst/>
                <a:latin typeface="-apple-system"/>
              </a:rPr>
              <a:t>Bayesian Additive Regression Trees (BART) is a sum-of-trees model for approximating an unknown function </a:t>
            </a:r>
            <a:r>
              <a:rPr lang="en-US" b="0" i="0">
                <a:solidFill>
                  <a:srgbClr val="494E52"/>
                </a:solidFill>
                <a:effectLst/>
                <a:latin typeface="MJXc-TeX-math-I"/>
              </a:rPr>
              <a:t>f.</a:t>
            </a:r>
          </a:p>
          <a:p>
            <a:r>
              <a:rPr lang="en-US" b="0" i="0">
                <a:solidFill>
                  <a:srgbClr val="494E52"/>
                </a:solidFill>
                <a:effectLst/>
                <a:latin typeface="-apple-system"/>
              </a:rPr>
              <a:t>The decision tree is prone to overfitting. To avoid overfitting, BART uses a regularization prior that forces each tree to be able to explain only a limited subset of the relationships between the covariates and the predictor variable.</a:t>
            </a:r>
            <a:endParaRPr lang="en-US"/>
          </a:p>
        </p:txBody>
      </p:sp>
    </p:spTree>
    <p:extLst>
      <p:ext uri="{BB962C8B-B14F-4D97-AF65-F5344CB8AC3E}">
        <p14:creationId xmlns:p14="http://schemas.microsoft.com/office/powerpoint/2010/main" val="4244829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BART model</a:t>
            </a:r>
          </a:p>
          <a:p>
            <a:pPr marL="457200" indent="-457200">
              <a:buFont typeface="Arial" panose="020B0604020202020204" pitchFamily="34" charset="0"/>
              <a:buChar char="•"/>
            </a:pPr>
            <a:r>
              <a:rPr lang="en-US">
                <a:effectLst/>
                <a:latin typeface="Calibri" panose="020F0502020204030204" pitchFamily="34" charset="0"/>
                <a:ea typeface="Calibri" panose="020F0502020204030204" pitchFamily="34" charset="0"/>
                <a:cs typeface="Calibri" panose="020F0502020204030204" pitchFamily="34" charset="0"/>
              </a:rPr>
              <a:t>Trace Plot of distributions each of values of a parameter in a parameter vector estimated as No U-Turn Sampling (NUTS) progresses</a:t>
            </a:r>
          </a:p>
          <a:p>
            <a:pPr marL="457200" indent="-457200">
              <a:buFont typeface="Arial" panose="020B0604020202020204" pitchFamily="34" charset="0"/>
              <a:buChar char="•"/>
            </a:pPr>
            <a:r>
              <a:rPr lang="en-US">
                <a:effectLst/>
                <a:latin typeface="Calibri" panose="020F0502020204030204" pitchFamily="34" charset="0"/>
                <a:ea typeface="Calibri" panose="020F0502020204030204" pitchFamily="34" charset="0"/>
                <a:cs typeface="Calibri" panose="020F0502020204030204" pitchFamily="34" charset="0"/>
              </a:rPr>
              <a:t>The </a:t>
            </a:r>
            <a:r>
              <a:rPr lang="en-US">
                <a:latin typeface="Calibri" panose="020F0502020204030204" pitchFamily="34" charset="0"/>
                <a:ea typeface="Calibri" panose="020F0502020204030204" pitchFamily="34" charset="0"/>
                <a:cs typeface="Calibri" panose="020F0502020204030204" pitchFamily="34" charset="0"/>
              </a:rPr>
              <a:t>BART </a:t>
            </a:r>
            <a:r>
              <a:rPr lang="en-US">
                <a:effectLst/>
                <a:latin typeface="Calibri" panose="020F0502020204030204" pitchFamily="34" charset="0"/>
                <a:ea typeface="Calibri" panose="020F0502020204030204" pitchFamily="34" charset="0"/>
                <a:cs typeface="Calibri" panose="020F0502020204030204" pitchFamily="34" charset="0"/>
              </a:rPr>
              <a:t>model is trained with 33,145, and 66,289 observations</a:t>
            </a:r>
          </a:p>
          <a:p>
            <a:pPr marL="457200" indent="-457200">
              <a:buFont typeface="Arial" panose="020B0604020202020204" pitchFamily="34" charset="0"/>
              <a:buChar char="•"/>
            </a:pPr>
            <a:r>
              <a:rPr lang="en-US">
                <a:effectLst/>
                <a:latin typeface="Calibri" panose="020F0502020204030204" pitchFamily="34" charset="0"/>
                <a:ea typeface="Calibri" panose="020F0502020204030204" pitchFamily="34" charset="0"/>
                <a:cs typeface="Calibri" panose="020F0502020204030204" pitchFamily="34" charset="0"/>
              </a:rPr>
              <a:t>The Trace Plot is least noisy when our model is trained with 66,289 observations</a:t>
            </a:r>
          </a:p>
          <a:p>
            <a:pPr marL="0" indent="0">
              <a:buFont typeface="Arial" panose="020B0604020202020204" pitchFamily="34" charset="0"/>
              <a:buNone/>
            </a:pPr>
            <a:r>
              <a:rPr lang="en-US">
                <a:effectLst/>
                <a:latin typeface="Calibri" panose="020F0502020204030204" pitchFamily="34" charset="0"/>
                <a:ea typeface="Calibri" panose="020F0502020204030204" pitchFamily="34" charset="0"/>
                <a:cs typeface="Calibri" panose="020F0502020204030204" pitchFamily="34" charset="0"/>
              </a:rPr>
              <a:t>BNN model</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The BNN model is trained with 33,145, 66,289, and 132,577 observations.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There is one distribution for each parameter and 4 chains (default).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Yu Mincho" panose="02020400000000000000" pitchFamily="18" charset="-128"/>
                <a:cs typeface="Times New Roman" panose="02020603050405020304" pitchFamily="18" charset="0"/>
              </a:rPr>
              <a:t>The Trace Plot is least noisy when our BNN is trained with 66,289 observations.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endParaRPr lang="en-US"/>
          </a:p>
          <a:p>
            <a:pPr marL="158750" indent="0">
              <a:buNone/>
            </a:pPr>
            <a:endParaRPr lang="en-US"/>
          </a:p>
        </p:txBody>
      </p:sp>
    </p:spTree>
    <p:extLst>
      <p:ext uri="{BB962C8B-B14F-4D97-AF65-F5344CB8AC3E}">
        <p14:creationId xmlns:p14="http://schemas.microsoft.com/office/powerpoint/2010/main" val="390068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198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052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456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071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311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388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189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45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66984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7881939"/>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6B_9BE7908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3139001" cy="830997"/>
          </a:xfrm>
          <a:prstGeom prst="rect">
            <a:avLst/>
          </a:prstGeom>
          <a:noFill/>
        </p:spPr>
        <p:txBody>
          <a:bodyPr wrap="none" rtlCol="0">
            <a:spAutoFit/>
          </a:bodyPr>
          <a:lstStyle/>
          <a:p>
            <a:r>
              <a:rPr lang="en-US" sz="1600">
                <a:latin typeface="Calibri" panose="020F0502020204030204" pitchFamily="34" charset="0"/>
                <a:ea typeface="Calibri" panose="020F0502020204030204" pitchFamily="34" charset="0"/>
                <a:cs typeface="Calibri" panose="020F0502020204030204" pitchFamily="34" charset="0"/>
              </a:rPr>
              <a:t>DS6040 Bayesian Machine Learning</a:t>
            </a:r>
          </a:p>
          <a:p>
            <a:r>
              <a:rPr lang="en-US" sz="1600">
                <a:latin typeface="Calibri" panose="020F0502020204030204" pitchFamily="34" charset="0"/>
                <a:ea typeface="Calibri" panose="020F0502020204030204" pitchFamily="34" charset="0"/>
                <a:cs typeface="Calibri" panose="020F0502020204030204" pitchFamily="34" charset="0"/>
              </a:rPr>
              <a:t>Thomas Lever, Naomi Ohashi</a:t>
            </a:r>
          </a:p>
          <a:p>
            <a:r>
              <a:rPr lang="en-US" sz="1600">
                <a:latin typeface="Calibri" panose="020F0502020204030204" pitchFamily="34" charset="0"/>
                <a:ea typeface="Calibri" panose="020F0502020204030204" pitchFamily="34" charset="0"/>
                <a:cs typeface="Calibri" panose="020F0502020204030204" pitchFamily="34" charset="0"/>
              </a:rPr>
              <a:t>December 8, 2023</a:t>
            </a:r>
          </a:p>
        </p:txBody>
      </p:sp>
      <p:sp>
        <p:nvSpPr>
          <p:cNvPr id="4" name="Rectangle 3">
            <a:extLst>
              <a:ext uri="{FF2B5EF4-FFF2-40B4-BE49-F238E27FC236}">
                <a16:creationId xmlns:a16="http://schemas.microsoft.com/office/drawing/2014/main" id="{E3A56C5D-4F8E-47EA-A87C-6F3764F9FB5B}"/>
              </a:ext>
            </a:extLst>
          </p:cNvPr>
          <p:cNvSpPr/>
          <p:nvPr/>
        </p:nvSpPr>
        <p:spPr>
          <a:xfrm>
            <a:off x="0" y="1988689"/>
            <a:ext cx="12192000" cy="1569660"/>
          </a:xfrm>
          <a:prstGeom prst="rect">
            <a:avLst/>
          </a:prstGeom>
        </p:spPr>
        <p:txBody>
          <a:bodyPr wrap="square">
            <a:spAutoFit/>
          </a:bodyPr>
          <a:lstStyle/>
          <a:p>
            <a:pPr algn="ctr"/>
            <a:r>
              <a:rPr lang="en-US" sz="4800">
                <a:latin typeface="Calibri" panose="020F0502020204030204" pitchFamily="34" charset="0"/>
                <a:ea typeface="Calibri" panose="020F0502020204030204" pitchFamily="34" charset="0"/>
                <a:cs typeface="Calibri" panose="020F0502020204030204" pitchFamily="34" charset="0"/>
              </a:rPr>
              <a:t>BAYESIAN MODELS FOR DOCKING SCORE PREDICTIONS</a:t>
            </a:r>
          </a:p>
        </p:txBody>
      </p:sp>
      <p:sp>
        <p:nvSpPr>
          <p:cNvPr id="2" name="Rectangle 1">
            <a:extLst>
              <a:ext uri="{FF2B5EF4-FFF2-40B4-BE49-F238E27FC236}">
                <a16:creationId xmlns:a16="http://schemas.microsoft.com/office/drawing/2014/main" id="{7660A184-9858-7AA0-F6FF-55A694BC7B43}"/>
              </a:ext>
            </a:extLst>
          </p:cNvPr>
          <p:cNvSpPr/>
          <p:nvPr/>
        </p:nvSpPr>
        <p:spPr>
          <a:xfrm>
            <a:off x="11857703" y="5073445"/>
            <a:ext cx="334297" cy="1784555"/>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D3B9A0E-2165-559A-E5D1-A482C83A3BF3}"/>
              </a:ext>
            </a:extLst>
          </p:cNvPr>
          <p:cNvSpPr/>
          <p:nvPr/>
        </p:nvSpPr>
        <p:spPr>
          <a:xfrm>
            <a:off x="5234473" y="6736702"/>
            <a:ext cx="6957527" cy="121298"/>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656958-F93C-C783-222F-AEC28DCF1718}"/>
              </a:ext>
            </a:extLst>
          </p:cNvPr>
          <p:cNvSpPr/>
          <p:nvPr/>
        </p:nvSpPr>
        <p:spPr>
          <a:xfrm>
            <a:off x="0" y="0"/>
            <a:ext cx="334297" cy="1784555"/>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146B5E-CA93-0559-F26C-EC8DA4D0F982}"/>
              </a:ext>
            </a:extLst>
          </p:cNvPr>
          <p:cNvSpPr/>
          <p:nvPr/>
        </p:nvSpPr>
        <p:spPr>
          <a:xfrm>
            <a:off x="96416" y="0"/>
            <a:ext cx="6957527" cy="121298"/>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University of Virginia - Wikipedia">
            <a:extLst>
              <a:ext uri="{FF2B5EF4-FFF2-40B4-BE49-F238E27FC236}">
                <a16:creationId xmlns:a16="http://schemas.microsoft.com/office/drawing/2014/main" id="{1EFA29E7-48A0-4126-6EE4-9B9E5BF5DD59}"/>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1679023" y="0"/>
            <a:ext cx="70342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4C5FB11-0DFA-AAD2-E85E-3AB822C38F60}"/>
              </a:ext>
            </a:extLst>
          </p:cNvPr>
          <p:cNvPicPr>
            <a:picLocks noChangeAspect="1"/>
          </p:cNvPicPr>
          <p:nvPr/>
        </p:nvPicPr>
        <p:blipFill>
          <a:blip r:embed="rId4"/>
          <a:stretch>
            <a:fillRect/>
          </a:stretch>
        </p:blipFill>
        <p:spPr>
          <a:xfrm>
            <a:off x="7156579" y="5873888"/>
            <a:ext cx="4407474" cy="8112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PREDICTIVE MODEL(BNN)</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10</a:t>
            </a:fld>
            <a:endParaRPr lang="en-US"/>
          </a:p>
        </p:txBody>
      </p:sp>
      <mc:AlternateContent xmlns:mc="http://schemas.openxmlformats.org/markup-compatibility/2006" xmlns:a14="http://schemas.microsoft.com/office/drawing/2010/main">
        <mc:Choice Requires="a14">
          <p:sp>
            <p:nvSpPr>
              <p:cNvPr id="3" name="Text Placeholder 3">
                <a:extLst>
                  <a:ext uri="{FF2B5EF4-FFF2-40B4-BE49-F238E27FC236}">
                    <a16:creationId xmlns:a16="http://schemas.microsoft.com/office/drawing/2014/main" id="{F7CAE945-68FA-33B6-1090-85B5E8D2EF6C}"/>
                  </a:ext>
                </a:extLst>
              </p:cNvPr>
              <p:cNvSpPr txBox="1">
                <a:spLocks/>
              </p:cNvSpPr>
              <p:nvPr/>
            </p:nvSpPr>
            <p:spPr>
              <a:xfrm>
                <a:off x="5071730" y="380999"/>
                <a:ext cx="6529720" cy="56292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marR="0" lvl="0" indent="0" algn="l" rtl="0" eaLnBrk="1" hangingPunct="1">
                  <a:lnSpc>
                    <a:spcPct val="90000"/>
                  </a:lnSpc>
                  <a:spcBef>
                    <a:spcPts val="1000"/>
                  </a:spcBef>
                  <a:spcAft>
                    <a:spcPts val="0"/>
                  </a:spcAft>
                  <a:buClr>
                    <a:schemeClr val="dk1"/>
                  </a:buClr>
                  <a:buSzPts val="2800"/>
                  <a:buFont typeface="Arial"/>
                  <a:buNone/>
                  <a:defRPr lang="en-US" sz="2000" b="0" i="0" u="none" strike="noStrike" kern="1200" cap="none" spc="150" baseline="0" dirty="0">
                    <a:solidFill>
                      <a:schemeClr val="tx1"/>
                    </a:solidFill>
                    <a:latin typeface="+mj-lt"/>
                    <a:ea typeface="+mj-ea"/>
                    <a:cs typeface="+mj-cs"/>
                    <a:sym typeface="Calibri"/>
                  </a:defRPr>
                </a:lvl1pPr>
                <a:lvl2pPr marL="914400" marR="0" lvl="1" indent="-381000" algn="l" rtl="0" eaLnBrk="1" hangingPunct="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eaLnBrk="1" hangingPunct="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b="1">
                    <a:solidFill>
                      <a:srgbClr val="ED7D31"/>
                    </a:solidFill>
                    <a:latin typeface="Calibri" panose="020F0502020204030204" pitchFamily="34" charset="0"/>
                    <a:ea typeface="Calibri" panose="020F0502020204030204" pitchFamily="34" charset="0"/>
                    <a:cs typeface="Calibri" panose="020F0502020204030204" pitchFamily="34" charset="0"/>
                  </a:rPr>
                  <a:t>Bayesian Neural Network (BNN) Model</a:t>
                </a:r>
              </a:p>
              <a:p>
                <a:pPr marL="342900" indent="-342900">
                  <a:buFont typeface="Arial" panose="020B0604020202020204" pitchFamily="34" charset="0"/>
                  <a:buChar char="•"/>
                </a:pPr>
                <a:r>
                  <a:rPr lang="en-US" sz="2400">
                    <a:effectLst/>
                    <a:latin typeface="Calibri" panose="020F0502020204030204" pitchFamily="34" charset="0"/>
                    <a:ea typeface="Calibri" panose="020F0502020204030204" pitchFamily="34" charset="0"/>
                    <a:cs typeface="Calibri" panose="020F0502020204030204" pitchFamily="34" charset="0"/>
                  </a:rPr>
                  <a:t>A neural network is trained to map a vector </a:t>
                </a: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𝑥</m:t>
                        </m:r>
                      </m:e>
                    </m:acc>
                  </m:oMath>
                </a14:m>
                <a:r>
                  <a:rPr lang="en-US" sz="2400">
                    <a:effectLst/>
                    <a:latin typeface="Calibri" panose="020F0502020204030204" pitchFamily="34" charset="0"/>
                    <a:ea typeface="Calibri" panose="020F0502020204030204" pitchFamily="34" charset="0"/>
                    <a:cs typeface="Calibri" panose="020F0502020204030204" pitchFamily="34" charset="0"/>
                  </a:rPr>
                  <a:t> of random variables </a:t>
                </a:r>
                <a14:m>
                  <m:oMath xmlns:m="http://schemas.openxmlformats.org/officeDocument/2006/math">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𝑖</m:t>
                        </m:r>
                      </m:sub>
                    </m:sSub>
                  </m:oMath>
                </a14:m>
                <a:r>
                  <a:rPr lang="en-US" sz="2400">
                    <a:effectLst/>
                    <a:latin typeface="Calibri" panose="020F0502020204030204" pitchFamily="34" charset="0"/>
                    <a:ea typeface="Calibri" panose="020F0502020204030204" pitchFamily="34" charset="0"/>
                    <a:cs typeface="Calibri" panose="020F0502020204030204" pitchFamily="34" charset="0"/>
                  </a:rPr>
                  <a:t> to a response variable </a:t>
                </a: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400">
                    <a:effectLst/>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400">
                    <a:effectLst/>
                    <a:latin typeface="Calibri" panose="020F0502020204030204" pitchFamily="34" charset="0"/>
                    <a:ea typeface="Calibri" panose="020F0502020204030204" pitchFamily="34" charset="0"/>
                    <a:cs typeface="Calibri" panose="020F0502020204030204" pitchFamily="34" charset="0"/>
                  </a:rPr>
                  <a:t> is multiplied by the range of observed response values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oMath>
                </a14:m>
                <a:r>
                  <a:rPr lang="en-US" sz="2400">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spcBef>
                    <a:spcPts val="0"/>
                  </a:spcBef>
                  <a:spcAft>
                    <a:spcPts val="0"/>
                  </a:spcAft>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An input layer through which the BNN receives an input matrix </a:t>
                </a:r>
                <a14:m>
                  <m:oMath xmlns:m="http://schemas.openxmlformats.org/officeDocument/2006/math">
                    <m:r>
                      <a:rPr lang="en-US" sz="2400" b="1" i="1" kern="100">
                        <a:effectLst/>
                        <a:latin typeface="Cambria Math" panose="02040503050406030204" pitchFamily="18" charset="0"/>
                        <a:ea typeface="Yu Mincho" panose="02020400000000000000" pitchFamily="18" charset="-128"/>
                        <a:cs typeface="Times New Roman" panose="02020603050405020304" pitchFamily="18" charset="0"/>
                      </a:rPr>
                      <m:t>𝑿</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2400" b="1" i="1" kern="100">
                            <a:effectLst/>
                            <a:latin typeface="Cambria Math" panose="02040503050406030204" pitchFamily="18" charset="0"/>
                            <a:ea typeface="Yu Mincho" panose="02020400000000000000" pitchFamily="18" charset="-128"/>
                            <a:cs typeface="Times New Roman" panose="02020603050405020304" pitchFamily="18" charset="0"/>
                          </a:rPr>
                          <m:t>𝑹</m:t>
                        </m:r>
                      </m:e>
                      <m:sup>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𝑚</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×1024</m:t>
                        </m:r>
                      </m:sup>
                    </m:sSup>
                  </m:oMath>
                </a14:m>
                <a:endParaRPr lang="en-US" kern="10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600"/>
                  </a:spcAft>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A first hidden layer</a:t>
                </a:r>
              </a:p>
              <a:p>
                <a:pPr marL="342900" marR="0" lvl="0" indent="-342900">
                  <a:spcBef>
                    <a:spcPts val="0"/>
                  </a:spcBef>
                  <a:spcAft>
                    <a:spcPts val="600"/>
                  </a:spcAft>
                  <a:buFont typeface="Arial" panose="020B0604020202020204" pitchFamily="34" charset="0"/>
                  <a:buChar char="•"/>
                </a:pPr>
                <a:r>
                  <a:rPr lang="en-US" sz="2400" kern="100">
                    <a:latin typeface="Calibri" panose="020F0502020204030204" pitchFamily="34" charset="0"/>
                    <a:ea typeface="Calibri" panose="020F0502020204030204" pitchFamily="34" charset="0"/>
                    <a:cs typeface="Calibri" panose="020F0502020204030204" pitchFamily="34" charset="0"/>
                  </a:rPr>
                  <a:t>A second hidden layer</a:t>
                </a:r>
              </a:p>
              <a:p>
                <a:pPr marL="342900" marR="0" lvl="0" indent="-342900">
                  <a:spcBef>
                    <a:spcPts val="0"/>
                  </a:spcBef>
                  <a:spcAft>
                    <a:spcPts val="600"/>
                  </a:spcAft>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An output layer</a:t>
                </a:r>
                <a:endParaRPr lang="en-US" kern="10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a:solidFill>
                    <a:srgbClr val="ED7D3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3">
                <a:extLst>
                  <a:ext uri="{FF2B5EF4-FFF2-40B4-BE49-F238E27FC236}">
                    <a16:creationId xmlns:a16="http://schemas.microsoft.com/office/drawing/2014/main" id="{F7CAE945-68FA-33B6-1090-85B5E8D2EF6C}"/>
                  </a:ext>
                </a:extLst>
              </p:cNvPr>
              <p:cNvSpPr txBox="1">
                <a:spLocks noRot="1" noChangeAspect="1" noMove="1" noResize="1" noEditPoints="1" noAdjustHandles="1" noChangeArrowheads="1" noChangeShapeType="1" noTextEdit="1"/>
              </p:cNvSpPr>
              <p:nvPr/>
            </p:nvSpPr>
            <p:spPr>
              <a:xfrm>
                <a:off x="5071730" y="380999"/>
                <a:ext cx="6529720" cy="5629275"/>
              </a:xfrm>
              <a:prstGeom prst="rect">
                <a:avLst/>
              </a:prstGeom>
              <a:blipFill>
                <a:blip r:embed="rId3"/>
                <a:stretch>
                  <a:fillRect l="-168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1564429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0BCC-8A38-ECF5-2840-B769DA6E7068}"/>
              </a:ext>
            </a:extLst>
          </p:cNvPr>
          <p:cNvSpPr>
            <a:spLocks noGrp="1"/>
          </p:cNvSpPr>
          <p:nvPr>
            <p:ph type="title"/>
          </p:nvPr>
        </p:nvSpPr>
        <p:spPr/>
        <p:txBody>
          <a:bodyPr/>
          <a:lstStyle/>
          <a:p>
            <a:r>
              <a:rPr lang="en-US" dirty="0"/>
              <a:t>Visualization</a:t>
            </a:r>
          </a:p>
        </p:txBody>
      </p:sp>
      <p:sp>
        <p:nvSpPr>
          <p:cNvPr id="12" name="TextBox 11">
            <a:extLst>
              <a:ext uri="{FF2B5EF4-FFF2-40B4-BE49-F238E27FC236}">
                <a16:creationId xmlns:a16="http://schemas.microsoft.com/office/drawing/2014/main" id="{3F11BD89-F7F1-E72F-F05E-04CD5F26AFCA}"/>
              </a:ext>
            </a:extLst>
          </p:cNvPr>
          <p:cNvSpPr txBox="1"/>
          <p:nvPr/>
        </p:nvSpPr>
        <p:spPr>
          <a:xfrm>
            <a:off x="4944082" y="852207"/>
            <a:ext cx="6094378" cy="2693045"/>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Trace plots</a:t>
            </a:r>
          </a:p>
          <a:p>
            <a:pPr marL="342900" indent="-342900">
              <a:spcAft>
                <a:spcPts val="6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Plots Of Posterior Predictive Check</a:t>
            </a:r>
          </a:p>
          <a:p>
            <a:pPr marL="342900" indent="-342900">
              <a:spcAft>
                <a:spcPts val="6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Data Frames</a:t>
            </a:r>
          </a:p>
          <a:p>
            <a:pPr marL="342900" indent="-342900">
              <a:spcAft>
                <a:spcPts val="6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Gains curves</a:t>
            </a:r>
          </a:p>
          <a:p>
            <a:pPr marL="342900" indent="-342900">
              <a:spcAft>
                <a:spcPts val="6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Decile-Wise Lift Charts</a:t>
            </a:r>
          </a:p>
          <a:p>
            <a:pPr marL="342900" indent="-342900">
              <a:spcAft>
                <a:spcPts val="6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Density Plots</a:t>
            </a:r>
          </a:p>
        </p:txBody>
      </p:sp>
    </p:spTree>
    <p:extLst>
      <p:ext uri="{BB962C8B-B14F-4D97-AF65-F5344CB8AC3E}">
        <p14:creationId xmlns:p14="http://schemas.microsoft.com/office/powerpoint/2010/main" val="14856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402572" y="5544273"/>
            <a:ext cx="5448580" cy="979241"/>
          </a:xfrm>
        </p:spPr>
        <p:txBody>
          <a:bodyPr>
            <a:normAutofit fontScale="90000"/>
          </a:bodyPr>
          <a:lstStyle/>
          <a:p>
            <a:r>
              <a:rPr lang="en-US" sz="3200"/>
              <a:t>RESULTS: </a:t>
            </a:r>
            <a:br>
              <a:rPr lang="en-US" sz="3200"/>
            </a:br>
            <a:r>
              <a:rPr lang="en-US" sz="3200"/>
              <a:t>Trace Plots</a:t>
            </a: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12</a:t>
            </a:fld>
            <a:endParaRPr lang="en-US"/>
          </a:p>
        </p:txBody>
      </p:sp>
      <p:sp>
        <p:nvSpPr>
          <p:cNvPr id="6" name="TextBox 5">
            <a:extLst>
              <a:ext uri="{FF2B5EF4-FFF2-40B4-BE49-F238E27FC236}">
                <a16:creationId xmlns:a16="http://schemas.microsoft.com/office/drawing/2014/main" id="{2FE1463E-09B0-7409-4911-DF3CBD6A7262}"/>
              </a:ext>
            </a:extLst>
          </p:cNvPr>
          <p:cNvSpPr txBox="1"/>
          <p:nvPr/>
        </p:nvSpPr>
        <p:spPr>
          <a:xfrm>
            <a:off x="402573" y="334486"/>
            <a:ext cx="3672800" cy="584775"/>
          </a:xfrm>
          <a:prstGeom prst="rect">
            <a:avLst/>
          </a:prstGeom>
          <a:solidFill>
            <a:schemeClr val="bg1"/>
          </a:solidFill>
        </p:spPr>
        <p:txBody>
          <a:bodyPr wrap="none" rtlCol="0">
            <a:spAutoFit/>
          </a:bodyPr>
          <a:lstStyle/>
          <a:p>
            <a:r>
              <a:rPr lang="en-US" sz="1600" b="1" dirty="0">
                <a:solidFill>
                  <a:srgbClr val="ED7D31"/>
                </a:solidFill>
              </a:rPr>
              <a:t>Bayesian Model using BART Model </a:t>
            </a:r>
          </a:p>
          <a:p>
            <a:r>
              <a:rPr lang="en-US" sz="1600" dirty="0">
                <a:solidFill>
                  <a:srgbClr val="ED7D31"/>
                </a:solidFill>
                <a:latin typeface="Calibri" panose="020F0502020204030204" pitchFamily="34" charset="0"/>
                <a:ea typeface="Calibri" panose="020F0502020204030204" pitchFamily="34" charset="0"/>
                <a:cs typeface="Calibri" panose="020F0502020204030204" pitchFamily="34" charset="0"/>
              </a:rPr>
              <a:t>(</a:t>
            </a:r>
            <a:r>
              <a:rPr lang="en-US" sz="1600" kern="1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33,145</a:t>
            </a:r>
            <a:r>
              <a:rPr lang="en-US" sz="1600" kern="100" dirty="0">
                <a:solidFill>
                  <a:srgbClr val="ED7D31"/>
                </a:solidFill>
                <a:latin typeface="Calibri" panose="020F0502020204030204" pitchFamily="34" charset="0"/>
                <a:ea typeface="Calibri" panose="020F0502020204030204" pitchFamily="34" charset="0"/>
                <a:cs typeface="Calibri" panose="020F0502020204030204" pitchFamily="34" charset="0"/>
              </a:rPr>
              <a:t> and</a:t>
            </a:r>
            <a:r>
              <a:rPr lang="en-US" sz="1600" kern="1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66,289 observations)</a:t>
            </a:r>
            <a:endParaRPr lang="en-US" sz="1600" b="1" dirty="0">
              <a:solidFill>
                <a:srgbClr val="ED7D3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50B0D9C-F23E-C37A-C107-BFA19ACCD584}"/>
              </a:ext>
            </a:extLst>
          </p:cNvPr>
          <p:cNvPicPr>
            <a:picLocks noChangeAspect="1"/>
          </p:cNvPicPr>
          <p:nvPr/>
        </p:nvPicPr>
        <p:blipFill>
          <a:blip r:embed="rId3"/>
          <a:stretch>
            <a:fillRect/>
          </a:stretch>
        </p:blipFill>
        <p:spPr>
          <a:xfrm>
            <a:off x="309750" y="919261"/>
            <a:ext cx="5448580" cy="4483330"/>
          </a:xfrm>
          <a:prstGeom prst="rect">
            <a:avLst/>
          </a:prstGeom>
        </p:spPr>
      </p:pic>
      <p:sp>
        <p:nvSpPr>
          <p:cNvPr id="14" name="TextBox 13">
            <a:extLst>
              <a:ext uri="{FF2B5EF4-FFF2-40B4-BE49-F238E27FC236}">
                <a16:creationId xmlns:a16="http://schemas.microsoft.com/office/drawing/2014/main" id="{C12AC123-8B6E-9915-82EC-CB4B868BC3C8}"/>
              </a:ext>
            </a:extLst>
          </p:cNvPr>
          <p:cNvSpPr txBox="1"/>
          <p:nvPr/>
        </p:nvSpPr>
        <p:spPr>
          <a:xfrm>
            <a:off x="6096000" y="334483"/>
            <a:ext cx="3162212" cy="338554"/>
          </a:xfrm>
          <a:prstGeom prst="rect">
            <a:avLst/>
          </a:prstGeom>
          <a:solidFill>
            <a:schemeClr val="bg1"/>
          </a:solidFill>
        </p:spPr>
        <p:txBody>
          <a:bodyPr wrap="none" rtlCol="0">
            <a:spAutoFit/>
          </a:bodyPr>
          <a:lstStyle/>
          <a:p>
            <a:r>
              <a:rPr lang="en-US" sz="1600" b="1">
                <a:solidFill>
                  <a:srgbClr val="ED7D31"/>
                </a:solidFill>
              </a:rPr>
              <a:t>BNN Model </a:t>
            </a:r>
            <a:r>
              <a:rPr lang="en-US" sz="1600">
                <a:solidFill>
                  <a:srgbClr val="ED7D31"/>
                </a:solidFill>
              </a:rPr>
              <a:t>(</a:t>
            </a:r>
            <a:r>
              <a:rPr lang="en-US" sz="1600" kern="100">
                <a:solidFill>
                  <a:srgbClr val="ED7D31"/>
                </a:solidFill>
                <a:effectLst/>
                <a:latin typeface="Calibri" panose="020F0502020204030204" pitchFamily="34" charset="0"/>
                <a:ea typeface="Calibri" panose="020F0502020204030204" pitchFamily="34" charset="0"/>
                <a:cs typeface="Calibri" panose="020F0502020204030204" pitchFamily="34" charset="0"/>
              </a:rPr>
              <a:t>66,289 observations</a:t>
            </a:r>
            <a:r>
              <a:rPr lang="en-US" sz="1600" kern="100">
                <a:solidFill>
                  <a:srgbClr val="ED7D31"/>
                </a:solidFill>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600" b="1">
              <a:solidFill>
                <a:srgbClr val="ED7D31"/>
              </a:solidFill>
            </a:endParaRPr>
          </a:p>
        </p:txBody>
      </p:sp>
      <p:pic>
        <p:nvPicPr>
          <p:cNvPr id="16" name="Picture 15">
            <a:extLst>
              <a:ext uri="{FF2B5EF4-FFF2-40B4-BE49-F238E27FC236}">
                <a16:creationId xmlns:a16="http://schemas.microsoft.com/office/drawing/2014/main" id="{D6519479-5D86-5F7D-08C7-985089F807BE}"/>
              </a:ext>
            </a:extLst>
          </p:cNvPr>
          <p:cNvPicPr>
            <a:picLocks noChangeAspect="1"/>
          </p:cNvPicPr>
          <p:nvPr/>
        </p:nvPicPr>
        <p:blipFill>
          <a:blip r:embed="rId4"/>
          <a:stretch>
            <a:fillRect/>
          </a:stretch>
        </p:blipFill>
        <p:spPr>
          <a:xfrm>
            <a:off x="6096000" y="673037"/>
            <a:ext cx="5493032" cy="5645440"/>
          </a:xfrm>
          <a:prstGeom prst="rect">
            <a:avLst/>
          </a:prstGeom>
        </p:spPr>
      </p:pic>
    </p:spTree>
    <p:extLst>
      <p:ext uri="{BB962C8B-B14F-4D97-AF65-F5344CB8AC3E}">
        <p14:creationId xmlns:p14="http://schemas.microsoft.com/office/powerpoint/2010/main" val="68641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61A8F9-2FEA-AD06-0ECF-F33133E22226}"/>
              </a:ext>
            </a:extLst>
          </p:cNvPr>
          <p:cNvSpPr txBox="1">
            <a:spLocks/>
          </p:cNvSpPr>
          <p:nvPr/>
        </p:nvSpPr>
        <p:spPr>
          <a:xfrm>
            <a:off x="402572" y="5707248"/>
            <a:ext cx="7097823" cy="812077"/>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4400"/>
              <a:buFont typeface="Calibri"/>
              <a:buNone/>
              <a:defRPr lang="en-US" sz="2800" b="0" i="0" u="none" strike="noStrike" kern="1200" cap="none" spc="150" baseline="0" dirty="0">
                <a:solidFill>
                  <a:schemeClr val="tx1"/>
                </a:solidFill>
                <a:latin typeface="+mj-lt"/>
                <a:ea typeface="+mj-ea"/>
                <a:cs typeface="+mj-cs"/>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RESULTS: Posterior Predictive Check</a:t>
            </a:r>
          </a:p>
        </p:txBody>
      </p:sp>
      <p:sp>
        <p:nvSpPr>
          <p:cNvPr id="4" name="TextBox 3">
            <a:extLst>
              <a:ext uri="{FF2B5EF4-FFF2-40B4-BE49-F238E27FC236}">
                <a16:creationId xmlns:a16="http://schemas.microsoft.com/office/drawing/2014/main" id="{FA355F4E-5695-9632-8D2F-D9508E571BF9}"/>
              </a:ext>
            </a:extLst>
          </p:cNvPr>
          <p:cNvSpPr txBox="1"/>
          <p:nvPr/>
        </p:nvSpPr>
        <p:spPr>
          <a:xfrm>
            <a:off x="3606527" y="328949"/>
            <a:ext cx="7787736" cy="1015663"/>
          </a:xfrm>
          <a:prstGeom prst="rect">
            <a:avLst/>
          </a:prstGeom>
          <a:noFill/>
        </p:spPr>
        <p:txBody>
          <a:bodyPr wrap="square" rtlCol="0">
            <a:spAutoFit/>
          </a:bodyPr>
          <a:lstStyle/>
          <a:p>
            <a:r>
              <a:rPr lang="en-US" sz="2000" b="0" i="0">
                <a:solidFill>
                  <a:srgbClr val="222832"/>
                </a:solidFill>
                <a:effectLst/>
                <a:latin typeface="Calibri" panose="020F0502020204030204" pitchFamily="34" charset="0"/>
                <a:ea typeface="Calibri" panose="020F0502020204030204" pitchFamily="34" charset="0"/>
                <a:cs typeface="Calibri" panose="020F0502020204030204" pitchFamily="34" charset="0"/>
              </a:rPr>
              <a:t>Posterior predictive checks (PPC’s) are a great way to validate a model. PPC’s can analyze the degree to which data generated from the model deviate from data generated from the true distribution.</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6C0526A-4D42-6838-211A-ACC1EEF233B8}"/>
              </a:ext>
            </a:extLst>
          </p:cNvPr>
          <p:cNvSpPr txBox="1"/>
          <p:nvPr/>
        </p:nvSpPr>
        <p:spPr>
          <a:xfrm>
            <a:off x="402572" y="6519325"/>
            <a:ext cx="8093882" cy="307777"/>
          </a:xfrm>
          <a:prstGeom prst="rect">
            <a:avLst/>
          </a:prstGeom>
          <a:noFill/>
        </p:spPr>
        <p:txBody>
          <a:bodyPr wrap="none" rtlCol="0">
            <a:spAutoFit/>
          </a:bodyPr>
          <a:lstStyle/>
          <a:p>
            <a:r>
              <a:rPr lang="en-US"/>
              <a:t>Source: https://www.pymc.io/projects/docs/en/stable/learn/core_notebooks/posterior_predictive.html</a:t>
            </a:r>
          </a:p>
        </p:txBody>
      </p:sp>
      <p:pic>
        <p:nvPicPr>
          <p:cNvPr id="7" name="Picture 6">
            <a:extLst>
              <a:ext uri="{FF2B5EF4-FFF2-40B4-BE49-F238E27FC236}">
                <a16:creationId xmlns:a16="http://schemas.microsoft.com/office/drawing/2014/main" id="{3DBEDD59-60F2-6EC1-FA67-D1E6258F7649}"/>
              </a:ext>
            </a:extLst>
          </p:cNvPr>
          <p:cNvPicPr>
            <a:picLocks noChangeAspect="1"/>
          </p:cNvPicPr>
          <p:nvPr/>
        </p:nvPicPr>
        <p:blipFill>
          <a:blip r:embed="rId3"/>
          <a:stretch>
            <a:fillRect/>
          </a:stretch>
        </p:blipFill>
        <p:spPr>
          <a:xfrm>
            <a:off x="906684" y="1955869"/>
            <a:ext cx="4352699" cy="3825099"/>
          </a:xfrm>
          <a:prstGeom prst="rect">
            <a:avLst/>
          </a:prstGeom>
        </p:spPr>
      </p:pic>
      <p:sp>
        <p:nvSpPr>
          <p:cNvPr id="10" name="TextBox 9">
            <a:extLst>
              <a:ext uri="{FF2B5EF4-FFF2-40B4-BE49-F238E27FC236}">
                <a16:creationId xmlns:a16="http://schemas.microsoft.com/office/drawing/2014/main" id="{913A13D0-1EDC-83BF-24ED-C34606FA77B0}"/>
              </a:ext>
            </a:extLst>
          </p:cNvPr>
          <p:cNvSpPr txBox="1"/>
          <p:nvPr/>
        </p:nvSpPr>
        <p:spPr>
          <a:xfrm>
            <a:off x="906684" y="1491409"/>
            <a:ext cx="5200463" cy="338554"/>
          </a:xfrm>
          <a:prstGeom prst="rect">
            <a:avLst/>
          </a:prstGeom>
          <a:solidFill>
            <a:schemeClr val="bg1"/>
          </a:solidFill>
        </p:spPr>
        <p:txBody>
          <a:bodyPr wrap="none" rtlCol="0">
            <a:spAutoFit/>
          </a:bodyPr>
          <a:lstStyle/>
          <a:p>
            <a:r>
              <a:rPr lang="en-US" sz="1600" b="1" dirty="0">
                <a:solidFill>
                  <a:srgbClr val="ED7D31"/>
                </a:solidFill>
              </a:rPr>
              <a:t>Bayesian Model using BART Best Model </a:t>
            </a:r>
            <a:r>
              <a:rPr lang="en-US" sz="1600" dirty="0">
                <a:solidFill>
                  <a:srgbClr val="ED7D31"/>
                </a:solidFill>
                <a:latin typeface="Calibri" panose="020F0502020204030204" pitchFamily="34" charset="0"/>
                <a:ea typeface="Calibri" panose="020F0502020204030204" pitchFamily="34" charset="0"/>
                <a:cs typeface="Calibri" panose="020F0502020204030204" pitchFamily="34" charset="0"/>
              </a:rPr>
              <a:t>(</a:t>
            </a:r>
            <a:r>
              <a:rPr lang="en-US" sz="1600" dirty="0">
                <a:solidFill>
                  <a:srgbClr val="ED7D31"/>
                </a:solidFill>
                <a:effectLst/>
                <a:latin typeface="Times New Roman" panose="02020603050405020304" pitchFamily="18" charset="0"/>
                <a:ea typeface="Yu Mincho" panose="02020400000000000000" pitchFamily="18" charset="-128"/>
              </a:rPr>
              <a:t>66,289 </a:t>
            </a:r>
            <a:r>
              <a:rPr lang="en-US" sz="1600" dirty="0" err="1">
                <a:solidFill>
                  <a:srgbClr val="ED7D31"/>
                </a:solidFill>
                <a:effectLst/>
                <a:latin typeface="Times New Roman" panose="02020603050405020304" pitchFamily="18" charset="0"/>
                <a:ea typeface="Yu Mincho" panose="02020400000000000000" pitchFamily="18" charset="-128"/>
              </a:rPr>
              <a:t>obs</a:t>
            </a:r>
            <a:r>
              <a:rPr lang="en-US" sz="1600" kern="1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a:t>
            </a:r>
            <a:endParaRPr lang="en-US" sz="1600" b="1" dirty="0">
              <a:solidFill>
                <a:srgbClr val="ED7D3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D148EF9-7E9E-A318-7C1B-C7AE91B1D0A4}"/>
              </a:ext>
            </a:extLst>
          </p:cNvPr>
          <p:cNvSpPr txBox="1"/>
          <p:nvPr/>
        </p:nvSpPr>
        <p:spPr>
          <a:xfrm>
            <a:off x="6462631" y="1478415"/>
            <a:ext cx="2944011" cy="338554"/>
          </a:xfrm>
          <a:prstGeom prst="rect">
            <a:avLst/>
          </a:prstGeom>
          <a:solidFill>
            <a:schemeClr val="bg1"/>
          </a:solidFill>
        </p:spPr>
        <p:txBody>
          <a:bodyPr wrap="none" rtlCol="0">
            <a:spAutoFit/>
          </a:bodyPr>
          <a:lstStyle/>
          <a:p>
            <a:r>
              <a:rPr lang="en-US" sz="1600" b="1">
                <a:solidFill>
                  <a:srgbClr val="ED7D31"/>
                </a:solidFill>
              </a:rPr>
              <a:t>BNN Best Model </a:t>
            </a:r>
            <a:r>
              <a:rPr lang="en-US" sz="1600">
                <a:solidFill>
                  <a:srgbClr val="ED7D31"/>
                </a:solidFill>
              </a:rPr>
              <a:t>(33,145</a:t>
            </a:r>
            <a:r>
              <a:rPr lang="en-US" sz="1600" kern="100">
                <a:solidFill>
                  <a:srgbClr val="ED7D31"/>
                </a:solidFill>
                <a:effectLst/>
                <a:latin typeface="Calibri" panose="020F0502020204030204" pitchFamily="34" charset="0"/>
                <a:ea typeface="Calibri" panose="020F0502020204030204" pitchFamily="34" charset="0"/>
                <a:cs typeface="Calibri" panose="020F0502020204030204" pitchFamily="34" charset="0"/>
              </a:rPr>
              <a:t> obs</a:t>
            </a:r>
            <a:r>
              <a:rPr lang="en-US" sz="1600" kern="100">
                <a:solidFill>
                  <a:srgbClr val="ED7D31"/>
                </a:solidFill>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600" b="1">
              <a:solidFill>
                <a:srgbClr val="ED7D31"/>
              </a:solidFill>
            </a:endParaRPr>
          </a:p>
        </p:txBody>
      </p:sp>
      <p:pic>
        <p:nvPicPr>
          <p:cNvPr id="13" name="Picture 12">
            <a:extLst>
              <a:ext uri="{FF2B5EF4-FFF2-40B4-BE49-F238E27FC236}">
                <a16:creationId xmlns:a16="http://schemas.microsoft.com/office/drawing/2014/main" id="{348B0F6C-FDCA-3F2F-04FE-81770420F135}"/>
              </a:ext>
            </a:extLst>
          </p:cNvPr>
          <p:cNvPicPr>
            <a:picLocks noChangeAspect="1"/>
          </p:cNvPicPr>
          <p:nvPr/>
        </p:nvPicPr>
        <p:blipFill>
          <a:blip r:embed="rId4"/>
          <a:stretch>
            <a:fillRect/>
          </a:stretch>
        </p:blipFill>
        <p:spPr>
          <a:xfrm>
            <a:off x="6462631" y="1869516"/>
            <a:ext cx="4663294" cy="3997804"/>
          </a:xfrm>
          <a:prstGeom prst="rect">
            <a:avLst/>
          </a:prstGeom>
        </p:spPr>
      </p:pic>
    </p:spTree>
    <p:extLst>
      <p:ext uri="{BB962C8B-B14F-4D97-AF65-F5344CB8AC3E}">
        <p14:creationId xmlns:p14="http://schemas.microsoft.com/office/powerpoint/2010/main" val="1484527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6DF2-4B10-8CAD-F630-41608258CA72}"/>
              </a:ext>
            </a:extLst>
          </p:cNvPr>
          <p:cNvSpPr>
            <a:spLocks noGrp="1"/>
          </p:cNvSpPr>
          <p:nvPr>
            <p:ph type="title"/>
          </p:nvPr>
        </p:nvSpPr>
        <p:spPr>
          <a:xfrm>
            <a:off x="2580026" y="880546"/>
            <a:ext cx="9138497" cy="1325563"/>
          </a:xfrm>
        </p:spPr>
        <p:txBody>
          <a:bodyPr>
            <a:normAutofit fontScale="90000"/>
          </a:bodyPr>
          <a:lstStyle/>
          <a:p>
            <a:r>
              <a:rPr lang="en-US" i="1"/>
              <a:t>Data Frames Of Observed Docking Scores And Averages And Standard Deviations Of Predicted Docking Scores</a:t>
            </a:r>
            <a:endParaRPr lang="en-US"/>
          </a:p>
        </p:txBody>
      </p:sp>
      <p:pic>
        <p:nvPicPr>
          <p:cNvPr id="1026" name="Picture 2">
            <a:extLst>
              <a:ext uri="{FF2B5EF4-FFF2-40B4-BE49-F238E27FC236}">
                <a16:creationId xmlns:a16="http://schemas.microsoft.com/office/drawing/2014/main" id="{344BD2EC-F7B6-1B8D-2831-97F96CCF9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006" y="2338157"/>
            <a:ext cx="928687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75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FDD2CF-067D-DAF3-1D1B-084FA904D512}"/>
              </a:ext>
            </a:extLst>
          </p:cNvPr>
          <p:cNvSpPr txBox="1">
            <a:spLocks/>
          </p:cNvSpPr>
          <p:nvPr/>
        </p:nvSpPr>
        <p:spPr>
          <a:xfrm>
            <a:off x="402572" y="5544273"/>
            <a:ext cx="7097823" cy="812077"/>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4400"/>
              <a:buFont typeface="Calibri"/>
              <a:buNone/>
              <a:defRPr lang="en-US" sz="2800" b="0" i="0" u="none" strike="noStrike" kern="1200" cap="none" spc="150" baseline="0" dirty="0">
                <a:solidFill>
                  <a:schemeClr val="tx1"/>
                </a:solidFill>
                <a:latin typeface="+mj-lt"/>
                <a:ea typeface="+mj-ea"/>
                <a:cs typeface="+mj-cs"/>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RESULTS: Gains Curves</a:t>
            </a:r>
          </a:p>
        </p:txBody>
      </p:sp>
      <p:sp>
        <p:nvSpPr>
          <p:cNvPr id="15" name="TextBox 14">
            <a:extLst>
              <a:ext uri="{FF2B5EF4-FFF2-40B4-BE49-F238E27FC236}">
                <a16:creationId xmlns:a16="http://schemas.microsoft.com/office/drawing/2014/main" id="{BC0CF241-C174-0C9F-267A-6254D4D6BD92}"/>
              </a:ext>
            </a:extLst>
          </p:cNvPr>
          <p:cNvSpPr txBox="1"/>
          <p:nvPr/>
        </p:nvSpPr>
        <p:spPr>
          <a:xfrm>
            <a:off x="5289631" y="320166"/>
            <a:ext cx="6650053" cy="1323439"/>
          </a:xfrm>
          <a:prstGeom prst="rect">
            <a:avLst/>
          </a:prstGeom>
          <a:noFill/>
        </p:spPr>
        <p:txBody>
          <a:bodyPr wrap="square" rtlCol="0">
            <a:spAutoFit/>
          </a:bodyPr>
          <a:lstStyle/>
          <a:p>
            <a:r>
              <a:rPr lang="en-US" sz="2000">
                <a:effectLst/>
                <a:latin typeface="Calibri" panose="020F0502020204030204" pitchFamily="34" charset="0"/>
                <a:ea typeface="Calibri" panose="020F0502020204030204" pitchFamily="34" charset="0"/>
                <a:cs typeface="Calibri" panose="020F0502020204030204" pitchFamily="34" charset="0"/>
              </a:rPr>
              <a:t>After we generate a data frame of observed docking scores and averages of docking scores predicted by our BNN based on numbers of occurrences of substructures, we may generate a Plot Of Gains Curves / Enrichment-Factor Plot.</a:t>
            </a:r>
            <a:endParaRPr lang="en-US" sz="1600">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F563401A-D290-DAF1-82A5-6DAA71CEC5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 y="2153373"/>
            <a:ext cx="5935980" cy="3390900"/>
          </a:xfrm>
          <a:prstGeom prst="rect">
            <a:avLst/>
          </a:prstGeom>
          <a:noFill/>
          <a:ln>
            <a:noFill/>
          </a:ln>
        </p:spPr>
      </p:pic>
      <p:sp>
        <p:nvSpPr>
          <p:cNvPr id="18" name="TextBox 17">
            <a:extLst>
              <a:ext uri="{FF2B5EF4-FFF2-40B4-BE49-F238E27FC236}">
                <a16:creationId xmlns:a16="http://schemas.microsoft.com/office/drawing/2014/main" id="{366ED30A-997B-9B3C-E1A9-43496243CC8D}"/>
              </a:ext>
            </a:extLst>
          </p:cNvPr>
          <p:cNvSpPr txBox="1"/>
          <p:nvPr/>
        </p:nvSpPr>
        <p:spPr>
          <a:xfrm>
            <a:off x="402572" y="1729212"/>
            <a:ext cx="4163319" cy="338554"/>
          </a:xfrm>
          <a:prstGeom prst="rect">
            <a:avLst/>
          </a:prstGeom>
          <a:solidFill>
            <a:schemeClr val="bg1"/>
          </a:solidFill>
        </p:spPr>
        <p:txBody>
          <a:bodyPr wrap="none" rtlCol="0">
            <a:spAutoFit/>
          </a:bodyPr>
          <a:lstStyle/>
          <a:p>
            <a:r>
              <a:rPr lang="en-US" sz="1600" b="1" dirty="0">
                <a:solidFill>
                  <a:srgbClr val="ED7D31"/>
                </a:solidFill>
              </a:rPr>
              <a:t>Bayesian Model using BART </a:t>
            </a:r>
            <a:r>
              <a:rPr lang="en-US" sz="1600" dirty="0">
                <a:solidFill>
                  <a:srgbClr val="ED7D31"/>
                </a:solidFill>
                <a:latin typeface="Calibri" panose="020F0502020204030204" pitchFamily="34" charset="0"/>
                <a:ea typeface="Calibri" panose="020F0502020204030204" pitchFamily="34" charset="0"/>
                <a:cs typeface="Calibri" panose="020F0502020204030204" pitchFamily="34" charset="0"/>
              </a:rPr>
              <a:t>(</a:t>
            </a:r>
            <a:r>
              <a:rPr lang="en-US" sz="1600" dirty="0">
                <a:solidFill>
                  <a:srgbClr val="ED7D31"/>
                </a:solidFill>
                <a:effectLst/>
                <a:latin typeface="Times New Roman" panose="02020603050405020304" pitchFamily="18" charset="0"/>
                <a:ea typeface="Yu Mincho" panose="02020400000000000000" pitchFamily="18" charset="-128"/>
              </a:rPr>
              <a:t>66,289 </a:t>
            </a:r>
            <a:r>
              <a:rPr lang="en-US" sz="1600" dirty="0" err="1">
                <a:solidFill>
                  <a:srgbClr val="ED7D31"/>
                </a:solidFill>
                <a:effectLst/>
                <a:latin typeface="Times New Roman" panose="02020603050405020304" pitchFamily="18" charset="0"/>
                <a:ea typeface="Yu Mincho" panose="02020400000000000000" pitchFamily="18" charset="-128"/>
              </a:rPr>
              <a:t>obs</a:t>
            </a:r>
            <a:r>
              <a:rPr lang="en-US" sz="1600" kern="1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a:t>
            </a:r>
            <a:endParaRPr lang="en-US" sz="1600" b="1" dirty="0">
              <a:solidFill>
                <a:srgbClr val="ED7D3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5AADC9DE-4866-7924-1E8B-2FE9868D2AD6}"/>
              </a:ext>
            </a:extLst>
          </p:cNvPr>
          <p:cNvSpPr txBox="1"/>
          <p:nvPr/>
        </p:nvSpPr>
        <p:spPr>
          <a:xfrm>
            <a:off x="6382860" y="1799579"/>
            <a:ext cx="3070071" cy="338554"/>
          </a:xfrm>
          <a:prstGeom prst="rect">
            <a:avLst/>
          </a:prstGeom>
          <a:solidFill>
            <a:schemeClr val="bg1"/>
          </a:solidFill>
        </p:spPr>
        <p:txBody>
          <a:bodyPr wrap="none" rtlCol="0">
            <a:spAutoFit/>
          </a:bodyPr>
          <a:lstStyle/>
          <a:p>
            <a:r>
              <a:rPr lang="en-US" sz="1600" b="1">
                <a:solidFill>
                  <a:srgbClr val="ED7D31"/>
                </a:solidFill>
              </a:rPr>
              <a:t>BNN Best Model </a:t>
            </a:r>
            <a:r>
              <a:rPr lang="en-US" sz="1600">
                <a:solidFill>
                  <a:srgbClr val="ED7D31"/>
                </a:solidFill>
              </a:rPr>
              <a:t>(132,577 </a:t>
            </a:r>
            <a:r>
              <a:rPr lang="en-US" sz="1600" kern="100" err="1">
                <a:solidFill>
                  <a:srgbClr val="ED7D31"/>
                </a:solidFill>
                <a:effectLst/>
                <a:latin typeface="Calibri" panose="020F0502020204030204" pitchFamily="34" charset="0"/>
                <a:ea typeface="Calibri" panose="020F0502020204030204" pitchFamily="34" charset="0"/>
                <a:cs typeface="Calibri" panose="020F0502020204030204" pitchFamily="34" charset="0"/>
              </a:rPr>
              <a:t>obs</a:t>
            </a:r>
            <a:r>
              <a:rPr lang="en-US" sz="1600" kern="100">
                <a:solidFill>
                  <a:srgbClr val="ED7D31"/>
                </a:solidFill>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600" b="1">
              <a:solidFill>
                <a:srgbClr val="ED7D31"/>
              </a:solidFill>
            </a:endParaRPr>
          </a:p>
        </p:txBody>
      </p:sp>
      <p:pic>
        <p:nvPicPr>
          <p:cNvPr id="20" name="Picture 19">
            <a:extLst>
              <a:ext uri="{FF2B5EF4-FFF2-40B4-BE49-F238E27FC236}">
                <a16:creationId xmlns:a16="http://schemas.microsoft.com/office/drawing/2014/main" id="{42C2ED05-8206-BC2A-5385-224E4F4808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03704" y="2187325"/>
            <a:ext cx="5935980" cy="3390900"/>
          </a:xfrm>
          <a:prstGeom prst="rect">
            <a:avLst/>
          </a:prstGeom>
          <a:noFill/>
          <a:ln>
            <a:noFill/>
          </a:ln>
        </p:spPr>
      </p:pic>
    </p:spTree>
    <p:extLst>
      <p:ext uri="{BB962C8B-B14F-4D97-AF65-F5344CB8AC3E}">
        <p14:creationId xmlns:p14="http://schemas.microsoft.com/office/powerpoint/2010/main" val="199552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A814AB-3E50-92E8-E3A5-D5F30B5BC8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335" y="834501"/>
            <a:ext cx="8636394" cy="5790377"/>
          </a:xfrm>
          <a:prstGeom prst="rect">
            <a:avLst/>
          </a:prstGeom>
          <a:noFill/>
          <a:ln>
            <a:noFill/>
          </a:ln>
        </p:spPr>
      </p:pic>
    </p:spTree>
    <p:extLst>
      <p:ext uri="{BB962C8B-B14F-4D97-AF65-F5344CB8AC3E}">
        <p14:creationId xmlns:p14="http://schemas.microsoft.com/office/powerpoint/2010/main" val="399030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31FD3E-73E4-A3DB-236E-08F35036B0C1}"/>
              </a:ext>
            </a:extLst>
          </p:cNvPr>
          <p:cNvSpPr txBox="1">
            <a:spLocks/>
          </p:cNvSpPr>
          <p:nvPr/>
        </p:nvSpPr>
        <p:spPr>
          <a:xfrm>
            <a:off x="402572" y="5544273"/>
            <a:ext cx="7097823" cy="812077"/>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4400"/>
              <a:buFont typeface="Calibri"/>
              <a:buNone/>
              <a:defRPr lang="en-US" sz="2800" b="0" i="0" u="none" strike="noStrike" kern="1200" cap="none" spc="150" baseline="0" dirty="0">
                <a:solidFill>
                  <a:schemeClr val="tx1"/>
                </a:solidFill>
                <a:latin typeface="+mj-lt"/>
                <a:ea typeface="+mj-ea"/>
                <a:cs typeface="+mj-cs"/>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RESULTS: Density Plots</a:t>
            </a:r>
          </a:p>
        </p:txBody>
      </p:sp>
      <p:pic>
        <p:nvPicPr>
          <p:cNvPr id="12" name="Picture 11">
            <a:extLst>
              <a:ext uri="{FF2B5EF4-FFF2-40B4-BE49-F238E27FC236}">
                <a16:creationId xmlns:a16="http://schemas.microsoft.com/office/drawing/2014/main" id="{791915B9-31B0-E6F2-D744-B590A3BEFF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 y="1832610"/>
            <a:ext cx="6596925" cy="3548282"/>
          </a:xfrm>
          <a:prstGeom prst="rect">
            <a:avLst/>
          </a:prstGeom>
          <a:noFill/>
          <a:ln>
            <a:noFill/>
          </a:ln>
        </p:spPr>
      </p:pic>
      <p:sp>
        <p:nvSpPr>
          <p:cNvPr id="14" name="TextBox 13">
            <a:extLst>
              <a:ext uri="{FF2B5EF4-FFF2-40B4-BE49-F238E27FC236}">
                <a16:creationId xmlns:a16="http://schemas.microsoft.com/office/drawing/2014/main" id="{5A2E91EB-FA3E-752A-519E-A6299004E6F6}"/>
              </a:ext>
            </a:extLst>
          </p:cNvPr>
          <p:cNvSpPr txBox="1"/>
          <p:nvPr/>
        </p:nvSpPr>
        <p:spPr>
          <a:xfrm>
            <a:off x="6013938" y="784610"/>
            <a:ext cx="5732585" cy="1200329"/>
          </a:xfrm>
          <a:prstGeom prst="rect">
            <a:avLst/>
          </a:prstGeom>
          <a:solidFill>
            <a:schemeClr val="bg1"/>
          </a:solidFill>
        </p:spPr>
        <p:txBody>
          <a:bodyPr wrap="square" rtlCol="0">
            <a:spAutoFit/>
          </a:bodyPr>
          <a:lstStyle/>
          <a:p>
            <a:pPr marR="0">
              <a:spcBef>
                <a:spcPts val="0"/>
              </a:spcBef>
              <a:spcAft>
                <a:spcPts val="0"/>
              </a:spcAft>
            </a:pPr>
            <a:r>
              <a:rPr lang="en-US" sz="2400" kern="100">
                <a:effectLst/>
                <a:latin typeface="Calibri" panose="020F0502020204030204" pitchFamily="34" charset="0"/>
                <a:ea typeface="Calibri" panose="020F0502020204030204" pitchFamily="34" charset="0"/>
                <a:cs typeface="Calibri" panose="020F0502020204030204" pitchFamily="34" charset="0"/>
              </a:rPr>
              <a:t>There is a low correlation between average of predicted docking scores and observed docking score.</a:t>
            </a:r>
          </a:p>
        </p:txBody>
      </p:sp>
    </p:spTree>
    <p:extLst>
      <p:ext uri="{BB962C8B-B14F-4D97-AF65-F5344CB8AC3E}">
        <p14:creationId xmlns:p14="http://schemas.microsoft.com/office/powerpoint/2010/main" val="387035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CONCLUSIONS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18</a:t>
            </a:fld>
            <a:endParaRPr lang="en-US"/>
          </a:p>
        </p:txBody>
      </p:sp>
      <p:sp>
        <p:nvSpPr>
          <p:cNvPr id="3" name="TextBox 2">
            <a:extLst>
              <a:ext uri="{FF2B5EF4-FFF2-40B4-BE49-F238E27FC236}">
                <a16:creationId xmlns:a16="http://schemas.microsoft.com/office/drawing/2014/main" id="{09DFFE3C-3C0E-BB14-0643-AC14777D2493}"/>
              </a:ext>
            </a:extLst>
          </p:cNvPr>
          <p:cNvSpPr txBox="1"/>
          <p:nvPr/>
        </p:nvSpPr>
        <p:spPr>
          <a:xfrm>
            <a:off x="4275117" y="720935"/>
            <a:ext cx="7576457" cy="307777"/>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D60BC735-EA68-502B-42F5-8DD4AA51D391}"/>
              </a:ext>
            </a:extLst>
          </p:cNvPr>
          <p:cNvSpPr txBox="1"/>
          <p:nvPr/>
        </p:nvSpPr>
        <p:spPr>
          <a:xfrm>
            <a:off x="4275117" y="720935"/>
            <a:ext cx="6958940" cy="489364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kern="100">
                <a:solidFill>
                  <a:srgbClr val="ED7D31"/>
                </a:solidFill>
                <a:effectLst/>
                <a:latin typeface="Calibri" panose="020F0502020204030204" pitchFamily="34" charset="0"/>
                <a:ea typeface="Calibri" panose="020F0502020204030204" pitchFamily="34" charset="0"/>
                <a:cs typeface="Calibri" panose="020F0502020204030204" pitchFamily="34" charset="0"/>
              </a:rPr>
              <a:t>Key Findings</a:t>
            </a:r>
          </a:p>
          <a:p>
            <a:pPr marL="285750" marR="0" indent="-285750">
              <a:spcBef>
                <a:spcPts val="0"/>
              </a:spcBef>
              <a:spcAft>
                <a:spcPts val="0"/>
              </a:spcAft>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Our models are useful in predicting docking scores based on numbers of occurrences of substructures</a:t>
            </a:r>
          </a:p>
          <a:p>
            <a:pPr marL="285750" marR="0" indent="-285750">
              <a:spcBef>
                <a:spcPts val="0"/>
              </a:spcBef>
              <a:spcAft>
                <a:spcPts val="0"/>
              </a:spcAft>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Our BNN may perform best with more observations.</a:t>
            </a:r>
          </a:p>
          <a:p>
            <a:pPr marL="285750" marR="0" indent="-285750">
              <a:spcBef>
                <a:spcPts val="0"/>
              </a:spcBef>
              <a:spcAft>
                <a:spcPts val="0"/>
              </a:spcAft>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Both our BART and BNN models may be expanded and tuned.</a:t>
            </a:r>
          </a:p>
          <a:p>
            <a:pPr marL="285750" lvl="3" indent="-285750">
              <a:buFont typeface="Arial" panose="020B0604020202020204" pitchFamily="34" charset="0"/>
              <a:buChar char="•"/>
            </a:pPr>
            <a:r>
              <a:rPr lang="en-US" sz="2400" kern="100">
                <a:effectLst/>
                <a:latin typeface="Calibri" panose="020F0502020204030204" pitchFamily="34" charset="0"/>
                <a:ea typeface="Calibri" panose="020F0502020204030204" pitchFamily="34" charset="0"/>
                <a:cs typeface="Calibri" panose="020F0502020204030204" pitchFamily="34" charset="0"/>
              </a:rPr>
              <a:t>They may improve more with a uniform distribution of docking scores in a data set. It seems that there is a low correlation between average of predicted docking scores and observed docking score, and that the range of averages is small compared with the range of observed docking scores.</a:t>
            </a:r>
            <a:endParaRPr lang="en-US" sz="2400" b="1" kern="1200" spc="150">
              <a:solidFill>
                <a:srgbClr val="ED7D31"/>
              </a:solidFill>
              <a:latin typeface="Calibri" panose="020F0502020204030204" pitchFamily="34" charset="0"/>
              <a:ea typeface="Calibri" panose="020F0502020204030204" pitchFamily="34" charset="0"/>
              <a:cs typeface="Calibri" panose="020F0502020204030204" pitchFamily="34" charset="0"/>
              <a:sym typeface="Calibri"/>
            </a:endParaRPr>
          </a:p>
          <a:p>
            <a:endParaRPr lang="en-US" sz="2400"/>
          </a:p>
        </p:txBody>
      </p:sp>
    </p:spTree>
    <p:extLst>
      <p:ext uri="{BB962C8B-B14F-4D97-AF65-F5344CB8AC3E}">
        <p14:creationId xmlns:p14="http://schemas.microsoft.com/office/powerpoint/2010/main" val="213939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CONCLUSIONS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19</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9DFFE3C-3C0E-BB14-0643-AC14777D2493}"/>
                  </a:ext>
                </a:extLst>
              </p:cNvPr>
              <p:cNvSpPr txBox="1"/>
              <p:nvPr/>
            </p:nvSpPr>
            <p:spPr>
              <a:xfrm>
                <a:off x="4275117" y="473611"/>
                <a:ext cx="7576457" cy="5755422"/>
              </a:xfrm>
              <a:prstGeom prst="rect">
                <a:avLst/>
              </a:prstGeom>
              <a:noFill/>
            </p:spPr>
            <p:txBody>
              <a:bodyPr wrap="square" rtlCol="0">
                <a:spAutoFit/>
              </a:bodyPr>
              <a:lstStyle/>
              <a:p>
                <a:r>
                  <a:rPr lang="en-US" sz="2400" b="1" kern="1200" spc="150">
                    <a:solidFill>
                      <a:srgbClr val="ED7D31"/>
                    </a:solidFill>
                    <a:latin typeface="Calibri" panose="020F0502020204030204" pitchFamily="34" charset="0"/>
                    <a:ea typeface="Calibri" panose="020F0502020204030204" pitchFamily="34" charset="0"/>
                    <a:cs typeface="Calibri" panose="020F0502020204030204" pitchFamily="34" charset="0"/>
                    <a:sym typeface="Calibri"/>
                  </a:rPr>
                  <a:t>Future Improvements</a:t>
                </a:r>
              </a:p>
              <a:p>
                <a:pPr marL="285750" indent="-285750">
                  <a:buFont typeface="Arial" panose="020B0604020202020204" pitchFamily="34" charset="0"/>
                  <a:buChar char="•"/>
                </a:pPr>
                <a:r>
                  <a:rPr lang="en-US" sz="2000" kern="100">
                    <a:effectLst/>
                    <a:latin typeface="Calibri" panose="020F0502020204030204" pitchFamily="34" charset="0"/>
                    <a:ea typeface="Calibri" panose="020F0502020204030204" pitchFamily="34" charset="0"/>
                    <a:cs typeface="Calibri" panose="020F0502020204030204" pitchFamily="34" charset="0"/>
                  </a:rPr>
                  <a:t>Bayesian Docking-Score Predictor could be trained on </a:t>
                </a:r>
                <a14:m>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2000" kern="100">
                    <a:effectLst/>
                    <a:latin typeface="Calibri" panose="020F0502020204030204" pitchFamily="34" charset="0"/>
                    <a:ea typeface="Calibri" panose="020F0502020204030204" pitchFamily="34" charset="0"/>
                    <a:cs typeface="Calibri" panose="020F0502020204030204" pitchFamily="34" charset="0"/>
                  </a:rPr>
                  <a:t> (e.g., </a:t>
                </a:r>
                <a14:m>
                  <m:oMath xmlns:m="http://schemas.openxmlformats.org/officeDocument/2006/math">
                    <m:r>
                      <a:rPr lang="en-US" sz="2000" i="1" kern="100">
                        <a:effectLst/>
                        <a:latin typeface="Cambria Math" panose="02040503050406030204" pitchFamily="18" charset="0"/>
                        <a:ea typeface="Yu Mincho" panose="02020400000000000000" pitchFamily="18" charset="-128"/>
                        <a:cs typeface="Times New Roman" panose="02020603050405020304" pitchFamily="18" charset="0"/>
                      </a:rPr>
                      <m:t>100,000</m:t>
                    </m:r>
                  </m:oMath>
                </a14:m>
                <a:r>
                  <a:rPr lang="en-US" sz="2000" kern="100">
                    <a:effectLst/>
                    <a:latin typeface="Calibri" panose="020F0502020204030204" pitchFamily="34" charset="0"/>
                    <a:ea typeface="Calibri" panose="020F0502020204030204" pitchFamily="34" charset="0"/>
                    <a:cs typeface="Calibri" panose="020F0502020204030204" pitchFamily="34" charset="0"/>
                  </a:rPr>
                  <a:t>) pairs of SMILES and docking score and used to predict docking scores of ligands based on many (e.g., </a:t>
                </a:r>
                <a14:m>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1,900,000</m:t>
                    </m:r>
                  </m:oMath>
                </a14:m>
                <a:r>
                  <a:rPr lang="en-US" sz="2000" kern="100">
                    <a:effectLst/>
                    <a:latin typeface="Calibri" panose="020F0502020204030204" pitchFamily="34" charset="0"/>
                    <a:ea typeface="Calibri" panose="020F0502020204030204" pitchFamily="34" charset="0"/>
                    <a:cs typeface="Calibri" panose="020F0502020204030204" pitchFamily="34" charset="0"/>
                  </a:rPr>
                  <a:t>) other SMILES’s. </a:t>
                </a:r>
              </a:p>
              <a:p>
                <a:pPr marL="285750" indent="-285750">
                  <a:buFont typeface="Arial" panose="020B0604020202020204" pitchFamily="34" charset="0"/>
                  <a:buChar char="•"/>
                </a:pPr>
                <a:r>
                  <a:rPr lang="en-US" sz="2000" kern="100">
                    <a:effectLst/>
                    <a:latin typeface="Calibri" panose="020F0502020204030204" pitchFamily="34" charset="0"/>
                    <a:ea typeface="Calibri" panose="020F0502020204030204" pitchFamily="34" charset="0"/>
                    <a:cs typeface="Calibri" panose="020F0502020204030204" pitchFamily="34" charset="0"/>
                  </a:rPr>
                  <a:t>Rows of data representing docking of ligands could be sorted in ascending order by predicted docking score. </a:t>
                </a:r>
                <a:r>
                  <a:rPr lang="en-US" sz="2000" kern="100">
                    <a:latin typeface="Calibri" panose="020F0502020204030204" pitchFamily="34" charset="0"/>
                    <a:ea typeface="Calibri" panose="020F0502020204030204" pitchFamily="34" charset="0"/>
                    <a:cs typeface="Calibri" panose="020F0502020204030204" pitchFamily="34" charset="0"/>
                  </a:rPr>
                  <a:t>  </a:t>
                </a:r>
                <a:r>
                  <a:rPr lang="en-US" sz="2000" kern="100">
                    <a:effectLst/>
                    <a:latin typeface="Calibri" panose="020F0502020204030204" pitchFamily="34" charset="0"/>
                    <a:ea typeface="Calibri" panose="020F0502020204030204" pitchFamily="34" charset="0"/>
                    <a:cs typeface="Calibri" panose="020F0502020204030204" pitchFamily="34" charset="0"/>
                  </a:rPr>
                  <a:t>The first </a:t>
                </a:r>
                <a14:m>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2000" kern="100">
                    <a:effectLst/>
                    <a:latin typeface="Calibri" panose="020F0502020204030204" pitchFamily="34" charset="0"/>
                    <a:ea typeface="Calibri" panose="020F0502020204030204" pitchFamily="34" charset="0"/>
                    <a:cs typeface="Calibri" panose="020F0502020204030204" pitchFamily="34" charset="0"/>
                  </a:rPr>
                  <a:t> rows of data corresponding to the lowest predicted docking scores could be added to the training data set.</a:t>
                </a:r>
              </a:p>
              <a:p>
                <a:endParaRPr lang="en-US" sz="2000" kern="100">
                  <a:latin typeface="Calibri" panose="020F0502020204030204" pitchFamily="34" charset="0"/>
                  <a:ea typeface="Calibri" panose="020F0502020204030204" pitchFamily="34" charset="0"/>
                  <a:cs typeface="Calibri" panose="020F0502020204030204" pitchFamily="34" charset="0"/>
                </a:endParaRPr>
              </a:p>
              <a:p>
                <a:r>
                  <a:rPr lang="en-US" sz="2400" b="1" kern="1200" spc="150">
                    <a:solidFill>
                      <a:srgbClr val="ED7D31"/>
                    </a:solidFill>
                    <a:latin typeface="Calibri" panose="020F0502020204030204" pitchFamily="34" charset="0"/>
                    <a:ea typeface="Calibri" panose="020F0502020204030204" pitchFamily="34" charset="0"/>
                    <a:cs typeface="Calibri" panose="020F0502020204030204" pitchFamily="34" charset="0"/>
                  </a:rPr>
                  <a:t>Applications</a:t>
                </a:r>
                <a:endParaRPr lang="en-US" sz="2000" b="1" kern="1200" spc="150">
                  <a:solidFill>
                    <a:srgbClr val="ED7D31"/>
                  </a:solidFill>
                  <a:latin typeface="Calibri" panose="020F0502020204030204" pitchFamily="34" charset="0"/>
                  <a:ea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US" sz="20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Bayesian Docking-Score Predictor </a:t>
                </a:r>
                <a:r>
                  <a:rPr lang="en-US" sz="2000" kern="100">
                    <a:effectLst/>
                    <a:latin typeface="Calibri" panose="020F0502020204030204" pitchFamily="34" charset="0"/>
                    <a:ea typeface="Calibri" panose="020F0502020204030204" pitchFamily="34" charset="0"/>
                    <a:cs typeface="Calibri" panose="020F0502020204030204" pitchFamily="34" charset="0"/>
                  </a:rPr>
                  <a:t>may be used to predict, to estimate uncertainty, or in optimization of hyperparameters of other models. </a:t>
                </a:r>
              </a:p>
              <a:p>
                <a:pPr marL="285750" lvl="1" indent="-285750">
                  <a:buFont typeface="Arial" panose="020B0604020202020204" pitchFamily="34" charset="0"/>
                  <a:buChar char="•"/>
                </a:pPr>
                <a:r>
                  <a:rPr lang="en-US" sz="2000" kern="100">
                    <a:effectLst/>
                    <a:latin typeface="Calibri" panose="020F0502020204030204" pitchFamily="34" charset="0"/>
                    <a:ea typeface="Calibri" panose="020F0502020204030204" pitchFamily="34" charset="0"/>
                    <a:cs typeface="Calibri" panose="020F0502020204030204" pitchFamily="34" charset="0"/>
                  </a:rPr>
                  <a:t>A trained Bayesian Docking-Score Predictor could be used for developing a training data set of SMILES’s and docking scores of ligands for another predictor.</a:t>
                </a:r>
              </a:p>
              <a:p>
                <a:endParaRPr lang="en-US" sz="2000"/>
              </a:p>
            </p:txBody>
          </p:sp>
        </mc:Choice>
        <mc:Fallback xmlns="">
          <p:sp>
            <p:nvSpPr>
              <p:cNvPr id="3" name="TextBox 2">
                <a:extLst>
                  <a:ext uri="{FF2B5EF4-FFF2-40B4-BE49-F238E27FC236}">
                    <a16:creationId xmlns:a16="http://schemas.microsoft.com/office/drawing/2014/main" id="{09DFFE3C-3C0E-BB14-0643-AC14777D2493}"/>
                  </a:ext>
                </a:extLst>
              </p:cNvPr>
              <p:cNvSpPr txBox="1">
                <a:spLocks noRot="1" noChangeAspect="1" noMove="1" noResize="1" noEditPoints="1" noAdjustHandles="1" noChangeArrowheads="1" noChangeShapeType="1" noTextEdit="1"/>
              </p:cNvSpPr>
              <p:nvPr/>
            </p:nvSpPr>
            <p:spPr>
              <a:xfrm>
                <a:off x="4275117" y="473611"/>
                <a:ext cx="7576457" cy="5755422"/>
              </a:xfrm>
              <a:prstGeom prst="rect">
                <a:avLst/>
              </a:prstGeom>
              <a:blipFill>
                <a:blip r:embed="rId2"/>
                <a:stretch>
                  <a:fillRect l="-1207" t="-847" r="-1609"/>
                </a:stretch>
              </a:blipFill>
            </p:spPr>
            <p:txBody>
              <a:bodyPr/>
              <a:lstStyle/>
              <a:p>
                <a:r>
                  <a:rPr lang="en-US">
                    <a:noFill/>
                  </a:rPr>
                  <a:t> </a:t>
                </a:r>
              </a:p>
            </p:txBody>
          </p:sp>
        </mc:Fallback>
      </mc:AlternateContent>
    </p:spTree>
    <p:extLst>
      <p:ext uri="{BB962C8B-B14F-4D97-AF65-F5344CB8AC3E}">
        <p14:creationId xmlns:p14="http://schemas.microsoft.com/office/powerpoint/2010/main" val="14678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p:txBody>
          <a:bodyPr>
            <a:normAutofit/>
          </a:bodyPr>
          <a:lstStyle/>
          <a:p>
            <a:r>
              <a:rPr lang="en-US" sz="3200"/>
              <a:t>CONTENTS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21828" y="1860060"/>
            <a:ext cx="5431971" cy="3854940"/>
          </a:xfrm>
        </p:spPr>
        <p:txBody>
          <a:bodyPr>
            <a:normAutofit/>
          </a:bodyPr>
          <a:lstStyle/>
          <a:p>
            <a:pPr marL="285750" indent="-285750">
              <a:buFont typeface="Arial" panose="020B0604020202020204" pitchFamily="34" charset="0"/>
              <a:buChar char="•"/>
            </a:pPr>
            <a:r>
              <a:rPr lang="en-US" sz="2800"/>
              <a:t>INTRODUCTION</a:t>
            </a:r>
          </a:p>
          <a:p>
            <a:pPr marL="285750" indent="-285750">
              <a:buFont typeface="Arial" panose="020B0604020202020204" pitchFamily="34" charset="0"/>
              <a:buChar char="•"/>
            </a:pPr>
            <a:r>
              <a:rPr lang="en-US" sz="2800"/>
              <a:t>ABOUT DATA</a:t>
            </a:r>
          </a:p>
          <a:p>
            <a:pPr marL="285750" indent="-285750">
              <a:buFont typeface="Arial" panose="020B0604020202020204" pitchFamily="34" charset="0"/>
              <a:buChar char="•"/>
            </a:pPr>
            <a:r>
              <a:rPr lang="en-US" sz="2800"/>
              <a:t>METHODS</a:t>
            </a:r>
          </a:p>
          <a:p>
            <a:pPr marL="285750" indent="-285750">
              <a:buFont typeface="Arial" panose="020B0604020202020204" pitchFamily="34" charset="0"/>
              <a:buChar char="•"/>
            </a:pPr>
            <a:r>
              <a:rPr lang="en-US" sz="2800"/>
              <a:t>RESULTS</a:t>
            </a:r>
          </a:p>
          <a:p>
            <a:pPr marL="285750" indent="-285750">
              <a:buFont typeface="Arial" panose="020B0604020202020204" pitchFamily="34" charset="0"/>
              <a:buChar char="•"/>
            </a:pPr>
            <a:r>
              <a:rPr lang="en-US" sz="2800"/>
              <a:t>CONCLUSIONS</a:t>
            </a:r>
          </a:p>
          <a:p>
            <a:endParaRPr lang="en-US"/>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4130658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FD69-EAAD-9FB1-F7F5-58735AAB1129}"/>
              </a:ext>
            </a:extLst>
          </p:cNvPr>
          <p:cNvSpPr>
            <a:spLocks noGrp="1"/>
          </p:cNvSpPr>
          <p:nvPr>
            <p:ph type="title"/>
          </p:nvPr>
        </p:nvSpPr>
        <p:spPr>
          <a:xfrm>
            <a:off x="748740" y="4441412"/>
            <a:ext cx="4749536" cy="1325563"/>
          </a:xfrm>
        </p:spPr>
        <p:txBody>
          <a:bodyPr/>
          <a:lstStyle/>
          <a:p>
            <a:r>
              <a:rPr lang="en-US"/>
              <a:t>ACKNOWLEDGEMENTS</a:t>
            </a:r>
          </a:p>
        </p:txBody>
      </p:sp>
      <p:sp>
        <p:nvSpPr>
          <p:cNvPr id="3" name="TextBox 2">
            <a:extLst>
              <a:ext uri="{FF2B5EF4-FFF2-40B4-BE49-F238E27FC236}">
                <a16:creationId xmlns:a16="http://schemas.microsoft.com/office/drawing/2014/main" id="{7EC2039A-F430-A163-CC7B-EB73CCDB042C}"/>
              </a:ext>
            </a:extLst>
          </p:cNvPr>
          <p:cNvSpPr txBox="1"/>
          <p:nvPr/>
        </p:nvSpPr>
        <p:spPr>
          <a:xfrm>
            <a:off x="2535809" y="1881352"/>
            <a:ext cx="8644381" cy="3046988"/>
          </a:xfrm>
          <a:prstGeom prst="rect">
            <a:avLst/>
          </a:prstGeom>
          <a:noFill/>
        </p:spPr>
        <p:txBody>
          <a:bodyPr wrap="square" rtlCol="0">
            <a:spAutoFit/>
          </a:bodyPr>
          <a:lstStyle/>
          <a:p>
            <a:r>
              <a:rPr lang="en-US" sz="2400">
                <a:latin typeface="Calibri" panose="020F0502020204030204" pitchFamily="34" charset="0"/>
                <a:ea typeface="Calibri" panose="020F0502020204030204" pitchFamily="34" charset="0"/>
                <a:cs typeface="Calibri" panose="020F0502020204030204" pitchFamily="34" charset="0"/>
              </a:rPr>
              <a:t>Special thanks to:</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Dr. Peter Gedeck</a:t>
            </a:r>
          </a:p>
          <a:p>
            <a:r>
              <a:rPr lang="en-US" sz="2400" b="0" i="0">
                <a:solidFill>
                  <a:srgbClr val="111111"/>
                </a:solidFill>
                <a:effectLst/>
                <a:latin typeface="Calibri" panose="020F0502020204030204" pitchFamily="34" charset="0"/>
                <a:ea typeface="Calibri" panose="020F0502020204030204" pitchFamily="34" charset="0"/>
                <a:cs typeface="Calibri" panose="020F0502020204030204" pitchFamily="34" charset="0"/>
              </a:rPr>
              <a:t>Lecturer at the School of Data Science, University of Virginia</a:t>
            </a:r>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Research Informatics Senior Scientist, Collaborative Drug Discovery</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Dr. Ryan Weil</a:t>
            </a:r>
          </a:p>
          <a:p>
            <a:r>
              <a:rPr lang="en-US" sz="2400">
                <a:latin typeface="Calibri" panose="020F0502020204030204" pitchFamily="34" charset="0"/>
                <a:ea typeface="Calibri" panose="020F0502020204030204" pitchFamily="34" charset="0"/>
                <a:cs typeface="Calibri" panose="020F0502020204030204" pitchFamily="34" charset="0"/>
              </a:rPr>
              <a:t>Frederick National Laboratory for Cancer Research</a:t>
            </a:r>
          </a:p>
        </p:txBody>
      </p:sp>
    </p:spTree>
    <p:extLst>
      <p:ext uri="{BB962C8B-B14F-4D97-AF65-F5344CB8AC3E}">
        <p14:creationId xmlns:p14="http://schemas.microsoft.com/office/powerpoint/2010/main" val="195220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INTRODUCTION</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19680" y="666750"/>
            <a:ext cx="5434119" cy="5048250"/>
          </a:xfrm>
        </p:spPr>
        <p:txBody>
          <a:bodyPr>
            <a:normAutofit/>
          </a:bodyPr>
          <a:lstStyle/>
          <a:p>
            <a:r>
              <a:rPr lang="en-US" sz="2800">
                <a:latin typeface="Calibri" panose="020F0502020204030204" pitchFamily="34" charset="0"/>
                <a:ea typeface="Calibri" panose="020F0502020204030204" pitchFamily="34" charset="0"/>
                <a:cs typeface="Calibri" panose="020F0502020204030204" pitchFamily="34" charset="0"/>
              </a:rPr>
              <a:t>CHALLENGES: Big Data</a:t>
            </a:r>
          </a:p>
          <a:p>
            <a:r>
              <a:rPr lang="en-US" sz="2800">
                <a:latin typeface="Calibri" panose="020F0502020204030204" pitchFamily="34" charset="0"/>
                <a:ea typeface="Calibri" panose="020F0502020204030204" pitchFamily="34" charset="0"/>
                <a:cs typeface="Calibri" panose="020F0502020204030204" pitchFamily="34" charset="0"/>
              </a:rPr>
              <a:t>Drug-like chemical space is huge.  Traditional approaches to drug discovery don’t scale.</a:t>
            </a:r>
          </a:p>
          <a:p>
            <a:pPr marL="457200" indent="-4572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The largest precalculated chemical database contains &gt; 160 billion chemicals</a:t>
            </a:r>
          </a:p>
          <a:p>
            <a:pPr marL="457200" indent="-4572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Drug-like chemical space is &gt;10</a:t>
            </a:r>
            <a:r>
              <a:rPr lang="en-US" sz="2400" baseline="30000">
                <a:latin typeface="Calibri" panose="020F0502020204030204" pitchFamily="34" charset="0"/>
                <a:ea typeface="Calibri" panose="020F0502020204030204" pitchFamily="34" charset="0"/>
                <a:cs typeface="Calibri" panose="020F0502020204030204" pitchFamily="34" charset="0"/>
              </a:rPr>
              <a:t>60</a:t>
            </a:r>
          </a:p>
          <a:p>
            <a:pPr marL="457200" indent="-4572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Drug development takes many years and expensive with low success rate</a:t>
            </a: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3</a:t>
            </a:fld>
            <a:endParaRPr lang="en-US"/>
          </a:p>
        </p:txBody>
      </p:sp>
      <p:pic>
        <p:nvPicPr>
          <p:cNvPr id="5" name="Picture 4">
            <a:extLst>
              <a:ext uri="{FF2B5EF4-FFF2-40B4-BE49-F238E27FC236}">
                <a16:creationId xmlns:a16="http://schemas.microsoft.com/office/drawing/2014/main" id="{FFB11727-85A5-EA32-3CB7-431A441E8A33}"/>
              </a:ext>
            </a:extLst>
          </p:cNvPr>
          <p:cNvPicPr>
            <a:picLocks noChangeAspect="1"/>
          </p:cNvPicPr>
          <p:nvPr/>
        </p:nvPicPr>
        <p:blipFill>
          <a:blip r:embed="rId3"/>
          <a:stretch>
            <a:fillRect/>
          </a:stretch>
        </p:blipFill>
        <p:spPr>
          <a:xfrm>
            <a:off x="173514" y="2702922"/>
            <a:ext cx="5161348" cy="1453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734337-A795-749A-9CED-F10642C10C0D}"/>
              </a:ext>
            </a:extLst>
          </p:cNvPr>
          <p:cNvSpPr txBox="1"/>
          <p:nvPr/>
        </p:nvSpPr>
        <p:spPr>
          <a:xfrm>
            <a:off x="307885" y="1830747"/>
            <a:ext cx="3395481" cy="707886"/>
          </a:xfrm>
          <a:prstGeom prst="rect">
            <a:avLst/>
          </a:prstGeom>
          <a:solidFill>
            <a:schemeClr val="bg1"/>
          </a:solidFill>
        </p:spPr>
        <p:txBody>
          <a:bodyPr wrap="square" rtlCol="0">
            <a:spAutoFit/>
          </a:bodyPr>
          <a:lstStyle/>
          <a:p>
            <a:r>
              <a:rPr lang="en-US" sz="2000">
                <a:solidFill>
                  <a:srgbClr val="C00000"/>
                </a:solidFill>
                <a:latin typeface="Calibri" panose="020F0502020204030204" pitchFamily="34" charset="0"/>
                <a:ea typeface="Calibri" panose="020F0502020204030204" pitchFamily="34" charset="0"/>
                <a:cs typeface="Calibri" panose="020F0502020204030204" pitchFamily="34" charset="0"/>
              </a:rPr>
              <a:t>Timeline: ~</a:t>
            </a:r>
            <a:r>
              <a:rPr lang="en-US" sz="2000" b="1">
                <a:solidFill>
                  <a:srgbClr val="C00000"/>
                </a:solidFill>
                <a:latin typeface="Calibri" panose="020F0502020204030204" pitchFamily="34" charset="0"/>
                <a:ea typeface="Calibri" panose="020F0502020204030204" pitchFamily="34" charset="0"/>
                <a:cs typeface="Calibri" panose="020F0502020204030204" pitchFamily="34" charset="0"/>
              </a:rPr>
              <a:t>15 years</a:t>
            </a:r>
          </a:p>
          <a:p>
            <a:r>
              <a:rPr lang="en-US" sz="2000">
                <a:solidFill>
                  <a:srgbClr val="C00000"/>
                </a:solidFill>
                <a:latin typeface="Calibri" panose="020F0502020204030204" pitchFamily="34" charset="0"/>
                <a:ea typeface="Calibri" panose="020F0502020204030204" pitchFamily="34" charset="0"/>
                <a:cs typeface="Calibri" panose="020F0502020204030204" pitchFamily="34" charset="0"/>
              </a:rPr>
              <a:t>Cost: over </a:t>
            </a:r>
            <a:r>
              <a:rPr lang="en-US" sz="2000" b="1">
                <a:solidFill>
                  <a:srgbClr val="C00000"/>
                </a:solidFill>
                <a:latin typeface="Calibri" panose="020F0502020204030204" pitchFamily="34" charset="0"/>
                <a:ea typeface="Calibri" panose="020F0502020204030204" pitchFamily="34" charset="0"/>
                <a:cs typeface="Calibri" panose="020F0502020204030204" pitchFamily="34" charset="0"/>
              </a:rPr>
              <a:t>$2.5 billion</a:t>
            </a:r>
          </a:p>
        </p:txBody>
      </p:sp>
      <p:pic>
        <p:nvPicPr>
          <p:cNvPr id="8" name="Picture 7">
            <a:extLst>
              <a:ext uri="{FF2B5EF4-FFF2-40B4-BE49-F238E27FC236}">
                <a16:creationId xmlns:a16="http://schemas.microsoft.com/office/drawing/2014/main" id="{E172C214-FF1D-594E-1A0F-4B35E4E37006}"/>
              </a:ext>
            </a:extLst>
          </p:cNvPr>
          <p:cNvPicPr>
            <a:picLocks noChangeAspect="1"/>
          </p:cNvPicPr>
          <p:nvPr/>
        </p:nvPicPr>
        <p:blipFill>
          <a:blip r:embed="rId4"/>
          <a:stretch>
            <a:fillRect/>
          </a:stretch>
        </p:blipFill>
        <p:spPr>
          <a:xfrm>
            <a:off x="2797522" y="722188"/>
            <a:ext cx="2537340" cy="1816446"/>
          </a:xfrm>
          <a:prstGeom prst="rect">
            <a:avLst/>
          </a:prstGeom>
        </p:spPr>
      </p:pic>
    </p:spTree>
    <p:extLst>
      <p:ext uri="{BB962C8B-B14F-4D97-AF65-F5344CB8AC3E}">
        <p14:creationId xmlns:p14="http://schemas.microsoft.com/office/powerpoint/2010/main" val="28302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69680" y="666750"/>
            <a:ext cx="5384119" cy="5048250"/>
          </a:xfrm>
        </p:spPr>
        <p:txBody>
          <a:bodyPr>
            <a:normAutofit/>
          </a:bodyPr>
          <a:lstStyle/>
          <a:p>
            <a:r>
              <a:rPr lang="en-US" sz="28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CHALLENGES: Big Data</a:t>
            </a:r>
          </a:p>
          <a:p>
            <a:r>
              <a:rPr lang="en-US" sz="28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Drug-like chemical space is huge.  Traditional approaches to drug discovery don’t scale.</a:t>
            </a:r>
          </a:p>
          <a:p>
            <a:pPr marL="457200" indent="-4572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Drug development takes many years and expensive with low success rate</a:t>
            </a:r>
          </a:p>
          <a:p>
            <a:pPr marL="457200" indent="-4572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The largest precalculated chemical database contains &gt; 160 billion chemicals</a:t>
            </a:r>
          </a:p>
          <a:p>
            <a:pPr marL="457200" indent="-4572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Drug-like chemical space is &gt;10</a:t>
            </a:r>
            <a:r>
              <a:rPr lang="en-US" sz="2400" baseline="30000">
                <a:latin typeface="Calibri" panose="020F0502020204030204" pitchFamily="34" charset="0"/>
                <a:ea typeface="Calibri" panose="020F0502020204030204" pitchFamily="34" charset="0"/>
                <a:cs typeface="Calibri" panose="020F0502020204030204" pitchFamily="34" charset="0"/>
              </a:rPr>
              <a:t>60</a:t>
            </a: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4</a:t>
            </a:fld>
            <a:endParaRPr lang="en-US"/>
          </a:p>
        </p:txBody>
      </p:sp>
      <p:pic>
        <p:nvPicPr>
          <p:cNvPr id="5" name="Picture 4">
            <a:extLst>
              <a:ext uri="{FF2B5EF4-FFF2-40B4-BE49-F238E27FC236}">
                <a16:creationId xmlns:a16="http://schemas.microsoft.com/office/drawing/2014/main" id="{FFB11727-85A5-EA32-3CB7-431A441E8A33}"/>
              </a:ext>
            </a:extLst>
          </p:cNvPr>
          <p:cNvPicPr>
            <a:picLocks noChangeAspect="1"/>
          </p:cNvPicPr>
          <p:nvPr/>
        </p:nvPicPr>
        <p:blipFill>
          <a:blip r:embed="rId3"/>
          <a:stretch>
            <a:fillRect/>
          </a:stretch>
        </p:blipFill>
        <p:spPr>
          <a:xfrm>
            <a:off x="173514" y="2702922"/>
            <a:ext cx="5161348" cy="1453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734337-A795-749A-9CED-F10642C10C0D}"/>
              </a:ext>
            </a:extLst>
          </p:cNvPr>
          <p:cNvSpPr txBox="1"/>
          <p:nvPr/>
        </p:nvSpPr>
        <p:spPr>
          <a:xfrm>
            <a:off x="391968" y="4320693"/>
            <a:ext cx="3395481" cy="707886"/>
          </a:xfrm>
          <a:prstGeom prst="rect">
            <a:avLst/>
          </a:prstGeom>
          <a:solidFill>
            <a:schemeClr val="bg1"/>
          </a:solidFill>
        </p:spPr>
        <p:txBody>
          <a:bodyPr wrap="square" rtlCol="0">
            <a:spAutoFit/>
          </a:bodyPr>
          <a:lstStyle/>
          <a:p>
            <a:r>
              <a:rPr lang="en-US" sz="2000">
                <a:solidFill>
                  <a:srgbClr val="C00000"/>
                </a:solidFill>
                <a:latin typeface="Calibri" panose="020F0502020204030204" pitchFamily="34" charset="0"/>
                <a:ea typeface="Calibri" panose="020F0502020204030204" pitchFamily="34" charset="0"/>
                <a:cs typeface="Calibri" panose="020F0502020204030204" pitchFamily="34" charset="0"/>
              </a:rPr>
              <a:t>Timeline: ~</a:t>
            </a:r>
            <a:r>
              <a:rPr lang="en-US" sz="2000" b="1">
                <a:solidFill>
                  <a:srgbClr val="C00000"/>
                </a:solidFill>
                <a:latin typeface="Calibri" panose="020F0502020204030204" pitchFamily="34" charset="0"/>
                <a:ea typeface="Calibri" panose="020F0502020204030204" pitchFamily="34" charset="0"/>
                <a:cs typeface="Calibri" panose="020F0502020204030204" pitchFamily="34" charset="0"/>
              </a:rPr>
              <a:t>15 years</a:t>
            </a:r>
          </a:p>
          <a:p>
            <a:r>
              <a:rPr lang="en-US" sz="2000">
                <a:solidFill>
                  <a:srgbClr val="C00000"/>
                </a:solidFill>
                <a:latin typeface="Calibri" panose="020F0502020204030204" pitchFamily="34" charset="0"/>
                <a:ea typeface="Calibri" panose="020F0502020204030204" pitchFamily="34" charset="0"/>
                <a:cs typeface="Calibri" panose="020F0502020204030204" pitchFamily="34" charset="0"/>
              </a:rPr>
              <a:t>Cost: over </a:t>
            </a:r>
            <a:r>
              <a:rPr lang="en-US" sz="2000" b="1">
                <a:solidFill>
                  <a:srgbClr val="C00000"/>
                </a:solidFill>
                <a:latin typeface="Calibri" panose="020F0502020204030204" pitchFamily="34" charset="0"/>
                <a:ea typeface="Calibri" panose="020F0502020204030204" pitchFamily="34" charset="0"/>
                <a:cs typeface="Calibri" panose="020F0502020204030204" pitchFamily="34" charset="0"/>
              </a:rPr>
              <a:t>$2.5 billion</a:t>
            </a:r>
          </a:p>
        </p:txBody>
      </p:sp>
      <p:pic>
        <p:nvPicPr>
          <p:cNvPr id="8" name="Picture 7">
            <a:extLst>
              <a:ext uri="{FF2B5EF4-FFF2-40B4-BE49-F238E27FC236}">
                <a16:creationId xmlns:a16="http://schemas.microsoft.com/office/drawing/2014/main" id="{E172C214-FF1D-594E-1A0F-4B35E4E37006}"/>
              </a:ext>
            </a:extLst>
          </p:cNvPr>
          <p:cNvPicPr>
            <a:picLocks noChangeAspect="1"/>
          </p:cNvPicPr>
          <p:nvPr/>
        </p:nvPicPr>
        <p:blipFill>
          <a:blip r:embed="rId4"/>
          <a:stretch>
            <a:fillRect/>
          </a:stretch>
        </p:blipFill>
        <p:spPr>
          <a:xfrm>
            <a:off x="2797522" y="722188"/>
            <a:ext cx="2537340" cy="1816446"/>
          </a:xfrm>
          <a:prstGeom prst="rect">
            <a:avLst/>
          </a:prstGeom>
        </p:spPr>
      </p:pic>
      <p:sp>
        <p:nvSpPr>
          <p:cNvPr id="7" name="TextBox 6">
            <a:extLst>
              <a:ext uri="{FF2B5EF4-FFF2-40B4-BE49-F238E27FC236}">
                <a16:creationId xmlns:a16="http://schemas.microsoft.com/office/drawing/2014/main" id="{81E46195-2927-259E-0A5A-13243B18682B}"/>
              </a:ext>
            </a:extLst>
          </p:cNvPr>
          <p:cNvSpPr txBox="1"/>
          <p:nvPr/>
        </p:nvSpPr>
        <p:spPr>
          <a:xfrm>
            <a:off x="5919680" y="2590710"/>
            <a:ext cx="5384119" cy="4154984"/>
          </a:xfrm>
          <a:prstGeom prst="rect">
            <a:avLst/>
          </a:prstGeom>
          <a:solidFill>
            <a:schemeClr val="bg1"/>
          </a:solidFill>
        </p:spPr>
        <p:txBody>
          <a:bodyPr wrap="square" rtlCol="0">
            <a:spAutoFit/>
          </a:bodyPr>
          <a:lstStyle/>
          <a:p>
            <a:pPr marL="342900" indent="-342900">
              <a:buClr>
                <a:srgbClr val="ED7D31"/>
              </a:buClr>
              <a:buFont typeface="Arial" panose="020B0604020202020204" pitchFamily="34" charset="0"/>
              <a:buChar char="•"/>
            </a:pPr>
            <a:r>
              <a:rPr lang="en-US" sz="2400">
                <a:solidFill>
                  <a:srgbClr val="CC5D08"/>
                </a:solidFill>
                <a:latin typeface="Calibri" panose="020F0502020204030204" pitchFamily="34" charset="0"/>
                <a:ea typeface="Calibri" panose="020F0502020204030204" pitchFamily="34" charset="0"/>
                <a:cs typeface="Calibri" panose="020F0502020204030204" pitchFamily="34" charset="0"/>
              </a:rPr>
              <a:t>Bayesian ML models help scale up drug screening process by predicting docking scores efficiently with uncertainty analysis</a:t>
            </a:r>
          </a:p>
          <a:p>
            <a:pPr marL="342900" indent="-342900">
              <a:buClr>
                <a:srgbClr val="ED7D31"/>
              </a:buClr>
              <a:buFont typeface="Arial" panose="020B0604020202020204" pitchFamily="34" charset="0"/>
              <a:buChar char="•"/>
            </a:pPr>
            <a:r>
              <a:rPr lang="en-US" sz="2400">
                <a:solidFill>
                  <a:srgbClr val="CC5D08"/>
                </a:solidFill>
                <a:latin typeface="Calibri" panose="020F0502020204030204" pitchFamily="34" charset="0"/>
                <a:ea typeface="Calibri" panose="020F0502020204030204" pitchFamily="34" charset="0"/>
                <a:cs typeface="Calibri" panose="020F0502020204030204" pitchFamily="34" charset="0"/>
              </a:rPr>
              <a:t>Saves money and time by accelerating the process, hopefully that leads to cheaper and faster treatment available for patients</a:t>
            </a:r>
          </a:p>
          <a:p>
            <a:pPr marL="342900" indent="-342900">
              <a:buClr>
                <a:srgbClr val="ED7D31"/>
              </a:buClr>
              <a:buFont typeface="Arial" panose="020B0604020202020204" pitchFamily="34" charset="0"/>
              <a:buChar char="•"/>
            </a:pPr>
            <a:r>
              <a:rPr lang="en-US" sz="2400">
                <a:solidFill>
                  <a:srgbClr val="CC5D08"/>
                </a:solidFill>
                <a:latin typeface="Calibri" panose="020F0502020204030204" pitchFamily="34" charset="0"/>
                <a:ea typeface="Calibri" panose="020F0502020204030204" pitchFamily="34" charset="0"/>
                <a:cs typeface="Calibri" panose="020F0502020204030204" pitchFamily="34" charset="0"/>
              </a:rPr>
              <a:t>This project won’t solve the big problems but could contribute to a small piece in drug screening process.</a:t>
            </a:r>
            <a:endParaRPr lang="en-US" sz="2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16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GOAL</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19680" y="619124"/>
                <a:ext cx="5493145" cy="5905500"/>
              </a:xfrm>
            </p:spPr>
            <p:txBody>
              <a:bodyPr>
                <a:normAutofit/>
              </a:bodyPr>
              <a:lstStyle/>
              <a:p>
                <a:r>
                  <a:rPr lang="en-US" sz="2800">
                    <a:latin typeface="Calibri" panose="020F0502020204030204" pitchFamily="34" charset="0"/>
                    <a:ea typeface="Calibri" panose="020F0502020204030204" pitchFamily="34" charset="0"/>
                    <a:cs typeface="Calibri" panose="020F0502020204030204" pitchFamily="34" charset="0"/>
                  </a:rPr>
                  <a:t>GOAL: </a:t>
                </a:r>
                <a:r>
                  <a:rPr lang="en-US" sz="2800" b="1">
                    <a:solidFill>
                      <a:srgbClr val="ED7D31"/>
                    </a:solidFill>
                    <a:latin typeface="Calibri" panose="020F0502020204030204" pitchFamily="34" charset="0"/>
                    <a:ea typeface="Calibri" panose="020F0502020204030204" pitchFamily="34" charset="0"/>
                    <a:cs typeface="Calibri" panose="020F0502020204030204" pitchFamily="34" charset="0"/>
                  </a:rPr>
                  <a:t>Predicting docking scores</a:t>
                </a:r>
              </a:p>
              <a:p>
                <a:pPr marL="457200" indent="-457200">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A docking score is a change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2800">
                    <a:effectLst/>
                    <a:latin typeface="Calibri" panose="020F0502020204030204" pitchFamily="34" charset="0"/>
                    <a:ea typeface="Calibri" panose="020F0502020204030204" pitchFamily="34" charset="0"/>
                    <a:cs typeface="Calibri" panose="020F0502020204030204" pitchFamily="34" charset="0"/>
                  </a:rPr>
                  <a:t> in the molar Gibbs free energy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2800">
                    <a:effectLst/>
                    <a:latin typeface="Calibri" panose="020F0502020204030204" pitchFamily="34" charset="0"/>
                    <a:ea typeface="Calibri" panose="020F0502020204030204" pitchFamily="34" charset="0"/>
                    <a:cs typeface="Calibri" panose="020F0502020204030204" pitchFamily="34" charset="0"/>
                  </a:rPr>
                  <a:t> of a ligand compound </a:t>
                </a:r>
                <a:r>
                  <a:rPr lang="en-US" sz="2800">
                    <a:latin typeface="Calibri" panose="020F0502020204030204" pitchFamily="34" charset="0"/>
                    <a:ea typeface="Calibri" panose="020F0502020204030204" pitchFamily="34" charset="0"/>
                    <a:cs typeface="Calibri" panose="020F0502020204030204" pitchFamily="34" charset="0"/>
                  </a:rPr>
                  <a:t>in kilocalories per mole</a:t>
                </a:r>
              </a:p>
              <a:p>
                <a:pPr marL="457200" indent="-457200">
                  <a:lnSpc>
                    <a:spcPct val="110000"/>
                  </a:lnSpc>
                  <a:spcAft>
                    <a:spcPts val="600"/>
                  </a:spcAft>
                  <a:buFont typeface="Arial" panose="020B0604020202020204" pitchFamily="34" charset="0"/>
                  <a:buChar char="•"/>
                </a:pPr>
                <a14:m>
                  <m:oMath xmlns:m="http://schemas.openxmlformats.org/officeDocument/2006/math">
                    <m:r>
                      <a:rPr lang="en-US" sz="2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600" i="1" smtClean="0">
                        <a:effectLst/>
                        <a:latin typeface="Cambria Math" panose="02040503050406030204" pitchFamily="18" charset="0"/>
                        <a:ea typeface="Calibri" panose="020F0502020204030204" pitchFamily="34" charset="0"/>
                        <a:cs typeface="Times New Roman" panose="02020603050405020304" pitchFamily="18" charset="0"/>
                      </a:rPr>
                      <m:t>15 </m:t>
                    </m:r>
                    <m:f>
                      <m:fPr>
                        <m:ctrlPr>
                          <a:rPr lang="en-US" sz="2600" i="1">
                            <a:effectLst/>
                            <a:latin typeface="Cambria Math" panose="02040503050406030204" pitchFamily="18" charset="0"/>
                            <a:cs typeface="Times New Roman" panose="02020603050405020304" pitchFamily="18" charset="0"/>
                          </a:rPr>
                        </m:ctrlPr>
                      </m:fPr>
                      <m:num>
                        <m:r>
                          <a:rPr lang="en-US" sz="2600" i="1">
                            <a:effectLst/>
                            <a:latin typeface="Cambria Math" panose="02040503050406030204" pitchFamily="18" charset="0"/>
                            <a:ea typeface="Calibri" panose="020F0502020204030204" pitchFamily="34" charset="0"/>
                            <a:cs typeface="Times New Roman" panose="02020603050405020304" pitchFamily="18" charset="0"/>
                          </a:rPr>
                          <m:t>𝑘𝑖𝑙𝑜𝑐𝑎𝑙𝑜𝑟𝑖𝑒𝑠</m:t>
                        </m:r>
                      </m:num>
                      <m:den>
                        <m:r>
                          <a:rPr lang="en-US" sz="2600" i="1">
                            <a:effectLst/>
                            <a:latin typeface="Cambria Math" panose="02040503050406030204" pitchFamily="18" charset="0"/>
                            <a:ea typeface="Calibri" panose="020F0502020204030204" pitchFamily="34" charset="0"/>
                            <a:cs typeface="Times New Roman" panose="02020603050405020304" pitchFamily="18" charset="0"/>
                          </a:rPr>
                          <m:t>𝑚𝑜𝑙</m:t>
                        </m:r>
                      </m:den>
                    </m:f>
                  </m:oMath>
                </a14:m>
                <a:r>
                  <a:rPr lang="en-US" sz="2600">
                    <a:effectLst/>
                    <a:latin typeface="Calibri" panose="020F0502020204030204" pitchFamily="34" charset="0"/>
                    <a:ea typeface="Calibri" panose="020F0502020204030204" pitchFamily="34" charset="0"/>
                    <a:cs typeface="Calibri" panose="020F0502020204030204" pitchFamily="34" charset="0"/>
                  </a:rPr>
                  <a:t> is amazing and </a:t>
                </a:r>
                <a14:m>
                  <m:oMath xmlns:m="http://schemas.openxmlformats.org/officeDocument/2006/math">
                    <m:r>
                      <a:rPr lang="en-US" sz="2600" i="1">
                        <a:effectLst/>
                        <a:latin typeface="Cambria Math" panose="02040503050406030204" pitchFamily="18" charset="0"/>
                        <a:ea typeface="Yu Mincho" panose="02020400000000000000" pitchFamily="18" charset="-128"/>
                        <a:cs typeface="Times New Roman" panose="02020603050405020304" pitchFamily="18" charset="0"/>
                      </a:rPr>
                      <m:t>−9 </m:t>
                    </m:r>
                    <m:f>
                      <m:fPr>
                        <m:ctrlPr>
                          <a:rPr lang="en-US" sz="2600" i="1">
                            <a:effectLst/>
                            <a:latin typeface="Cambria Math" panose="02040503050406030204" pitchFamily="18" charset="0"/>
                            <a:cs typeface="Times New Roman" panose="02020603050405020304" pitchFamily="18" charset="0"/>
                          </a:rPr>
                        </m:ctrlPr>
                      </m:fPr>
                      <m:num>
                        <m:r>
                          <a:rPr lang="en-US" sz="2600" i="1">
                            <a:effectLst/>
                            <a:latin typeface="Cambria Math" panose="02040503050406030204" pitchFamily="18" charset="0"/>
                            <a:ea typeface="Calibri" panose="020F0502020204030204" pitchFamily="34" charset="0"/>
                            <a:cs typeface="Times New Roman" panose="02020603050405020304" pitchFamily="18" charset="0"/>
                          </a:rPr>
                          <m:t>𝑘𝑖𝑙𝑜𝑐𝑎𝑙𝑜𝑟𝑖𝑒𝑠</m:t>
                        </m:r>
                      </m:num>
                      <m:den>
                        <m:r>
                          <a:rPr lang="en-US" sz="2600" i="1">
                            <a:effectLst/>
                            <a:latin typeface="Cambria Math" panose="02040503050406030204" pitchFamily="18" charset="0"/>
                            <a:ea typeface="Calibri" panose="020F0502020204030204" pitchFamily="34" charset="0"/>
                            <a:cs typeface="Times New Roman" panose="02020603050405020304" pitchFamily="18" charset="0"/>
                          </a:rPr>
                          <m:t>𝑚𝑜𝑙</m:t>
                        </m:r>
                      </m:den>
                    </m:f>
                  </m:oMath>
                </a14:m>
                <a:r>
                  <a:rPr lang="en-US" sz="2600">
                    <a:effectLst/>
                    <a:latin typeface="Calibri" panose="020F0502020204030204" pitchFamily="34" charset="0"/>
                    <a:ea typeface="Calibri" panose="020F0502020204030204" pitchFamily="34" charset="0"/>
                    <a:cs typeface="Calibri" panose="020F0502020204030204" pitchFamily="34" charset="0"/>
                  </a:rPr>
                  <a:t> is okay</a:t>
                </a:r>
              </a:p>
              <a:p>
                <a:pPr marL="457200" indent="-457200">
                  <a:lnSpc>
                    <a:spcPct val="110000"/>
                  </a:lnSpc>
                  <a:spcAft>
                    <a:spcPts val="600"/>
                  </a:spcAft>
                  <a:buFont typeface="Arial" panose="020B0604020202020204" pitchFamily="34" charset="0"/>
                  <a:buChar char="•"/>
                </a:pPr>
                <a:r>
                  <a:rPr lang="en-US" sz="2600">
                    <a:latin typeface="Calibri" panose="020F0502020204030204" pitchFamily="34" charset="0"/>
                    <a:ea typeface="Calibri" panose="020F0502020204030204" pitchFamily="34" charset="0"/>
                    <a:cs typeface="Calibri" panose="020F0502020204030204" pitchFamily="34" charset="0"/>
                  </a:rPr>
                  <a:t>Smaller is better</a:t>
                </a:r>
              </a:p>
              <a:p>
                <a:endParaRPr lang="en-US" sz="2400" baseline="30000">
                  <a:latin typeface="Calibri" panose="020F0502020204030204" pitchFamily="34" charset="0"/>
                  <a:ea typeface="Calibri" panose="020F0502020204030204" pitchFamily="34" charset="0"/>
                  <a:cs typeface="Calibri" panose="020F0502020204030204" pitchFamily="34" charset="0"/>
                </a:endParaRPr>
              </a:p>
              <a:p>
                <a:endParaRPr lang="en-US" sz="2400" baseline="30000">
                  <a:latin typeface="Calibri" panose="020F0502020204030204" pitchFamily="34" charset="0"/>
                  <a:ea typeface="Calibri" panose="020F0502020204030204" pitchFamily="34" charset="0"/>
                  <a:cs typeface="Calibri" panose="020F0502020204030204" pitchFamily="34" charset="0"/>
                </a:endParaRPr>
              </a:p>
              <a:p>
                <a:endParaRPr lang="en-US" sz="2400" baseline="300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 name="Text Placeholder 3">
                <a:extLst>
                  <a:ext uri="{FF2B5EF4-FFF2-40B4-BE49-F238E27FC236}">
                    <a16:creationId xmlns:a16="http://schemas.microsoft.com/office/drawing/2014/main" id="{265260DC-9BA5-7CB7-153F-7BE152E6A320}"/>
                  </a:ext>
                </a:extLst>
              </p:cNvPr>
              <p:cNvSpPr>
                <a:spLocks noGrp="1" noRot="1" noChangeAspect="1" noMove="1" noResize="1" noEditPoints="1" noAdjustHandles="1" noChangeArrowheads="1" noChangeShapeType="1" noTextEdit="1"/>
              </p:cNvSpPr>
              <p:nvPr>
                <p:ph type="body" sz="quarter" idx="13"/>
              </p:nvPr>
            </p:nvSpPr>
            <p:spPr>
              <a:xfrm>
                <a:off x="5919680" y="619124"/>
                <a:ext cx="5493145" cy="5905500"/>
              </a:xfrm>
              <a:blipFill>
                <a:blip r:embed="rId5"/>
                <a:stretch>
                  <a:fillRect l="-2220" r="-1887"/>
                </a:stretch>
              </a:blipFill>
            </p:spPr>
            <p:txBody>
              <a:bodyPr/>
              <a:lstStyle/>
              <a:p>
                <a:r>
                  <a:rPr lang="en-US">
                    <a:noFill/>
                  </a:rPr>
                  <a:t> </a:t>
                </a:r>
              </a:p>
            </p:txBody>
          </p:sp>
        </mc:Fallback>
      </mc:AlternateContent>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5</a:t>
            </a:fld>
            <a:endParaRPr lang="en-US"/>
          </a:p>
        </p:txBody>
      </p:sp>
      <p:pic>
        <p:nvPicPr>
          <p:cNvPr id="5" name="Picture 4" descr="A diagram of a black object&#10;&#10;Description automatically generated with medium confidence">
            <a:extLst>
              <a:ext uri="{FF2B5EF4-FFF2-40B4-BE49-F238E27FC236}">
                <a16:creationId xmlns:a16="http://schemas.microsoft.com/office/drawing/2014/main" id="{933BF762-2549-E0CF-EB47-F3A3DB2E3A58}"/>
              </a:ext>
            </a:extLst>
          </p:cNvPr>
          <p:cNvPicPr>
            <a:picLocks noChangeAspect="1"/>
          </p:cNvPicPr>
          <p:nvPr/>
        </p:nvPicPr>
        <p:blipFill>
          <a:blip r:embed="rId6"/>
          <a:stretch>
            <a:fillRect/>
          </a:stretch>
        </p:blipFill>
        <p:spPr>
          <a:xfrm>
            <a:off x="432409" y="959902"/>
            <a:ext cx="5249716" cy="348338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F10CAFE6-FB88-274A-B542-4AC07DB0B962}"/>
              </a:ext>
            </a:extLst>
          </p:cNvPr>
          <p:cNvSpPr txBox="1"/>
          <p:nvPr/>
        </p:nvSpPr>
        <p:spPr>
          <a:xfrm>
            <a:off x="0" y="6524624"/>
            <a:ext cx="4722768" cy="307777"/>
          </a:xfrm>
          <a:prstGeom prst="rect">
            <a:avLst/>
          </a:prstGeom>
          <a:noFill/>
        </p:spPr>
        <p:txBody>
          <a:bodyPr wrap="none" rtlCol="0">
            <a:spAutoFit/>
          </a:bodyPr>
          <a:lstStyle/>
          <a:p>
            <a:r>
              <a:rPr lang="en-US"/>
              <a:t>Source: https://en.wikipedia.org/wiki/Docking_(molecular)</a:t>
            </a:r>
          </a:p>
        </p:txBody>
      </p:sp>
    </p:spTree>
    <p:extLst>
      <p:ext uri="{BB962C8B-B14F-4D97-AF65-F5344CB8AC3E}">
        <p14:creationId xmlns:p14="http://schemas.microsoft.com/office/powerpoint/2010/main" val="250939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ABOUT DATA</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474525" y="224798"/>
            <a:ext cx="6261588" cy="5610224"/>
          </a:xfrm>
        </p:spPr>
        <p:txBody>
          <a:bodyPr>
            <a:noAutofit/>
          </a:bodyPr>
          <a:lstStyle/>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Data set is associated with one site on 7JXQ protein at which ligands bind. </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7JXQ protein target may cause lung, breast, or other cancers.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Each row encapsulates data relating to a ligand docking to the protein. </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There is one ligand per row, one row per ligand. </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raw data set has 2,121,226 observations and each with a docking score and SMILES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 </a:t>
            </a:r>
            <a:r>
              <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rPr>
              <a:t>SMILES</a:t>
            </a:r>
            <a:r>
              <a:rPr lang="en-US" sz="2400" b="1"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(Simplified Molecular-Input Line-Entry System) is a line notation for a chemical structure.</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We use SMILES to predict docking scores. Convert into numerical representation.</a:t>
            </a: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6</a:t>
            </a:fld>
            <a:endParaRPr lang="en-US"/>
          </a:p>
        </p:txBody>
      </p:sp>
      <p:sp>
        <p:nvSpPr>
          <p:cNvPr id="7" name="TextBox 6">
            <a:extLst>
              <a:ext uri="{FF2B5EF4-FFF2-40B4-BE49-F238E27FC236}">
                <a16:creationId xmlns:a16="http://schemas.microsoft.com/office/drawing/2014/main" id="{F10CAFE6-FB88-274A-B542-4AC07DB0B962}"/>
              </a:ext>
            </a:extLst>
          </p:cNvPr>
          <p:cNvSpPr txBox="1"/>
          <p:nvPr/>
        </p:nvSpPr>
        <p:spPr>
          <a:xfrm>
            <a:off x="0" y="6524624"/>
            <a:ext cx="6683240" cy="307777"/>
          </a:xfrm>
          <a:prstGeom prst="rect">
            <a:avLst/>
          </a:prstGeom>
          <a:noFill/>
        </p:spPr>
        <p:txBody>
          <a:bodyPr wrap="none" rtlCol="0">
            <a:spAutoFit/>
          </a:bodyPr>
          <a:lstStyle/>
          <a:p>
            <a:r>
              <a:rPr lang="en-US"/>
              <a:t>Source: https://en.wikipedia.org/wiki/Simplified_molecular-input_line-entry_system</a:t>
            </a:r>
          </a:p>
        </p:txBody>
      </p:sp>
      <p:pic>
        <p:nvPicPr>
          <p:cNvPr id="30" name="Picture 29">
            <a:extLst>
              <a:ext uri="{FF2B5EF4-FFF2-40B4-BE49-F238E27FC236}">
                <a16:creationId xmlns:a16="http://schemas.microsoft.com/office/drawing/2014/main" id="{21BE8DCD-75F5-AA26-67B1-AA20B57C0A5E}"/>
              </a:ext>
            </a:extLst>
          </p:cNvPr>
          <p:cNvPicPr>
            <a:picLocks noChangeAspect="1"/>
          </p:cNvPicPr>
          <p:nvPr/>
        </p:nvPicPr>
        <p:blipFill>
          <a:blip r:embed="rId3"/>
          <a:stretch>
            <a:fillRect/>
          </a:stretch>
        </p:blipFill>
        <p:spPr>
          <a:xfrm>
            <a:off x="207134" y="417441"/>
            <a:ext cx="4441066" cy="1917181"/>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93433A93-751C-3D3F-66EA-ABC9790E9BBD}"/>
              </a:ext>
            </a:extLst>
          </p:cNvPr>
          <p:cNvPicPr>
            <a:picLocks noChangeAspect="1"/>
          </p:cNvPicPr>
          <p:nvPr/>
        </p:nvPicPr>
        <p:blipFill>
          <a:blip r:embed="rId4"/>
          <a:stretch>
            <a:fillRect/>
          </a:stretch>
        </p:blipFill>
        <p:spPr>
          <a:xfrm>
            <a:off x="2427667" y="2502897"/>
            <a:ext cx="2393715" cy="1831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583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4695-179E-80B5-2C33-AADE6CCF3781}"/>
              </a:ext>
            </a:extLst>
          </p:cNvPr>
          <p:cNvSpPr>
            <a:spLocks noGrp="1"/>
          </p:cNvSpPr>
          <p:nvPr>
            <p:ph type="title"/>
          </p:nvPr>
        </p:nvSpPr>
        <p:spPr>
          <a:xfrm>
            <a:off x="384379" y="5228526"/>
            <a:ext cx="3139440" cy="1325563"/>
          </a:xfrm>
        </p:spPr>
        <p:txBody>
          <a:bodyPr>
            <a:normAutofit fontScale="90000"/>
          </a:bodyPr>
          <a:lstStyle/>
          <a:p>
            <a:r>
              <a:rPr lang="en-US"/>
              <a:t>EXPLORATORY DATA ANALYSIS</a:t>
            </a:r>
            <a:br>
              <a:rPr lang="en-US"/>
            </a:br>
            <a:r>
              <a:rPr lang="en-US"/>
              <a:t>AND DATA WRANGLING</a:t>
            </a:r>
          </a:p>
        </p:txBody>
      </p:sp>
      <p:sp>
        <p:nvSpPr>
          <p:cNvPr id="4" name="Text Placeholder 3">
            <a:extLst>
              <a:ext uri="{FF2B5EF4-FFF2-40B4-BE49-F238E27FC236}">
                <a16:creationId xmlns:a16="http://schemas.microsoft.com/office/drawing/2014/main" id="{1C803283-D35E-A19E-4580-17CF731FA712}"/>
              </a:ext>
            </a:extLst>
          </p:cNvPr>
          <p:cNvSpPr>
            <a:spLocks noGrp="1"/>
          </p:cNvSpPr>
          <p:nvPr>
            <p:ph type="body" sz="quarter" idx="15"/>
          </p:nvPr>
        </p:nvSpPr>
        <p:spPr>
          <a:xfrm>
            <a:off x="5332021" y="303911"/>
            <a:ext cx="6211783" cy="2795549"/>
          </a:xfrm>
        </p:spPr>
        <p:txBody>
          <a:bodyPr>
            <a:normAutofit/>
          </a:bodyPr>
          <a:lstStyle/>
          <a:p>
            <a:r>
              <a:rPr lang="en-US" sz="2600" b="1">
                <a:solidFill>
                  <a:srgbClr val="ED7D31"/>
                </a:solidFill>
                <a:latin typeface="Calibri" panose="020F0502020204030204" pitchFamily="34" charset="0"/>
                <a:ea typeface="Calibri" panose="020F0502020204030204" pitchFamily="34" charset="0"/>
                <a:cs typeface="Calibri" panose="020F0502020204030204" pitchFamily="34" charset="0"/>
              </a:rPr>
              <a:t>Probability Density Distribution of Docking Score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24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histogram of the PDF and kernel density estimation (KDE)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24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mean of the docking score is -5.829 and standard deviation of 1.477.</a:t>
            </a:r>
          </a:p>
          <a:p>
            <a:pPr marL="457200" indent="-457200">
              <a:buFont typeface="Arial" panose="020B0604020202020204" pitchFamily="34" charset="0"/>
              <a:buChar char="•"/>
            </a:pPr>
            <a:endParaRPr lang="en-US" sz="2600">
              <a:solidFill>
                <a:srgbClr val="ED7D31"/>
              </a:solidFill>
              <a:latin typeface="Calibri" panose="020F0502020204030204" pitchFamily="34" charset="0"/>
              <a:ea typeface="Calibri" panose="020F0502020204030204" pitchFamily="34" charset="0"/>
              <a:cs typeface="Calibri" panose="020F0502020204030204" pitchFamily="34" charset="0"/>
            </a:endParaRPr>
          </a:p>
          <a:p>
            <a:endParaRPr lang="en-US" sz="1800"/>
          </a:p>
        </p:txBody>
      </p:sp>
      <p:pic>
        <p:nvPicPr>
          <p:cNvPr id="11" name="Picture 10">
            <a:extLst>
              <a:ext uri="{FF2B5EF4-FFF2-40B4-BE49-F238E27FC236}">
                <a16:creationId xmlns:a16="http://schemas.microsoft.com/office/drawing/2014/main" id="{7B3FD2CC-BA04-1E77-A059-0D47E35FB3EC}"/>
              </a:ext>
            </a:extLst>
          </p:cNvPr>
          <p:cNvPicPr>
            <a:picLocks noChangeAspect="1"/>
          </p:cNvPicPr>
          <p:nvPr/>
        </p:nvPicPr>
        <p:blipFill>
          <a:blip r:embed="rId3"/>
          <a:stretch>
            <a:fillRect/>
          </a:stretch>
        </p:blipFill>
        <p:spPr>
          <a:xfrm>
            <a:off x="5183211" y="2832454"/>
            <a:ext cx="6773188" cy="3721635"/>
          </a:xfrm>
          <a:prstGeom prst="rect">
            <a:avLst/>
          </a:prstGeom>
          <a:ln>
            <a:noFill/>
          </a:ln>
          <a:effectLst>
            <a:outerShdw blurRad="292100" dist="139700" dir="2700000" algn="tl" rotWithShape="0">
              <a:srgbClr val="333333">
                <a:alpha val="65000"/>
              </a:srgbClr>
            </a:outerShdw>
          </a:effectLst>
        </p:spPr>
      </p:pic>
      <p:cxnSp>
        <p:nvCxnSpPr>
          <p:cNvPr id="18" name="Straight Connector 17">
            <a:extLst>
              <a:ext uri="{FF2B5EF4-FFF2-40B4-BE49-F238E27FC236}">
                <a16:creationId xmlns:a16="http://schemas.microsoft.com/office/drawing/2014/main" id="{508CAE6B-A7E8-5D9A-F4F7-AC4D1549FA56}"/>
              </a:ext>
            </a:extLst>
          </p:cNvPr>
          <p:cNvCxnSpPr>
            <a:cxnSpLocks/>
          </p:cNvCxnSpPr>
          <p:nvPr/>
        </p:nvCxnSpPr>
        <p:spPr>
          <a:xfrm>
            <a:off x="1864426" y="831273"/>
            <a:ext cx="0" cy="2001181"/>
          </a:xfrm>
          <a:prstGeom prst="line">
            <a:avLst/>
          </a:prstGeom>
          <a:ln>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084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a:t>METHODS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8</a:t>
            </a:fld>
            <a:endParaRPr lang="en-US"/>
          </a:p>
        </p:txBody>
      </p:sp>
      <p:sp>
        <p:nvSpPr>
          <p:cNvPr id="9" name="TextBox 8">
            <a:extLst>
              <a:ext uri="{FF2B5EF4-FFF2-40B4-BE49-F238E27FC236}">
                <a16:creationId xmlns:a16="http://schemas.microsoft.com/office/drawing/2014/main" id="{47C48E34-EA37-CD6C-5D64-32E0FA1CEE64}"/>
              </a:ext>
            </a:extLst>
          </p:cNvPr>
          <p:cNvSpPr txBox="1"/>
          <p:nvPr/>
        </p:nvSpPr>
        <p:spPr>
          <a:xfrm>
            <a:off x="3806456" y="380999"/>
            <a:ext cx="7963786" cy="4462760"/>
          </a:xfrm>
          <a:prstGeom prst="rect">
            <a:avLst/>
          </a:prstGeom>
          <a:noFill/>
        </p:spPr>
        <p:txBody>
          <a:bodyPr wrap="square" rtlCol="0">
            <a:spAutoFit/>
          </a:bodyPr>
          <a:lstStyle/>
          <a:p>
            <a:pPr>
              <a:spcAft>
                <a:spcPts val="600"/>
              </a:spcAft>
            </a:pPr>
            <a:r>
              <a:rPr lang="en-US" sz="2000" b="1" dirty="0">
                <a:solidFill>
                  <a:srgbClr val="ED7D31"/>
                </a:solidFill>
                <a:latin typeface="Calibri" panose="020F0502020204030204" pitchFamily="34" charset="0"/>
                <a:ea typeface="Calibri" panose="020F0502020204030204" pitchFamily="34" charset="0"/>
                <a:cs typeface="Calibri" panose="020F0502020204030204" pitchFamily="34" charset="0"/>
              </a:rPr>
              <a:t>Bayesian Docking-Score Predictor</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Bayesian Docking-Score Predictor receives many SMILES of  ligands and provides docking scores that approximately predict the binding affinity between two molecules.</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We use Python package </a:t>
            </a:r>
            <a:r>
              <a:rPr lang="en-US" sz="1800" kern="100" dirty="0" err="1">
                <a:latin typeface="Courier New" panose="02070309020205020404" pitchFamily="49" charset="0"/>
                <a:ea typeface="Yu Mincho" panose="02020400000000000000" pitchFamily="18" charset="-128"/>
                <a:cs typeface="Times New Roman" panose="02020603050405020304" pitchFamily="18" charset="0"/>
              </a:rPr>
              <a:t>rdkit</a:t>
            </a:r>
            <a:r>
              <a:rPr lang="en-US" sz="1800" dirty="0">
                <a:latin typeface="Calibri" panose="020F0502020204030204" pitchFamily="34" charset="0"/>
                <a:ea typeface="Calibri" panose="020F0502020204030204" pitchFamily="34" charset="0"/>
                <a:cs typeface="Calibri" panose="020F0502020204030204" pitchFamily="34" charset="0"/>
              </a:rPr>
              <a:t> to convert over 2 million SMILES's into molecules and molecules into hashed Morgan fingerprints each with 1024 bits</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 hashed Morgan fingerprint is a vector of numbers of substructures of molecules</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We construct a training and testing feature matrix where each row contains a docking score and 1024 numbers of occurrences of substructures. Our feature matrix has up to 2,121,226 observations.</a:t>
            </a:r>
          </a:p>
          <a:p>
            <a:pPr marL="342900" indent="-342900">
              <a:spcAft>
                <a:spcPts val="6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Predictive models trained with:</a:t>
            </a:r>
          </a:p>
          <a:p>
            <a:pPr lvl="8">
              <a:buClr>
                <a:srgbClr val="ED7D31"/>
              </a:buClr>
              <a:tabLst>
                <a:tab pos="182880" algn="l"/>
              </a:tabLst>
            </a:pPr>
            <a:r>
              <a:rPr lang="en-US" sz="1800" dirty="0">
                <a:latin typeface="Calibri" panose="020F0502020204030204" pitchFamily="34" charset="0"/>
                <a:ea typeface="Calibri" panose="020F0502020204030204" pitchFamily="34" charset="0"/>
                <a:cs typeface="Calibri" panose="020F0502020204030204" pitchFamily="34" charset="0"/>
              </a:rPr>
              <a:t>	- Bayesian Additive Regression Trees (BART)</a:t>
            </a:r>
          </a:p>
          <a:p>
            <a:pPr lvl="3">
              <a:spcAft>
                <a:spcPts val="600"/>
              </a:spcAft>
              <a:buClr>
                <a:srgbClr val="ED7D31"/>
              </a:buClr>
              <a:tabLst>
                <a:tab pos="182880" algn="l"/>
              </a:tabLst>
            </a:pPr>
            <a:r>
              <a:rPr lang="en-US" sz="1800" dirty="0">
                <a:latin typeface="Calibri" panose="020F0502020204030204" pitchFamily="34" charset="0"/>
                <a:ea typeface="Calibri" panose="020F0502020204030204" pitchFamily="34" charset="0"/>
                <a:cs typeface="Calibri" panose="020F0502020204030204" pitchFamily="34" charset="0"/>
              </a:rPr>
              <a:t>	- Bayesian Neural Network (BNN)</a:t>
            </a:r>
          </a:p>
        </p:txBody>
      </p:sp>
      <p:pic>
        <p:nvPicPr>
          <p:cNvPr id="3" name="Picture 2">
            <a:extLst>
              <a:ext uri="{FF2B5EF4-FFF2-40B4-BE49-F238E27FC236}">
                <a16:creationId xmlns:a16="http://schemas.microsoft.com/office/drawing/2014/main" id="{4B122678-4E1C-908C-37FD-7EA2AD301E70}"/>
              </a:ext>
            </a:extLst>
          </p:cNvPr>
          <p:cNvPicPr>
            <a:picLocks noChangeAspect="1"/>
          </p:cNvPicPr>
          <p:nvPr/>
        </p:nvPicPr>
        <p:blipFill>
          <a:blip r:embed="rId3"/>
          <a:stretch>
            <a:fillRect/>
          </a:stretch>
        </p:blipFill>
        <p:spPr>
          <a:xfrm>
            <a:off x="421758" y="1949564"/>
            <a:ext cx="3081681" cy="638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640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6E3EBB-7EFE-4222-EE2D-E3EBFE56AE16}"/>
                  </a:ext>
                </a:extLst>
              </p:cNvPr>
              <p:cNvSpPr txBox="1"/>
              <p:nvPr/>
            </p:nvSpPr>
            <p:spPr>
              <a:xfrm>
                <a:off x="2840476" y="328151"/>
                <a:ext cx="9007813" cy="6201313"/>
              </a:xfrm>
              <a:prstGeom prst="rect">
                <a:avLst/>
              </a:prstGeom>
              <a:noFill/>
            </p:spPr>
            <p:txBody>
              <a:bodyPr wrap="square" rtlCol="0">
                <a:spAutoFit/>
              </a:bodyPr>
              <a:lstStyle/>
              <a:p>
                <a:r>
                  <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rPr>
                  <a:t>Bayesian Model Using Bayesian Additive Regression Trees (BART) Model </a:t>
                </a:r>
              </a:p>
              <a:p>
                <a:endPar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 BART model with 50 trees is trained to map a vector </a:t>
                </a:r>
                <a14:m>
                  <m:oMath xmlns:m="http://schemas.openxmlformats.org/officeDocument/2006/math">
                    <m:acc>
                      <m:accPr>
                        <m:chr m:val="⃑"/>
                        <m:ctrlPr>
                          <a:rPr lang="en-US" sz="1800" i="1" kern="100" smtClean="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𝑥</m:t>
                        </m:r>
                      </m:e>
                    </m:acc>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of random variables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sub>
                    </m:sSub>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to a response variable </a:t>
                </a:r>
                <a14:m>
                  <m:oMath xmlns:m="http://schemas.openxmlformats.org/officeDocument/2006/math">
                    <m:acc>
                      <m:accPr>
                        <m:chr m:val="̂"/>
                        <m:ctrlP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t>𝑦</m:t>
                        </m:r>
                      </m:e>
                    </m:acc>
                  </m:oMath>
                </a14:m>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Each random variable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sub>
                    </m:sSub>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represents a number of occurrences of substructures.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Response variable </a:t>
                </a:r>
                <a14:m>
                  <m:oMath xmlns:m="http://schemas.openxmlformats.org/officeDocument/2006/math">
                    <m:acc>
                      <m:accPr>
                        <m:chr m:val="̂"/>
                        <m:ctrlPr>
                          <a:rPr lang="en-US" sz="1800" i="1" kern="100" smtClean="0">
                            <a:solidFill>
                              <a:schemeClr val="tx1"/>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represents a predicted docking score.</a:t>
                </a:r>
              </a:p>
              <a:p>
                <a14:m>
                  <m:oMath xmlns:m="http://schemas.openxmlformats.org/officeDocument/2006/math">
                    <m:acc>
                      <m:accPr>
                        <m:chr m:val="̂"/>
                        <m:ctrlPr>
                          <a:rPr lang="en-US" sz="1800" i="1" kern="100" smtClean="0">
                            <a:solidFill>
                              <a:schemeClr val="tx1"/>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approximates a random variable </a:t>
                </a:r>
                <a14:m>
                  <m:oMath xmlns:m="http://schemas.openxmlformats.org/officeDocument/2006/math">
                    <m:r>
                      <a:rPr lang="en-US" sz="1800"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𝑦</m:t>
                    </m:r>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that represents an observed docking score.</a:t>
                </a: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600"/>
                  </a:spcAft>
                </a:pPr>
                <a14:m>
                  <m:oMathPara xmlns:m="http://schemas.openxmlformats.org/officeDocument/2006/math">
                    <m:oMathParaPr>
                      <m:jc m:val="centerGroup"/>
                    </m:oMathParaPr>
                    <m:oMath xmlns:m="http://schemas.openxmlformats.org/officeDocument/2006/math">
                      <m:r>
                        <a:rPr lang="en-US" sz="1800" i="1" kern="100" smtClean="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𝑦</m:t>
                      </m:r>
                      <m:r>
                        <a:rPr lang="en-US" sz="1800" i="1" kern="100" smtClean="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𝑦</m:t>
                          </m:r>
                        </m:e>
                      </m:acc>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𝜖</m:t>
                      </m:r>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𝐵𝐴𝑅𝑇</m:t>
                      </m:r>
                      <m:d>
                        <m:dPr>
                          <m:ctrlP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ctrlPr>
                        </m:dPr>
                        <m:e>
                          <m:acc>
                            <m:accPr>
                              <m:chr m:val="⃑"/>
                              <m:ctrlP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𝑥</m:t>
                              </m:r>
                            </m:e>
                          </m:acc>
                        </m:e>
                      </m:d>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𝜖</m:t>
                      </m:r>
                    </m:oMath>
                  </m:oMathPara>
                </a14:m>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where </a:t>
                </a:r>
                <a14:m>
                  <m:oMath xmlns:m="http://schemas.openxmlformats.org/officeDocument/2006/math">
                    <m:r>
                      <a:rPr lang="en-US" sz="1800"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𝜖</m:t>
                    </m:r>
                  </m:oMath>
                </a14:m>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is an error.</a:t>
                </a:r>
              </a:p>
              <a:p>
                <a:pPr algn="just"/>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assume that </a:t>
                </a:r>
                <a14:m>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𝜖</m:t>
                    </m:r>
                  </m:oMath>
                </a14:m>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normally distributed with mean </a:t>
                </a:r>
                <a14:m>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𝜇</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=0</m:t>
                    </m:r>
                  </m:oMath>
                </a14:m>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standard deviation </a:t>
                </a:r>
                <a14:m>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𝜎</m:t>
                    </m:r>
                  </m:oMath>
                </a14:m>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just"/>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14:m>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𝑦</m:t>
                    </m:r>
                  </m:oMath>
                </a14:m>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normally distributed with mean </a:t>
                </a:r>
                <a14:m>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𝜇</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𝐵𝐴𝑅𝑇</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acc>
                      <m:accPr>
                        <m:chr m:val="⃑"/>
                        <m:ctrlP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t>𝑥</m:t>
                        </m:r>
                      </m:e>
                    </m:acc>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oMath>
                </a14:m>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standard deviation </a:t>
                </a:r>
                <a14:m>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𝜎</m:t>
                    </m:r>
                  </m:oMath>
                </a14:m>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just"/>
                <a14:m>
                  <m:oMathPara xmlns:m="http://schemas.openxmlformats.org/officeDocument/2006/math">
                    <m:oMathParaPr>
                      <m:jc m:val="centerGroup"/>
                    </m:oMathParaPr>
                    <m:oMath xmlns:m="http://schemas.openxmlformats.org/officeDocument/2006/math">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𝑦</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 ~ </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𝑁</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𝜇</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𝐵𝐴𝑅𝑇</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acc>
                        <m:accPr>
                          <m:chr m:val="⃑"/>
                          <m:ctrlP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solidFill>
                                <a:schemeClr val="tx1"/>
                              </a:solidFill>
                              <a:latin typeface="Cambria Math" panose="02040503050406030204" pitchFamily="18" charset="0"/>
                              <a:ea typeface="Yu Mincho" panose="02020400000000000000" pitchFamily="18" charset="-128"/>
                              <a:cs typeface="Times New Roman" panose="02020603050405020304" pitchFamily="18" charset="0"/>
                            </a:rPr>
                            <m:t>𝑥</m:t>
                          </m:r>
                        </m:e>
                      </m:acc>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𝜎</m:t>
                      </m:r>
                      <m:r>
                        <a:rPr lang="en-US" sz="1800" i="1" dirty="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nary>
                            <m:naryPr>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e>
                              <m:nary>
                                <m:naryPr>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e>
                              </m:nary>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e>
                          </m:nary>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nary>
                            <m:naryPr>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e>
                              <m:nary>
                                <m:naryPr>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e>
                              </m:nary>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e>
                          </m:nary>
                        </m:den>
                      </m:f>
                    </m:oMath>
                  </m:oMathPara>
                </a14:m>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b="0" i="0" dirty="0">
                  <a:effectLst/>
                  <a:latin typeface="Lato" panose="020F0502020204030203" pitchFamily="34" charset="0"/>
                </a:endParaRPr>
              </a:p>
            </p:txBody>
          </p:sp>
        </mc:Choice>
        <mc:Fallback xmlns="">
          <p:sp>
            <p:nvSpPr>
              <p:cNvPr id="11" name="TextBox 10">
                <a:extLst>
                  <a:ext uri="{FF2B5EF4-FFF2-40B4-BE49-F238E27FC236}">
                    <a16:creationId xmlns:a16="http://schemas.microsoft.com/office/drawing/2014/main" id="{EF6E3EBB-7EFE-4222-EE2D-E3EBFE56AE16}"/>
                  </a:ext>
                </a:extLst>
              </p:cNvPr>
              <p:cNvSpPr txBox="1">
                <a:spLocks noRot="1" noChangeAspect="1" noMove="1" noResize="1" noEditPoints="1" noAdjustHandles="1" noChangeArrowheads="1" noChangeShapeType="1" noTextEdit="1"/>
              </p:cNvSpPr>
              <p:nvPr/>
            </p:nvSpPr>
            <p:spPr>
              <a:xfrm>
                <a:off x="2840476" y="328151"/>
                <a:ext cx="9007813" cy="6201313"/>
              </a:xfrm>
              <a:prstGeom prst="rect">
                <a:avLst/>
              </a:prstGeom>
              <a:blipFill>
                <a:blip r:embed="rId3"/>
                <a:stretch>
                  <a:fillRect l="-1083" t="-787"/>
                </a:stretch>
              </a:blipFill>
            </p:spPr>
            <p:txBody>
              <a:bodyPr/>
              <a:lstStyle/>
              <a:p>
                <a:r>
                  <a:rPr lang="en-US">
                    <a:noFill/>
                  </a:rPr>
                  <a:t> </a:t>
                </a:r>
              </a:p>
            </p:txBody>
          </p:sp>
        </mc:Fallback>
      </mc:AlternateContent>
    </p:spTree>
    <p:extLst>
      <p:ext uri="{BB962C8B-B14F-4D97-AF65-F5344CB8AC3E}">
        <p14:creationId xmlns:p14="http://schemas.microsoft.com/office/powerpoint/2010/main" val="1569726894"/>
      </p:ext>
    </p:extLst>
  </p:cSld>
  <p:clrMapOvr>
    <a:masterClrMapping/>
  </p:clrMapOvr>
</p:sld>
</file>

<file path=ppt/theme/theme1.xml><?xml version="1.0" encoding="utf-8"?>
<a:theme xmlns:a="http://schemas.openxmlformats.org/drawingml/2006/main" name="UVA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VA Template" id="{AB2FAE81-7072-4686-849E-7EAFDBB895AD}" vid="{F2AF89CE-A4F8-4111-91D0-36529D913C3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cf8c7ea-8979-425e-9107-dbe95dd2bed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4EB9A1DE34CB4395B7D6BC42E8041B" ma:contentTypeVersion="14" ma:contentTypeDescription="Create a new document." ma:contentTypeScope="" ma:versionID="fbc580a832dbdd46b25dd0862b65270b">
  <xsd:schema xmlns:xsd="http://www.w3.org/2001/XMLSchema" xmlns:xs="http://www.w3.org/2001/XMLSchema" xmlns:p="http://schemas.microsoft.com/office/2006/metadata/properties" xmlns:ns3="dcf8c7ea-8979-425e-9107-dbe95dd2bede" xmlns:ns4="4ca7e4a4-a813-45c1-ac53-ad3fa1a0367c" targetNamespace="http://schemas.microsoft.com/office/2006/metadata/properties" ma:root="true" ma:fieldsID="2012d5dd7a7c3e8e8da3c0dcf30bee31" ns3:_="" ns4:_="">
    <xsd:import namespace="dcf8c7ea-8979-425e-9107-dbe95dd2bede"/>
    <xsd:import namespace="4ca7e4a4-a813-45c1-ac53-ad3fa1a0367c"/>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8c7ea-8979-425e-9107-dbe95dd2bed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a7e4a4-a813-45c1-ac53-ad3fa1a0367c"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8ECB35-CF0B-49A7-8960-7E6284D92555}">
  <ds:schemaRefs>
    <ds:schemaRef ds:uri="http://schemas.microsoft.com/sharepoint/v3/contenttype/forms"/>
  </ds:schemaRefs>
</ds:datastoreItem>
</file>

<file path=customXml/itemProps2.xml><?xml version="1.0" encoding="utf-8"?>
<ds:datastoreItem xmlns:ds="http://schemas.openxmlformats.org/officeDocument/2006/customXml" ds:itemID="{CCE54310-3E92-41A1-9ACD-B27910A6E965}">
  <ds:schemaRefs>
    <ds:schemaRef ds:uri="4ca7e4a4-a813-45c1-ac53-ad3fa1a0367c"/>
    <ds:schemaRef ds:uri="dcf8c7ea-8979-425e-9107-dbe95dd2be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83122D4-AF33-4305-9E2A-BDAD9BDC769F}">
  <ds:schemaRefs>
    <ds:schemaRef ds:uri="4ca7e4a4-a813-45c1-ac53-ad3fa1a0367c"/>
    <ds:schemaRef ds:uri="dcf8c7ea-8979-425e-9107-dbe95dd2be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Theme1</Template>
  <TotalTime>1106</TotalTime>
  <Words>2061</Words>
  <Application>Microsoft Office PowerPoint</Application>
  <PresentationFormat>Widescreen</PresentationFormat>
  <Paragraphs>213</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Cambria Math</vt:lpstr>
      <vt:lpstr>Consolas</vt:lpstr>
      <vt:lpstr>Courier New</vt:lpstr>
      <vt:lpstr>Lato</vt:lpstr>
      <vt:lpstr>MJXc-TeX-math-I</vt:lpstr>
      <vt:lpstr>Times New Roman</vt:lpstr>
      <vt:lpstr>UVA Template</vt:lpstr>
      <vt:lpstr>PowerPoint Presentation</vt:lpstr>
      <vt:lpstr>CONTENTS</vt:lpstr>
      <vt:lpstr>INTRODUCTION</vt:lpstr>
      <vt:lpstr>PowerPoint Presentation</vt:lpstr>
      <vt:lpstr>GOAL</vt:lpstr>
      <vt:lpstr>ABOUT DATA</vt:lpstr>
      <vt:lpstr>EXPLORATORY DATA ANALYSIS AND DATA WRANGLING</vt:lpstr>
      <vt:lpstr>METHODS</vt:lpstr>
      <vt:lpstr>PowerPoint Presentation</vt:lpstr>
      <vt:lpstr>PREDICTIVE MODEL(BNN)</vt:lpstr>
      <vt:lpstr>Visualization</vt:lpstr>
      <vt:lpstr>RESULTS:  Trace Plots</vt:lpstr>
      <vt:lpstr>PowerPoint Presentation</vt:lpstr>
      <vt:lpstr>Data Frames Of Observed Docking Scores And Averages And Standard Deviations Of Predicted Docking Scores</vt:lpstr>
      <vt:lpstr>PowerPoint Presentation</vt:lpstr>
      <vt:lpstr>PowerPoint Presentation</vt:lpstr>
      <vt:lpstr>PowerPoint Presentation</vt:lpstr>
      <vt:lpstr>CONCLUSIONS</vt:lpstr>
      <vt:lpstr>CONCLUSIONS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Tom Lever</cp:lastModifiedBy>
  <cp:revision>1</cp:revision>
  <dcterms:modified xsi:type="dcterms:W3CDTF">2023-12-20T17:56:38Z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0x0101006B4EB9A1DE34CB4395B7D6BC42E8041B</vt:lpwstr>
  </property>
</Properties>
</file>