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352" r:id="rId2"/>
    <p:sldId id="286" r:id="rId3"/>
    <p:sldId id="355" r:id="rId4"/>
    <p:sldId id="364" r:id="rId5"/>
    <p:sldId id="318" r:id="rId6"/>
    <p:sldId id="326" r:id="rId7"/>
    <p:sldId id="359" r:id="rId8"/>
    <p:sldId id="338" r:id="rId9"/>
    <p:sldId id="327" r:id="rId10"/>
    <p:sldId id="294" r:id="rId11"/>
    <p:sldId id="340" r:id="rId12"/>
    <p:sldId id="361" r:id="rId13"/>
    <p:sldId id="341" r:id="rId14"/>
    <p:sldId id="345" r:id="rId15"/>
    <p:sldId id="346" r:id="rId16"/>
    <p:sldId id="342" r:id="rId17"/>
    <p:sldId id="332" r:id="rId18"/>
    <p:sldId id="330" r:id="rId19"/>
    <p:sldId id="349" r:id="rId20"/>
    <p:sldId id="362" r:id="rId21"/>
    <p:sldId id="363" r:id="rId22"/>
    <p:sldId id="339" r:id="rId23"/>
    <p:sldId id="336" r:id="rId24"/>
    <p:sldId id="325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C5D08"/>
    <a:srgbClr val="ED7D31"/>
    <a:srgbClr val="DAD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1887" autoAdjust="0"/>
  </p:normalViewPr>
  <p:slideViewPr>
    <p:cSldViewPr snapToGrid="0">
      <p:cViewPr varScale="1">
        <p:scale>
          <a:sx n="88" d="100"/>
          <a:sy n="88" d="100"/>
        </p:scale>
        <p:origin x="9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14451" units="1/cm"/>
          <inkml:channelProperty channel="Y" name="resolution" value="115.69231" units="1/cm"/>
          <inkml:channelProperty channel="T" name="resolution" value="1" units="1/dev"/>
        </inkml:channelProperties>
      </inkml:inkSource>
      <inkml:timestamp xml:id="ts0" timeString="2020-08-26T00:02:29.09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4692 13730 0,'0'0'0,"0"0"16,0 0 0,0 0-16,0 0 15,0 0 1,0 0-16,0 0 15,0 0-15,0 0 16,0 0 0,0 0-16,0 0 15,9 9-15</inkml:trace>
  <inkml:trace contextRef="#ctx0" brushRef="#br0" timeOffset="2691.97">22008 13756 0,'0'0'0,"0"0"15,0 0-15,0 25 16,0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232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1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40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35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60.png"/><Relationship Id="rId7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70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1HbB0ATZ_A&amp;list=PLFDbGp5YzjqXQ4oE4w9GVWdiokWB9gEpm" TargetMode="External"/><Relationship Id="rId2" Type="http://schemas.openxmlformats.org/officeDocument/2006/relationships/hyperlink" Target="https://github.com/wbasener/BayesianML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01.png"/><Relationship Id="rId7" Type="http://schemas.microsoft.com/office/2007/relationships/hdphoto" Target="../media/hdphoto1.wdp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7" Type="http://schemas.microsoft.com/office/2007/relationships/hdphoto" Target="../media/hdphoto1.wdp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www.kaggle.com/billbasener/probabilities-likelihoods-and-bayes-theorem" TargetMode="Externa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3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6.png"/><Relationship Id="rId10" Type="http://schemas.microsoft.com/office/2007/relationships/hdphoto" Target="../media/hdphoto1.wdp"/><Relationship Id="rId4" Type="http://schemas.openxmlformats.org/officeDocument/2006/relationships/image" Target="../media/image35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5.png"/><Relationship Id="rId12" Type="http://schemas.openxmlformats.org/officeDocument/2006/relationships/image" Target="../media/image43.png"/><Relationship Id="rId17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7.png"/><Relationship Id="rId5" Type="http://schemas.openxmlformats.org/officeDocument/2006/relationships/image" Target="../media/image36.png"/><Relationship Id="rId15" Type="http://schemas.openxmlformats.org/officeDocument/2006/relationships/image" Target="../media/image5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Relationship Id="rId1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5.png"/><Relationship Id="rId12" Type="http://schemas.openxmlformats.org/officeDocument/2006/relationships/image" Target="../media/image43.png"/><Relationship Id="rId17" Type="http://schemas.openxmlformats.org/officeDocument/2006/relationships/image" Target="../media/image7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7.png"/><Relationship Id="rId5" Type="http://schemas.openxmlformats.org/officeDocument/2006/relationships/image" Target="../media/image36.png"/><Relationship Id="rId15" Type="http://schemas.microsoft.com/office/2007/relationships/hdphoto" Target="../media/hdphoto1.wdp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University of Virginia - Wikipedia">
            <a:extLst>
              <a:ext uri="{FF2B5EF4-FFF2-40B4-BE49-F238E27FC236}">
                <a16:creationId xmlns:a16="http://schemas.microsoft.com/office/drawing/2014/main" id="{1F30D29E-9B75-81AA-2233-C8D5941F9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769" y="0"/>
            <a:ext cx="7034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57BA8C-E58E-4191-B6C7-A2F7CC2BDCB0}"/>
              </a:ext>
            </a:extLst>
          </p:cNvPr>
          <p:cNvSpPr txBox="1"/>
          <p:nvPr/>
        </p:nvSpPr>
        <p:spPr>
          <a:xfrm>
            <a:off x="70758" y="6148387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12D49"/>
                </a:solidFill>
              </a:rPr>
              <a:t>6040 Bayesian Machine Learning</a:t>
            </a:r>
          </a:p>
          <a:p>
            <a:r>
              <a:rPr lang="en-US" dirty="0">
                <a:solidFill>
                  <a:srgbClr val="212D49"/>
                </a:solidFill>
              </a:rPr>
              <a:t>Prof. Bill Basener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A56C5D-4F8E-47EA-A87C-6F3764F9FB5B}"/>
              </a:ext>
            </a:extLst>
          </p:cNvPr>
          <p:cNvSpPr/>
          <p:nvPr/>
        </p:nvSpPr>
        <p:spPr>
          <a:xfrm>
            <a:off x="0" y="2194371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/>
              <a:t>Computation with </a:t>
            </a:r>
          </a:p>
          <a:p>
            <a:pPr algn="ctr"/>
            <a:r>
              <a:rPr lang="en-US" sz="6600" dirty="0"/>
              <a:t>Bayes Theorem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C1549-AC30-8CE0-C0CC-39676AD94818}"/>
              </a:ext>
            </a:extLst>
          </p:cNvPr>
          <p:cNvSpPr/>
          <p:nvPr/>
        </p:nvSpPr>
        <p:spPr>
          <a:xfrm>
            <a:off x="11857703" y="5073445"/>
            <a:ext cx="334297" cy="1784555"/>
          </a:xfrm>
          <a:prstGeom prst="rect">
            <a:avLst/>
          </a:prstGeom>
          <a:solidFill>
            <a:srgbClr val="D97A47"/>
          </a:solidFill>
          <a:ln>
            <a:solidFill>
              <a:srgbClr val="D97A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7E3BF6-3C4D-CBC9-61C8-8C7B9B2BB0B7}"/>
              </a:ext>
            </a:extLst>
          </p:cNvPr>
          <p:cNvSpPr/>
          <p:nvPr/>
        </p:nvSpPr>
        <p:spPr>
          <a:xfrm>
            <a:off x="5234473" y="6736702"/>
            <a:ext cx="6957527" cy="121298"/>
          </a:xfrm>
          <a:prstGeom prst="rect">
            <a:avLst/>
          </a:prstGeom>
          <a:solidFill>
            <a:srgbClr val="D97A47"/>
          </a:solidFill>
          <a:ln>
            <a:solidFill>
              <a:srgbClr val="D97A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849ABE-3C3B-E213-41B3-0806DEAF03A3}"/>
              </a:ext>
            </a:extLst>
          </p:cNvPr>
          <p:cNvSpPr/>
          <p:nvPr/>
        </p:nvSpPr>
        <p:spPr>
          <a:xfrm>
            <a:off x="0" y="0"/>
            <a:ext cx="334297" cy="1784555"/>
          </a:xfrm>
          <a:prstGeom prst="rect">
            <a:avLst/>
          </a:prstGeom>
          <a:solidFill>
            <a:srgbClr val="D97A47"/>
          </a:solidFill>
          <a:ln>
            <a:solidFill>
              <a:srgbClr val="D97A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F858A-049A-7661-BE96-19F0241D4CBC}"/>
              </a:ext>
            </a:extLst>
          </p:cNvPr>
          <p:cNvSpPr/>
          <p:nvPr/>
        </p:nvSpPr>
        <p:spPr>
          <a:xfrm>
            <a:off x="96416" y="0"/>
            <a:ext cx="6957527" cy="121298"/>
          </a:xfrm>
          <a:prstGeom prst="rect">
            <a:avLst/>
          </a:prstGeom>
          <a:solidFill>
            <a:srgbClr val="D97A47"/>
          </a:solidFill>
          <a:ln>
            <a:solidFill>
              <a:srgbClr val="D97A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09DD9F-2308-3F77-D30C-27A8DB6EF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579" y="5873888"/>
            <a:ext cx="4407474" cy="81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5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61EC-D305-49E8-B02D-E9992BBE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2041"/>
            <a:ext cx="10515600" cy="1325563"/>
          </a:xfrm>
        </p:spPr>
        <p:txBody>
          <a:bodyPr/>
          <a:lstStyle/>
          <a:p>
            <a:r>
              <a:rPr lang="en-US" sz="4000" dirty="0"/>
              <a:t>Notation/Definitions:</a:t>
            </a:r>
          </a:p>
        </p:txBody>
      </p:sp>
      <p:sp>
        <p:nvSpPr>
          <p:cNvPr id="6" name="Google Shape;89;p14">
            <a:extLst>
              <a:ext uri="{FF2B5EF4-FFF2-40B4-BE49-F238E27FC236}">
                <a16:creationId xmlns:a16="http://schemas.microsoft.com/office/drawing/2014/main" id="{C1B8B359-B175-4074-A977-5C5ACE6F20F2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59A19CF-59A1-4B84-A5E0-793F09923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82169"/>
              </p:ext>
            </p:extLst>
          </p:nvPr>
        </p:nvGraphicFramePr>
        <p:xfrm>
          <a:off x="2387598" y="1554927"/>
          <a:ext cx="8128002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406090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398695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170895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413770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962638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45826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25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25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1613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327BD3-A101-41BC-A573-AECBB8B70B61}"/>
              </a:ext>
            </a:extLst>
          </p:cNvPr>
          <p:cNvSpPr txBox="1"/>
          <p:nvPr/>
        </p:nvSpPr>
        <p:spPr>
          <a:xfrm>
            <a:off x="1557058" y="236668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F0723-D803-404D-A3D0-FA8C2E196BAE}"/>
              </a:ext>
            </a:extLst>
          </p:cNvPr>
          <p:cNvSpPr txBox="1"/>
          <p:nvPr/>
        </p:nvSpPr>
        <p:spPr>
          <a:xfrm>
            <a:off x="6787964" y="932329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E745EC-A97E-44FD-9689-C2331B0C3080}"/>
              </a:ext>
            </a:extLst>
          </p:cNvPr>
          <p:cNvSpPr txBox="1"/>
          <p:nvPr/>
        </p:nvSpPr>
        <p:spPr>
          <a:xfrm>
            <a:off x="170330" y="3823930"/>
            <a:ext cx="11734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 This probability distribution has 2 variables that take on different values (called “</a:t>
            </a:r>
            <a:r>
              <a:rPr lang="en-US" sz="2000" b="1" dirty="0"/>
              <a:t>random variables</a:t>
            </a:r>
            <a:r>
              <a:rPr lang="en-US" sz="2000" dirty="0"/>
              <a:t>”).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F09DEB-6198-4400-82C2-EAB6BDF7A12A}"/>
              </a:ext>
            </a:extLst>
          </p:cNvPr>
          <p:cNvSpPr txBox="1"/>
          <p:nvPr/>
        </p:nvSpPr>
        <p:spPr>
          <a:xfrm>
            <a:off x="170330" y="4555628"/>
            <a:ext cx="9828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 A probability distribution with multiple random variable is called a </a:t>
            </a:r>
            <a:r>
              <a:rPr lang="en-US" sz="2000" b="1" dirty="0"/>
              <a:t>joint distribution</a:t>
            </a:r>
            <a:r>
              <a:rPr lang="en-US" sz="2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338D0E-A294-40B7-B405-9E559EB9CFBF}"/>
                  </a:ext>
                </a:extLst>
              </p:cNvPr>
              <p:cNvSpPr txBox="1"/>
              <p:nvPr/>
            </p:nvSpPr>
            <p:spPr>
              <a:xfrm>
                <a:off x="206188" y="5178146"/>
                <a:ext cx="107539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- We sometimes write the joint distribution as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to emphasize the role of the 2 variables.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338D0E-A294-40B7-B405-9E559EB9C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88" y="5178146"/>
                <a:ext cx="10753970" cy="400110"/>
              </a:xfrm>
              <a:prstGeom prst="rect">
                <a:avLst/>
              </a:prstGeom>
              <a:blipFill>
                <a:blip r:embed="rId3"/>
                <a:stretch>
                  <a:fillRect l="-624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4" descr="UVA School of Data Science Launch - YouTube">
            <a:extLst>
              <a:ext uri="{FF2B5EF4-FFF2-40B4-BE49-F238E27FC236}">
                <a16:creationId xmlns:a16="http://schemas.microsoft.com/office/drawing/2014/main" id="{C1955C9A-F796-C49B-D029-CBAF6AF43E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03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61EC-D305-49E8-B02D-E9992BBE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559"/>
            <a:ext cx="10515600" cy="1325563"/>
          </a:xfrm>
        </p:spPr>
        <p:txBody>
          <a:bodyPr/>
          <a:lstStyle/>
          <a:p>
            <a:r>
              <a:rPr lang="en-US" sz="4000" dirty="0"/>
              <a:t>Notation/Definitions:</a:t>
            </a:r>
          </a:p>
        </p:txBody>
      </p:sp>
      <p:sp>
        <p:nvSpPr>
          <p:cNvPr id="6" name="Google Shape;89;p14">
            <a:extLst>
              <a:ext uri="{FF2B5EF4-FFF2-40B4-BE49-F238E27FC236}">
                <a16:creationId xmlns:a16="http://schemas.microsoft.com/office/drawing/2014/main" id="{C1B8B359-B175-4074-A977-5C5ACE6F20F2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59A19CF-59A1-4B84-A5E0-793F09923A0D}"/>
              </a:ext>
            </a:extLst>
          </p:cNvPr>
          <p:cNvGraphicFramePr>
            <a:graphicFrameLocks noGrp="1"/>
          </p:cNvGraphicFramePr>
          <p:nvPr/>
        </p:nvGraphicFramePr>
        <p:xfrm>
          <a:off x="2387598" y="1554927"/>
          <a:ext cx="8128002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406090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398695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170895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413770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962638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45826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25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25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1613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327BD3-A101-41BC-A573-AECBB8B70B61}"/>
              </a:ext>
            </a:extLst>
          </p:cNvPr>
          <p:cNvSpPr txBox="1"/>
          <p:nvPr/>
        </p:nvSpPr>
        <p:spPr>
          <a:xfrm>
            <a:off x="1557058" y="236668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F0723-D803-404D-A3D0-FA8C2E196BAE}"/>
              </a:ext>
            </a:extLst>
          </p:cNvPr>
          <p:cNvSpPr txBox="1"/>
          <p:nvPr/>
        </p:nvSpPr>
        <p:spPr>
          <a:xfrm>
            <a:off x="6787964" y="932329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018D39-8A7E-474C-9046-9A8DB7EB35F0}"/>
                  </a:ext>
                </a:extLst>
              </p:cNvPr>
              <p:cNvSpPr txBox="1"/>
              <p:nvPr/>
            </p:nvSpPr>
            <p:spPr>
              <a:xfrm>
                <a:off x="1295399" y="4205062"/>
                <a:ext cx="620357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018D39-8A7E-474C-9046-9A8DB7EB3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4205062"/>
                <a:ext cx="620357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75B384-9EF8-49B5-8862-AEEF28DA7D7E}"/>
                  </a:ext>
                </a:extLst>
              </p:cNvPr>
              <p:cNvSpPr txBox="1"/>
              <p:nvPr/>
            </p:nvSpPr>
            <p:spPr>
              <a:xfrm>
                <a:off x="1039905" y="4901521"/>
                <a:ext cx="10112189" cy="118756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𝑁𝑂𝑇𝐸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3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3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75B384-9EF8-49B5-8862-AEEF28DA7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05" y="4901521"/>
                <a:ext cx="10112189" cy="11875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5D611C7-9149-43F8-900E-E0BD502F2C8F}"/>
              </a:ext>
            </a:extLst>
          </p:cNvPr>
          <p:cNvSpPr/>
          <p:nvPr/>
        </p:nvSpPr>
        <p:spPr>
          <a:xfrm>
            <a:off x="3787588" y="2191871"/>
            <a:ext cx="6409765" cy="47961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E6ACA-F425-45C5-8BF0-79900E059787}"/>
              </a:ext>
            </a:extLst>
          </p:cNvPr>
          <p:cNvSpPr/>
          <p:nvPr/>
        </p:nvSpPr>
        <p:spPr>
          <a:xfrm>
            <a:off x="5145741" y="2232212"/>
            <a:ext cx="878541" cy="987148"/>
          </a:xfrm>
          <a:prstGeom prst="rect">
            <a:avLst/>
          </a:prstGeom>
          <a:noFill/>
          <a:ln>
            <a:solidFill>
              <a:srgbClr val="CC5D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F5729C-0DFC-4B80-9E84-5F3DAB9BD993}"/>
                  </a:ext>
                </a:extLst>
              </p:cNvPr>
              <p:cNvSpPr txBox="1"/>
              <p:nvPr/>
            </p:nvSpPr>
            <p:spPr>
              <a:xfrm>
                <a:off x="5221942" y="718469"/>
                <a:ext cx="174811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dirty="0" smtClean="0">
                              <a:solidFill>
                                <a:srgbClr val="CC5D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C5D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dirty="0" smtClean="0">
                              <a:solidFill>
                                <a:srgbClr val="CC5D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F5729C-0DFC-4B80-9E84-5F3DAB9BD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942" y="718469"/>
                <a:ext cx="174811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AF9FD4-3905-4F8C-8673-CDA044747B17}"/>
              </a:ext>
            </a:extLst>
          </p:cNvPr>
          <p:cNvCxnSpPr>
            <a:stCxn id="16" idx="2"/>
          </p:cNvCxnSpPr>
          <p:nvPr/>
        </p:nvCxnSpPr>
        <p:spPr>
          <a:xfrm flipH="1">
            <a:off x="5813612" y="1303244"/>
            <a:ext cx="282388" cy="8886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6A6E57-785C-4E3C-B8BE-9DA021610CAA}"/>
                  </a:ext>
                </a:extLst>
              </p:cNvPr>
              <p:cNvSpPr txBox="1"/>
              <p:nvPr/>
            </p:nvSpPr>
            <p:spPr>
              <a:xfrm>
                <a:off x="7921161" y="716570"/>
                <a:ext cx="174811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dirty="0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dirty="0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6A6E57-785C-4E3C-B8BE-9DA021610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161" y="716570"/>
                <a:ext cx="174811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62C8AA-670B-4632-95CF-561710172FF6}"/>
              </a:ext>
            </a:extLst>
          </p:cNvPr>
          <p:cNvCxnSpPr>
            <a:stCxn id="19" idx="2"/>
          </p:cNvCxnSpPr>
          <p:nvPr/>
        </p:nvCxnSpPr>
        <p:spPr>
          <a:xfrm flipH="1">
            <a:off x="8512831" y="1301345"/>
            <a:ext cx="282388" cy="888627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93B4D3-0D69-4934-989B-998EE6628712}"/>
              </a:ext>
            </a:extLst>
          </p:cNvPr>
          <p:cNvCxnSpPr/>
          <p:nvPr/>
        </p:nvCxnSpPr>
        <p:spPr>
          <a:xfrm>
            <a:off x="1851949" y="4714754"/>
            <a:ext cx="9799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C1B1EE-E3A7-4427-9F99-A01B0E773297}"/>
              </a:ext>
            </a:extLst>
          </p:cNvPr>
          <p:cNvCxnSpPr/>
          <p:nvPr/>
        </p:nvCxnSpPr>
        <p:spPr>
          <a:xfrm>
            <a:off x="3079376" y="4714754"/>
            <a:ext cx="85613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4" descr="UVA School of Data Science Launch - YouTube">
            <a:extLst>
              <a:ext uri="{FF2B5EF4-FFF2-40B4-BE49-F238E27FC236}">
                <a16:creationId xmlns:a16="http://schemas.microsoft.com/office/drawing/2014/main" id="{602EB316-344B-912F-B3C9-161223EDA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66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10" grpId="0" animBg="1"/>
      <p:bldP spid="16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61EC-D305-49E8-B02D-E9992BBE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559"/>
            <a:ext cx="10515600" cy="1325563"/>
          </a:xfrm>
        </p:spPr>
        <p:txBody>
          <a:bodyPr/>
          <a:lstStyle/>
          <a:p>
            <a:r>
              <a:rPr lang="en-US" sz="4000" dirty="0"/>
              <a:t>Notation/Definitions:</a:t>
            </a:r>
          </a:p>
        </p:txBody>
      </p:sp>
      <p:sp>
        <p:nvSpPr>
          <p:cNvPr id="6" name="Google Shape;89;p14">
            <a:extLst>
              <a:ext uri="{FF2B5EF4-FFF2-40B4-BE49-F238E27FC236}">
                <a16:creationId xmlns:a16="http://schemas.microsoft.com/office/drawing/2014/main" id="{C1B8B359-B175-4074-A977-5C5ACE6F20F2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59A19CF-59A1-4B84-A5E0-793F09923A0D}"/>
              </a:ext>
            </a:extLst>
          </p:cNvPr>
          <p:cNvGraphicFramePr>
            <a:graphicFrameLocks noGrp="1"/>
          </p:cNvGraphicFramePr>
          <p:nvPr/>
        </p:nvGraphicFramePr>
        <p:xfrm>
          <a:off x="2387598" y="1554927"/>
          <a:ext cx="8128002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406090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398695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170895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413770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962638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45826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25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25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1613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327BD3-A101-41BC-A573-AECBB8B70B61}"/>
              </a:ext>
            </a:extLst>
          </p:cNvPr>
          <p:cNvSpPr txBox="1"/>
          <p:nvPr/>
        </p:nvSpPr>
        <p:spPr>
          <a:xfrm>
            <a:off x="1557058" y="236668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F0723-D803-404D-A3D0-FA8C2E196BAE}"/>
              </a:ext>
            </a:extLst>
          </p:cNvPr>
          <p:cNvSpPr txBox="1"/>
          <p:nvPr/>
        </p:nvSpPr>
        <p:spPr>
          <a:xfrm>
            <a:off x="6787964" y="932329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018D39-8A7E-474C-9046-9A8DB7EB35F0}"/>
                  </a:ext>
                </a:extLst>
              </p:cNvPr>
              <p:cNvSpPr txBox="1"/>
              <p:nvPr/>
            </p:nvSpPr>
            <p:spPr>
              <a:xfrm>
                <a:off x="1295399" y="4205062"/>
                <a:ext cx="620357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018D39-8A7E-474C-9046-9A8DB7EB3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4205062"/>
                <a:ext cx="620357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75B384-9EF8-49B5-8862-AEEF28DA7D7E}"/>
                  </a:ext>
                </a:extLst>
              </p:cNvPr>
              <p:cNvSpPr txBox="1"/>
              <p:nvPr/>
            </p:nvSpPr>
            <p:spPr>
              <a:xfrm>
                <a:off x="1039905" y="4901521"/>
                <a:ext cx="10112189" cy="118756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𝑁𝑂𝑇𝐸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3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600" b="0" i="0" dirty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3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3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3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75B384-9EF8-49B5-8862-AEEF28DA7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05" y="4901521"/>
                <a:ext cx="10112189" cy="11875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5D611C7-9149-43F8-900E-E0BD502F2C8F}"/>
              </a:ext>
            </a:extLst>
          </p:cNvPr>
          <p:cNvSpPr/>
          <p:nvPr/>
        </p:nvSpPr>
        <p:spPr>
          <a:xfrm>
            <a:off x="3787588" y="2191871"/>
            <a:ext cx="6409765" cy="47961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E6ACA-F425-45C5-8BF0-79900E059787}"/>
              </a:ext>
            </a:extLst>
          </p:cNvPr>
          <p:cNvSpPr/>
          <p:nvPr/>
        </p:nvSpPr>
        <p:spPr>
          <a:xfrm>
            <a:off x="5145741" y="2232212"/>
            <a:ext cx="878541" cy="987148"/>
          </a:xfrm>
          <a:prstGeom prst="rect">
            <a:avLst/>
          </a:prstGeom>
          <a:noFill/>
          <a:ln>
            <a:solidFill>
              <a:srgbClr val="CC5D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F5729C-0DFC-4B80-9E84-5F3DAB9BD993}"/>
                  </a:ext>
                </a:extLst>
              </p:cNvPr>
              <p:cNvSpPr txBox="1"/>
              <p:nvPr/>
            </p:nvSpPr>
            <p:spPr>
              <a:xfrm>
                <a:off x="5221942" y="718469"/>
                <a:ext cx="174811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dirty="0" smtClean="0">
                              <a:solidFill>
                                <a:srgbClr val="CC5D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C5D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dirty="0" smtClean="0">
                              <a:solidFill>
                                <a:srgbClr val="CC5D0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F5729C-0DFC-4B80-9E84-5F3DAB9BD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942" y="718469"/>
                <a:ext cx="174811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AF9FD4-3905-4F8C-8673-CDA044747B17}"/>
              </a:ext>
            </a:extLst>
          </p:cNvPr>
          <p:cNvCxnSpPr>
            <a:stCxn id="16" idx="2"/>
          </p:cNvCxnSpPr>
          <p:nvPr/>
        </p:nvCxnSpPr>
        <p:spPr>
          <a:xfrm flipH="1">
            <a:off x="5813612" y="1303244"/>
            <a:ext cx="282388" cy="8886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6A6E57-785C-4E3C-B8BE-9DA021610CAA}"/>
                  </a:ext>
                </a:extLst>
              </p:cNvPr>
              <p:cNvSpPr txBox="1"/>
              <p:nvPr/>
            </p:nvSpPr>
            <p:spPr>
              <a:xfrm>
                <a:off x="7921161" y="716570"/>
                <a:ext cx="174811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dirty="0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dirty="0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6A6E57-785C-4E3C-B8BE-9DA021610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161" y="716570"/>
                <a:ext cx="174811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62C8AA-670B-4632-95CF-561710172FF6}"/>
              </a:ext>
            </a:extLst>
          </p:cNvPr>
          <p:cNvCxnSpPr>
            <a:stCxn id="19" idx="2"/>
          </p:cNvCxnSpPr>
          <p:nvPr/>
        </p:nvCxnSpPr>
        <p:spPr>
          <a:xfrm flipH="1">
            <a:off x="8512831" y="1301345"/>
            <a:ext cx="282388" cy="888627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93B4D3-0D69-4934-989B-998EE6628712}"/>
              </a:ext>
            </a:extLst>
          </p:cNvPr>
          <p:cNvCxnSpPr/>
          <p:nvPr/>
        </p:nvCxnSpPr>
        <p:spPr>
          <a:xfrm>
            <a:off x="1851949" y="4714754"/>
            <a:ext cx="9799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C1B1EE-E3A7-4427-9F99-A01B0E773297}"/>
              </a:ext>
            </a:extLst>
          </p:cNvPr>
          <p:cNvCxnSpPr/>
          <p:nvPr/>
        </p:nvCxnSpPr>
        <p:spPr>
          <a:xfrm>
            <a:off x="3079376" y="4714754"/>
            <a:ext cx="85613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Picture 4" descr="UVA School of Data Science Launch - YouTube">
            <a:extLst>
              <a:ext uri="{FF2B5EF4-FFF2-40B4-BE49-F238E27FC236}">
                <a16:creationId xmlns:a16="http://schemas.microsoft.com/office/drawing/2014/main" id="{B812A5F1-755C-320D-D1B3-7DFB569238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436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61EC-D305-49E8-B02D-E9992BBE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2041"/>
            <a:ext cx="10515600" cy="1325563"/>
          </a:xfrm>
        </p:spPr>
        <p:txBody>
          <a:bodyPr/>
          <a:lstStyle/>
          <a:p>
            <a:r>
              <a:rPr lang="en-US" sz="4000" dirty="0"/>
              <a:t>Notation/Definitions:</a:t>
            </a:r>
          </a:p>
        </p:txBody>
      </p:sp>
      <p:sp>
        <p:nvSpPr>
          <p:cNvPr id="6" name="Google Shape;89;p14">
            <a:extLst>
              <a:ext uri="{FF2B5EF4-FFF2-40B4-BE49-F238E27FC236}">
                <a16:creationId xmlns:a16="http://schemas.microsoft.com/office/drawing/2014/main" id="{C1B8B359-B175-4074-A977-5C5ACE6F20F2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59A19CF-59A1-4B84-A5E0-793F09923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161348"/>
              </p:ext>
            </p:extLst>
          </p:nvPr>
        </p:nvGraphicFramePr>
        <p:xfrm>
          <a:off x="2387598" y="1554927"/>
          <a:ext cx="8128002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406090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398695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170895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413770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962638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45826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25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25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1613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327BD3-A101-41BC-A573-AECBB8B70B61}"/>
              </a:ext>
            </a:extLst>
          </p:cNvPr>
          <p:cNvSpPr txBox="1"/>
          <p:nvPr/>
        </p:nvSpPr>
        <p:spPr>
          <a:xfrm>
            <a:off x="1557058" y="236668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F0723-D803-404D-A3D0-FA8C2E196BAE}"/>
              </a:ext>
            </a:extLst>
          </p:cNvPr>
          <p:cNvSpPr txBox="1"/>
          <p:nvPr/>
        </p:nvSpPr>
        <p:spPr>
          <a:xfrm>
            <a:off x="6787964" y="932329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C34257-1888-450D-996D-F694CA442712}"/>
                  </a:ext>
                </a:extLst>
              </p:cNvPr>
              <p:cNvSpPr txBox="1"/>
              <p:nvPr/>
            </p:nvSpPr>
            <p:spPr>
              <a:xfrm>
                <a:off x="1295399" y="3897600"/>
                <a:ext cx="620357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C34257-1888-450D-996D-F694CA442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3897600"/>
                <a:ext cx="620357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UVA School of Data Science Launch - YouTube">
            <a:extLst>
              <a:ext uri="{FF2B5EF4-FFF2-40B4-BE49-F238E27FC236}">
                <a16:creationId xmlns:a16="http://schemas.microsoft.com/office/drawing/2014/main" id="{EACB3965-E856-C78A-4468-4234211647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913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61EC-D305-49E8-B02D-E9992BBE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2041"/>
            <a:ext cx="10515600" cy="1325563"/>
          </a:xfrm>
        </p:spPr>
        <p:txBody>
          <a:bodyPr/>
          <a:lstStyle/>
          <a:p>
            <a:r>
              <a:rPr lang="en-US" sz="4000" dirty="0"/>
              <a:t>Notation/Definitions:</a:t>
            </a:r>
          </a:p>
        </p:txBody>
      </p:sp>
      <p:sp>
        <p:nvSpPr>
          <p:cNvPr id="6" name="Google Shape;89;p14">
            <a:extLst>
              <a:ext uri="{FF2B5EF4-FFF2-40B4-BE49-F238E27FC236}">
                <a16:creationId xmlns:a16="http://schemas.microsoft.com/office/drawing/2014/main" id="{C1B8B359-B175-4074-A977-5C5ACE6F20F2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59A19CF-59A1-4B84-A5E0-793F09923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522974"/>
              </p:ext>
            </p:extLst>
          </p:nvPr>
        </p:nvGraphicFramePr>
        <p:xfrm>
          <a:off x="2387598" y="1554927"/>
          <a:ext cx="8128002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406090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398695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170895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413770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962638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45826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25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25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1613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327BD3-A101-41BC-A573-AECBB8B70B61}"/>
              </a:ext>
            </a:extLst>
          </p:cNvPr>
          <p:cNvSpPr txBox="1"/>
          <p:nvPr/>
        </p:nvSpPr>
        <p:spPr>
          <a:xfrm>
            <a:off x="1557058" y="236668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F0723-D803-404D-A3D0-FA8C2E196BAE}"/>
              </a:ext>
            </a:extLst>
          </p:cNvPr>
          <p:cNvSpPr txBox="1"/>
          <p:nvPr/>
        </p:nvSpPr>
        <p:spPr>
          <a:xfrm>
            <a:off x="6787964" y="932329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018D39-8A7E-474C-9046-9A8DB7EB35F0}"/>
                  </a:ext>
                </a:extLst>
              </p:cNvPr>
              <p:cNvSpPr txBox="1"/>
              <p:nvPr/>
            </p:nvSpPr>
            <p:spPr>
              <a:xfrm>
                <a:off x="1295399" y="3897600"/>
                <a:ext cx="620357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C5D08"/>
                        </a:solidFill>
                        <a:latin typeface="Cambria Math" panose="02040503050406030204" pitchFamily="18" charset="0"/>
                      </a:rPr>
                      <m:t>0.2+0.05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018D39-8A7E-474C-9046-9A8DB7EB3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3897600"/>
                <a:ext cx="620357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E3CAC-2C24-44ED-A673-6D88DB507C37}"/>
                  </a:ext>
                </a:extLst>
              </p:cNvPr>
              <p:cNvSpPr txBox="1"/>
              <p:nvPr/>
            </p:nvSpPr>
            <p:spPr>
              <a:xfrm>
                <a:off x="231471" y="4772403"/>
                <a:ext cx="111610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The probability distribution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called the </a:t>
                </a:r>
                <a:r>
                  <a:rPr lang="en-US" sz="2400" b="1" dirty="0"/>
                  <a:t>marginal distribution</a:t>
                </a:r>
                <a:r>
                  <a:rPr lang="en-US" sz="2400" dirty="0"/>
                  <a:t>, defined as: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E3CAC-2C24-44ED-A673-6D88DB507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71" y="4772403"/>
                <a:ext cx="11161004" cy="461665"/>
              </a:xfrm>
              <a:prstGeom prst="rect">
                <a:avLst/>
              </a:prstGeom>
              <a:blipFill>
                <a:blip r:embed="rId4"/>
                <a:stretch>
                  <a:fillRect l="-874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620486-EFF7-4492-BAEB-97FDB7A9DD84}"/>
                  </a:ext>
                </a:extLst>
              </p:cNvPr>
              <p:cNvSpPr txBox="1"/>
              <p:nvPr/>
            </p:nvSpPr>
            <p:spPr>
              <a:xfrm>
                <a:off x="3415552" y="5338859"/>
                <a:ext cx="6203576" cy="6236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620486-EFF7-4492-BAEB-97FDB7A9D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552" y="5338859"/>
                <a:ext cx="6203576" cy="623632"/>
              </a:xfrm>
              <a:prstGeom prst="rect">
                <a:avLst/>
              </a:prstGeom>
              <a:blipFill>
                <a:blip r:embed="rId5"/>
                <a:stretch>
                  <a:fillRect t="-11321" b="-2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5D22506-66EB-4913-87E1-D22FD4ED37CD}"/>
              </a:ext>
            </a:extLst>
          </p:cNvPr>
          <p:cNvSpPr/>
          <p:nvPr/>
        </p:nvSpPr>
        <p:spPr>
          <a:xfrm>
            <a:off x="5159188" y="2178424"/>
            <a:ext cx="1030941" cy="1035423"/>
          </a:xfrm>
          <a:prstGeom prst="rect">
            <a:avLst/>
          </a:prstGeom>
          <a:noFill/>
          <a:ln>
            <a:solidFill>
              <a:srgbClr val="CC5D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UVA School of Data Science Launch - YouTube">
            <a:extLst>
              <a:ext uri="{FF2B5EF4-FFF2-40B4-BE49-F238E27FC236}">
                <a16:creationId xmlns:a16="http://schemas.microsoft.com/office/drawing/2014/main" id="{A2E530C9-487D-71E4-446D-70FA99ACF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81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61EC-D305-49E8-B02D-E9992BBE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2041"/>
            <a:ext cx="10515600" cy="1325563"/>
          </a:xfrm>
        </p:spPr>
        <p:txBody>
          <a:bodyPr/>
          <a:lstStyle/>
          <a:p>
            <a:r>
              <a:rPr lang="en-US" sz="4000" dirty="0"/>
              <a:t>Notation/Definitions:</a:t>
            </a:r>
          </a:p>
        </p:txBody>
      </p:sp>
      <p:sp>
        <p:nvSpPr>
          <p:cNvPr id="6" name="Google Shape;89;p14">
            <a:extLst>
              <a:ext uri="{FF2B5EF4-FFF2-40B4-BE49-F238E27FC236}">
                <a16:creationId xmlns:a16="http://schemas.microsoft.com/office/drawing/2014/main" id="{C1B8B359-B175-4074-A977-5C5ACE6F20F2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59A19CF-59A1-4B84-A5E0-793F09923A0D}"/>
              </a:ext>
            </a:extLst>
          </p:cNvPr>
          <p:cNvGraphicFramePr>
            <a:graphicFrameLocks noGrp="1"/>
          </p:cNvGraphicFramePr>
          <p:nvPr/>
        </p:nvGraphicFramePr>
        <p:xfrm>
          <a:off x="2387598" y="1554927"/>
          <a:ext cx="8128002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406090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398695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170895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413770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962638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45826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25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25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1613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327BD3-A101-41BC-A573-AECBB8B70B61}"/>
              </a:ext>
            </a:extLst>
          </p:cNvPr>
          <p:cNvSpPr txBox="1"/>
          <p:nvPr/>
        </p:nvSpPr>
        <p:spPr>
          <a:xfrm>
            <a:off x="1557058" y="236668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F0723-D803-404D-A3D0-FA8C2E196BAE}"/>
              </a:ext>
            </a:extLst>
          </p:cNvPr>
          <p:cNvSpPr txBox="1"/>
          <p:nvPr/>
        </p:nvSpPr>
        <p:spPr>
          <a:xfrm>
            <a:off x="6787964" y="932329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E3CAC-2C24-44ED-A673-6D88DB507C37}"/>
                  </a:ext>
                </a:extLst>
              </p:cNvPr>
              <p:cNvSpPr txBox="1"/>
              <p:nvPr/>
            </p:nvSpPr>
            <p:spPr>
              <a:xfrm>
                <a:off x="231471" y="4772403"/>
                <a:ext cx="111610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The probability distribution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called the </a:t>
                </a:r>
                <a:r>
                  <a:rPr lang="en-US" sz="2400" b="1" dirty="0"/>
                  <a:t>marginal distribution</a:t>
                </a:r>
                <a:r>
                  <a:rPr lang="en-US" sz="2400" dirty="0"/>
                  <a:t>, defined as: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E3CAC-2C24-44ED-A673-6D88DB507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71" y="4772403"/>
                <a:ext cx="11161004" cy="461665"/>
              </a:xfrm>
              <a:prstGeom prst="rect">
                <a:avLst/>
              </a:prstGeom>
              <a:blipFill>
                <a:blip r:embed="rId3"/>
                <a:stretch>
                  <a:fillRect l="-874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620486-EFF7-4492-BAEB-97FDB7A9DD84}"/>
                  </a:ext>
                </a:extLst>
              </p:cNvPr>
              <p:cNvSpPr txBox="1"/>
              <p:nvPr/>
            </p:nvSpPr>
            <p:spPr>
              <a:xfrm>
                <a:off x="3415552" y="5338859"/>
                <a:ext cx="6203576" cy="6236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620486-EFF7-4492-BAEB-97FDB7A9D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552" y="5338859"/>
                <a:ext cx="6203576" cy="623632"/>
              </a:xfrm>
              <a:prstGeom prst="rect">
                <a:avLst/>
              </a:prstGeom>
              <a:blipFill>
                <a:blip r:embed="rId4"/>
                <a:stretch>
                  <a:fillRect t="-11321" b="-2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842E214B-E86E-4072-83D1-3E5475951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6814"/>
              </p:ext>
            </p:extLst>
          </p:nvPr>
        </p:nvGraphicFramePr>
        <p:xfrm>
          <a:off x="10865224" y="1554927"/>
          <a:ext cx="1069787" cy="1761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787">
                  <a:extLst>
                    <a:ext uri="{9D8B030D-6E8A-4147-A177-3AD203B41FA5}">
                      <a16:colId xmlns:a16="http://schemas.microsoft.com/office/drawing/2014/main" val="1241261799"/>
                    </a:ext>
                  </a:extLst>
                </a:gridCol>
              </a:tblGrid>
              <a:tr h="587057">
                <a:tc>
                  <a:txBody>
                    <a:bodyPr/>
                    <a:lstStyle/>
                    <a:p>
                      <a:r>
                        <a:rPr lang="en-US" sz="3200" i="1" dirty="0"/>
                        <a:t>P(X)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280081"/>
                  </a:ext>
                </a:extLst>
              </a:tr>
              <a:tr h="587057">
                <a:tc>
                  <a:txBody>
                    <a:bodyPr/>
                    <a:lstStyle/>
                    <a:p>
                      <a:r>
                        <a:rPr lang="en-US" sz="32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548730"/>
                  </a:ext>
                </a:extLst>
              </a:tr>
              <a:tr h="587057">
                <a:tc>
                  <a:txBody>
                    <a:bodyPr/>
                    <a:lstStyle/>
                    <a:p>
                      <a:r>
                        <a:rPr lang="en-US" sz="32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609429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13109546-0852-46A1-82A1-CCC037FBF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767121"/>
              </p:ext>
            </p:extLst>
          </p:nvPr>
        </p:nvGraphicFramePr>
        <p:xfrm>
          <a:off x="2388637" y="3476084"/>
          <a:ext cx="8126963" cy="584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3628">
                  <a:extLst>
                    <a:ext uri="{9D8B030D-6E8A-4147-A177-3AD203B41FA5}">
                      <a16:colId xmlns:a16="http://schemas.microsoft.com/office/drawing/2014/main" val="14641414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654693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861389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699821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5571729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36611895"/>
                    </a:ext>
                  </a:extLst>
                </a:gridCol>
              </a:tblGrid>
              <a:tr h="584927">
                <a:tc>
                  <a:txBody>
                    <a:bodyPr/>
                    <a:lstStyle/>
                    <a:p>
                      <a:r>
                        <a:rPr lang="en-US" sz="3200" i="1" dirty="0"/>
                        <a:t>P(Y)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7914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89C1C0-6F74-4F99-A104-C63A5A3F536C}"/>
              </a:ext>
            </a:extLst>
          </p:cNvPr>
          <p:cNvSpPr txBox="1"/>
          <p:nvPr/>
        </p:nvSpPr>
        <p:spPr>
          <a:xfrm>
            <a:off x="8711879" y="5913393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(“sum rule”)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B5407C-FD00-2B82-AE84-4C7C599FA939}"/>
              </a:ext>
            </a:extLst>
          </p:cNvPr>
          <p:cNvSpPr txBox="1"/>
          <p:nvPr/>
        </p:nvSpPr>
        <p:spPr>
          <a:xfrm>
            <a:off x="1768151" y="1068423"/>
            <a:ext cx="62048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/>
              <a:t>P(X,Y)</a:t>
            </a:r>
            <a:endParaRPr lang="en-US" sz="3200" dirty="0"/>
          </a:p>
        </p:txBody>
      </p:sp>
      <p:pic>
        <p:nvPicPr>
          <p:cNvPr id="20" name="Picture 4" descr="UVA School of Data Science Launch - YouTube">
            <a:extLst>
              <a:ext uri="{FF2B5EF4-FFF2-40B4-BE49-F238E27FC236}">
                <a16:creationId xmlns:a16="http://schemas.microsoft.com/office/drawing/2014/main" id="{56990057-6B2B-65B9-600A-9058DC5471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676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61EC-D305-49E8-B02D-E9992BBE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2041"/>
            <a:ext cx="10515600" cy="1325563"/>
          </a:xfrm>
        </p:spPr>
        <p:txBody>
          <a:bodyPr/>
          <a:lstStyle/>
          <a:p>
            <a:r>
              <a:rPr lang="en-US" sz="4000" dirty="0"/>
              <a:t>Notation/Definitions:</a:t>
            </a:r>
          </a:p>
        </p:txBody>
      </p:sp>
      <p:sp>
        <p:nvSpPr>
          <p:cNvPr id="6" name="Google Shape;89;p14">
            <a:extLst>
              <a:ext uri="{FF2B5EF4-FFF2-40B4-BE49-F238E27FC236}">
                <a16:creationId xmlns:a16="http://schemas.microsoft.com/office/drawing/2014/main" id="{C1B8B359-B175-4074-A977-5C5ACE6F20F2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59A19CF-59A1-4B84-A5E0-793F09923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395640"/>
              </p:ext>
            </p:extLst>
          </p:nvPr>
        </p:nvGraphicFramePr>
        <p:xfrm>
          <a:off x="2387598" y="1554927"/>
          <a:ext cx="8128002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406090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398695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170895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413770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962638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45826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25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25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1613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327BD3-A101-41BC-A573-AECBB8B70B61}"/>
              </a:ext>
            </a:extLst>
          </p:cNvPr>
          <p:cNvSpPr txBox="1"/>
          <p:nvPr/>
        </p:nvSpPr>
        <p:spPr>
          <a:xfrm>
            <a:off x="1557058" y="236668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F0723-D803-404D-A3D0-FA8C2E196BAE}"/>
              </a:ext>
            </a:extLst>
          </p:cNvPr>
          <p:cNvSpPr txBox="1"/>
          <p:nvPr/>
        </p:nvSpPr>
        <p:spPr>
          <a:xfrm>
            <a:off x="6787964" y="932329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018D39-8A7E-474C-9046-9A8DB7EB35F0}"/>
                  </a:ext>
                </a:extLst>
              </p:cNvPr>
              <p:cNvSpPr txBox="1"/>
              <p:nvPr/>
            </p:nvSpPr>
            <p:spPr>
              <a:xfrm>
                <a:off x="1295399" y="4205062"/>
                <a:ext cx="620357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018D39-8A7E-474C-9046-9A8DB7EB3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4205062"/>
                <a:ext cx="620357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373F-F667-439A-B5D1-ACB905EE5CE8}"/>
                  </a:ext>
                </a:extLst>
              </p:cNvPr>
              <p:cNvSpPr txBox="1"/>
              <p:nvPr/>
            </p:nvSpPr>
            <p:spPr>
              <a:xfrm>
                <a:off x="4536144" y="3954594"/>
                <a:ext cx="3361762" cy="1117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i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=2)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CC5D08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dirty="0" smtClean="0">
                              <a:solidFill>
                                <a:srgbClr val="CC5D08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solidFill>
                                <a:srgbClr val="CC5D08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dirty="0" smtClean="0">
                              <a:solidFill>
                                <a:srgbClr val="CC5D08"/>
                              </a:solidFill>
                              <a:latin typeface="Cambria Math" panose="02040503050406030204" pitchFamily="18" charset="0"/>
                            </a:rPr>
                            <m:t>=2)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373F-F667-439A-B5D1-ACB905EE5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144" y="3954594"/>
                <a:ext cx="3361762" cy="11176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3159F70-B62A-41E8-859F-07E356B78CD5}"/>
              </a:ext>
            </a:extLst>
          </p:cNvPr>
          <p:cNvSpPr/>
          <p:nvPr/>
        </p:nvSpPr>
        <p:spPr>
          <a:xfrm>
            <a:off x="5186082" y="2232212"/>
            <a:ext cx="918882" cy="39892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9E2ADC-29C3-4AF7-B62B-F839CC200983}"/>
              </a:ext>
            </a:extLst>
          </p:cNvPr>
          <p:cNvSpPr/>
          <p:nvPr/>
        </p:nvSpPr>
        <p:spPr>
          <a:xfrm>
            <a:off x="5132294" y="2176297"/>
            <a:ext cx="1165412" cy="1082374"/>
          </a:xfrm>
          <a:prstGeom prst="rect">
            <a:avLst/>
          </a:prstGeom>
          <a:noFill/>
          <a:ln>
            <a:solidFill>
              <a:srgbClr val="CC5D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860997-14FE-4BD9-BF4A-E64B4743D88F}"/>
                  </a:ext>
                </a:extLst>
              </p:cNvPr>
              <p:cNvSpPr txBox="1"/>
              <p:nvPr/>
            </p:nvSpPr>
            <p:spPr>
              <a:xfrm>
                <a:off x="7615519" y="3969021"/>
                <a:ext cx="2433915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0.2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CC5D08"/>
                              </a:solidFill>
                              <a:latin typeface="Cambria Math" panose="02040503050406030204" pitchFamily="18" charset="0"/>
                            </a:rPr>
                            <m:t>0.25</m:t>
                          </m:r>
                        </m:den>
                      </m:f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860997-14FE-4BD9-BF4A-E64B4743D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519" y="3969021"/>
                <a:ext cx="2433915" cy="1017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2E73D1-9CC7-42B5-96E6-F951BB6B7EB5}"/>
                  </a:ext>
                </a:extLst>
              </p:cNvPr>
              <p:cNvSpPr txBox="1"/>
              <p:nvPr/>
            </p:nvSpPr>
            <p:spPr>
              <a:xfrm>
                <a:off x="96220" y="5226892"/>
                <a:ext cx="8272606" cy="114409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3200" dirty="0"/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)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2E73D1-9CC7-42B5-96E6-F951BB6B7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" y="5226892"/>
                <a:ext cx="8272606" cy="11440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4" descr="UVA School of Data Science Launch - YouTube">
            <a:extLst>
              <a:ext uri="{FF2B5EF4-FFF2-40B4-BE49-F238E27FC236}">
                <a16:creationId xmlns:a16="http://schemas.microsoft.com/office/drawing/2014/main" id="{708EFA76-8D73-97CD-83F6-789DA1848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00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  <p:bldP spid="4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9672B5-4831-48D7-829B-190C798A3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58" y="1113726"/>
            <a:ext cx="10526062" cy="45062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68B722-DA00-4105-ADE1-5B800E8BFB72}"/>
              </a:ext>
            </a:extLst>
          </p:cNvPr>
          <p:cNvSpPr txBox="1"/>
          <p:nvPr/>
        </p:nvSpPr>
        <p:spPr>
          <a:xfrm>
            <a:off x="242685" y="5776711"/>
            <a:ext cx="111244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*From Video 1.13 on “Expectation and Conditioning”</a:t>
            </a:r>
          </a:p>
        </p:txBody>
      </p:sp>
      <p:sp>
        <p:nvSpPr>
          <p:cNvPr id="10" name="Google Shape;89;p14">
            <a:extLst>
              <a:ext uri="{FF2B5EF4-FFF2-40B4-BE49-F238E27FC236}">
                <a16:creationId xmlns:a16="http://schemas.microsoft.com/office/drawing/2014/main" id="{B0876E93-7F98-47C3-AF40-C4D25FB67B8B}"/>
              </a:ext>
            </a:extLst>
          </p:cNvPr>
          <p:cNvSpPr txBox="1"/>
          <p:nvPr/>
        </p:nvSpPr>
        <p:spPr>
          <a:xfrm>
            <a:off x="1" y="6200775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53E8A5-31A5-4FC7-AD03-2C5AB66735FC}"/>
              </a:ext>
            </a:extLst>
          </p:cNvPr>
          <p:cNvSpPr txBox="1"/>
          <p:nvPr/>
        </p:nvSpPr>
        <p:spPr>
          <a:xfrm>
            <a:off x="322997" y="295701"/>
            <a:ext cx="4176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Bayes Theorem: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D2EF0F-9E13-4C45-AB17-22CBB9B39573}"/>
                  </a:ext>
                </a:extLst>
              </p:cNvPr>
              <p:cNvSpPr txBox="1"/>
              <p:nvPr/>
            </p:nvSpPr>
            <p:spPr>
              <a:xfrm>
                <a:off x="7642050" y="4895080"/>
                <a:ext cx="4365773" cy="1117678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D2EF0F-9E13-4C45-AB17-22CBB9B39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050" y="4895080"/>
                <a:ext cx="4365773" cy="11176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BDDEFE1-67F6-4130-977A-603E3E7CF786}"/>
              </a:ext>
            </a:extLst>
          </p:cNvPr>
          <p:cNvSpPr txBox="1"/>
          <p:nvPr/>
        </p:nvSpPr>
        <p:spPr>
          <a:xfrm>
            <a:off x="7867731" y="4572000"/>
            <a:ext cx="184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Previous Slide:</a:t>
            </a:r>
          </a:p>
        </p:txBody>
      </p:sp>
      <p:pic>
        <p:nvPicPr>
          <p:cNvPr id="9" name="Picture 4" descr="UVA School of Data Science Launch - YouTube">
            <a:extLst>
              <a:ext uri="{FF2B5EF4-FFF2-40B4-BE49-F238E27FC236}">
                <a16:creationId xmlns:a16="http://schemas.microsoft.com/office/drawing/2014/main" id="{35C16113-0776-571E-FFCE-CFA4E5DA8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925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9;p14">
            <a:extLst>
              <a:ext uri="{FF2B5EF4-FFF2-40B4-BE49-F238E27FC236}">
                <a16:creationId xmlns:a16="http://schemas.microsoft.com/office/drawing/2014/main" id="{5868247F-94E1-40A2-B2D1-E96398273DB1}"/>
              </a:ext>
            </a:extLst>
          </p:cNvPr>
          <p:cNvSpPr txBox="1"/>
          <p:nvPr/>
        </p:nvSpPr>
        <p:spPr>
          <a:xfrm>
            <a:off x="1" y="6200775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BD754-B237-4965-918F-6223EFAC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45461697-3533-4CBD-B518-06EB5717449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dirty="0"/>
                  <a:t>DEFINITION:  For a given probability distribution </a:t>
                </a:r>
                <a:r>
                  <a:rPr lang="en-US" i="1" dirty="0"/>
                  <a:t>P</a:t>
                </a:r>
                <a:r>
                  <a:rPr lang="en-US" dirty="0"/>
                  <a:t> and data </a:t>
                </a:r>
                <a:r>
                  <a:rPr lang="en-US" i="1" dirty="0"/>
                  <a:t>X</a:t>
                </a:r>
                <a:r>
                  <a:rPr lang="en-US" dirty="0"/>
                  <a:t>, the </a:t>
                </a:r>
                <a:r>
                  <a:rPr lang="en-US" b="1" dirty="0"/>
                  <a:t>likelihood function </a:t>
                </a:r>
                <a:r>
                  <a:rPr lang="en-US" dirty="0"/>
                  <a:t>is a function </a:t>
                </a:r>
                <a:r>
                  <a:rPr lang="en-US" i="1" dirty="0"/>
                  <a:t>L</a:t>
                </a:r>
                <a:r>
                  <a:rPr lang="en-US" dirty="0"/>
                  <a:t> defined by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PDF (continuous case) or PMF (discrete case) for the probability distribution </a:t>
                </a:r>
                <a:r>
                  <a:rPr lang="en-US" i="1" dirty="0"/>
                  <a:t>P</a:t>
                </a:r>
                <a:r>
                  <a:rPr lang="en-US" dirty="0"/>
                  <a:t>.</a:t>
                </a:r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r>
                  <a:rPr lang="en-US" dirty="0"/>
                  <a:t>NOTATION:  We often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, using the notation for the discrete case (where the probability mass function f is equal to the probability distribution for individual points in S).</a:t>
                </a:r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45461697-3533-4CBD-B518-06EB57174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754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UVA School of Data Science Launch - YouTube">
            <a:extLst>
              <a:ext uri="{FF2B5EF4-FFF2-40B4-BE49-F238E27FC236}">
                <a16:creationId xmlns:a16="http://schemas.microsoft.com/office/drawing/2014/main" id="{CAC4E732-9FAA-FEB0-5430-D75293F3B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738839-63B2-4AF0-B811-C6E49AB47C57}"/>
              </a:ext>
            </a:extLst>
          </p:cNvPr>
          <p:cNvSpPr txBox="1"/>
          <p:nvPr/>
        </p:nvSpPr>
        <p:spPr>
          <a:xfrm>
            <a:off x="359073" y="3742769"/>
            <a:ext cx="11436501" cy="25545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You should see that this is mathematically </a:t>
            </a:r>
            <a:r>
              <a:rPr lang="en-US" sz="3200" b="1" u="sng" dirty="0"/>
              <a:t>TRIVIAL</a:t>
            </a:r>
            <a:r>
              <a:rPr lang="en-US" sz="3200" dirty="0"/>
              <a:t>.  All we are doing is treating the parameters as </a:t>
            </a:r>
            <a:r>
              <a:rPr lang="en-US" sz="3200" dirty="0" err="1"/>
              <a:t>viariables</a:t>
            </a:r>
            <a:r>
              <a:rPr lang="en-US" sz="3200" dirty="0"/>
              <a:t> in the likelihood and the data is assumed fixed, whereas in the PMF/PDF the data is treated as the variable and the parameters are assumed to be fixed.</a:t>
            </a:r>
          </a:p>
        </p:txBody>
      </p:sp>
    </p:spTree>
    <p:extLst>
      <p:ext uri="{BB962C8B-B14F-4D97-AF65-F5344CB8AC3E}">
        <p14:creationId xmlns:p14="http://schemas.microsoft.com/office/powerpoint/2010/main" val="22699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9;p14">
            <a:extLst>
              <a:ext uri="{FF2B5EF4-FFF2-40B4-BE49-F238E27FC236}">
                <a16:creationId xmlns:a16="http://schemas.microsoft.com/office/drawing/2014/main" id="{5868247F-94E1-40A2-B2D1-E96398273DB1}"/>
              </a:ext>
            </a:extLst>
          </p:cNvPr>
          <p:cNvSpPr txBox="1"/>
          <p:nvPr/>
        </p:nvSpPr>
        <p:spPr>
          <a:xfrm>
            <a:off x="1" y="6200775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BD754-B237-4965-918F-6223EFAC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45461697-3533-4CBD-B518-06EB5717449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dirty="0"/>
                  <a:t>DEFINITION:  For a given probability distribution </a:t>
                </a:r>
                <a:r>
                  <a:rPr lang="en-US" i="1" dirty="0"/>
                  <a:t>P</a:t>
                </a:r>
                <a:r>
                  <a:rPr lang="en-US" dirty="0"/>
                  <a:t> and data </a:t>
                </a:r>
                <a:r>
                  <a:rPr lang="en-US" i="1" dirty="0"/>
                  <a:t>X</a:t>
                </a:r>
                <a:r>
                  <a:rPr lang="en-US" dirty="0"/>
                  <a:t>, the </a:t>
                </a:r>
                <a:r>
                  <a:rPr lang="en-US" b="1" dirty="0"/>
                  <a:t>likelihood function </a:t>
                </a:r>
                <a:r>
                  <a:rPr lang="en-US" dirty="0"/>
                  <a:t>is a function </a:t>
                </a:r>
                <a:r>
                  <a:rPr lang="en-US" i="1" dirty="0"/>
                  <a:t>L</a:t>
                </a:r>
                <a:r>
                  <a:rPr lang="en-US" dirty="0"/>
                  <a:t> defined by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PDF (continuous case) or PMF (discrete case) for the probability distribution </a:t>
                </a:r>
                <a:r>
                  <a:rPr lang="en-US" i="1" dirty="0"/>
                  <a:t>P</a:t>
                </a:r>
                <a:r>
                  <a:rPr lang="en-US" dirty="0"/>
                  <a:t>.</a:t>
                </a:r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r>
                  <a:rPr lang="en-US" dirty="0"/>
                  <a:t>NOTATION:  We often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, using the notation for the discrete case (where the probability mass function f is equal to the probability distribution for individual points in S).</a:t>
                </a:r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45461697-3533-4CBD-B518-06EB57174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754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738839-63B2-4AF0-B811-C6E49AB47C57}"/>
                  </a:ext>
                </a:extLst>
              </p:cNvPr>
              <p:cNvSpPr txBox="1"/>
              <p:nvPr/>
            </p:nvSpPr>
            <p:spPr>
              <a:xfrm>
                <a:off x="142614" y="4190639"/>
                <a:ext cx="11783590" cy="206210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Example:</a:t>
                </a:r>
                <a:r>
                  <a:rPr lang="en-US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200" dirty="0"/>
                  <a:t> = the rate, or mean # events per time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738839-63B2-4AF0-B811-C6E49AB47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4" y="4190639"/>
                <a:ext cx="11783590" cy="2062103"/>
              </a:xfrm>
              <a:prstGeom prst="rect">
                <a:avLst/>
              </a:prstGeom>
              <a:blipFill>
                <a:blip r:embed="rId4"/>
                <a:stretch>
                  <a:fillRect l="-1187" t="-3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7537BF-F87F-4C94-BAAC-DC2C9135C82E}"/>
                  </a:ext>
                </a:extLst>
              </p:cNvPr>
              <p:cNvSpPr txBox="1"/>
              <p:nvPr/>
            </p:nvSpPr>
            <p:spPr>
              <a:xfrm>
                <a:off x="3291" y="4798212"/>
                <a:ext cx="3370278" cy="1105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7537BF-F87F-4C94-BAAC-DC2C9135C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" y="4798212"/>
                <a:ext cx="3370278" cy="11050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7DD72D-BEFD-4D83-AC0E-0B8490B28440}"/>
                  </a:ext>
                </a:extLst>
              </p:cNvPr>
              <p:cNvSpPr txBox="1"/>
              <p:nvPr/>
            </p:nvSpPr>
            <p:spPr>
              <a:xfrm>
                <a:off x="3472898" y="4946656"/>
                <a:ext cx="83636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= the probability of observing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events if the rate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7DD72D-BEFD-4D83-AC0E-0B8490B28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898" y="4946656"/>
                <a:ext cx="8363679" cy="461665"/>
              </a:xfrm>
              <a:prstGeom prst="rect">
                <a:avLst/>
              </a:prstGeom>
              <a:blipFill>
                <a:blip r:embed="rId6"/>
                <a:stretch>
                  <a:fillRect l="-656" t="-9211" r="-1020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55BD49-E8A5-47DA-8359-B04031B7981A}"/>
                  </a:ext>
                </a:extLst>
              </p:cNvPr>
              <p:cNvSpPr txBox="1"/>
              <p:nvPr/>
            </p:nvSpPr>
            <p:spPr>
              <a:xfrm>
                <a:off x="3472898" y="5580040"/>
                <a:ext cx="8263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= the likelihood 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events were observed.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55BD49-E8A5-47DA-8359-B04031B79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898" y="5580040"/>
                <a:ext cx="8263155" cy="461665"/>
              </a:xfrm>
              <a:prstGeom prst="rect">
                <a:avLst/>
              </a:prstGeom>
              <a:blipFill>
                <a:blip r:embed="rId7"/>
                <a:stretch>
                  <a:fillRect l="-221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4" descr="UVA School of Data Science Launch - YouTube">
            <a:extLst>
              <a:ext uri="{FF2B5EF4-FFF2-40B4-BE49-F238E27FC236}">
                <a16:creationId xmlns:a16="http://schemas.microsoft.com/office/drawing/2014/main" id="{C5A792E2-8CB4-1373-1BD3-29753461A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74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68" y="61554"/>
            <a:ext cx="4962770" cy="819780"/>
          </a:xfrm>
        </p:spPr>
        <p:txBody>
          <a:bodyPr/>
          <a:lstStyle/>
          <a:p>
            <a:r>
              <a:rPr lang="en-US" u="sng" dirty="0"/>
              <a:t>Topics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4E78AE4A-4FDF-4B4A-9844-D6D2887C51FD}"/>
              </a:ext>
            </a:extLst>
          </p:cNvPr>
          <p:cNvSpPr txBox="1">
            <a:spLocks/>
          </p:cNvSpPr>
          <p:nvPr/>
        </p:nvSpPr>
        <p:spPr>
          <a:xfrm>
            <a:off x="149290" y="787695"/>
            <a:ext cx="11552559" cy="4552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>
              <a:buFontTx/>
              <a:buChar char="-"/>
            </a:pPr>
            <a:r>
              <a:rPr lang="en-US" sz="2800" u="sng" dirty="0"/>
              <a:t>Reading</a:t>
            </a:r>
            <a:r>
              <a:rPr lang="en-US" sz="2800" dirty="0"/>
              <a:t>: Basener &amp; Brown, through Section 1.4. (</a:t>
            </a:r>
            <a:r>
              <a:rPr lang="en-US" sz="2800" dirty="0">
                <a:hlinkClick r:id="rId2"/>
              </a:rPr>
              <a:t>https://github.com/wbasener/BayesianML</a:t>
            </a:r>
            <a:r>
              <a:rPr lang="en-US" sz="2800" dirty="0"/>
              <a:t>)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r>
              <a:rPr lang="en-US" sz="2800" u="sng" dirty="0"/>
              <a:t>Additional Material</a:t>
            </a:r>
            <a:r>
              <a:rPr lang="en-US" sz="2800" dirty="0"/>
              <a:t> (Oxford Bayesian Statistics Videos - </a:t>
            </a:r>
            <a:r>
              <a:rPr lang="en-US" sz="2800" dirty="0">
                <a:hlinkClick r:id="rId3"/>
              </a:rPr>
              <a:t>https://www.youtube.com/watch?v=U1HbB0ATZ_A&amp;list=PLFDbGp5YzjqXQ4oE4w9GVWdiokWB9gEpm</a:t>
            </a:r>
            <a:r>
              <a:rPr lang="en-US" sz="2800" dirty="0"/>
              <a:t> , Open Data Science, Wikipedia)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r>
              <a:rPr lang="en-US" sz="2800" dirty="0"/>
              <a:t>Bayes Theorem - example 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r>
              <a:rPr lang="en-US" sz="2800" dirty="0"/>
              <a:t>Notation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r>
              <a:rPr lang="en-US" sz="2800" dirty="0"/>
              <a:t>Python Code</a:t>
            </a:r>
            <a:endParaRPr lang="en-US" sz="3200" dirty="0"/>
          </a:p>
        </p:txBody>
      </p:sp>
      <p:pic>
        <p:nvPicPr>
          <p:cNvPr id="7" name="Picture 4" descr="UVA School of Data Science Launch - YouTube">
            <a:extLst>
              <a:ext uri="{FF2B5EF4-FFF2-40B4-BE49-F238E27FC236}">
                <a16:creationId xmlns:a16="http://schemas.microsoft.com/office/drawing/2014/main" id="{4067DE15-6EF3-985E-2EF6-94A299BA31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39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9;p14">
            <a:extLst>
              <a:ext uri="{FF2B5EF4-FFF2-40B4-BE49-F238E27FC236}">
                <a16:creationId xmlns:a16="http://schemas.microsoft.com/office/drawing/2014/main" id="{5868247F-94E1-40A2-B2D1-E96398273DB1}"/>
              </a:ext>
            </a:extLst>
          </p:cNvPr>
          <p:cNvSpPr txBox="1"/>
          <p:nvPr/>
        </p:nvSpPr>
        <p:spPr>
          <a:xfrm>
            <a:off x="1" y="6200775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BD754-B237-4965-918F-6223EFAC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45461697-3533-4CBD-B518-06EB5717449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50800" indent="0">
                  <a:buNone/>
                </a:pPr>
                <a:r>
                  <a:rPr lang="en-US" dirty="0"/>
                  <a:t>DEFINITION:  For a given probability distribution </a:t>
                </a:r>
                <a:r>
                  <a:rPr lang="en-US" i="1" dirty="0"/>
                  <a:t>P</a:t>
                </a:r>
                <a:r>
                  <a:rPr lang="en-US" dirty="0"/>
                  <a:t> and data </a:t>
                </a:r>
                <a:r>
                  <a:rPr lang="en-US" i="1" dirty="0"/>
                  <a:t>X</a:t>
                </a:r>
                <a:r>
                  <a:rPr lang="en-US" dirty="0"/>
                  <a:t>, the </a:t>
                </a:r>
                <a:r>
                  <a:rPr lang="en-US" b="1" dirty="0"/>
                  <a:t>likelihood function </a:t>
                </a:r>
                <a:r>
                  <a:rPr lang="en-US" dirty="0"/>
                  <a:t>is a function </a:t>
                </a:r>
                <a:r>
                  <a:rPr lang="en-US" i="1" dirty="0"/>
                  <a:t>L</a:t>
                </a:r>
                <a:r>
                  <a:rPr lang="en-US" dirty="0"/>
                  <a:t> defined by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5080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PDF (continuous case) or PMF (discrete case) for the probability distribution </a:t>
                </a:r>
                <a:r>
                  <a:rPr lang="en-US" i="1" dirty="0"/>
                  <a:t>P</a:t>
                </a:r>
                <a:r>
                  <a:rPr lang="en-US" dirty="0"/>
                  <a:t>.</a:t>
                </a:r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r>
                  <a:rPr lang="en-US" dirty="0"/>
                  <a:t>NOTATION:  We often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, using the notation for the discrete case (where the probability mass function f is equal to the probability distribution for individual points in S).</a:t>
                </a:r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  <a:p>
                <a:pPr marL="508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45461697-3533-4CBD-B518-06EB57174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754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738839-63B2-4AF0-B811-C6E49AB47C57}"/>
                  </a:ext>
                </a:extLst>
              </p:cNvPr>
              <p:cNvSpPr txBox="1"/>
              <p:nvPr/>
            </p:nvSpPr>
            <p:spPr>
              <a:xfrm>
                <a:off x="161275" y="4115994"/>
                <a:ext cx="11783590" cy="212365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Example: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= a normal random variable with </a:t>
                </a:r>
                <a:r>
                  <a:rPr lang="en-US" sz="3600" dirty="0">
                    <a:latin typeface="Gabriola" panose="04040605051002020D02" pitchFamily="82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. 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738839-63B2-4AF0-B811-C6E49AB47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75" y="4115994"/>
                <a:ext cx="11783590" cy="2123658"/>
              </a:xfrm>
              <a:prstGeom prst="rect">
                <a:avLst/>
              </a:prstGeom>
              <a:blipFill>
                <a:blip r:embed="rId4"/>
                <a:stretch>
                  <a:fillRect l="-1187" t="-3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7537BF-F87F-4C94-BAAC-DC2C9135C82E}"/>
                  </a:ext>
                </a:extLst>
              </p:cNvPr>
              <p:cNvSpPr txBox="1"/>
              <p:nvPr/>
            </p:nvSpPr>
            <p:spPr>
              <a:xfrm>
                <a:off x="171241" y="5068800"/>
                <a:ext cx="4018203" cy="882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7537BF-F87F-4C94-BAAC-DC2C9135C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41" y="5068800"/>
                <a:ext cx="4018203" cy="8825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7DD72D-BEFD-4D83-AC0E-0B8490B28440}"/>
                  </a:ext>
                </a:extLst>
              </p:cNvPr>
              <p:cNvSpPr txBox="1"/>
              <p:nvPr/>
            </p:nvSpPr>
            <p:spPr>
              <a:xfrm>
                <a:off x="4312654" y="4806698"/>
                <a:ext cx="7247975" cy="783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= the probability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is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7DD72D-BEFD-4D83-AC0E-0B8490B28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654" y="4806698"/>
                <a:ext cx="7247975" cy="783484"/>
              </a:xfrm>
              <a:prstGeom prst="rect">
                <a:avLst/>
              </a:prstGeom>
              <a:blipFill>
                <a:blip r:embed="rId6"/>
                <a:stretch>
                  <a:fillRect r="-1346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55BD49-E8A5-47DA-8359-B04031B7981A}"/>
                  </a:ext>
                </a:extLst>
              </p:cNvPr>
              <p:cNvSpPr txBox="1"/>
              <p:nvPr/>
            </p:nvSpPr>
            <p:spPr>
              <a:xfrm>
                <a:off x="4320731" y="5673345"/>
                <a:ext cx="8263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the likelihood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given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55BD49-E8A5-47DA-8359-B04031B79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731" y="5673345"/>
                <a:ext cx="8263155" cy="461665"/>
              </a:xfrm>
              <a:prstGeom prst="rect">
                <a:avLst/>
              </a:prstGeom>
              <a:blipFill>
                <a:blip r:embed="rId7"/>
                <a:stretch>
                  <a:fillRect l="-221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4" descr="UVA School of Data Science Launch - YouTube">
            <a:extLst>
              <a:ext uri="{FF2B5EF4-FFF2-40B4-BE49-F238E27FC236}">
                <a16:creationId xmlns:a16="http://schemas.microsoft.com/office/drawing/2014/main" id="{72F96C1E-9D67-BE1E-CB58-D7C584C64D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48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382C65D-F634-2980-266E-1AC5162AA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37" t="37402" r="30414"/>
          <a:stretch/>
        </p:blipFill>
        <p:spPr>
          <a:xfrm>
            <a:off x="6997958" y="839755"/>
            <a:ext cx="4478695" cy="2820829"/>
          </a:xfrm>
          <a:prstGeom prst="rect">
            <a:avLst/>
          </a:prstGeom>
        </p:spPr>
      </p:pic>
      <p:sp>
        <p:nvSpPr>
          <p:cNvPr id="6" name="Google Shape;89;p14">
            <a:extLst>
              <a:ext uri="{FF2B5EF4-FFF2-40B4-BE49-F238E27FC236}">
                <a16:creationId xmlns:a16="http://schemas.microsoft.com/office/drawing/2014/main" id="{C1B8B359-B175-4074-A977-5C5ACE6F20F2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2E73D1-9CC7-42B5-96E6-F951BB6B7EB5}"/>
                  </a:ext>
                </a:extLst>
              </p:cNvPr>
              <p:cNvSpPr txBox="1"/>
              <p:nvPr/>
            </p:nvSpPr>
            <p:spPr>
              <a:xfrm>
                <a:off x="3301869" y="4808180"/>
                <a:ext cx="8272606" cy="58477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3200" dirty="0"/>
                        <m:t>)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sz="3200" dirty="0"/>
                        <m:t>)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2E73D1-9CC7-42B5-96E6-F951BB6B7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869" y="4808180"/>
                <a:ext cx="827260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8541C7B1-E05D-4752-8F75-BF5589A59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499985" cy="41069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79431E-3D5E-481E-9E70-774BFD3D8874}"/>
                  </a:ext>
                </a:extLst>
              </p:cNvPr>
              <p:cNvSpPr txBox="1"/>
              <p:nvPr/>
            </p:nvSpPr>
            <p:spPr>
              <a:xfrm>
                <a:off x="4457236" y="3947341"/>
                <a:ext cx="6203576" cy="6236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sz="3200" dirty="0"/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79431E-3D5E-481E-9E70-774BFD3D8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36" y="3947341"/>
                <a:ext cx="6203576" cy="623632"/>
              </a:xfrm>
              <a:prstGeom prst="rect">
                <a:avLst/>
              </a:prstGeom>
              <a:blipFill>
                <a:blip r:embed="rId5"/>
                <a:stretch>
                  <a:fillRect t="-11321" b="-2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3509ED1-8B66-0515-279B-C0029B79655D}"/>
              </a:ext>
            </a:extLst>
          </p:cNvPr>
          <p:cNvSpPr txBox="1"/>
          <p:nvPr/>
        </p:nvSpPr>
        <p:spPr>
          <a:xfrm>
            <a:off x="6372808" y="3665719"/>
            <a:ext cx="2754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Dfn</a:t>
            </a:r>
            <a:r>
              <a:rPr lang="en-US" sz="1400" b="1" dirty="0"/>
              <a:t> of marginal distribution: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C091B-157C-B833-1281-70848BD72353}"/>
              </a:ext>
            </a:extLst>
          </p:cNvPr>
          <p:cNvSpPr txBox="1"/>
          <p:nvPr/>
        </p:nvSpPr>
        <p:spPr>
          <a:xfrm>
            <a:off x="2057400" y="5418237"/>
            <a:ext cx="6267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“conditioning: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912ED1-E61C-0B19-A051-6AEF9F1931F2}"/>
              </a:ext>
            </a:extLst>
          </p:cNvPr>
          <p:cNvSpPr txBox="1"/>
          <p:nvPr/>
        </p:nvSpPr>
        <p:spPr>
          <a:xfrm>
            <a:off x="6372808" y="556794"/>
            <a:ext cx="6260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/>
              <a:t>How do we compute the denominator (“evidence”)?</a:t>
            </a:r>
            <a:endParaRPr lang="en-US" sz="1800" u="sng" dirty="0"/>
          </a:p>
        </p:txBody>
      </p:sp>
      <p:pic>
        <p:nvPicPr>
          <p:cNvPr id="16" name="Picture 4" descr="UVA School of Data Science Launch - YouTube">
            <a:extLst>
              <a:ext uri="{FF2B5EF4-FFF2-40B4-BE49-F238E27FC236}">
                <a16:creationId xmlns:a16="http://schemas.microsoft.com/office/drawing/2014/main" id="{1592FCC4-3675-496F-1F64-DFC2FE1D1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E6821D-C864-EC21-8795-CD4BE2A9EE9B}"/>
                  </a:ext>
                </a:extLst>
              </p:cNvPr>
              <p:cNvSpPr txBox="1"/>
              <p:nvPr/>
            </p:nvSpPr>
            <p:spPr>
              <a:xfrm>
                <a:off x="2111244" y="5694005"/>
                <a:ext cx="8272606" cy="105772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)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E6821D-C864-EC21-8795-CD4BE2A9E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244" y="5694005"/>
                <a:ext cx="8272606" cy="10577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54F79EE-F811-171A-31B9-3997FEF5385D}"/>
              </a:ext>
            </a:extLst>
          </p:cNvPr>
          <p:cNvSpPr txBox="1"/>
          <p:nvPr/>
        </p:nvSpPr>
        <p:spPr>
          <a:xfrm>
            <a:off x="5122761" y="4542245"/>
            <a:ext cx="2754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Dfn</a:t>
            </a:r>
            <a:r>
              <a:rPr lang="en-US" sz="1400" b="1" dirty="0"/>
              <a:t> of conditional probability: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/>
      <p:bldP spid="9" grpId="0" animBg="1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61EC-D305-49E8-B02D-E9992BBE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6DB28-9776-4C7F-AB89-049964F01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69" y="2043496"/>
            <a:ext cx="4757234" cy="2742017"/>
          </a:xfrm>
          <a:prstGeom prst="rect">
            <a:avLst/>
          </a:prstGeom>
        </p:spPr>
      </p:pic>
      <p:sp>
        <p:nvSpPr>
          <p:cNvPr id="6" name="Google Shape;89;p14">
            <a:extLst>
              <a:ext uri="{FF2B5EF4-FFF2-40B4-BE49-F238E27FC236}">
                <a16:creationId xmlns:a16="http://schemas.microsoft.com/office/drawing/2014/main" id="{C1B8B359-B175-4074-A977-5C5ACE6F20F2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87ECFB-5F60-4071-8F01-EE5A8E86986F}"/>
                  </a:ext>
                </a:extLst>
              </p:cNvPr>
              <p:cNvSpPr txBox="1"/>
              <p:nvPr/>
            </p:nvSpPr>
            <p:spPr>
              <a:xfrm>
                <a:off x="6756159" y="1824466"/>
                <a:ext cx="5181227" cy="255454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always represents your data: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- “I flipped a coin 50 times and go 21 heads”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- “The flower I picked as 6ft tall.”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- Draws from a normal distribution: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={4.5, 3.9, 6, 1.8, 3.1}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87ECFB-5F60-4071-8F01-EE5A8E869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159" y="1824466"/>
                <a:ext cx="5181227" cy="2554545"/>
              </a:xfrm>
              <a:prstGeom prst="rect">
                <a:avLst/>
              </a:prstGeom>
              <a:blipFill>
                <a:blip r:embed="rId4"/>
                <a:stretch>
                  <a:fillRect l="-937" t="-473" b="-1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4F255FF9-6271-438C-A530-2A38DD2B6E45}"/>
              </a:ext>
            </a:extLst>
          </p:cNvPr>
          <p:cNvSpPr/>
          <p:nvPr/>
        </p:nvSpPr>
        <p:spPr>
          <a:xfrm>
            <a:off x="3774609" y="2210161"/>
            <a:ext cx="381361" cy="55037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86196A-659D-4954-B0E7-20F675B61C36}"/>
              </a:ext>
            </a:extLst>
          </p:cNvPr>
          <p:cNvSpPr/>
          <p:nvPr/>
        </p:nvSpPr>
        <p:spPr>
          <a:xfrm>
            <a:off x="4403711" y="3484976"/>
            <a:ext cx="381361" cy="55037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A09AE-129F-46CA-B272-1D1003AF3C5E}"/>
              </a:ext>
            </a:extLst>
          </p:cNvPr>
          <p:cNvSpPr/>
          <p:nvPr/>
        </p:nvSpPr>
        <p:spPr>
          <a:xfrm>
            <a:off x="2314892" y="3172953"/>
            <a:ext cx="381361" cy="55037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578E52-AA99-4F8F-B318-E21071E22213}"/>
              </a:ext>
            </a:extLst>
          </p:cNvPr>
          <p:cNvSpPr txBox="1"/>
          <p:nvPr/>
        </p:nvSpPr>
        <p:spPr>
          <a:xfrm>
            <a:off x="3986959" y="351024"/>
            <a:ext cx="4693341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 Bayesian Statistics, the data is fixed.  </a:t>
            </a:r>
          </a:p>
        </p:txBody>
      </p:sp>
      <p:pic>
        <p:nvPicPr>
          <p:cNvPr id="13" name="Picture 4" descr="UVA School of Data Science Launch - YouTube">
            <a:extLst>
              <a:ext uri="{FF2B5EF4-FFF2-40B4-BE49-F238E27FC236}">
                <a16:creationId xmlns:a16="http://schemas.microsoft.com/office/drawing/2014/main" id="{563CAC37-D2B1-D744-29C5-30E0DF605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59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61EC-D305-49E8-B02D-E9992BBE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6DB28-9776-4C7F-AB89-049964F01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69" y="2043496"/>
            <a:ext cx="4757234" cy="2742017"/>
          </a:xfrm>
          <a:prstGeom prst="rect">
            <a:avLst/>
          </a:prstGeom>
        </p:spPr>
      </p:pic>
      <p:sp>
        <p:nvSpPr>
          <p:cNvPr id="6" name="Google Shape;89;p14">
            <a:extLst>
              <a:ext uri="{FF2B5EF4-FFF2-40B4-BE49-F238E27FC236}">
                <a16:creationId xmlns:a16="http://schemas.microsoft.com/office/drawing/2014/main" id="{C1B8B359-B175-4074-A977-5C5ACE6F20F2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87ECFB-5F60-4071-8F01-EE5A8E86986F}"/>
                  </a:ext>
                </a:extLst>
              </p:cNvPr>
              <p:cNvSpPr txBox="1"/>
              <p:nvPr/>
            </p:nvSpPr>
            <p:spPr>
              <a:xfrm>
                <a:off x="5828843" y="1568780"/>
                <a:ext cx="5921188" cy="440120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 always represents parameters for the probability distribution:</a:t>
                </a:r>
              </a:p>
              <a:p>
                <a:endParaRPr lang="en-US" sz="2000" dirty="0"/>
              </a:p>
              <a:p>
                <a:pPr marL="342900" indent="-342900">
                  <a:buFontTx/>
                  <a:buChar char="-"/>
                </a:pPr>
                <a:r>
                  <a:rPr lang="en-US" sz="2000" dirty="0"/>
                  <a:t>p = probability of heads:</a:t>
                </a:r>
              </a:p>
              <a:p>
                <a:pPr lvl="3"/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=0.5}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=0.1}</m:t>
                    </m:r>
                  </m:oMath>
                </a14:m>
                <a:endParaRPr lang="en-US" sz="2000" dirty="0"/>
              </a:p>
              <a:p>
                <a:pPr lvl="3"/>
                <a:r>
                  <a:rPr lang="en-US" sz="2000" dirty="0"/>
                  <a:t>     or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sz="2000" dirty="0"/>
              </a:p>
              <a:p>
                <a:pPr marL="342900" lvl="3" indent="-342900">
                  <a:buFontTx/>
                  <a:buChar char="-"/>
                </a:pPr>
                <a:endParaRPr lang="en-US" sz="2000" dirty="0"/>
              </a:p>
              <a:p>
                <a:r>
                  <a:rPr lang="en-US" sz="2000" dirty="0"/>
                  <a:t>- The class of the flower I picked:</a:t>
                </a:r>
              </a:p>
              <a:p>
                <a:pPr lvl="3"/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Sunflower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sunflower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- Draws from a normal distribution</a:t>
                </a:r>
              </a:p>
              <a:p>
                <a:pPr lvl="3"/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=2.5,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=3}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=3}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87ECFB-5F60-4071-8F01-EE5A8E869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843" y="1568780"/>
                <a:ext cx="5921188" cy="4401205"/>
              </a:xfrm>
              <a:prstGeom prst="rect">
                <a:avLst/>
              </a:prstGeom>
              <a:blipFill>
                <a:blip r:embed="rId4"/>
                <a:stretch>
                  <a:fillRect l="-821" t="-275" r="-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4F255FF9-6271-438C-A530-2A38DD2B6E45}"/>
              </a:ext>
            </a:extLst>
          </p:cNvPr>
          <p:cNvSpPr/>
          <p:nvPr/>
        </p:nvSpPr>
        <p:spPr>
          <a:xfrm>
            <a:off x="4169057" y="2232573"/>
            <a:ext cx="381361" cy="55037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86196A-659D-4954-B0E7-20F675B61C36}"/>
              </a:ext>
            </a:extLst>
          </p:cNvPr>
          <p:cNvSpPr/>
          <p:nvPr/>
        </p:nvSpPr>
        <p:spPr>
          <a:xfrm>
            <a:off x="5049169" y="2261294"/>
            <a:ext cx="381361" cy="55037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A09AE-129F-46CA-B272-1D1003AF3C5E}"/>
              </a:ext>
            </a:extLst>
          </p:cNvPr>
          <p:cNvSpPr/>
          <p:nvPr/>
        </p:nvSpPr>
        <p:spPr>
          <a:xfrm>
            <a:off x="1902516" y="3150541"/>
            <a:ext cx="381361" cy="55037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3ADE71-947E-45EF-911D-FEC8B3EA99A8}"/>
                  </a:ext>
                </a:extLst>
              </p:cNvPr>
              <p:cNvSpPr txBox="1"/>
              <p:nvPr/>
            </p:nvSpPr>
            <p:spPr>
              <a:xfrm>
                <a:off x="4350985" y="381360"/>
                <a:ext cx="5564405" cy="101566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 goal is to determine the probabilities for all the possible values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, which is called the Posterior probability distribution.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3ADE71-947E-45EF-911D-FEC8B3EA9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985" y="381360"/>
                <a:ext cx="5564405" cy="1015663"/>
              </a:xfrm>
              <a:prstGeom prst="rect">
                <a:avLst/>
              </a:prstGeom>
              <a:blipFill>
                <a:blip r:embed="rId5"/>
                <a:stretch>
                  <a:fillRect l="-981" t="-1765" b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4" descr="UVA School of Data Science Launch - YouTube">
            <a:extLst>
              <a:ext uri="{FF2B5EF4-FFF2-40B4-BE49-F238E27FC236}">
                <a16:creationId xmlns:a16="http://schemas.microsoft.com/office/drawing/2014/main" id="{B02B3311-5C79-00F3-FCDE-CEC6469139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13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7C43-70C6-4949-A59E-530A72F7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10392"/>
            <a:ext cx="10515600" cy="3752083"/>
          </a:xfrm>
        </p:spPr>
        <p:txBody>
          <a:bodyPr/>
          <a:lstStyle/>
          <a:p>
            <a:r>
              <a:rPr lang="en-US" sz="6000" dirty="0"/>
              <a:t>Probability Distributions, Likelihoods, and Bayes Theorem (Kaggle Notebook)</a:t>
            </a:r>
            <a:br>
              <a:rPr lang="en-US" sz="60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7A8D-DAF0-4AE8-B21A-D8C5CF95A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https://www.kaggle.com/billbasener/probabilities-likelihoods-and-bayes-theorem</a:t>
            </a:r>
            <a:r>
              <a:rPr lang="en-US" sz="2400" dirty="0"/>
              <a:t>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4078F6-7E91-4C1D-9F88-9743813FA457}"/>
                  </a:ext>
                </a:extLst>
              </p14:cNvPr>
              <p14:cNvContentPartPr/>
              <p14:nvPr/>
            </p14:nvContentPartPr>
            <p14:xfrm>
              <a:off x="1689120" y="4942800"/>
              <a:ext cx="6234120" cy="27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4078F6-7E91-4C1D-9F88-9743813FA4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9760" y="4933440"/>
                <a:ext cx="6252840" cy="46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Google Shape;89;p14">
            <a:extLst>
              <a:ext uri="{FF2B5EF4-FFF2-40B4-BE49-F238E27FC236}">
                <a16:creationId xmlns:a16="http://schemas.microsoft.com/office/drawing/2014/main" id="{9A142D0A-1483-4C6B-ADD7-000F3E484919}"/>
              </a:ext>
            </a:extLst>
          </p:cNvPr>
          <p:cNvSpPr txBox="1"/>
          <p:nvPr/>
        </p:nvSpPr>
        <p:spPr>
          <a:xfrm>
            <a:off x="1" y="6200775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4" descr="UVA School of Data Science Launch - YouTube">
            <a:extLst>
              <a:ext uri="{FF2B5EF4-FFF2-40B4-BE49-F238E27FC236}">
                <a16:creationId xmlns:a16="http://schemas.microsoft.com/office/drawing/2014/main" id="{FDC85072-3995-DFA1-A876-39A915172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92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5F42BEE-9E8E-4777-B30E-00D773A1D3CA}"/>
              </a:ext>
            </a:extLst>
          </p:cNvPr>
          <p:cNvSpPr txBox="1">
            <a:spLocks/>
          </p:cNvSpPr>
          <p:nvPr/>
        </p:nvSpPr>
        <p:spPr>
          <a:xfrm>
            <a:off x="153061" y="0"/>
            <a:ext cx="6547708" cy="819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/>
              <a:t>Bayesian Machine Learning: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437552-EC2F-377E-A9BC-D44A2BC9F6CF}"/>
              </a:ext>
            </a:extLst>
          </p:cNvPr>
          <p:cNvSpPr/>
          <p:nvPr/>
        </p:nvSpPr>
        <p:spPr>
          <a:xfrm>
            <a:off x="7058025" y="4819650"/>
            <a:ext cx="1114425" cy="1352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" descr="UVA School of Data Science Launch - YouTube">
            <a:extLst>
              <a:ext uri="{FF2B5EF4-FFF2-40B4-BE49-F238E27FC236}">
                <a16:creationId xmlns:a16="http://schemas.microsoft.com/office/drawing/2014/main" id="{9B61C4FD-A902-FD5B-D988-B23A93AC5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E4E540-A71F-B832-FB4C-58D6CB02E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45" y="887973"/>
            <a:ext cx="10545709" cy="52985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2382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9672B5-4831-48D7-829B-190C798A3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58" y="1113726"/>
            <a:ext cx="10526062" cy="45062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68B722-DA00-4105-ADE1-5B800E8BFB72}"/>
              </a:ext>
            </a:extLst>
          </p:cNvPr>
          <p:cNvSpPr txBox="1"/>
          <p:nvPr/>
        </p:nvSpPr>
        <p:spPr>
          <a:xfrm>
            <a:off x="242685" y="5776711"/>
            <a:ext cx="111244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*From Video 1.13 on “Expectation and Conditioning”</a:t>
            </a:r>
          </a:p>
        </p:txBody>
      </p:sp>
      <p:sp>
        <p:nvSpPr>
          <p:cNvPr id="10" name="Google Shape;89;p14">
            <a:extLst>
              <a:ext uri="{FF2B5EF4-FFF2-40B4-BE49-F238E27FC236}">
                <a16:creationId xmlns:a16="http://schemas.microsoft.com/office/drawing/2014/main" id="{B0876E93-7F98-47C3-AF40-C4D25FB67B8B}"/>
              </a:ext>
            </a:extLst>
          </p:cNvPr>
          <p:cNvSpPr txBox="1"/>
          <p:nvPr/>
        </p:nvSpPr>
        <p:spPr>
          <a:xfrm>
            <a:off x="1" y="6200775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53E8A5-31A5-4FC7-AD03-2C5AB66735FC}"/>
              </a:ext>
            </a:extLst>
          </p:cNvPr>
          <p:cNvSpPr txBox="1"/>
          <p:nvPr/>
        </p:nvSpPr>
        <p:spPr>
          <a:xfrm>
            <a:off x="322997" y="295701"/>
            <a:ext cx="4176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Bayes Theorem: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D2EF0F-9E13-4C45-AB17-22CBB9B39573}"/>
                  </a:ext>
                </a:extLst>
              </p:cNvPr>
              <p:cNvSpPr txBox="1"/>
              <p:nvPr/>
            </p:nvSpPr>
            <p:spPr>
              <a:xfrm>
                <a:off x="7642050" y="4895080"/>
                <a:ext cx="4365773" cy="1117678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D2EF0F-9E13-4C45-AB17-22CBB9B39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050" y="4895080"/>
                <a:ext cx="4365773" cy="11176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BDDEFE1-67F6-4130-977A-603E3E7CF786}"/>
              </a:ext>
            </a:extLst>
          </p:cNvPr>
          <p:cNvSpPr txBox="1"/>
          <p:nvPr/>
        </p:nvSpPr>
        <p:spPr>
          <a:xfrm>
            <a:off x="7867731" y="4572000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 Notation:</a:t>
            </a:r>
          </a:p>
        </p:txBody>
      </p:sp>
      <p:pic>
        <p:nvPicPr>
          <p:cNvPr id="5" name="Picture 4" descr="UVA School of Data Science Launch - YouTube">
            <a:extLst>
              <a:ext uri="{FF2B5EF4-FFF2-40B4-BE49-F238E27FC236}">
                <a16:creationId xmlns:a16="http://schemas.microsoft.com/office/drawing/2014/main" id="{8B850E5D-DCB8-C479-EA53-E98B2DF043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99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8540" y="216039"/>
                <a:ext cx="10074260" cy="2009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u="sng" dirty="0"/>
                  <a:t>Bayes Theorem: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40" y="216039"/>
                <a:ext cx="10074260" cy="2009672"/>
              </a:xfrm>
              <a:prstGeom prst="rect">
                <a:avLst/>
              </a:prstGeom>
              <a:blipFill>
                <a:blip r:embed="rId3"/>
                <a:stretch>
                  <a:fillRect l="-2420" t="-78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CA65E31-0510-4C81-8E2C-0D5265BC1185}"/>
              </a:ext>
            </a:extLst>
          </p:cNvPr>
          <p:cNvSpPr txBox="1"/>
          <p:nvPr/>
        </p:nvSpPr>
        <p:spPr>
          <a:xfrm>
            <a:off x="162448" y="1837243"/>
            <a:ext cx="5014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Use, updating belief: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21563B-91C4-4164-8461-04428CD4C38B}"/>
                  </a:ext>
                </a:extLst>
              </p:cNvPr>
              <p:cNvSpPr txBox="1"/>
              <p:nvPr/>
            </p:nvSpPr>
            <p:spPr>
              <a:xfrm>
                <a:off x="545960" y="2301143"/>
                <a:ext cx="104268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Data: I have 100 flowers in my yard, 3 of which are sunflowers.</a:t>
                </a:r>
              </a:p>
              <a:p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𝑠𝑓</m:t>
                    </m:r>
                  </m:oMath>
                </a14:m>
                <a:r>
                  <a:rPr lang="en-US" sz="2000" dirty="0"/>
                  <a:t>)?  (A is a random variable for the type of flower, sf=sunflower.)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21563B-91C4-4164-8461-04428CD4C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60" y="2301143"/>
                <a:ext cx="10426840" cy="707886"/>
              </a:xfrm>
              <a:prstGeom prst="rect">
                <a:avLst/>
              </a:prstGeom>
              <a:blipFill>
                <a:blip r:embed="rId4"/>
                <a:stretch>
                  <a:fillRect l="-643" t="-3419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D2DCAE-764B-4DEF-A6EF-2A837B01B2D8}"/>
                  </a:ext>
                </a:extLst>
              </p:cNvPr>
              <p:cNvSpPr txBox="1"/>
              <p:nvPr/>
            </p:nvSpPr>
            <p:spPr>
              <a:xfrm>
                <a:off x="1190730" y="2981080"/>
                <a:ext cx="416504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𝑠𝑓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=0.03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D2DCAE-764B-4DEF-A6EF-2A837B01B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730" y="2981080"/>
                <a:ext cx="4165041" cy="670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49097A-160D-40AE-8ED8-9B43F4861A60}"/>
                  </a:ext>
                </a:extLst>
              </p:cNvPr>
              <p:cNvSpPr txBox="1"/>
              <p:nvPr/>
            </p:nvSpPr>
            <p:spPr>
              <a:xfrm>
                <a:off x="597876" y="3624176"/>
                <a:ext cx="9150699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More Data: 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000" dirty="0"/>
                  <a:t>2 of my sunflowers are 6 ft tall, 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000" dirty="0"/>
                  <a:t>I have 2 other flowers that are 6 feet tall.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000" dirty="0"/>
                  <a:t>Flower A is 6 feet tall</a:t>
                </a:r>
              </a:p>
              <a:p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𝑠𝑓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𝑓𝑡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?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49097A-160D-40AE-8ED8-9B43F486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76" y="3624176"/>
                <a:ext cx="9150699" cy="1631216"/>
              </a:xfrm>
              <a:prstGeom prst="rect">
                <a:avLst/>
              </a:prstGeom>
              <a:blipFill>
                <a:blip r:embed="rId6"/>
                <a:stretch>
                  <a:fillRect l="-666" t="-1873" b="-6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FAA91EC-CFF7-4BD2-805A-412BB6903B3E}"/>
                  </a:ext>
                </a:extLst>
              </p:cNvPr>
              <p:cNvSpPr/>
              <p:nvPr/>
            </p:nvSpPr>
            <p:spPr>
              <a:xfrm>
                <a:off x="6150734" y="4174440"/>
                <a:ext cx="2794419" cy="61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=6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𝑓𝑡</m:t>
                          </m:r>
                        </m:e>
                      </m:d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0.04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FAA91EC-CFF7-4BD2-805A-412BB6903B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734" y="4174440"/>
                <a:ext cx="2794419" cy="6117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05DE707-0EDB-4459-94DF-A51C14854D6C}"/>
                  </a:ext>
                </a:extLst>
              </p:cNvPr>
              <p:cNvSpPr/>
              <p:nvPr/>
            </p:nvSpPr>
            <p:spPr>
              <a:xfrm>
                <a:off x="6147384" y="3663649"/>
                <a:ext cx="28098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=6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𝑓𝑡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𝑠𝑓</m:t>
                          </m:r>
                        </m:e>
                      </m:d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05DE707-0EDB-4459-94DF-A51C14854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384" y="3663649"/>
                <a:ext cx="2809808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6BF33A-3D08-4D95-8F60-EA7CD469BDAA}"/>
              </a:ext>
            </a:extLst>
          </p:cNvPr>
          <p:cNvCxnSpPr/>
          <p:nvPr/>
        </p:nvCxnSpPr>
        <p:spPr>
          <a:xfrm flipH="1">
            <a:off x="4707653" y="3788228"/>
            <a:ext cx="1376624" cy="28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60C243-5142-42E3-86F9-4D8F0AE6878E}"/>
              </a:ext>
            </a:extLst>
          </p:cNvPr>
          <p:cNvCxnSpPr/>
          <p:nvPr/>
        </p:nvCxnSpPr>
        <p:spPr>
          <a:xfrm flipH="1" flipV="1">
            <a:off x="5220119" y="4225332"/>
            <a:ext cx="939521" cy="26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7420D31-AD32-4379-B97E-33C46CC488D8}"/>
              </a:ext>
            </a:extLst>
          </p:cNvPr>
          <p:cNvCxnSpPr/>
          <p:nvPr/>
        </p:nvCxnSpPr>
        <p:spPr>
          <a:xfrm flipH="1" flipV="1">
            <a:off x="5637125" y="4426299"/>
            <a:ext cx="522515" cy="6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UVA School of Data Science Launch - YouTube">
            <a:extLst>
              <a:ext uri="{FF2B5EF4-FFF2-40B4-BE49-F238E27FC236}">
                <a16:creationId xmlns:a16="http://schemas.microsoft.com/office/drawing/2014/main" id="{7F48AD16-CD2B-6B42-0ACB-F9C18C3B98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42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8540" y="216039"/>
                <a:ext cx="10074260" cy="2009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u="sng" dirty="0"/>
                  <a:t>Bayes Theorem: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40" y="216039"/>
                <a:ext cx="10074260" cy="2009672"/>
              </a:xfrm>
              <a:prstGeom prst="rect">
                <a:avLst/>
              </a:prstGeom>
              <a:blipFill>
                <a:blip r:embed="rId3"/>
                <a:stretch>
                  <a:fillRect l="-2420" t="-78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CA65E31-0510-4C81-8E2C-0D5265BC1185}"/>
              </a:ext>
            </a:extLst>
          </p:cNvPr>
          <p:cNvSpPr txBox="1"/>
          <p:nvPr/>
        </p:nvSpPr>
        <p:spPr>
          <a:xfrm>
            <a:off x="162448" y="1837243"/>
            <a:ext cx="5014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Use, updating belief: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21563B-91C4-4164-8461-04428CD4C38B}"/>
                  </a:ext>
                </a:extLst>
              </p:cNvPr>
              <p:cNvSpPr txBox="1"/>
              <p:nvPr/>
            </p:nvSpPr>
            <p:spPr>
              <a:xfrm>
                <a:off x="545960" y="2301143"/>
                <a:ext cx="1028616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Data: I have 100 flowers in my yard, 3 of which are sunflowers.</a:t>
                </a:r>
              </a:p>
              <a:p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𝑠𝑓</m:t>
                    </m:r>
                  </m:oMath>
                </a14:m>
                <a:r>
                  <a:rPr lang="en-US" sz="2000" dirty="0"/>
                  <a:t>)?  (A is a random variable for the type of flower, sf=sunflower.)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21563B-91C4-4164-8461-04428CD4C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60" y="2301143"/>
                <a:ext cx="10286163" cy="707886"/>
              </a:xfrm>
              <a:prstGeom prst="rect">
                <a:avLst/>
              </a:prstGeom>
              <a:blipFill>
                <a:blip r:embed="rId4"/>
                <a:stretch>
                  <a:fillRect l="-652" t="-3419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D2DCAE-764B-4DEF-A6EF-2A837B01B2D8}"/>
                  </a:ext>
                </a:extLst>
              </p:cNvPr>
              <p:cNvSpPr txBox="1"/>
              <p:nvPr/>
            </p:nvSpPr>
            <p:spPr>
              <a:xfrm>
                <a:off x="1190730" y="2981080"/>
                <a:ext cx="416504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𝑠𝑓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=0.03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D2DCAE-764B-4DEF-A6EF-2A837B01B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730" y="2981080"/>
                <a:ext cx="4165041" cy="670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49097A-160D-40AE-8ED8-9B43F4861A60}"/>
                  </a:ext>
                </a:extLst>
              </p:cNvPr>
              <p:cNvSpPr txBox="1"/>
              <p:nvPr/>
            </p:nvSpPr>
            <p:spPr>
              <a:xfrm>
                <a:off x="597876" y="3624176"/>
                <a:ext cx="9150699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More Data: 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000" dirty="0"/>
                  <a:t>2 of my sunflowers are 6 ft tall, 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000" dirty="0"/>
                  <a:t>I have 2 other flowers that are 6 feet tall.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000" dirty="0"/>
                  <a:t>Flower A is 6 feet tall</a:t>
                </a:r>
              </a:p>
              <a:p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𝑠𝑓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?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49097A-160D-40AE-8ED8-9B43F486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76" y="3624176"/>
                <a:ext cx="9150699" cy="1631216"/>
              </a:xfrm>
              <a:prstGeom prst="rect">
                <a:avLst/>
              </a:prstGeom>
              <a:blipFill>
                <a:blip r:embed="rId6"/>
                <a:stretch>
                  <a:fillRect l="-666" t="-1873" b="-6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C1630F-2E11-492D-AA2D-2EB7A84BFDF2}"/>
                  </a:ext>
                </a:extLst>
              </p:cNvPr>
              <p:cNvSpPr/>
              <p:nvPr/>
            </p:nvSpPr>
            <p:spPr>
              <a:xfrm>
                <a:off x="1050262" y="5274735"/>
                <a:ext cx="7080528" cy="873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𝑠𝑓</m:t>
                          </m:r>
                        </m:e>
                        <m:e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=6</m:t>
                          </m:r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𝑓𝑡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=6</m:t>
                              </m:r>
                              <m:r>
                                <a:rPr lang="en-US" sz="2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𝑠𝑓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𝑠𝑓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=6</m:t>
                              </m:r>
                              <m:r>
                                <a:rPr lang="en-US" sz="2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C1630F-2E11-492D-AA2D-2EB7A84BFD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62" y="5274735"/>
                <a:ext cx="7080528" cy="8738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68B5A24-2E1E-49EE-A0F6-AD08C9CADC58}"/>
                  </a:ext>
                </a:extLst>
              </p:cNvPr>
              <p:cNvSpPr/>
              <p:nvPr/>
            </p:nvSpPr>
            <p:spPr>
              <a:xfrm>
                <a:off x="7975194" y="5274685"/>
                <a:ext cx="2003561" cy="793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2/3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×0.03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0.04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68B5A24-2E1E-49EE-A0F6-AD08C9CAD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194" y="5274685"/>
                <a:ext cx="2003561" cy="7936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1757EE-B5D4-4FA2-BEC3-8A32C074915C}"/>
                  </a:ext>
                </a:extLst>
              </p:cNvPr>
              <p:cNvSpPr txBox="1"/>
              <p:nvPr/>
            </p:nvSpPr>
            <p:spPr>
              <a:xfrm>
                <a:off x="9846126" y="5279706"/>
                <a:ext cx="2386066" cy="791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0.06 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0.12</m:t>
                        </m:r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0.5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1757EE-B5D4-4FA2-BEC3-8A32C0749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126" y="5279706"/>
                <a:ext cx="2386066" cy="7918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F480C80A-45C0-4D6A-8BFD-F0E4C55B9717}"/>
              </a:ext>
            </a:extLst>
          </p:cNvPr>
          <p:cNvSpPr txBox="1"/>
          <p:nvPr/>
        </p:nvSpPr>
        <p:spPr>
          <a:xfrm>
            <a:off x="9400233" y="4496638"/>
            <a:ext cx="2018501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Posterior Probability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ADCB84-858C-49CC-A8EF-48783A21FD55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0409484" y="4835192"/>
            <a:ext cx="1065734" cy="6612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B8FCD9-8862-4C24-8839-6BF7C88964C6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3768132" y="4835192"/>
            <a:ext cx="6641352" cy="7567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27E1EE7-BFC6-4377-9F0D-47A51F91047E}"/>
              </a:ext>
            </a:extLst>
          </p:cNvPr>
          <p:cNvSpPr txBox="1"/>
          <p:nvPr/>
        </p:nvSpPr>
        <p:spPr>
          <a:xfrm>
            <a:off x="8703547" y="2182168"/>
            <a:ext cx="1630575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Prior Probability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695E92-DD87-43B8-93C6-9003F462C337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071448" y="2520722"/>
            <a:ext cx="6447387" cy="7567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1943D3-9C74-43E4-8933-ADADCBCEC9B0}"/>
                  </a:ext>
                </a:extLst>
              </p:cNvPr>
              <p:cNvSpPr/>
              <p:nvPr/>
            </p:nvSpPr>
            <p:spPr>
              <a:xfrm>
                <a:off x="6150734" y="4174440"/>
                <a:ext cx="2794419" cy="61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=6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𝑓𝑡</m:t>
                          </m:r>
                        </m:e>
                      </m:d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0.04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1943D3-9C74-43E4-8933-ADADCBCEC9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734" y="4174440"/>
                <a:ext cx="2794419" cy="6117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0F6B9CD-E890-4D1A-B27F-E18CCD5BB4EE}"/>
                  </a:ext>
                </a:extLst>
              </p:cNvPr>
              <p:cNvSpPr/>
              <p:nvPr/>
            </p:nvSpPr>
            <p:spPr>
              <a:xfrm>
                <a:off x="6147384" y="3663649"/>
                <a:ext cx="28098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=6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𝑓𝑡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𝑠𝑓</m:t>
                          </m:r>
                        </m:e>
                      </m:d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0F6B9CD-E890-4D1A-B27F-E18CCD5BB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384" y="3663649"/>
                <a:ext cx="2809808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F72D2A-A0F1-F9C8-BC57-F9ABB707861F}"/>
                  </a:ext>
                </a:extLst>
              </p:cNvPr>
              <p:cNvSpPr txBox="1"/>
              <p:nvPr/>
            </p:nvSpPr>
            <p:spPr>
              <a:xfrm>
                <a:off x="5409422" y="118255"/>
                <a:ext cx="209704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=data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F72D2A-A0F1-F9C8-BC57-F9ABB7078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422" y="118255"/>
                <a:ext cx="2097047" cy="523220"/>
              </a:xfrm>
              <a:prstGeom prst="rect">
                <a:avLst/>
              </a:prstGeom>
              <a:blipFill>
                <a:blip r:embed="rId1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09D5A6-7E3B-A657-CFF0-3F1398577A8C}"/>
                  </a:ext>
                </a:extLst>
              </p:cNvPr>
              <p:cNvSpPr txBox="1"/>
              <p:nvPr/>
            </p:nvSpPr>
            <p:spPr>
              <a:xfrm>
                <a:off x="6802794" y="118255"/>
                <a:ext cx="288238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=parameter(s)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09D5A6-7E3B-A657-CFF0-3F1398577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794" y="118255"/>
                <a:ext cx="2882382" cy="523220"/>
              </a:xfrm>
              <a:prstGeom prst="rect">
                <a:avLst/>
              </a:prstGeom>
              <a:blipFill>
                <a:blip r:embed="rId1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4" descr="UVA School of Data Science Launch - YouTube">
            <a:extLst>
              <a:ext uri="{FF2B5EF4-FFF2-40B4-BE49-F238E27FC236}">
                <a16:creationId xmlns:a16="http://schemas.microsoft.com/office/drawing/2014/main" id="{79CA887C-AB37-80A9-4C66-8E08741CE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8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31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8540" y="216039"/>
                <a:ext cx="10074260" cy="2009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u="sng" dirty="0"/>
                  <a:t>Bayes Theorem: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40" y="216039"/>
                <a:ext cx="10074260" cy="2009672"/>
              </a:xfrm>
              <a:prstGeom prst="rect">
                <a:avLst/>
              </a:prstGeom>
              <a:blipFill>
                <a:blip r:embed="rId3"/>
                <a:stretch>
                  <a:fillRect l="-2420" t="-78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CA65E31-0510-4C81-8E2C-0D5265BC1185}"/>
              </a:ext>
            </a:extLst>
          </p:cNvPr>
          <p:cNvSpPr txBox="1"/>
          <p:nvPr/>
        </p:nvSpPr>
        <p:spPr>
          <a:xfrm>
            <a:off x="162448" y="1837243"/>
            <a:ext cx="5014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Use, updating belief: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21563B-91C4-4164-8461-04428CD4C38B}"/>
                  </a:ext>
                </a:extLst>
              </p:cNvPr>
              <p:cNvSpPr txBox="1"/>
              <p:nvPr/>
            </p:nvSpPr>
            <p:spPr>
              <a:xfrm>
                <a:off x="545960" y="2301143"/>
                <a:ext cx="1028616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Data: I have 100 flowers in my yard, 3 of which are sunflowers.</a:t>
                </a:r>
              </a:p>
              <a:p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𝑠𝑓</m:t>
                    </m:r>
                  </m:oMath>
                </a14:m>
                <a:r>
                  <a:rPr lang="en-US" sz="2000" dirty="0"/>
                  <a:t>)?  (A is a random variable for the type of flower, sf=sunflower.)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21563B-91C4-4164-8461-04428CD4C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60" y="2301143"/>
                <a:ext cx="10286163" cy="707886"/>
              </a:xfrm>
              <a:prstGeom prst="rect">
                <a:avLst/>
              </a:prstGeom>
              <a:blipFill>
                <a:blip r:embed="rId4"/>
                <a:stretch>
                  <a:fillRect l="-652" t="-3419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D2DCAE-764B-4DEF-A6EF-2A837B01B2D8}"/>
                  </a:ext>
                </a:extLst>
              </p:cNvPr>
              <p:cNvSpPr txBox="1"/>
              <p:nvPr/>
            </p:nvSpPr>
            <p:spPr>
              <a:xfrm>
                <a:off x="1190730" y="2981080"/>
                <a:ext cx="416504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𝑠𝑓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=0.03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D2DCAE-764B-4DEF-A6EF-2A837B01B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730" y="2981080"/>
                <a:ext cx="4165041" cy="670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49097A-160D-40AE-8ED8-9B43F4861A60}"/>
                  </a:ext>
                </a:extLst>
              </p:cNvPr>
              <p:cNvSpPr txBox="1"/>
              <p:nvPr/>
            </p:nvSpPr>
            <p:spPr>
              <a:xfrm>
                <a:off x="597876" y="3624176"/>
                <a:ext cx="9150699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More Data: 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000" dirty="0"/>
                  <a:t>2 of my sunflowers are 6 ft tall, 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000" dirty="0"/>
                  <a:t>I have 2 other flowers that are 6 feet tall.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000" dirty="0"/>
                  <a:t>Flower A is 6 feet tall</a:t>
                </a:r>
              </a:p>
              <a:p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𝑠𝑓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𝑓𝑡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?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49097A-160D-40AE-8ED8-9B43F486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76" y="3624176"/>
                <a:ext cx="9150699" cy="1631216"/>
              </a:xfrm>
              <a:prstGeom prst="rect">
                <a:avLst/>
              </a:prstGeom>
              <a:blipFill>
                <a:blip r:embed="rId6"/>
                <a:stretch>
                  <a:fillRect l="-666" t="-1873" b="-6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C1630F-2E11-492D-AA2D-2EB7A84BFDF2}"/>
                  </a:ext>
                </a:extLst>
              </p:cNvPr>
              <p:cNvSpPr/>
              <p:nvPr/>
            </p:nvSpPr>
            <p:spPr>
              <a:xfrm>
                <a:off x="1050262" y="5274735"/>
                <a:ext cx="7080528" cy="873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𝑠𝑓</m:t>
                          </m:r>
                        </m:e>
                        <m:e>
                          <m: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=6</m:t>
                          </m:r>
                          <m:r>
                            <a:rPr lang="en-US" sz="2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𝑓𝑡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=6</m:t>
                              </m:r>
                              <m:r>
                                <a:rPr lang="en-US" sz="2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𝑠𝑓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𝑠𝑓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=6</m:t>
                              </m:r>
                              <m:r>
                                <a:rPr lang="en-US" sz="24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C1630F-2E11-492D-AA2D-2EB7A84BFD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62" y="5274735"/>
                <a:ext cx="7080528" cy="8738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68B5A24-2E1E-49EE-A0F6-AD08C9CADC58}"/>
                  </a:ext>
                </a:extLst>
              </p:cNvPr>
              <p:cNvSpPr/>
              <p:nvPr/>
            </p:nvSpPr>
            <p:spPr>
              <a:xfrm>
                <a:off x="7975194" y="5274685"/>
                <a:ext cx="2003561" cy="793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2/3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×0.03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0.04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68B5A24-2E1E-49EE-A0F6-AD08C9CAD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194" y="5274685"/>
                <a:ext cx="2003561" cy="7936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1757EE-B5D4-4FA2-BEC3-8A32C074915C}"/>
                  </a:ext>
                </a:extLst>
              </p:cNvPr>
              <p:cNvSpPr txBox="1"/>
              <p:nvPr/>
            </p:nvSpPr>
            <p:spPr>
              <a:xfrm>
                <a:off x="9846126" y="5279706"/>
                <a:ext cx="2386066" cy="791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0.06 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0.12</m:t>
                        </m:r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0.5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1757EE-B5D4-4FA2-BEC3-8A32C0749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126" y="5279706"/>
                <a:ext cx="2386066" cy="7918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F480C80A-45C0-4D6A-8BFD-F0E4C55B9717}"/>
              </a:ext>
            </a:extLst>
          </p:cNvPr>
          <p:cNvSpPr txBox="1"/>
          <p:nvPr/>
        </p:nvSpPr>
        <p:spPr>
          <a:xfrm>
            <a:off x="9400233" y="4496638"/>
            <a:ext cx="2018501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Posterior Probability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ADCB84-858C-49CC-A8EF-48783A21FD55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0409484" y="4835192"/>
            <a:ext cx="1065734" cy="6612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B8FCD9-8862-4C24-8839-6BF7C88964C6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3768132" y="4835192"/>
            <a:ext cx="6641352" cy="7567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27E1EE7-BFC6-4377-9F0D-47A51F91047E}"/>
              </a:ext>
            </a:extLst>
          </p:cNvPr>
          <p:cNvSpPr txBox="1"/>
          <p:nvPr/>
        </p:nvSpPr>
        <p:spPr>
          <a:xfrm>
            <a:off x="8703547" y="2182168"/>
            <a:ext cx="1630575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Prior Probability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695E92-DD87-43B8-93C6-9003F462C337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3071448" y="2520722"/>
            <a:ext cx="6447387" cy="7567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1943D3-9C74-43E4-8933-ADADCBCEC9B0}"/>
                  </a:ext>
                </a:extLst>
              </p:cNvPr>
              <p:cNvSpPr/>
              <p:nvPr/>
            </p:nvSpPr>
            <p:spPr>
              <a:xfrm>
                <a:off x="6150734" y="4174440"/>
                <a:ext cx="2794419" cy="61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=6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𝑓𝑡</m:t>
                          </m:r>
                        </m:e>
                      </m:d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0.04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1943D3-9C74-43E4-8933-ADADCBCEC9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734" y="4174440"/>
                <a:ext cx="2794419" cy="6117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0F6B9CD-E890-4D1A-B27F-E18CCD5BB4EE}"/>
                  </a:ext>
                </a:extLst>
              </p:cNvPr>
              <p:cNvSpPr/>
              <p:nvPr/>
            </p:nvSpPr>
            <p:spPr>
              <a:xfrm>
                <a:off x="6147384" y="3663649"/>
                <a:ext cx="28098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=6</m:t>
                          </m:r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𝑓𝑡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𝑠𝑓</m:t>
                          </m:r>
                        </m:e>
                      </m:d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0F6B9CD-E890-4D1A-B27F-E18CCD5BB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384" y="3663649"/>
                <a:ext cx="2809808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B618D8A-98C3-358D-0BB1-5EDADE006CC1}"/>
              </a:ext>
            </a:extLst>
          </p:cNvPr>
          <p:cNvSpPr txBox="1"/>
          <p:nvPr/>
        </p:nvSpPr>
        <p:spPr>
          <a:xfrm>
            <a:off x="10299081" y="3161882"/>
            <a:ext cx="1104790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Likelihood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FC438D-F0A6-06ED-0731-0A307388D35D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6466114" y="3500436"/>
            <a:ext cx="4385362" cy="1734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C0316C-BC2E-AA69-CA54-BC8B4F9A0EE1}"/>
              </a:ext>
            </a:extLst>
          </p:cNvPr>
          <p:cNvCxnSpPr>
            <a:cxnSpLocks/>
            <a:stCxn id="23" idx="2"/>
            <a:endCxn id="8" idx="0"/>
          </p:cNvCxnSpPr>
          <p:nvPr/>
        </p:nvCxnSpPr>
        <p:spPr>
          <a:xfrm flipH="1">
            <a:off x="8976975" y="3500436"/>
            <a:ext cx="1874501" cy="1774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7363B0-5D74-205A-5948-FC542DC1F2DB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8910735" y="3331159"/>
            <a:ext cx="1388346" cy="401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pic>
        <p:nvPicPr>
          <p:cNvPr id="36" name="Picture 4" descr="UVA School of Data Science Launch - YouTube">
            <a:extLst>
              <a:ext uri="{FF2B5EF4-FFF2-40B4-BE49-F238E27FC236}">
                <a16:creationId xmlns:a16="http://schemas.microsoft.com/office/drawing/2014/main" id="{A0317AA8-8D71-5307-3ED1-5DB4EBB6E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F8F4F26-5FF3-8EC5-A713-BEF80CEC6B40}"/>
                  </a:ext>
                </a:extLst>
              </p:cNvPr>
              <p:cNvSpPr txBox="1"/>
              <p:nvPr/>
            </p:nvSpPr>
            <p:spPr>
              <a:xfrm>
                <a:off x="5409422" y="118255"/>
                <a:ext cx="209704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=data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F8F4F26-5FF3-8EC5-A713-BEF80CEC6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422" y="118255"/>
                <a:ext cx="2097047" cy="523220"/>
              </a:xfrm>
              <a:prstGeom prst="rect">
                <a:avLst/>
              </a:prstGeom>
              <a:blipFill>
                <a:blip r:embed="rId16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C06FEDA-7F67-3C5D-8689-E278B53E1ED1}"/>
                  </a:ext>
                </a:extLst>
              </p:cNvPr>
              <p:cNvSpPr txBox="1"/>
              <p:nvPr/>
            </p:nvSpPr>
            <p:spPr>
              <a:xfrm>
                <a:off x="6802794" y="118255"/>
                <a:ext cx="288238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=parameter(s)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C06FEDA-7F67-3C5D-8689-E278B53E1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794" y="118255"/>
                <a:ext cx="2882382" cy="523220"/>
              </a:xfrm>
              <a:prstGeom prst="rect">
                <a:avLst/>
              </a:prstGeom>
              <a:blipFill>
                <a:blip r:embed="rId17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89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0">
            <a:extLst>
              <a:ext uri="{FF2B5EF4-FFF2-40B4-BE49-F238E27FC236}">
                <a16:creationId xmlns:a16="http://schemas.microsoft.com/office/drawing/2014/main" id="{5A92BC41-5AE1-432E-87C7-12BF9E03D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01415" y="476778"/>
            <a:ext cx="7212450" cy="5920653"/>
          </a:xfrm>
          <a:prstGeom prst="rect">
            <a:avLst/>
          </a:prstGeom>
          <a:solidFill>
            <a:srgbClr val="292D5A">
              <a:alpha val="9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EF9636-492A-4B62-8C15-7D9AC02EDC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1495" y="1179095"/>
            <a:ext cx="5956353" cy="340448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0"/>
              </a:spcBef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“Everybody has a plan until you get punched in the face”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DC0E1208-0B30-4396-AE7C-AEBFFAEE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478" y="4713662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ike Tyson | Pro Wrestling | Fandom">
            <a:extLst>
              <a:ext uri="{FF2B5EF4-FFF2-40B4-BE49-F238E27FC236}">
                <a16:creationId xmlns:a16="http://schemas.microsoft.com/office/drawing/2014/main" id="{C1652AF8-4B74-073C-D017-B8153F7D14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2588"/>
          <a:stretch/>
        </p:blipFill>
        <p:spPr bwMode="auto">
          <a:xfrm>
            <a:off x="89408" y="-39275"/>
            <a:ext cx="4174682" cy="639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89;p14">
            <a:extLst>
              <a:ext uri="{FF2B5EF4-FFF2-40B4-BE49-F238E27FC236}">
                <a16:creationId xmlns:a16="http://schemas.microsoft.com/office/drawing/2014/main" id="{26249BDD-0EA9-45B3-93E3-AD56D6F4FE26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BABEBC-0F03-7220-9E95-2153BE7C6EAB}"/>
              </a:ext>
            </a:extLst>
          </p:cNvPr>
          <p:cNvSpPr txBox="1"/>
          <p:nvPr/>
        </p:nvSpPr>
        <p:spPr>
          <a:xfrm>
            <a:off x="5106126" y="907351"/>
            <a:ext cx="126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Prior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86F9A1-A924-AE1D-6B3D-546451F2F73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740274" y="1615237"/>
            <a:ext cx="7384" cy="151051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4BBAAFB-4A75-1647-8089-824E6C3553E3}"/>
              </a:ext>
            </a:extLst>
          </p:cNvPr>
          <p:cNvSpPr/>
          <p:nvPr/>
        </p:nvSpPr>
        <p:spPr>
          <a:xfrm>
            <a:off x="4842587" y="3834882"/>
            <a:ext cx="6027575" cy="83042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0AFC8F-EB44-12FA-1B6B-23FB1149F1D5}"/>
              </a:ext>
            </a:extLst>
          </p:cNvPr>
          <p:cNvSpPr txBox="1"/>
          <p:nvPr/>
        </p:nvSpPr>
        <p:spPr>
          <a:xfrm>
            <a:off x="7152640" y="1106403"/>
            <a:ext cx="126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AF55B8-8F0F-4D42-7F09-E59DF6BF4208}"/>
              </a:ext>
            </a:extLst>
          </p:cNvPr>
          <p:cNvCxnSpPr>
            <a:cxnSpLocks/>
          </p:cNvCxnSpPr>
          <p:nvPr/>
        </p:nvCxnSpPr>
        <p:spPr>
          <a:xfrm>
            <a:off x="7794172" y="1744824"/>
            <a:ext cx="0" cy="211182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8BFBB8B-6268-7D30-CDAC-2B6B67343ECB}"/>
              </a:ext>
            </a:extLst>
          </p:cNvPr>
          <p:cNvSpPr/>
          <p:nvPr/>
        </p:nvSpPr>
        <p:spPr>
          <a:xfrm>
            <a:off x="4957666" y="3212842"/>
            <a:ext cx="1688840" cy="75577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0BD63-86CD-E957-00CE-BF73C7716EC4}"/>
              </a:ext>
            </a:extLst>
          </p:cNvPr>
          <p:cNvSpPr/>
          <p:nvPr/>
        </p:nvSpPr>
        <p:spPr>
          <a:xfrm>
            <a:off x="4329404" y="307910"/>
            <a:ext cx="7483151" cy="57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6459A6-FF1B-EBFF-0A53-B5035A643846}"/>
              </a:ext>
            </a:extLst>
          </p:cNvPr>
          <p:cNvSpPr txBox="1"/>
          <p:nvPr/>
        </p:nvSpPr>
        <p:spPr>
          <a:xfrm>
            <a:off x="98697" y="0"/>
            <a:ext cx="4945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Bayesian Philosophy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4" descr="UVA School of Data Science Launch - YouTube">
            <a:extLst>
              <a:ext uri="{FF2B5EF4-FFF2-40B4-BE49-F238E27FC236}">
                <a16:creationId xmlns:a16="http://schemas.microsoft.com/office/drawing/2014/main" id="{C3D60F60-7154-6A71-4968-24CB67AB6A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66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9" grpId="0" animBg="1"/>
      <p:bldP spid="14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64615" y="648866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9" name="Google Shape;89;p14">
            <a:extLst>
              <a:ext uri="{FF2B5EF4-FFF2-40B4-BE49-F238E27FC236}">
                <a16:creationId xmlns:a16="http://schemas.microsoft.com/office/drawing/2014/main" id="{83BCB5A2-BECD-4A69-8724-47E4DD78B725}"/>
              </a:ext>
            </a:extLst>
          </p:cNvPr>
          <p:cNvSpPr txBox="1"/>
          <p:nvPr/>
        </p:nvSpPr>
        <p:spPr>
          <a:xfrm>
            <a:off x="1" y="6200774"/>
            <a:ext cx="12191999" cy="657225"/>
          </a:xfrm>
          <a:prstGeom prst="rect">
            <a:avLst/>
          </a:prstGeom>
          <a:solidFill>
            <a:srgbClr val="231C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8877" y="159338"/>
                <a:ext cx="10074260" cy="2009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u="sng" dirty="0"/>
                  <a:t>Bayes Theorem: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B5F42BEE-9E8E-4777-B30E-00D773A1D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7" y="159338"/>
                <a:ext cx="10074260" cy="2009672"/>
              </a:xfrm>
              <a:prstGeom prst="rect">
                <a:avLst/>
              </a:prstGeom>
              <a:blipFill>
                <a:blip r:embed="rId3"/>
                <a:stretch>
                  <a:fillRect l="-2480" t="-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D1D30C-3E80-425F-8CAE-13D8575FA2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1887" y="2286000"/>
                <a:ext cx="11530482" cy="3833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Calibri"/>
                  <a:buNone/>
                  <a:defRPr sz="4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u="sng" dirty="0"/>
                  <a:t>Usually used as: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= Parameters for underlying distribution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= Observed outcome = Data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D1D30C-3E80-425F-8CAE-13D8575FA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7" y="2286000"/>
                <a:ext cx="11530482" cy="3833446"/>
              </a:xfrm>
              <a:prstGeom prst="rect">
                <a:avLst/>
              </a:prstGeom>
              <a:blipFill>
                <a:blip r:embed="rId4"/>
                <a:stretch>
                  <a:fillRect l="-2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UVA School of Data Science Launch - YouTube">
            <a:extLst>
              <a:ext uri="{FF2B5EF4-FFF2-40B4-BE49-F238E27FC236}">
                <a16:creationId xmlns:a16="http://schemas.microsoft.com/office/drawing/2014/main" id="{0E1B7A0F-DEC0-370D-7D3F-1AC8E590F8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528" b="51389" l="17500" r="78125">
                        <a14:foregroundMark x1="18906" y1="43750" x2="18906" y2="43750"/>
                        <a14:foregroundMark x1="17656" y1="46944" x2="17656" y2="46944"/>
                        <a14:foregroundMark x1="23203" y1="46111" x2="23203" y2="46111"/>
                        <a14:foregroundMark x1="28125" y1="47083" x2="28125" y2="47083"/>
                        <a14:foregroundMark x1="25859" y1="43611" x2="25859" y2="43611"/>
                        <a14:foregroundMark x1="29766" y1="43750" x2="29766" y2="43750"/>
                        <a14:foregroundMark x1="32188" y1="46944" x2="32188" y2="46944"/>
                        <a14:foregroundMark x1="30078" y1="49861" x2="30078" y2="49861"/>
                        <a14:foregroundMark x1="35859" y1="47778" x2="35859" y2="47778"/>
                        <a14:foregroundMark x1="38828" y1="46806" x2="38828" y2="46806"/>
                        <a14:foregroundMark x1="41797" y1="47222" x2="41797" y2="47222"/>
                        <a14:foregroundMark x1="45000" y1="47222" x2="45000" y2="47222"/>
                        <a14:foregroundMark x1="49141" y1="46944" x2="49141" y2="46944"/>
                        <a14:foregroundMark x1="54531" y1="47083" x2="54531" y2="47083"/>
                        <a14:foregroundMark x1="56016" y1="46944" x2="56016" y2="46944"/>
                        <a14:foregroundMark x1="47109" y1="49861" x2="47109" y2="49861"/>
                        <a14:foregroundMark x1="46641" y1="43750" x2="46641" y2="43750"/>
                        <a14:foregroundMark x1="43359" y1="43611" x2="43359" y2="43611"/>
                        <a14:foregroundMark x1="39844" y1="50000" x2="39844" y2="50000"/>
                        <a14:foregroundMark x1="40156" y1="48333" x2="40156" y2="48333"/>
                        <a14:foregroundMark x1="52812" y1="49306" x2="52812" y2="49306"/>
                        <a14:foregroundMark x1="47656" y1="47083" x2="47656" y2="47083"/>
                        <a14:foregroundMark x1="48047" y1="45417" x2="48047" y2="45417"/>
                        <a14:foregroundMark x1="59062" y1="44167" x2="59062" y2="44167"/>
                        <a14:foregroundMark x1="54688" y1="43611" x2="54688" y2="43611"/>
                        <a14:foregroundMark x1="58750" y1="49583" x2="58750" y2="49583"/>
                        <a14:foregroundMark x1="60938" y1="48333" x2="60938" y2="48333"/>
                        <a14:foregroundMark x1="63047" y1="48056" x2="63047" y2="48056"/>
                        <a14:foregroundMark x1="60938" y1="43472" x2="60938" y2="43472"/>
                        <a14:foregroundMark x1="60313" y1="43194" x2="60313" y2="43194"/>
                        <a14:foregroundMark x1="65078" y1="43611" x2="65078" y2="43611"/>
                        <a14:foregroundMark x1="64531" y1="46806" x2="64531" y2="46806"/>
                        <a14:foregroundMark x1="67109" y1="44306" x2="67109" y2="44306"/>
                        <a14:foregroundMark x1="71094" y1="47083" x2="71094" y2="47083"/>
                        <a14:foregroundMark x1="73438" y1="43472" x2="73438" y2="43472"/>
                        <a14:foregroundMark x1="75781" y1="44444" x2="75781" y2="44444"/>
                        <a14:foregroundMark x1="74063" y1="49444" x2="74063" y2="49444"/>
                        <a14:foregroundMark x1="65391" y1="49444" x2="65391" y2="49444"/>
                        <a14:foregroundMark x1="40625" y1="45556" x2="40625" y2="45556"/>
                        <a14:foregroundMark x1="74297" y1="48889" x2="74297" y2="48889"/>
                        <a14:foregroundMark x1="78125" y1="49722" x2="78125" y2="49722"/>
                        <a14:foregroundMark x1="76953" y1="50139" x2="76953" y2="50139"/>
                        <a14:foregroundMark x1="69922" y1="43611" x2="69922" y2="43611"/>
                        <a14:foregroundMark x1="59219" y1="48889" x2="59219" y2="48889"/>
                        <a14:foregroundMark x1="35000" y1="50139" x2="35000" y2="50139"/>
                        <a14:backgroundMark x1="15625" y1="51111" x2="15625" y2="42917"/>
                        <a14:backgroundMark x1="48438" y1="45972" x2="48438" y2="45972"/>
                        <a14:backgroundMark x1="41328" y1="46667" x2="41328" y2="46667"/>
                        <a14:backgroundMark x1="65234" y1="46667" x2="65234" y2="46667"/>
                        <a14:backgroundMark x1="68047" y1="51806" x2="72734" y2="51389"/>
                        <a14:backgroundMark x1="72734" y1="51389" x2="73672" y2="51528"/>
                        <a14:backgroundMark x1="79219" y1="49722" x2="79219" y2="43611"/>
                        <a14:backgroundMark x1="79219" y1="50972" x2="79219" y2="49722"/>
                        <a14:backgroundMark x1="79219" y1="43611" x2="78984" y2="4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40430" r="19355" b="47240"/>
          <a:stretch/>
        </p:blipFill>
        <p:spPr bwMode="auto">
          <a:xfrm>
            <a:off x="8518849" y="6279505"/>
            <a:ext cx="3673151" cy="3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61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62461</TotalTime>
  <Words>1593</Words>
  <Application>Microsoft Office PowerPoint</Application>
  <PresentationFormat>Widescreen</PresentationFormat>
  <Paragraphs>335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Gabriola</vt:lpstr>
      <vt:lpstr>Office Theme</vt:lpstr>
      <vt:lpstr>PowerPoint Presentation</vt:lpstr>
      <vt:lpstr>Topics: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“Everybody has a plan until you get punched in the face”</vt:lpstr>
      <vt:lpstr>PowerPoint Presentation</vt:lpstr>
      <vt:lpstr>Notation/Definitions:</vt:lpstr>
      <vt:lpstr>Notation/Definitions:</vt:lpstr>
      <vt:lpstr>Notation/Definitions:</vt:lpstr>
      <vt:lpstr>Notation/Definitions:</vt:lpstr>
      <vt:lpstr>Notation/Definitions:</vt:lpstr>
      <vt:lpstr>Notation/Definitions:</vt:lpstr>
      <vt:lpstr>Notation/Definitions:</vt:lpstr>
      <vt:lpstr>PowerPoint Presentation</vt:lpstr>
      <vt:lpstr>Likelihoods</vt:lpstr>
      <vt:lpstr>Likelihoods</vt:lpstr>
      <vt:lpstr>Likelihoods</vt:lpstr>
      <vt:lpstr>PowerPoint Presentation</vt:lpstr>
      <vt:lpstr>Review:</vt:lpstr>
      <vt:lpstr>Review:</vt:lpstr>
      <vt:lpstr>Probability Distributions, Likelihoods, and Bayes Theorem (Kaggle Notebook)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Basener</dc:creator>
  <cp:lastModifiedBy>Basener, William (wb8by)</cp:lastModifiedBy>
  <cp:revision>187</cp:revision>
  <dcterms:modified xsi:type="dcterms:W3CDTF">2023-08-30T14:28:15Z</dcterms:modified>
</cp:coreProperties>
</file>