
<file path=[Content_Types].xml><?xml version="1.0" encoding="utf-8"?>
<Types xmlns="http://schemas.openxmlformats.org/package/2006/content-types"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2"/>
  </p:notesMasterIdLst>
  <p:sldIdLst>
    <p:sldId id="352" r:id="rId2"/>
    <p:sldId id="355" r:id="rId3"/>
    <p:sldId id="286" r:id="rId4"/>
    <p:sldId id="356" r:id="rId5"/>
    <p:sldId id="291" r:id="rId6"/>
    <p:sldId id="338" r:id="rId7"/>
    <p:sldId id="333" r:id="rId8"/>
    <p:sldId id="353" r:id="rId9"/>
    <p:sldId id="318" r:id="rId10"/>
    <p:sldId id="349" r:id="rId11"/>
    <p:sldId id="354" r:id="rId12"/>
    <p:sldId id="346" r:id="rId13"/>
    <p:sldId id="344" r:id="rId14"/>
    <p:sldId id="345" r:id="rId15"/>
    <p:sldId id="339" r:id="rId16"/>
    <p:sldId id="296" r:id="rId17"/>
    <p:sldId id="341" r:id="rId18"/>
    <p:sldId id="342" r:id="rId19"/>
    <p:sldId id="343" r:id="rId20"/>
    <p:sldId id="287" r:id="rId21"/>
    <p:sldId id="350" r:id="rId22"/>
    <p:sldId id="292" r:id="rId23"/>
    <p:sldId id="293" r:id="rId24"/>
    <p:sldId id="348" r:id="rId25"/>
    <p:sldId id="351" r:id="rId26"/>
    <p:sldId id="358" r:id="rId27"/>
    <p:sldId id="298" r:id="rId28"/>
    <p:sldId id="359" r:id="rId29"/>
    <p:sldId id="297" r:id="rId30"/>
    <p:sldId id="329" r:id="rId3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D49"/>
    <a:srgbClr val="CC5D08"/>
    <a:srgbClr val="ED7D31"/>
    <a:srgbClr val="4472C4"/>
    <a:srgbClr val="DADB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1887" autoAdjust="0"/>
  </p:normalViewPr>
  <p:slideViewPr>
    <p:cSldViewPr snapToGrid="0">
      <p:cViewPr varScale="1">
        <p:scale>
          <a:sx n="99" d="100"/>
          <a:sy n="99" d="100"/>
        </p:scale>
        <p:origin x="92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2400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4.28571" units="1/cm"/>
          <inkml:channelProperty channel="T" name="resolution" value="1" units="1/dev"/>
        </inkml:channelProperties>
      </inkml:inkSource>
      <inkml:timestamp xml:id="ts0" timeString="2022-02-09T00:46:05.1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185 5009 0</inkml:trace>
  <inkml:trace contextRef="#ctx0" brushRef="#br0" timeOffset="637.53">11668 4039 0</inkml:trace>
  <inkml:trace contextRef="#ctx0" brushRef="#br0" timeOffset="7619.02">11527 4445 0,'18'26'0,"17"71"16,-35-8-16,35-19 0,-35-35 0,-26 89 31,-10-115-31,-61 35 31</inkml:trace>
  <inkml:trace contextRef="#ctx0" brushRef="#br0" timeOffset="8508.2">14032 16413 0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7.14286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0" timeString="2022-09-08T00:14:24.753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21978 12153 0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29.31216" units="1/cm"/>
          <inkml:channelProperty channel="T" name="resolution" value="1" units="1/dev"/>
        </inkml:channelProperties>
      </inkml:inkSource>
      <inkml:timestamp xml:id="ts0" timeString="2022-09-08T00:00:22.6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18965 15597 0,'0'0'16,"0"0"-1,0 0-15,0 0 16,0 0-16,0 0 16,0 0-16,0 0 15,0 0 1,0 0-16,-8-8 16,-1-7-16,-17-24 15,0 0 1,0-8-16,-9 16 15,9-8-15,0 23 16,0 1-16,-17-1 16,-10 0-1,-16 1-15,-1 15 16,10 0-16,8 0 16,-9 0-1,0 15-15,-17-7 16,8 0-16,1 0 15,8 0 1,9 7-16,9 1 16,-10 23-16,10-8 15,-9 23-15,0-7 16,0-8 0,8 8-16,1-16 15,8-7-15,0 7 16,9-8-1,0 0-15,9 16 16,0-7-16,-1 14 16,1-7-1,0 8-15,8-16 16,-9 16-16,10-16 16,-1 16-16,0 0 15,1-8 1,8 8-16,0-8 15,0 7-15,0-7 16,0 0 0,8-8-16,1 1 15,0-9-15,-1 0 16,10 9 0,-1-9-16,1 0 15,-1 8-15,0-7 16,9-1-16,0 16 15,9-8 1,0 8-16,0-7 16,-1-9-16,1 8 15,-9-8-15,0 1 16,0-1 0,0-7-16,9-1 15,0 1-15,-1-8 16,19 15-1,-1-15-15,0 0 16,-9 0-16,1-1 16,-10 1-1,18 0-15,1 0 16,-1 0-16,8 7 16,-7-7-16,-1 0 15,-9-8 1,-8 0-16,-9 0 15,0 0-15,9 0 16,-1 8 0,19-8-16,7 0 15,1 0-15,-9 0 16,-8 0 0,-1-8-16,-8 0 15,-1 0-15,1-7 16,0 7-16,0-8 15,-1 1 1,19-1-16,-10-7 16,0-1-16,-8 1 15,9-8 1,-10 7-16,-8-7 16,0-8-16,0 8 15,-8 0-15,-1 7 16,1 1-1,-10-8-15,1 7 16,0 1-16,-1-16 16,1 0-1,0-8-15,-1 8 16,1-15-16,-9 7 16,0 16-1,0 0-15,0-8 16,0 8-16,0-16 15,0 16-15,0-16 16,0 8 0,-9-8-16,1 0 15,-1 16-15,0 8 16,9-8 0,-8 7-16,-1 1 15,0-8-15,1 7 16,-10 1-16,-8-16 15,0 0 1,0-8-16,-9 16 16,1-8-16,-1 8 15,0-8 1,0 15-16,1 9 16,8-1-16,-1-7 15,1 7 1,-17 1-16,-18-1 15,0-7-15,1 7 16,8 8-16,17 1 16,0-1-1,9 0-15,0 8 16,9 0-16,-1 0 16,1 0-1,0 0-15,-10 0 16,10 0-16,17 0 15</inkml:trace>
  <inkml:trace contextRef="#ctx0" brushRef="#br0" timeOffset="1270.66">19981 14880 0,'0'0'16,"0"0"-16,0 0 15,0 0 1,0 0-16,0 0 16,0 0-16,0 0 15,0 0 1,0 0-16,9 0 15,0 0-15,-1 8 16,-8-1 0,9 9-16,0 7 15,-1-7-15,1 15 16,-9 16-16,-9-8 16,1 0-1,-1-8-15,-8 0 16,-9-7-16,0-1 15,-9 8 1,0-7-16,0-1 16,9 0-16,0-15 15,0 0-15,9 0 16,0 0 0,-1-8-16,1 0 15,-1 0-15,1 0 16,0 0-1,-1 0-15,10 0 16,-1 0-16,0 0 16,9 0-1,0-8-15,0 0 16,0 0-16,0 0 16,0-7-16,0-1 15,0 1 1,0 7-16,9-8 15,0 8-15,-1-7 16,10 7 0,-1 8-16,9 0 15,9 0-15,0 0 16,8 0-16,0 0 16,-17 8-1,0-8-15,1 0 16,-10 15-16,0-7 15,1-8 1,-1 8-16,0 0 16,1 7-16,-1 1 15,0 7-15,1-7 16,-1 0 0,-8-9-16,0 1 15,-1 0-15,1 0 16,0 7-1,-1-7-15,-8 0 16,0-8-16</inkml:trace>
  <inkml:trace contextRef="#ctx0" brushRef="#br0" timeOffset="4046.64">23125 15527 0,'0'0'15,"0"0"-15,0 0 16,0 0 0,0 0-16,0 0 15,0 0-15,0 0 16,0 0-16,0 0 15,0 0 1,-9 0-16,0 0 16,1 0-16,-18 0 15,-18-8 1,1 0-16,-9 0 16,8 1-16,-8-1 15,-8 0 1,-10 8-16,1 0 15,-1 8-15,9 0 16,9-1-16,9 1 16,-18-8-1,-8 0-15,-10 0 16,10 0-16,-1 0 16,10 0-1,-1 0-15,0 8 16,-8 0-16,8 0 15,9 7 1,0-7-16,8 0 16,9 0-16,9-1 15,-8 1-15,8 0 16,-9-8 0,-9 0-16,1 0 15,-9 8-15,0-8 16,0 8-1,0 7-15,17-7 16,0 0-16,0 0 16,-8-1-16,0 1 15,-1 0 1,-8 0-16,0 15 16,0-15-16,8 8 15,10-1 1,-1 1-16,9 7 15,0-7-15,-9-1 16,-8 9-16,-1 7 16,10 0-1,-1-8-15,9 9 16,0-9-16,8-7 16,1 7-1,0-8-15,-1 1 16,1 7-16,0 1 15,8-9 1,0 9-16,0-9 16,1 17-16,8-9 15,0-7-15,0 15 16,0-8 0,0 8-16,17 8 15,1-8-15,-1 16 16,9-8-1,9 8-15,-1-8 16,1 8-16,0 7 16,0-7-16,8 8 15,9-9 1,9 1-16,8 0 16,-8-16-16,0 0 15,0-7 1,8-1-16,1-7 15,8 7-15,0-7 16,-17-9 0,-9 1-16,9 0 15,17 0-15,9 0 16,0 7 0,-18-7-16,0-8 15,10 0-15,25 8 16,-9-8-16,-8 0 15,-17 0 1,-1 0-16,18-8 16,0 8-16,-9 0 15,-9 0-15,1 0 16,8 0 0,26 0-16,-8 0 15,-9-8-15,-18-7 16,9 7-1,18 0-15,-1-8 16,-8 1-16,-26-16 16,0 7-1,8 1-15,9-16 16,0 8-16,-8-8 16,-9 8-16,-18-1 15,1 1 1,-10 8-16,10-1 15,-1-15-15,1 8 16,-1-8 0,0 8-16,-8-8 15,-9 8-15,0 8 16,-8-9-16,-10 17 16,1-1-1,0-15-15,-1 8 16,-8-1-16,0-7 15,-8 8 1,-1-8-16,0-8 16,1 0-16,-10-8 15,1 16 1,-1-8-16,1 7 16,0-6-16,-1 6 15,-8 9-15,0-8 16,0 7-1,0 1-15,-9-16 16,-8 16-16,0-9 16,-18 9-1,0 0-15,9 7 16,9-7-16,-1 7 16,-17 1-1,-17-1-15,-9-7 16,9 23-16,17 0 15,9 0-15,-9 0 16,9 0 0,0 0-16,0 0 15,17 0-15,1 0 16,8 0 0,8 0-16,1 0 15,0 0-15,8 0 16,0 0-16,0 0 15,9 0 1,0 0-16,-8 15 16,-10 1-16,10-8 15</inkml:trace>
  <inkml:trace contextRef="#ctx0" brushRef="#br0" timeOffset="5009.18">24488 15090 0,'0'0'0,"0"0"16,-8 0-1,-10 0-15,-8 0 16,0 0-16,-9 16 15,18-8 1</inkml:trace>
  <inkml:trace contextRef="#ctx0" brushRef="#br0" timeOffset="5906.74">24393 15254 0,'0'0'0,"0"16"16,8-1-16,1 16 16,0-7-16,-1-9 15,1 1 1,0 15-16,-1-15 16,1-1-16,-9-7 15,0 0 1,0 0-16,0 7 15,0-7-15,0-8 16,0 0 0,0 0-16,-9-8 15,1-7-15,-1-9 16,-17-15-16,0-23 16,0 0-1,9-1-15,-1 16 16,10-7-16,8-1 15,0 16 1,17-7-16,0 7 16,18-8-16,0-8 15,-1 9 1,10-9-16,-1 24 16,-8-8-16,-9 23 15,0 1-15,0-9 16,-8 24-1,-10 0-15,1 0 16,0 0-16,-9 16 16,0-8-1,0-1-15,0 1 16,0 0-16,0 0 16,0-8-16,0 0 15,0 0 1,0 0-16,0 0 15,0 0-15,17 0 16,0 8 0,9 7-16,9 9 15,0-9-15,0 9 16,-1 15-16,18-8 16,9 23-1,9 9-15,-10 15 16,-7 0-16,-27-24 15,-9 1 1,-8-9-16,-9-22 16,-9-1-16,-17 8 15,0-23 1,-18 0-16,-8 0 16,-26-16-16,9 0 15,8 0-15,9-7 16,17 7-1,0 0-15,18 0 16,-9-23-16,17 8 16</inkml:trace>
  <inkml:trace contextRef="#ctx0" brushRef="#br0" timeOffset="7261.85">25383 15348 0,'0'0'15,"-9"7"-15,-8 9 16,-1-8 0,1 7-16,-1-7 15,-8 0-15,0-8 16,-8 0 0,-1-8-16,9 8 15,-9 0-15,0 0 16,9 0-1,9 0-15,0 0 16,-1 0-16,1 0 16,8 0-16,0-8 15,1-7 1,-1 7-16,9 0 16,0 0-16,0 1 15,0-1 1,0 0-16,9 0 15,8 0-15,9 8 16,35 8-16,8 8 16,-8-1-1,-17 9-15,-1 7 16,-17-8-16,0-7 16,-17 15-1,0-15-15,-1 7 16,-16-7-16,-18 15 15,-27-8 1,-7 1-16,8 7 16,-1-23-16,-7-1 15,-19 1-15,1-8 16,9 0 0,17 0-16,17 0 15,9-8-15,9 1 16,-1-1-1,1-31-15,8 23 16</inkml:trace>
  <inkml:trace contextRef="#ctx0" brushRef="#br0" timeOffset="7480.89">24532 15168 0,'0'8'15,"-9"23"-15,-8 78 16,-1 32 0,18 15-16,18 15 15,8-7-15,26 148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2324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customXml" Target="../ink/ink1.xml"/><Relationship Id="rId7" Type="http://schemas.microsoft.com/office/2007/relationships/hdphoto" Target="../media/hdphoto1.wdp"/><Relationship Id="rId2" Type="http://schemas.openxmlformats.org/officeDocument/2006/relationships/hyperlink" Target="https://www.kaggle.com/billbasener/pt2-probabilities-likelihoods-and-bayes-theorem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390.png"/><Relationship Id="rId9" Type="http://schemas.openxmlformats.org/officeDocument/2006/relationships/image" Target="../media/image49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12.png"/><Relationship Id="rId7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9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50.png"/><Relationship Id="rId7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microsoft.com/office/2007/relationships/hdphoto" Target="../media/hdphoto1.wdp"/><Relationship Id="rId5" Type="http://schemas.openxmlformats.org/officeDocument/2006/relationships/image" Target="../media/image13.png"/><Relationship Id="rId10" Type="http://schemas.openxmlformats.org/officeDocument/2006/relationships/image" Target="../media/image3.png"/><Relationship Id="rId4" Type="http://schemas.openxmlformats.org/officeDocument/2006/relationships/image" Target="../media/image10.png"/><Relationship Id="rId9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7" Type="http://schemas.openxmlformats.org/officeDocument/2006/relationships/image" Target="../media/image13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microsoft.com/office/2007/relationships/hdphoto" Target="../media/hdphoto1.wdp"/><Relationship Id="rId5" Type="http://schemas.openxmlformats.org/officeDocument/2006/relationships/image" Target="../media/image13.png"/><Relationship Id="rId10" Type="http://schemas.openxmlformats.org/officeDocument/2006/relationships/image" Target="../media/image3.png"/><Relationship Id="rId4" Type="http://schemas.openxmlformats.org/officeDocument/2006/relationships/image" Target="../media/image50.png"/><Relationship Id="rId9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15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15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181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microsoft.com/office/2007/relationships/hdphoto" Target="../media/hdphoto1.wdp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6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8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20.png"/><Relationship Id="rId7" Type="http://schemas.openxmlformats.org/officeDocument/2006/relationships/image" Target="../media/image15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0.png"/><Relationship Id="rId4" Type="http://schemas.openxmlformats.org/officeDocument/2006/relationships/image" Target="../media/image130.png"/><Relationship Id="rId9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7" Type="http://schemas.openxmlformats.org/officeDocument/2006/relationships/image" Target="../media/image110.png"/><Relationship Id="rId12" Type="http://schemas.openxmlformats.org/officeDocument/2006/relationships/customXml" Target="../ink/ink3.xml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11" Type="http://schemas.microsoft.com/office/2007/relationships/hdphoto" Target="../media/hdphoto1.wdp"/><Relationship Id="rId5" Type="http://schemas.openxmlformats.org/officeDocument/2006/relationships/image" Target="../media/image180.png"/><Relationship Id="rId15" Type="http://schemas.openxmlformats.org/officeDocument/2006/relationships/image" Target="../media/image41.png"/><Relationship Id="rId10" Type="http://schemas.openxmlformats.org/officeDocument/2006/relationships/image" Target="../media/image3.png"/><Relationship Id="rId4" Type="http://schemas.openxmlformats.org/officeDocument/2006/relationships/image" Target="../media/image170.png"/><Relationship Id="rId9" Type="http://schemas.openxmlformats.org/officeDocument/2006/relationships/image" Target="../media/image15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7" Type="http://schemas.microsoft.com/office/2007/relationships/hdphoto" Target="../media/hdphoto1.wdp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en.wikipedia.org/wiki/Conjugate_prior" TargetMode="Externa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6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onjugate_prior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2" Type="http://schemas.openxmlformats.org/officeDocument/2006/relationships/hyperlink" Target="https://towardsdatascience.com/a-gentle-intro-to-conjugate-priors-8be6ac0d31f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U1HbB0ATZ_A&amp;list=PLFDbGp5YzjqXQ4oE4w9GVWdiokWB9gEpm&amp;index=1" TargetMode="External"/><Relationship Id="rId5" Type="http://schemas.microsoft.com/office/2007/relationships/hdphoto" Target="../media/hdphoto1.wdp"/><Relationship Id="rId10" Type="http://schemas.openxmlformats.org/officeDocument/2006/relationships/hyperlink" Target="https://towardsdatascience.com/conjugate-prior-explained-75957dc80bfb?gi=36a667715788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1.png"/><Relationship Id="rId7" Type="http://schemas.openxmlformats.org/officeDocument/2006/relationships/image" Target="../media/image91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10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University of Virginia - Wikipedia">
            <a:extLst>
              <a:ext uri="{FF2B5EF4-FFF2-40B4-BE49-F238E27FC236}">
                <a16:creationId xmlns:a16="http://schemas.microsoft.com/office/drawing/2014/main" id="{1F30D29E-9B75-81AA-2233-C8D5941F9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769" y="0"/>
            <a:ext cx="70342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F57BA8C-E58E-4191-B6C7-A2F7CC2BDCB0}"/>
              </a:ext>
            </a:extLst>
          </p:cNvPr>
          <p:cNvSpPr txBox="1"/>
          <p:nvPr/>
        </p:nvSpPr>
        <p:spPr>
          <a:xfrm>
            <a:off x="70758" y="6148387"/>
            <a:ext cx="2840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12D49"/>
                </a:solidFill>
              </a:rPr>
              <a:t>6040 Bayesian Machine Learning</a:t>
            </a:r>
          </a:p>
          <a:p>
            <a:r>
              <a:rPr lang="en-US" dirty="0">
                <a:solidFill>
                  <a:srgbClr val="212D49"/>
                </a:solidFill>
              </a:rPr>
              <a:t>Prof. Bill Basener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A56C5D-4F8E-47EA-A87C-6F3764F9FB5B}"/>
              </a:ext>
            </a:extLst>
          </p:cNvPr>
          <p:cNvSpPr/>
          <p:nvPr/>
        </p:nvSpPr>
        <p:spPr>
          <a:xfrm>
            <a:off x="0" y="1214657"/>
            <a:ext cx="12192000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rgbClr val="212D49"/>
                </a:solidFill>
              </a:rPr>
              <a:t>Conjugate Priors</a:t>
            </a:r>
          </a:p>
          <a:p>
            <a:pPr algn="ctr"/>
            <a:r>
              <a:rPr lang="en-US" sz="4000" dirty="0">
                <a:solidFill>
                  <a:srgbClr val="FF0000"/>
                </a:solidFill>
              </a:rPr>
              <a:t>THIS WEEK: Finish MODULE 1 </a:t>
            </a:r>
          </a:p>
          <a:p>
            <a:pPr algn="ctr"/>
            <a:r>
              <a:rPr lang="en-US" sz="4000" dirty="0">
                <a:solidFill>
                  <a:srgbClr val="FF0000"/>
                </a:solidFill>
              </a:rPr>
              <a:t>and MODULE 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0C1549-AC30-8CE0-C0CC-39676AD94818}"/>
              </a:ext>
            </a:extLst>
          </p:cNvPr>
          <p:cNvSpPr/>
          <p:nvPr/>
        </p:nvSpPr>
        <p:spPr>
          <a:xfrm>
            <a:off x="11857703" y="5073445"/>
            <a:ext cx="334297" cy="1784555"/>
          </a:xfrm>
          <a:prstGeom prst="rect">
            <a:avLst/>
          </a:prstGeom>
          <a:solidFill>
            <a:srgbClr val="D97A47"/>
          </a:solidFill>
          <a:ln>
            <a:solidFill>
              <a:srgbClr val="D97A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7E3BF6-3C4D-CBC9-61C8-8C7B9B2BB0B7}"/>
              </a:ext>
            </a:extLst>
          </p:cNvPr>
          <p:cNvSpPr/>
          <p:nvPr/>
        </p:nvSpPr>
        <p:spPr>
          <a:xfrm>
            <a:off x="5234473" y="6736702"/>
            <a:ext cx="6957527" cy="121298"/>
          </a:xfrm>
          <a:prstGeom prst="rect">
            <a:avLst/>
          </a:prstGeom>
          <a:solidFill>
            <a:srgbClr val="D97A47"/>
          </a:solidFill>
          <a:ln>
            <a:solidFill>
              <a:srgbClr val="D97A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849ABE-3C3B-E213-41B3-0806DEAF03A3}"/>
              </a:ext>
            </a:extLst>
          </p:cNvPr>
          <p:cNvSpPr/>
          <p:nvPr/>
        </p:nvSpPr>
        <p:spPr>
          <a:xfrm>
            <a:off x="0" y="0"/>
            <a:ext cx="334297" cy="1784555"/>
          </a:xfrm>
          <a:prstGeom prst="rect">
            <a:avLst/>
          </a:prstGeom>
          <a:solidFill>
            <a:srgbClr val="D97A47"/>
          </a:solidFill>
          <a:ln>
            <a:solidFill>
              <a:srgbClr val="D97A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0F858A-049A-7661-BE96-19F0241D4CBC}"/>
              </a:ext>
            </a:extLst>
          </p:cNvPr>
          <p:cNvSpPr/>
          <p:nvPr/>
        </p:nvSpPr>
        <p:spPr>
          <a:xfrm>
            <a:off x="96416" y="0"/>
            <a:ext cx="6957527" cy="121298"/>
          </a:xfrm>
          <a:prstGeom prst="rect">
            <a:avLst/>
          </a:prstGeom>
          <a:solidFill>
            <a:srgbClr val="D97A47"/>
          </a:solidFill>
          <a:ln>
            <a:solidFill>
              <a:srgbClr val="D97A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09DD9F-2308-3F77-D30C-27A8DB6EF0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6579" y="5873888"/>
            <a:ext cx="4407474" cy="81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456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9;p14">
            <a:extLst>
              <a:ext uri="{FF2B5EF4-FFF2-40B4-BE49-F238E27FC236}">
                <a16:creationId xmlns:a16="http://schemas.microsoft.com/office/drawing/2014/main" id="{A87B6E23-B228-464F-B513-8632F37E97D8}"/>
              </a:ext>
            </a:extLst>
          </p:cNvPr>
          <p:cNvSpPr txBox="1"/>
          <p:nvPr/>
        </p:nvSpPr>
        <p:spPr>
          <a:xfrm>
            <a:off x="1" y="6200774"/>
            <a:ext cx="12191999" cy="657225"/>
          </a:xfrm>
          <a:prstGeom prst="rect">
            <a:avLst/>
          </a:prstGeom>
          <a:solidFill>
            <a:srgbClr val="231C3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9457FA-EB77-4C87-B228-A8E46BBFB53A}"/>
              </a:ext>
            </a:extLst>
          </p:cNvPr>
          <p:cNvSpPr txBox="1"/>
          <p:nvPr/>
        </p:nvSpPr>
        <p:spPr>
          <a:xfrm>
            <a:off x="1149723" y="2667924"/>
            <a:ext cx="996202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Python Notebook:</a:t>
            </a:r>
          </a:p>
          <a:p>
            <a:endParaRPr lang="en-US" sz="2000" dirty="0"/>
          </a:p>
          <a:p>
            <a:r>
              <a:rPr lang="en-US" sz="2000" dirty="0">
                <a:hlinkClick r:id="rId2"/>
              </a:rPr>
              <a:t>https://www.kaggle.com/billbasener/pt2-probabilities-likelihoods-and-bayes-theorem</a:t>
            </a:r>
            <a:r>
              <a:rPr lang="en-US" sz="2000" dirty="0"/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732D479-D1D0-4CCE-B4F1-B7F3838B1C64}"/>
                  </a:ext>
                </a:extLst>
              </p14:cNvPr>
              <p14:cNvContentPartPr/>
              <p14:nvPr/>
            </p14:nvContentPartPr>
            <p14:xfrm>
              <a:off x="66600" y="1454040"/>
              <a:ext cx="4985280" cy="4455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732D479-D1D0-4CCE-B4F1-B7F3838B1C6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240" y="1444680"/>
                <a:ext cx="5004000" cy="447372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Picture 4" descr="UVA School of Data Science Launch - YouTube">
            <a:extLst>
              <a:ext uri="{FF2B5EF4-FFF2-40B4-BE49-F238E27FC236}">
                <a16:creationId xmlns:a16="http://schemas.microsoft.com/office/drawing/2014/main" id="{6660E720-37A1-4BA3-15BF-86631F20D5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1528" b="51389" l="17500" r="78125">
                        <a14:foregroundMark x1="18906" y1="43750" x2="18906" y2="43750"/>
                        <a14:foregroundMark x1="17656" y1="46944" x2="17656" y2="46944"/>
                        <a14:foregroundMark x1="23203" y1="46111" x2="23203" y2="46111"/>
                        <a14:foregroundMark x1="28125" y1="47083" x2="28125" y2="47083"/>
                        <a14:foregroundMark x1="25859" y1="43611" x2="25859" y2="43611"/>
                        <a14:foregroundMark x1="29766" y1="43750" x2="29766" y2="43750"/>
                        <a14:foregroundMark x1="32188" y1="46944" x2="32188" y2="46944"/>
                        <a14:foregroundMark x1="30078" y1="49861" x2="30078" y2="49861"/>
                        <a14:foregroundMark x1="35859" y1="47778" x2="35859" y2="47778"/>
                        <a14:foregroundMark x1="38828" y1="46806" x2="38828" y2="46806"/>
                        <a14:foregroundMark x1="41797" y1="47222" x2="41797" y2="47222"/>
                        <a14:foregroundMark x1="45000" y1="47222" x2="45000" y2="47222"/>
                        <a14:foregroundMark x1="49141" y1="46944" x2="49141" y2="46944"/>
                        <a14:foregroundMark x1="54531" y1="47083" x2="54531" y2="47083"/>
                        <a14:foregroundMark x1="56016" y1="46944" x2="56016" y2="46944"/>
                        <a14:foregroundMark x1="47109" y1="49861" x2="47109" y2="49861"/>
                        <a14:foregroundMark x1="46641" y1="43750" x2="46641" y2="43750"/>
                        <a14:foregroundMark x1="43359" y1="43611" x2="43359" y2="43611"/>
                        <a14:foregroundMark x1="39844" y1="50000" x2="39844" y2="50000"/>
                        <a14:foregroundMark x1="40156" y1="48333" x2="40156" y2="48333"/>
                        <a14:foregroundMark x1="52812" y1="49306" x2="52812" y2="49306"/>
                        <a14:foregroundMark x1="47656" y1="47083" x2="47656" y2="47083"/>
                        <a14:foregroundMark x1="48047" y1="45417" x2="48047" y2="45417"/>
                        <a14:foregroundMark x1="59062" y1="44167" x2="59062" y2="44167"/>
                        <a14:foregroundMark x1="54688" y1="43611" x2="54688" y2="43611"/>
                        <a14:foregroundMark x1="58750" y1="49583" x2="58750" y2="49583"/>
                        <a14:foregroundMark x1="60938" y1="48333" x2="60938" y2="48333"/>
                        <a14:foregroundMark x1="63047" y1="48056" x2="63047" y2="48056"/>
                        <a14:foregroundMark x1="60938" y1="43472" x2="60938" y2="43472"/>
                        <a14:foregroundMark x1="60313" y1="43194" x2="60313" y2="43194"/>
                        <a14:foregroundMark x1="65078" y1="43611" x2="65078" y2="43611"/>
                        <a14:foregroundMark x1="64531" y1="46806" x2="64531" y2="46806"/>
                        <a14:foregroundMark x1="67109" y1="44306" x2="67109" y2="44306"/>
                        <a14:foregroundMark x1="71094" y1="47083" x2="71094" y2="47083"/>
                        <a14:foregroundMark x1="73438" y1="43472" x2="73438" y2="43472"/>
                        <a14:foregroundMark x1="75781" y1="44444" x2="75781" y2="44444"/>
                        <a14:foregroundMark x1="74063" y1="49444" x2="74063" y2="49444"/>
                        <a14:foregroundMark x1="65391" y1="49444" x2="65391" y2="49444"/>
                        <a14:foregroundMark x1="40625" y1="45556" x2="40625" y2="45556"/>
                        <a14:foregroundMark x1="74297" y1="48889" x2="74297" y2="48889"/>
                        <a14:foregroundMark x1="78125" y1="49722" x2="78125" y2="49722"/>
                        <a14:foregroundMark x1="76953" y1="50139" x2="76953" y2="50139"/>
                        <a14:foregroundMark x1="69922" y1="43611" x2="69922" y2="43611"/>
                        <a14:foregroundMark x1="59219" y1="48889" x2="59219" y2="48889"/>
                        <a14:foregroundMark x1="35000" y1="50139" x2="35000" y2="50139"/>
                        <a14:backgroundMark x1="15625" y1="51111" x2="15625" y2="42917"/>
                        <a14:backgroundMark x1="48438" y1="45972" x2="48438" y2="45972"/>
                        <a14:backgroundMark x1="41328" y1="46667" x2="41328" y2="46667"/>
                        <a14:backgroundMark x1="65234" y1="46667" x2="65234" y2="46667"/>
                        <a14:backgroundMark x1="68047" y1="51806" x2="72734" y2="51389"/>
                        <a14:backgroundMark x1="72734" y1="51389" x2="73672" y2="51528"/>
                        <a14:backgroundMark x1="79219" y1="49722" x2="79219" y2="43611"/>
                        <a14:backgroundMark x1="79219" y1="50972" x2="79219" y2="49722"/>
                        <a14:backgroundMark x1="79219" y1="43611" x2="78984" y2="42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74" t="40430" r="19355" b="47240"/>
          <a:stretch/>
        </p:blipFill>
        <p:spPr bwMode="auto">
          <a:xfrm>
            <a:off x="8518849" y="6279505"/>
            <a:ext cx="3673151" cy="38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8FA0E94-74D9-7E2D-B6AD-75E60F09232A}"/>
                  </a:ext>
                </a:extLst>
              </p14:cNvPr>
              <p14:cNvContentPartPr/>
              <p14:nvPr/>
            </p14:nvContentPartPr>
            <p14:xfrm>
              <a:off x="7912080" y="437508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8FA0E94-74D9-7E2D-B6AD-75E60F09232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902720" y="436572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7257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">
            <a:extLst>
              <a:ext uri="{FF2B5EF4-FFF2-40B4-BE49-F238E27FC236}">
                <a16:creationId xmlns:a16="http://schemas.microsoft.com/office/drawing/2014/main" id="{FAE31BFB-DFDD-46EF-AF35-F66BE1011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745" y="1265685"/>
            <a:ext cx="6526854" cy="370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464615" y="6488669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Chapter 1</a:t>
            </a:r>
          </a:p>
        </p:txBody>
      </p:sp>
      <p:sp>
        <p:nvSpPr>
          <p:cNvPr id="9" name="Google Shape;89;p14">
            <a:extLst>
              <a:ext uri="{FF2B5EF4-FFF2-40B4-BE49-F238E27FC236}">
                <a16:creationId xmlns:a16="http://schemas.microsoft.com/office/drawing/2014/main" id="{83BCB5A2-BECD-4A69-8724-47E4DD78B725}"/>
              </a:ext>
            </a:extLst>
          </p:cNvPr>
          <p:cNvSpPr txBox="1"/>
          <p:nvPr/>
        </p:nvSpPr>
        <p:spPr>
          <a:xfrm>
            <a:off x="1" y="6200774"/>
            <a:ext cx="12191999" cy="657225"/>
          </a:xfrm>
          <a:prstGeom prst="rect">
            <a:avLst/>
          </a:prstGeom>
          <a:solidFill>
            <a:srgbClr val="231C3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itle 1">
                <a:extLst>
                  <a:ext uri="{FF2B5EF4-FFF2-40B4-BE49-F238E27FC236}">
                    <a16:creationId xmlns:a16="http://schemas.microsoft.com/office/drawing/2014/main" id="{B5F42BEE-9E8E-4777-B30E-00D773A1D3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3497" y="0"/>
                <a:ext cx="10378633" cy="20096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400"/>
                  <a:buFont typeface="Calibri"/>
                  <a:buNone/>
                  <a:defRPr sz="4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en-US" u="sng" dirty="0"/>
                  <a:t>Bayes Theorem: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9" name="Title 1">
                <a:extLst>
                  <a:ext uri="{FF2B5EF4-FFF2-40B4-BE49-F238E27FC236}">
                    <a16:creationId xmlns:a16="http://schemas.microsoft.com/office/drawing/2014/main" id="{B5F42BEE-9E8E-4777-B30E-00D773A1D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497" y="0"/>
                <a:ext cx="10378633" cy="2009672"/>
              </a:xfrm>
              <a:prstGeom prst="rect">
                <a:avLst/>
              </a:prstGeom>
              <a:blipFill>
                <a:blip r:embed="rId3"/>
                <a:stretch>
                  <a:fillRect l="-24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1F93E09-16F9-4641-A43B-4924D5D817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54" r="20471"/>
          <a:stretch/>
        </p:blipFill>
        <p:spPr>
          <a:xfrm>
            <a:off x="6778" y="1396679"/>
            <a:ext cx="5545211" cy="44739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E24781-E7BB-4214-A056-DCD7017F0E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573" y="1396679"/>
            <a:ext cx="5109632" cy="343426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8CC74D2-F04D-40C7-8E32-55E8EAE30ABE}"/>
              </a:ext>
            </a:extLst>
          </p:cNvPr>
          <p:cNvCxnSpPr/>
          <p:nvPr/>
        </p:nvCxnSpPr>
        <p:spPr>
          <a:xfrm flipV="1">
            <a:off x="8102279" y="3692324"/>
            <a:ext cx="0" cy="667473"/>
          </a:xfrm>
          <a:prstGeom prst="straightConnector1">
            <a:avLst/>
          </a:prstGeom>
          <a:ln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F6C9BBA-B5F6-4D8F-A654-2338B1C6DDCB}"/>
              </a:ext>
            </a:extLst>
          </p:cNvPr>
          <p:cNvCxnSpPr>
            <a:cxnSpLocks/>
          </p:cNvCxnSpPr>
          <p:nvPr/>
        </p:nvCxnSpPr>
        <p:spPr>
          <a:xfrm flipV="1">
            <a:off x="8154365" y="3489768"/>
            <a:ext cx="0" cy="870029"/>
          </a:xfrm>
          <a:prstGeom prst="straightConnector1">
            <a:avLst/>
          </a:prstGeom>
          <a:ln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ECE3533-0C6C-46E8-971D-CD8B864462F6}"/>
              </a:ext>
            </a:extLst>
          </p:cNvPr>
          <p:cNvCxnSpPr>
            <a:cxnSpLocks/>
          </p:cNvCxnSpPr>
          <p:nvPr/>
        </p:nvCxnSpPr>
        <p:spPr>
          <a:xfrm flipV="1">
            <a:off x="8206451" y="3257310"/>
            <a:ext cx="0" cy="1102487"/>
          </a:xfrm>
          <a:prstGeom prst="straightConnector1">
            <a:avLst/>
          </a:prstGeom>
          <a:ln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57987FB-F1D6-4ED1-B186-9D57A4D3AC07}"/>
              </a:ext>
            </a:extLst>
          </p:cNvPr>
          <p:cNvSpPr txBox="1"/>
          <p:nvPr/>
        </p:nvSpPr>
        <p:spPr>
          <a:xfrm>
            <a:off x="9651787" y="2828587"/>
            <a:ext cx="1470451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Sum of heights is one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BEC498F-DC27-48E8-B957-04922FCBDD81}"/>
              </a:ext>
            </a:extLst>
          </p:cNvPr>
          <p:cNvCxnSpPr>
            <a:cxnSpLocks/>
          </p:cNvCxnSpPr>
          <p:nvPr/>
        </p:nvCxnSpPr>
        <p:spPr>
          <a:xfrm flipH="1">
            <a:off x="8256608" y="3082724"/>
            <a:ext cx="1373529" cy="883534"/>
          </a:xfrm>
          <a:prstGeom prst="line">
            <a:avLst/>
          </a:prstGeom>
          <a:ln w="28575">
            <a:solidFill>
              <a:srgbClr val="CC5D08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D88FF8-A62A-A688-673B-50A20D248A5C}"/>
                  </a:ext>
                </a:extLst>
              </p:cNvPr>
              <p:cNvSpPr txBox="1"/>
              <p:nvPr/>
            </p:nvSpPr>
            <p:spPr>
              <a:xfrm>
                <a:off x="9802961" y="117186"/>
                <a:ext cx="2153475" cy="92333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1800" dirty="0"/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↔{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=21,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=50}</a:t>
                </a:r>
              </a:p>
              <a:p>
                <a:r>
                  <a:rPr lang="en-US" sz="1800" dirty="0"/>
                  <a:t>Binomial PMF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D88FF8-A62A-A688-673B-50A20D248A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2961" y="117186"/>
                <a:ext cx="2153475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4" descr="UVA School of Data Science Launch - YouTube">
            <a:extLst>
              <a:ext uri="{FF2B5EF4-FFF2-40B4-BE49-F238E27FC236}">
                <a16:creationId xmlns:a16="http://schemas.microsoft.com/office/drawing/2014/main" id="{80FBE461-F47B-3241-2FD6-39F96BB80A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1528" b="51389" l="17500" r="78125">
                        <a14:foregroundMark x1="18906" y1="43750" x2="18906" y2="43750"/>
                        <a14:foregroundMark x1="17656" y1="46944" x2="17656" y2="46944"/>
                        <a14:foregroundMark x1="23203" y1="46111" x2="23203" y2="46111"/>
                        <a14:foregroundMark x1="28125" y1="47083" x2="28125" y2="47083"/>
                        <a14:foregroundMark x1="25859" y1="43611" x2="25859" y2="43611"/>
                        <a14:foregroundMark x1="29766" y1="43750" x2="29766" y2="43750"/>
                        <a14:foregroundMark x1="32188" y1="46944" x2="32188" y2="46944"/>
                        <a14:foregroundMark x1="30078" y1="49861" x2="30078" y2="49861"/>
                        <a14:foregroundMark x1="35859" y1="47778" x2="35859" y2="47778"/>
                        <a14:foregroundMark x1="38828" y1="46806" x2="38828" y2="46806"/>
                        <a14:foregroundMark x1="41797" y1="47222" x2="41797" y2="47222"/>
                        <a14:foregroundMark x1="45000" y1="47222" x2="45000" y2="47222"/>
                        <a14:foregroundMark x1="49141" y1="46944" x2="49141" y2="46944"/>
                        <a14:foregroundMark x1="54531" y1="47083" x2="54531" y2="47083"/>
                        <a14:foregroundMark x1="56016" y1="46944" x2="56016" y2="46944"/>
                        <a14:foregroundMark x1="47109" y1="49861" x2="47109" y2="49861"/>
                        <a14:foregroundMark x1="46641" y1="43750" x2="46641" y2="43750"/>
                        <a14:foregroundMark x1="43359" y1="43611" x2="43359" y2="43611"/>
                        <a14:foregroundMark x1="39844" y1="50000" x2="39844" y2="50000"/>
                        <a14:foregroundMark x1="40156" y1="48333" x2="40156" y2="48333"/>
                        <a14:foregroundMark x1="52812" y1="49306" x2="52812" y2="49306"/>
                        <a14:foregroundMark x1="47656" y1="47083" x2="47656" y2="47083"/>
                        <a14:foregroundMark x1="48047" y1="45417" x2="48047" y2="45417"/>
                        <a14:foregroundMark x1="59062" y1="44167" x2="59062" y2="44167"/>
                        <a14:foregroundMark x1="54688" y1="43611" x2="54688" y2="43611"/>
                        <a14:foregroundMark x1="58750" y1="49583" x2="58750" y2="49583"/>
                        <a14:foregroundMark x1="60938" y1="48333" x2="60938" y2="48333"/>
                        <a14:foregroundMark x1="63047" y1="48056" x2="63047" y2="48056"/>
                        <a14:foregroundMark x1="60938" y1="43472" x2="60938" y2="43472"/>
                        <a14:foregroundMark x1="60313" y1="43194" x2="60313" y2="43194"/>
                        <a14:foregroundMark x1="65078" y1="43611" x2="65078" y2="43611"/>
                        <a14:foregroundMark x1="64531" y1="46806" x2="64531" y2="46806"/>
                        <a14:foregroundMark x1="67109" y1="44306" x2="67109" y2="44306"/>
                        <a14:foregroundMark x1="71094" y1="47083" x2="71094" y2="47083"/>
                        <a14:foregroundMark x1="73438" y1="43472" x2="73438" y2="43472"/>
                        <a14:foregroundMark x1="75781" y1="44444" x2="75781" y2="44444"/>
                        <a14:foregroundMark x1="74063" y1="49444" x2="74063" y2="49444"/>
                        <a14:foregroundMark x1="65391" y1="49444" x2="65391" y2="49444"/>
                        <a14:foregroundMark x1="40625" y1="45556" x2="40625" y2="45556"/>
                        <a14:foregroundMark x1="74297" y1="48889" x2="74297" y2="48889"/>
                        <a14:foregroundMark x1="78125" y1="49722" x2="78125" y2="49722"/>
                        <a14:foregroundMark x1="76953" y1="50139" x2="76953" y2="50139"/>
                        <a14:foregroundMark x1="69922" y1="43611" x2="69922" y2="43611"/>
                        <a14:foregroundMark x1="59219" y1="48889" x2="59219" y2="48889"/>
                        <a14:foregroundMark x1="35000" y1="50139" x2="35000" y2="50139"/>
                        <a14:backgroundMark x1="15625" y1="51111" x2="15625" y2="42917"/>
                        <a14:backgroundMark x1="48438" y1="45972" x2="48438" y2="45972"/>
                        <a14:backgroundMark x1="41328" y1="46667" x2="41328" y2="46667"/>
                        <a14:backgroundMark x1="65234" y1="46667" x2="65234" y2="46667"/>
                        <a14:backgroundMark x1="68047" y1="51806" x2="72734" y2="51389"/>
                        <a14:backgroundMark x1="72734" y1="51389" x2="73672" y2="51528"/>
                        <a14:backgroundMark x1="79219" y1="49722" x2="79219" y2="43611"/>
                        <a14:backgroundMark x1="79219" y1="50972" x2="79219" y2="49722"/>
                        <a14:backgroundMark x1="79219" y1="43611" x2="78984" y2="42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74" t="40430" r="19355" b="47240"/>
          <a:stretch/>
        </p:blipFill>
        <p:spPr bwMode="auto">
          <a:xfrm>
            <a:off x="8518849" y="6279505"/>
            <a:ext cx="3673151" cy="38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E7DBFF7-94B5-3A49-7987-169DC24217F4}"/>
                  </a:ext>
                </a:extLst>
              </p:cNvPr>
              <p:cNvSpPr txBox="1"/>
              <p:nvPr/>
            </p:nvSpPr>
            <p:spPr>
              <a:xfrm>
                <a:off x="6643396" y="5052657"/>
                <a:ext cx="4180114" cy="9639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mr>
                              </m:m>
                            </m:e>
                          </m:d>
                          <m:sSup>
                            <m:sSup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US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sSup>
                                <m:sSup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E7DBFF7-94B5-3A49-7987-169DC2421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3396" y="5052657"/>
                <a:ext cx="4180114" cy="96391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3EE54FB1-AC15-BD66-E362-360A234BF4B5}"/>
              </a:ext>
            </a:extLst>
          </p:cNvPr>
          <p:cNvSpPr/>
          <p:nvPr/>
        </p:nvSpPr>
        <p:spPr>
          <a:xfrm>
            <a:off x="8220269" y="5113176"/>
            <a:ext cx="1726164" cy="37322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366A17-A147-BCDB-4F2D-6E039E070DFB}"/>
              </a:ext>
            </a:extLst>
          </p:cNvPr>
          <p:cNvSpPr/>
          <p:nvPr/>
        </p:nvSpPr>
        <p:spPr>
          <a:xfrm>
            <a:off x="8363338" y="5564155"/>
            <a:ext cx="1676401" cy="39810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727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9672B5-4831-48D7-829B-190C798A3B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399" t="36432" r="29896"/>
          <a:stretch/>
        </p:blipFill>
        <p:spPr>
          <a:xfrm>
            <a:off x="1304428" y="1512444"/>
            <a:ext cx="4389987" cy="28645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68B722-DA00-4105-ADE1-5B800E8BFB72}"/>
              </a:ext>
            </a:extLst>
          </p:cNvPr>
          <p:cNvSpPr txBox="1"/>
          <p:nvPr/>
        </p:nvSpPr>
        <p:spPr>
          <a:xfrm>
            <a:off x="242685" y="5776711"/>
            <a:ext cx="111244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*From Video 1.13 on “Expectation and Conditioning”</a:t>
            </a:r>
          </a:p>
        </p:txBody>
      </p:sp>
      <p:sp>
        <p:nvSpPr>
          <p:cNvPr id="10" name="Google Shape;89;p14">
            <a:extLst>
              <a:ext uri="{FF2B5EF4-FFF2-40B4-BE49-F238E27FC236}">
                <a16:creationId xmlns:a16="http://schemas.microsoft.com/office/drawing/2014/main" id="{B0876E93-7F98-47C3-AF40-C4D25FB67B8B}"/>
              </a:ext>
            </a:extLst>
          </p:cNvPr>
          <p:cNvSpPr txBox="1"/>
          <p:nvPr/>
        </p:nvSpPr>
        <p:spPr>
          <a:xfrm>
            <a:off x="1" y="6200775"/>
            <a:ext cx="12191999" cy="657225"/>
          </a:xfrm>
          <a:prstGeom prst="rect">
            <a:avLst/>
          </a:prstGeom>
          <a:solidFill>
            <a:srgbClr val="231C3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C1C88D8-AC26-4249-AB73-621553059348}"/>
                  </a:ext>
                </a:extLst>
              </p:cNvPr>
              <p:cNvSpPr txBox="1"/>
              <p:nvPr/>
            </p:nvSpPr>
            <p:spPr>
              <a:xfrm>
                <a:off x="6782161" y="3826612"/>
                <a:ext cx="4697312" cy="16281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  <m:sup/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C1C88D8-AC26-4249-AB73-621553059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2161" y="3826612"/>
                <a:ext cx="4697312" cy="16281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7E027E0-217C-402F-9A9D-AB9D081E7394}"/>
              </a:ext>
            </a:extLst>
          </p:cNvPr>
          <p:cNvCxnSpPr>
            <a:cxnSpLocks/>
          </p:cNvCxnSpPr>
          <p:nvPr/>
        </p:nvCxnSpPr>
        <p:spPr>
          <a:xfrm flipH="1" flipV="1">
            <a:off x="5027035" y="3440918"/>
            <a:ext cx="1828798" cy="823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ED90FC6-0216-45E6-879E-6FC85EB59D94}"/>
              </a:ext>
            </a:extLst>
          </p:cNvPr>
          <p:cNvSpPr txBox="1"/>
          <p:nvPr/>
        </p:nvSpPr>
        <p:spPr>
          <a:xfrm>
            <a:off x="6470138" y="3484254"/>
            <a:ext cx="5590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“Conditioning” is computing the denominator like this: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4727BE-DEBF-4DB8-B53E-6994C82C3E34}"/>
              </a:ext>
            </a:extLst>
          </p:cNvPr>
          <p:cNvSpPr txBox="1"/>
          <p:nvPr/>
        </p:nvSpPr>
        <p:spPr>
          <a:xfrm>
            <a:off x="6665876" y="5368210"/>
            <a:ext cx="4324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Which simply normalizes the posterior probabilities to </a:t>
            </a:r>
            <a:r>
              <a:rPr lang="en-US" sz="1800" b="1" u="sng" dirty="0"/>
              <a:t>integrate to 1</a:t>
            </a:r>
            <a:r>
              <a:rPr lang="en-US" sz="1800" dirty="0"/>
              <a:t>.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9E15410-C2CB-414B-821E-3939C3B74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Conditioning (continuous parameter)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960FBA-EFE3-48D8-97DF-4EE03DC3CFB1}"/>
              </a:ext>
            </a:extLst>
          </p:cNvPr>
          <p:cNvSpPr txBox="1"/>
          <p:nvPr/>
        </p:nvSpPr>
        <p:spPr>
          <a:xfrm>
            <a:off x="-76618" y="6244400"/>
            <a:ext cx="60968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General idea of computing priors</a:t>
            </a:r>
          </a:p>
        </p:txBody>
      </p:sp>
      <p:pic>
        <p:nvPicPr>
          <p:cNvPr id="13" name="Picture 4" descr="UVA School of Data Science Launch - YouTube">
            <a:extLst>
              <a:ext uri="{FF2B5EF4-FFF2-40B4-BE49-F238E27FC236}">
                <a16:creationId xmlns:a16="http://schemas.microsoft.com/office/drawing/2014/main" id="{F35F4934-05AC-3D53-9013-701441646F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1528" b="51389" l="17500" r="78125">
                        <a14:foregroundMark x1="18906" y1="43750" x2="18906" y2="43750"/>
                        <a14:foregroundMark x1="17656" y1="46944" x2="17656" y2="46944"/>
                        <a14:foregroundMark x1="23203" y1="46111" x2="23203" y2="46111"/>
                        <a14:foregroundMark x1="28125" y1="47083" x2="28125" y2="47083"/>
                        <a14:foregroundMark x1="25859" y1="43611" x2="25859" y2="43611"/>
                        <a14:foregroundMark x1="29766" y1="43750" x2="29766" y2="43750"/>
                        <a14:foregroundMark x1="32188" y1="46944" x2="32188" y2="46944"/>
                        <a14:foregroundMark x1="30078" y1="49861" x2="30078" y2="49861"/>
                        <a14:foregroundMark x1="35859" y1="47778" x2="35859" y2="47778"/>
                        <a14:foregroundMark x1="38828" y1="46806" x2="38828" y2="46806"/>
                        <a14:foregroundMark x1="41797" y1="47222" x2="41797" y2="47222"/>
                        <a14:foregroundMark x1="45000" y1="47222" x2="45000" y2="47222"/>
                        <a14:foregroundMark x1="49141" y1="46944" x2="49141" y2="46944"/>
                        <a14:foregroundMark x1="54531" y1="47083" x2="54531" y2="47083"/>
                        <a14:foregroundMark x1="56016" y1="46944" x2="56016" y2="46944"/>
                        <a14:foregroundMark x1="47109" y1="49861" x2="47109" y2="49861"/>
                        <a14:foregroundMark x1="46641" y1="43750" x2="46641" y2="43750"/>
                        <a14:foregroundMark x1="43359" y1="43611" x2="43359" y2="43611"/>
                        <a14:foregroundMark x1="39844" y1="50000" x2="39844" y2="50000"/>
                        <a14:foregroundMark x1="40156" y1="48333" x2="40156" y2="48333"/>
                        <a14:foregroundMark x1="52812" y1="49306" x2="52812" y2="49306"/>
                        <a14:foregroundMark x1="47656" y1="47083" x2="47656" y2="47083"/>
                        <a14:foregroundMark x1="48047" y1="45417" x2="48047" y2="45417"/>
                        <a14:foregroundMark x1="59062" y1="44167" x2="59062" y2="44167"/>
                        <a14:foregroundMark x1="54688" y1="43611" x2="54688" y2="43611"/>
                        <a14:foregroundMark x1="58750" y1="49583" x2="58750" y2="49583"/>
                        <a14:foregroundMark x1="60938" y1="48333" x2="60938" y2="48333"/>
                        <a14:foregroundMark x1="63047" y1="48056" x2="63047" y2="48056"/>
                        <a14:foregroundMark x1="60938" y1="43472" x2="60938" y2="43472"/>
                        <a14:foregroundMark x1="60313" y1="43194" x2="60313" y2="43194"/>
                        <a14:foregroundMark x1="65078" y1="43611" x2="65078" y2="43611"/>
                        <a14:foregroundMark x1="64531" y1="46806" x2="64531" y2="46806"/>
                        <a14:foregroundMark x1="67109" y1="44306" x2="67109" y2="44306"/>
                        <a14:foregroundMark x1="71094" y1="47083" x2="71094" y2="47083"/>
                        <a14:foregroundMark x1="73438" y1="43472" x2="73438" y2="43472"/>
                        <a14:foregroundMark x1="75781" y1="44444" x2="75781" y2="44444"/>
                        <a14:foregroundMark x1="74063" y1="49444" x2="74063" y2="49444"/>
                        <a14:foregroundMark x1="65391" y1="49444" x2="65391" y2="49444"/>
                        <a14:foregroundMark x1="40625" y1="45556" x2="40625" y2="45556"/>
                        <a14:foregroundMark x1="74297" y1="48889" x2="74297" y2="48889"/>
                        <a14:foregroundMark x1="78125" y1="49722" x2="78125" y2="49722"/>
                        <a14:foregroundMark x1="76953" y1="50139" x2="76953" y2="50139"/>
                        <a14:foregroundMark x1="69922" y1="43611" x2="69922" y2="43611"/>
                        <a14:foregroundMark x1="59219" y1="48889" x2="59219" y2="48889"/>
                        <a14:foregroundMark x1="35000" y1="50139" x2="35000" y2="50139"/>
                        <a14:backgroundMark x1="15625" y1="51111" x2="15625" y2="42917"/>
                        <a14:backgroundMark x1="48438" y1="45972" x2="48438" y2="45972"/>
                        <a14:backgroundMark x1="41328" y1="46667" x2="41328" y2="46667"/>
                        <a14:backgroundMark x1="65234" y1="46667" x2="65234" y2="46667"/>
                        <a14:backgroundMark x1="68047" y1="51806" x2="72734" y2="51389"/>
                        <a14:backgroundMark x1="72734" y1="51389" x2="73672" y2="51528"/>
                        <a14:backgroundMark x1="79219" y1="49722" x2="79219" y2="43611"/>
                        <a14:backgroundMark x1="79219" y1="50972" x2="79219" y2="49722"/>
                        <a14:backgroundMark x1="79219" y1="43611" x2="78984" y2="42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74" t="40430" r="19355" b="47240"/>
          <a:stretch/>
        </p:blipFill>
        <p:spPr bwMode="auto">
          <a:xfrm>
            <a:off x="8518849" y="6279505"/>
            <a:ext cx="3673151" cy="38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660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464615" y="6488669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Chapter 1</a:t>
            </a:r>
          </a:p>
        </p:txBody>
      </p:sp>
      <p:sp>
        <p:nvSpPr>
          <p:cNvPr id="9" name="Google Shape;89;p14">
            <a:extLst>
              <a:ext uri="{FF2B5EF4-FFF2-40B4-BE49-F238E27FC236}">
                <a16:creationId xmlns:a16="http://schemas.microsoft.com/office/drawing/2014/main" id="{83BCB5A2-BECD-4A69-8724-47E4DD78B725}"/>
              </a:ext>
            </a:extLst>
          </p:cNvPr>
          <p:cNvSpPr txBox="1"/>
          <p:nvPr/>
        </p:nvSpPr>
        <p:spPr>
          <a:xfrm>
            <a:off x="1" y="6200774"/>
            <a:ext cx="12191999" cy="657225"/>
          </a:xfrm>
          <a:prstGeom prst="rect">
            <a:avLst/>
          </a:prstGeom>
          <a:solidFill>
            <a:srgbClr val="231C3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itle 1">
                <a:extLst>
                  <a:ext uri="{FF2B5EF4-FFF2-40B4-BE49-F238E27FC236}">
                    <a16:creationId xmlns:a16="http://schemas.microsoft.com/office/drawing/2014/main" id="{B5F42BEE-9E8E-4777-B30E-00D773A1D3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4167" y="-57895"/>
                <a:ext cx="10378633" cy="20096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400"/>
                  <a:buFont typeface="Calibri"/>
                  <a:buNone/>
                  <a:defRPr sz="4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en-US" u="sng" dirty="0"/>
                  <a:t>Bayes Theorem: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9" name="Title 1">
                <a:extLst>
                  <a:ext uri="{FF2B5EF4-FFF2-40B4-BE49-F238E27FC236}">
                    <a16:creationId xmlns:a16="http://schemas.microsoft.com/office/drawing/2014/main" id="{B5F42BEE-9E8E-4777-B30E-00D773A1D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167" y="-57895"/>
                <a:ext cx="10378633" cy="2009672"/>
              </a:xfrm>
              <a:prstGeom prst="rect">
                <a:avLst/>
              </a:prstGeom>
              <a:blipFill>
                <a:blip r:embed="rId3"/>
                <a:stretch>
                  <a:fillRect l="-23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4A0DE661-70C2-4946-A3D9-B2F329E6B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745" y="1265685"/>
            <a:ext cx="6526854" cy="370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1F93E09-16F9-4641-A43B-4924D5D8179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054" r="20471"/>
          <a:stretch/>
        </p:blipFill>
        <p:spPr>
          <a:xfrm>
            <a:off x="0" y="1396679"/>
            <a:ext cx="5545211" cy="44739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E24781-E7BB-4214-A056-DCD7017F0E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573" y="1396679"/>
            <a:ext cx="5109632" cy="3434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1CAAE61-F621-4FE0-9372-A35001C0D5C2}"/>
                  </a:ext>
                </a:extLst>
              </p:cNvPr>
              <p:cNvSpPr txBox="1"/>
              <p:nvPr/>
            </p:nvSpPr>
            <p:spPr>
              <a:xfrm>
                <a:off x="5768108" y="4817830"/>
                <a:ext cx="6038127" cy="142282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r>
                  <a:rPr lang="en-US" sz="2400" dirty="0"/>
                  <a:t>, so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nary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1CAAE61-F621-4FE0-9372-A35001C0D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8108" y="4817830"/>
                <a:ext cx="6038127" cy="142282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E7F5B611-645C-4D49-9143-DD4A3F5089FF}"/>
              </a:ext>
            </a:extLst>
          </p:cNvPr>
          <p:cNvSpPr/>
          <p:nvPr/>
        </p:nvSpPr>
        <p:spPr>
          <a:xfrm>
            <a:off x="8135006" y="3463534"/>
            <a:ext cx="67519" cy="8924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9B0F63-8B29-42CC-B580-11695F78842D}"/>
              </a:ext>
            </a:extLst>
          </p:cNvPr>
          <p:cNvSpPr/>
          <p:nvPr/>
        </p:nvSpPr>
        <p:spPr>
          <a:xfrm>
            <a:off x="8196335" y="3254250"/>
            <a:ext cx="82542" cy="110168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4D020E-07DB-430C-A18A-4A7E9B6F7348}"/>
              </a:ext>
            </a:extLst>
          </p:cNvPr>
          <p:cNvSpPr/>
          <p:nvPr/>
        </p:nvSpPr>
        <p:spPr>
          <a:xfrm>
            <a:off x="8263854" y="3015936"/>
            <a:ext cx="61330" cy="13400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7625A-C9C1-443F-BFBC-FF0F67F8B957}"/>
              </a:ext>
            </a:extLst>
          </p:cNvPr>
          <p:cNvSpPr/>
          <p:nvPr/>
        </p:nvSpPr>
        <p:spPr>
          <a:xfrm>
            <a:off x="8325184" y="2758998"/>
            <a:ext cx="73090" cy="15969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C12E3FA-8255-4CCF-8B6A-D8B7883A59AC}"/>
                  </a:ext>
                </a:extLst>
              </p:cNvPr>
              <p:cNvSpPr txBox="1"/>
              <p:nvPr/>
            </p:nvSpPr>
            <p:spPr>
              <a:xfrm>
                <a:off x="9673648" y="2428650"/>
                <a:ext cx="1715841" cy="738664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Area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/>
                  <a:t>Sum of area of rectangles is one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C12E3FA-8255-4CCF-8B6A-D8B7883A5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3648" y="2428650"/>
                <a:ext cx="1715841" cy="738664"/>
              </a:xfrm>
              <a:prstGeom prst="rect">
                <a:avLst/>
              </a:prstGeom>
              <a:blipFill>
                <a:blip r:embed="rId8"/>
                <a:stretch>
                  <a:fillRect l="-351" r="-2456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9A926A6-2B3A-445E-8DD8-77B484B97CEB}"/>
              </a:ext>
            </a:extLst>
          </p:cNvPr>
          <p:cNvCxnSpPr>
            <a:cxnSpLocks/>
          </p:cNvCxnSpPr>
          <p:nvPr/>
        </p:nvCxnSpPr>
        <p:spPr>
          <a:xfrm flipH="1">
            <a:off x="8425065" y="2682787"/>
            <a:ext cx="1226933" cy="1048119"/>
          </a:xfrm>
          <a:prstGeom prst="line">
            <a:avLst/>
          </a:prstGeom>
          <a:ln w="28575">
            <a:solidFill>
              <a:srgbClr val="CC5D08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CFA21BC-7B01-419F-8DA5-4F5D52C7247D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7373073" y="3167314"/>
            <a:ext cx="3158496" cy="1806063"/>
          </a:xfrm>
          <a:prstGeom prst="line">
            <a:avLst/>
          </a:prstGeom>
          <a:ln w="28575">
            <a:solidFill>
              <a:srgbClr val="CC5D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C98CF69-2111-4B63-8A3D-07267F8FD684}"/>
              </a:ext>
            </a:extLst>
          </p:cNvPr>
          <p:cNvSpPr txBox="1"/>
          <p:nvPr/>
        </p:nvSpPr>
        <p:spPr>
          <a:xfrm>
            <a:off x="6570562" y="1740105"/>
            <a:ext cx="48429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C5D08"/>
                </a:solidFill>
              </a:rPr>
              <a:t>What do we have to change?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1404A3A-6109-C868-38E4-A32485CCDBD8}"/>
                  </a:ext>
                </a:extLst>
              </p:cNvPr>
              <p:cNvSpPr txBox="1"/>
              <p:nvPr/>
            </p:nvSpPr>
            <p:spPr>
              <a:xfrm>
                <a:off x="9802961" y="117186"/>
                <a:ext cx="2153475" cy="92333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1800" dirty="0"/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↔{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=21,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=50}</a:t>
                </a:r>
              </a:p>
              <a:p>
                <a:r>
                  <a:rPr lang="en-US" sz="1800" dirty="0"/>
                  <a:t>Binomial PMF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1404A3A-6109-C868-38E4-A32485CCD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2961" y="117186"/>
                <a:ext cx="2153475" cy="92333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4" descr="UVA School of Data Science Launch - YouTube">
            <a:extLst>
              <a:ext uri="{FF2B5EF4-FFF2-40B4-BE49-F238E27FC236}">
                <a16:creationId xmlns:a16="http://schemas.microsoft.com/office/drawing/2014/main" id="{FE7A67BA-CD14-AE11-F5FA-7CBBCCCDCC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41528" b="51389" l="17500" r="78125">
                        <a14:foregroundMark x1="18906" y1="43750" x2="18906" y2="43750"/>
                        <a14:foregroundMark x1="17656" y1="46944" x2="17656" y2="46944"/>
                        <a14:foregroundMark x1="23203" y1="46111" x2="23203" y2="46111"/>
                        <a14:foregroundMark x1="28125" y1="47083" x2="28125" y2="47083"/>
                        <a14:foregroundMark x1="25859" y1="43611" x2="25859" y2="43611"/>
                        <a14:foregroundMark x1="29766" y1="43750" x2="29766" y2="43750"/>
                        <a14:foregroundMark x1="32188" y1="46944" x2="32188" y2="46944"/>
                        <a14:foregroundMark x1="30078" y1="49861" x2="30078" y2="49861"/>
                        <a14:foregroundMark x1="35859" y1="47778" x2="35859" y2="47778"/>
                        <a14:foregroundMark x1="38828" y1="46806" x2="38828" y2="46806"/>
                        <a14:foregroundMark x1="41797" y1="47222" x2="41797" y2="47222"/>
                        <a14:foregroundMark x1="45000" y1="47222" x2="45000" y2="47222"/>
                        <a14:foregroundMark x1="49141" y1="46944" x2="49141" y2="46944"/>
                        <a14:foregroundMark x1="54531" y1="47083" x2="54531" y2="47083"/>
                        <a14:foregroundMark x1="56016" y1="46944" x2="56016" y2="46944"/>
                        <a14:foregroundMark x1="47109" y1="49861" x2="47109" y2="49861"/>
                        <a14:foregroundMark x1="46641" y1="43750" x2="46641" y2="43750"/>
                        <a14:foregroundMark x1="43359" y1="43611" x2="43359" y2="43611"/>
                        <a14:foregroundMark x1="39844" y1="50000" x2="39844" y2="50000"/>
                        <a14:foregroundMark x1="40156" y1="48333" x2="40156" y2="48333"/>
                        <a14:foregroundMark x1="52812" y1="49306" x2="52812" y2="49306"/>
                        <a14:foregroundMark x1="47656" y1="47083" x2="47656" y2="47083"/>
                        <a14:foregroundMark x1="48047" y1="45417" x2="48047" y2="45417"/>
                        <a14:foregroundMark x1="59062" y1="44167" x2="59062" y2="44167"/>
                        <a14:foregroundMark x1="54688" y1="43611" x2="54688" y2="43611"/>
                        <a14:foregroundMark x1="58750" y1="49583" x2="58750" y2="49583"/>
                        <a14:foregroundMark x1="60938" y1="48333" x2="60938" y2="48333"/>
                        <a14:foregroundMark x1="63047" y1="48056" x2="63047" y2="48056"/>
                        <a14:foregroundMark x1="60938" y1="43472" x2="60938" y2="43472"/>
                        <a14:foregroundMark x1="60313" y1="43194" x2="60313" y2="43194"/>
                        <a14:foregroundMark x1="65078" y1="43611" x2="65078" y2="43611"/>
                        <a14:foregroundMark x1="64531" y1="46806" x2="64531" y2="46806"/>
                        <a14:foregroundMark x1="67109" y1="44306" x2="67109" y2="44306"/>
                        <a14:foregroundMark x1="71094" y1="47083" x2="71094" y2="47083"/>
                        <a14:foregroundMark x1="73438" y1="43472" x2="73438" y2="43472"/>
                        <a14:foregroundMark x1="75781" y1="44444" x2="75781" y2="44444"/>
                        <a14:foregroundMark x1="74063" y1="49444" x2="74063" y2="49444"/>
                        <a14:foregroundMark x1="65391" y1="49444" x2="65391" y2="49444"/>
                        <a14:foregroundMark x1="40625" y1="45556" x2="40625" y2="45556"/>
                        <a14:foregroundMark x1="74297" y1="48889" x2="74297" y2="48889"/>
                        <a14:foregroundMark x1="78125" y1="49722" x2="78125" y2="49722"/>
                        <a14:foregroundMark x1="76953" y1="50139" x2="76953" y2="50139"/>
                        <a14:foregroundMark x1="69922" y1="43611" x2="69922" y2="43611"/>
                        <a14:foregroundMark x1="59219" y1="48889" x2="59219" y2="48889"/>
                        <a14:foregroundMark x1="35000" y1="50139" x2="35000" y2="50139"/>
                        <a14:backgroundMark x1="15625" y1="51111" x2="15625" y2="42917"/>
                        <a14:backgroundMark x1="48438" y1="45972" x2="48438" y2="45972"/>
                        <a14:backgroundMark x1="41328" y1="46667" x2="41328" y2="46667"/>
                        <a14:backgroundMark x1="65234" y1="46667" x2="65234" y2="46667"/>
                        <a14:backgroundMark x1="68047" y1="51806" x2="72734" y2="51389"/>
                        <a14:backgroundMark x1="72734" y1="51389" x2="73672" y2="51528"/>
                        <a14:backgroundMark x1="79219" y1="49722" x2="79219" y2="43611"/>
                        <a14:backgroundMark x1="79219" y1="50972" x2="79219" y2="49722"/>
                        <a14:backgroundMark x1="79219" y1="43611" x2="78984" y2="42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74" t="40430" r="19355" b="47240"/>
          <a:stretch/>
        </p:blipFill>
        <p:spPr bwMode="auto">
          <a:xfrm>
            <a:off x="8518849" y="6279505"/>
            <a:ext cx="3673151" cy="38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826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FC12A89-4DC2-4496-AC1B-4EE545C15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454" y="1395771"/>
            <a:ext cx="5903083" cy="34562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464615" y="6488669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Chapter 1</a:t>
            </a:r>
          </a:p>
        </p:txBody>
      </p:sp>
      <p:sp>
        <p:nvSpPr>
          <p:cNvPr id="9" name="Google Shape;89;p14">
            <a:extLst>
              <a:ext uri="{FF2B5EF4-FFF2-40B4-BE49-F238E27FC236}">
                <a16:creationId xmlns:a16="http://schemas.microsoft.com/office/drawing/2014/main" id="{83BCB5A2-BECD-4A69-8724-47E4DD78B725}"/>
              </a:ext>
            </a:extLst>
          </p:cNvPr>
          <p:cNvSpPr txBox="1"/>
          <p:nvPr/>
        </p:nvSpPr>
        <p:spPr>
          <a:xfrm>
            <a:off x="1" y="6200774"/>
            <a:ext cx="12191999" cy="657225"/>
          </a:xfrm>
          <a:prstGeom prst="rect">
            <a:avLst/>
          </a:prstGeom>
          <a:solidFill>
            <a:srgbClr val="231C3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itle 1">
                <a:extLst>
                  <a:ext uri="{FF2B5EF4-FFF2-40B4-BE49-F238E27FC236}">
                    <a16:creationId xmlns:a16="http://schemas.microsoft.com/office/drawing/2014/main" id="{B5F42BEE-9E8E-4777-B30E-00D773A1D3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4167" y="-57895"/>
                <a:ext cx="10378633" cy="20096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400"/>
                  <a:buFont typeface="Calibri"/>
                  <a:buNone/>
                  <a:defRPr sz="4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en-US" u="sng" dirty="0"/>
                  <a:t>Bayes Theorem: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9" name="Title 1">
                <a:extLst>
                  <a:ext uri="{FF2B5EF4-FFF2-40B4-BE49-F238E27FC236}">
                    <a16:creationId xmlns:a16="http://schemas.microsoft.com/office/drawing/2014/main" id="{B5F42BEE-9E8E-4777-B30E-00D773A1D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167" y="-57895"/>
                <a:ext cx="10378633" cy="2009672"/>
              </a:xfrm>
              <a:prstGeom prst="rect">
                <a:avLst/>
              </a:prstGeom>
              <a:blipFill>
                <a:blip r:embed="rId4"/>
                <a:stretch>
                  <a:fillRect l="-23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1F93E09-16F9-4641-A43B-4924D5D8179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054" r="20471" b="52914"/>
          <a:stretch/>
        </p:blipFill>
        <p:spPr>
          <a:xfrm>
            <a:off x="0" y="1396679"/>
            <a:ext cx="5545211" cy="21065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E24781-E7BB-4214-A056-DCD7017F0E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573" y="1396679"/>
            <a:ext cx="5109632" cy="3434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1CAAE61-F621-4FE0-9372-A35001C0D5C2}"/>
                  </a:ext>
                </a:extLst>
              </p:cNvPr>
              <p:cNvSpPr txBox="1"/>
              <p:nvPr/>
            </p:nvSpPr>
            <p:spPr>
              <a:xfrm>
                <a:off x="5768108" y="4810114"/>
                <a:ext cx="6038127" cy="142282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r>
                  <a:rPr lang="en-US" sz="2400" dirty="0"/>
                  <a:t>, so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nary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1CAAE61-F621-4FE0-9372-A35001C0D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8108" y="4810114"/>
                <a:ext cx="6038127" cy="142282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713903B-671D-44F0-B314-562200F7455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20890"/>
          <a:stretch/>
        </p:blipFill>
        <p:spPr>
          <a:xfrm>
            <a:off x="0" y="3605743"/>
            <a:ext cx="5545211" cy="22492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58782F0-C02F-124D-8E03-B29A3D1DB4D4}"/>
                  </a:ext>
                </a:extLst>
              </p:cNvPr>
              <p:cNvSpPr txBox="1"/>
              <p:nvPr/>
            </p:nvSpPr>
            <p:spPr>
              <a:xfrm>
                <a:off x="9802961" y="117186"/>
                <a:ext cx="2153475" cy="92333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1800" dirty="0"/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↔{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=21,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=50}</a:t>
                </a:r>
              </a:p>
              <a:p>
                <a:r>
                  <a:rPr lang="en-US" sz="1800" dirty="0"/>
                  <a:t>Binomial PMF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58782F0-C02F-124D-8E03-B29A3D1DB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2961" y="117186"/>
                <a:ext cx="2153475" cy="92333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4" descr="UVA School of Data Science Launch - YouTube">
            <a:extLst>
              <a:ext uri="{FF2B5EF4-FFF2-40B4-BE49-F238E27FC236}">
                <a16:creationId xmlns:a16="http://schemas.microsoft.com/office/drawing/2014/main" id="{FA9EF09B-7807-86DE-4D59-C480B980BA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41528" b="51389" l="17500" r="78125">
                        <a14:foregroundMark x1="18906" y1="43750" x2="18906" y2="43750"/>
                        <a14:foregroundMark x1="17656" y1="46944" x2="17656" y2="46944"/>
                        <a14:foregroundMark x1="23203" y1="46111" x2="23203" y2="46111"/>
                        <a14:foregroundMark x1="28125" y1="47083" x2="28125" y2="47083"/>
                        <a14:foregroundMark x1="25859" y1="43611" x2="25859" y2="43611"/>
                        <a14:foregroundMark x1="29766" y1="43750" x2="29766" y2="43750"/>
                        <a14:foregroundMark x1="32188" y1="46944" x2="32188" y2="46944"/>
                        <a14:foregroundMark x1="30078" y1="49861" x2="30078" y2="49861"/>
                        <a14:foregroundMark x1="35859" y1="47778" x2="35859" y2="47778"/>
                        <a14:foregroundMark x1="38828" y1="46806" x2="38828" y2="46806"/>
                        <a14:foregroundMark x1="41797" y1="47222" x2="41797" y2="47222"/>
                        <a14:foregroundMark x1="45000" y1="47222" x2="45000" y2="47222"/>
                        <a14:foregroundMark x1="49141" y1="46944" x2="49141" y2="46944"/>
                        <a14:foregroundMark x1="54531" y1="47083" x2="54531" y2="47083"/>
                        <a14:foregroundMark x1="56016" y1="46944" x2="56016" y2="46944"/>
                        <a14:foregroundMark x1="47109" y1="49861" x2="47109" y2="49861"/>
                        <a14:foregroundMark x1="46641" y1="43750" x2="46641" y2="43750"/>
                        <a14:foregroundMark x1="43359" y1="43611" x2="43359" y2="43611"/>
                        <a14:foregroundMark x1="39844" y1="50000" x2="39844" y2="50000"/>
                        <a14:foregroundMark x1="40156" y1="48333" x2="40156" y2="48333"/>
                        <a14:foregroundMark x1="52812" y1="49306" x2="52812" y2="49306"/>
                        <a14:foregroundMark x1="47656" y1="47083" x2="47656" y2="47083"/>
                        <a14:foregroundMark x1="48047" y1="45417" x2="48047" y2="45417"/>
                        <a14:foregroundMark x1="59062" y1="44167" x2="59062" y2="44167"/>
                        <a14:foregroundMark x1="54688" y1="43611" x2="54688" y2="43611"/>
                        <a14:foregroundMark x1="58750" y1="49583" x2="58750" y2="49583"/>
                        <a14:foregroundMark x1="60938" y1="48333" x2="60938" y2="48333"/>
                        <a14:foregroundMark x1="63047" y1="48056" x2="63047" y2="48056"/>
                        <a14:foregroundMark x1="60938" y1="43472" x2="60938" y2="43472"/>
                        <a14:foregroundMark x1="60313" y1="43194" x2="60313" y2="43194"/>
                        <a14:foregroundMark x1="65078" y1="43611" x2="65078" y2="43611"/>
                        <a14:foregroundMark x1="64531" y1="46806" x2="64531" y2="46806"/>
                        <a14:foregroundMark x1="67109" y1="44306" x2="67109" y2="44306"/>
                        <a14:foregroundMark x1="71094" y1="47083" x2="71094" y2="47083"/>
                        <a14:foregroundMark x1="73438" y1="43472" x2="73438" y2="43472"/>
                        <a14:foregroundMark x1="75781" y1="44444" x2="75781" y2="44444"/>
                        <a14:foregroundMark x1="74063" y1="49444" x2="74063" y2="49444"/>
                        <a14:foregroundMark x1="65391" y1="49444" x2="65391" y2="49444"/>
                        <a14:foregroundMark x1="40625" y1="45556" x2="40625" y2="45556"/>
                        <a14:foregroundMark x1="74297" y1="48889" x2="74297" y2="48889"/>
                        <a14:foregroundMark x1="78125" y1="49722" x2="78125" y2="49722"/>
                        <a14:foregroundMark x1="76953" y1="50139" x2="76953" y2="50139"/>
                        <a14:foregroundMark x1="69922" y1="43611" x2="69922" y2="43611"/>
                        <a14:foregroundMark x1="59219" y1="48889" x2="59219" y2="48889"/>
                        <a14:foregroundMark x1="35000" y1="50139" x2="35000" y2="50139"/>
                        <a14:backgroundMark x1="15625" y1="51111" x2="15625" y2="42917"/>
                        <a14:backgroundMark x1="48438" y1="45972" x2="48438" y2="45972"/>
                        <a14:backgroundMark x1="41328" y1="46667" x2="41328" y2="46667"/>
                        <a14:backgroundMark x1="65234" y1="46667" x2="65234" y2="46667"/>
                        <a14:backgroundMark x1="68047" y1="51806" x2="72734" y2="51389"/>
                        <a14:backgroundMark x1="72734" y1="51389" x2="73672" y2="51528"/>
                        <a14:backgroundMark x1="79219" y1="49722" x2="79219" y2="43611"/>
                        <a14:backgroundMark x1="79219" y1="50972" x2="79219" y2="49722"/>
                        <a14:backgroundMark x1="79219" y1="43611" x2="78984" y2="42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74" t="40430" r="19355" b="47240"/>
          <a:stretch/>
        </p:blipFill>
        <p:spPr bwMode="auto">
          <a:xfrm>
            <a:off x="8518849" y="6279505"/>
            <a:ext cx="3673151" cy="38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388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4EF9636-492A-4B62-8C15-7D9AC02EDC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u="sng" dirty="0"/>
              <a:t>Priors:</a:t>
            </a:r>
            <a:endParaRPr lang="en-US" dirty="0"/>
          </a:p>
        </p:txBody>
      </p:sp>
      <p:sp>
        <p:nvSpPr>
          <p:cNvPr id="5" name="Google Shape;89;p14">
            <a:extLst>
              <a:ext uri="{FF2B5EF4-FFF2-40B4-BE49-F238E27FC236}">
                <a16:creationId xmlns:a16="http://schemas.microsoft.com/office/drawing/2014/main" id="{26249BDD-0EA9-45B3-93E3-AD56D6F4FE26}"/>
              </a:ext>
            </a:extLst>
          </p:cNvPr>
          <p:cNvSpPr txBox="1"/>
          <p:nvPr/>
        </p:nvSpPr>
        <p:spPr>
          <a:xfrm>
            <a:off x="1" y="6200774"/>
            <a:ext cx="12191999" cy="657225"/>
          </a:xfrm>
          <a:prstGeom prst="rect">
            <a:avLst/>
          </a:prstGeom>
          <a:solidFill>
            <a:srgbClr val="231C3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4" descr="UVA School of Data Science Launch - YouTube">
            <a:extLst>
              <a:ext uri="{FF2B5EF4-FFF2-40B4-BE49-F238E27FC236}">
                <a16:creationId xmlns:a16="http://schemas.microsoft.com/office/drawing/2014/main" id="{2CEFC631-3DF4-EB67-7D13-7367978623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528" b="51389" l="17500" r="78125">
                        <a14:foregroundMark x1="18906" y1="43750" x2="18906" y2="43750"/>
                        <a14:foregroundMark x1="17656" y1="46944" x2="17656" y2="46944"/>
                        <a14:foregroundMark x1="23203" y1="46111" x2="23203" y2="46111"/>
                        <a14:foregroundMark x1="28125" y1="47083" x2="28125" y2="47083"/>
                        <a14:foregroundMark x1="25859" y1="43611" x2="25859" y2="43611"/>
                        <a14:foregroundMark x1="29766" y1="43750" x2="29766" y2="43750"/>
                        <a14:foregroundMark x1="32188" y1="46944" x2="32188" y2="46944"/>
                        <a14:foregroundMark x1="30078" y1="49861" x2="30078" y2="49861"/>
                        <a14:foregroundMark x1="35859" y1="47778" x2="35859" y2="47778"/>
                        <a14:foregroundMark x1="38828" y1="46806" x2="38828" y2="46806"/>
                        <a14:foregroundMark x1="41797" y1="47222" x2="41797" y2="47222"/>
                        <a14:foregroundMark x1="45000" y1="47222" x2="45000" y2="47222"/>
                        <a14:foregroundMark x1="49141" y1="46944" x2="49141" y2="46944"/>
                        <a14:foregroundMark x1="54531" y1="47083" x2="54531" y2="47083"/>
                        <a14:foregroundMark x1="56016" y1="46944" x2="56016" y2="46944"/>
                        <a14:foregroundMark x1="47109" y1="49861" x2="47109" y2="49861"/>
                        <a14:foregroundMark x1="46641" y1="43750" x2="46641" y2="43750"/>
                        <a14:foregroundMark x1="43359" y1="43611" x2="43359" y2="43611"/>
                        <a14:foregroundMark x1="39844" y1="50000" x2="39844" y2="50000"/>
                        <a14:foregroundMark x1="40156" y1="48333" x2="40156" y2="48333"/>
                        <a14:foregroundMark x1="52812" y1="49306" x2="52812" y2="49306"/>
                        <a14:foregroundMark x1="47656" y1="47083" x2="47656" y2="47083"/>
                        <a14:foregroundMark x1="48047" y1="45417" x2="48047" y2="45417"/>
                        <a14:foregroundMark x1="59062" y1="44167" x2="59062" y2="44167"/>
                        <a14:foregroundMark x1="54688" y1="43611" x2="54688" y2="43611"/>
                        <a14:foregroundMark x1="58750" y1="49583" x2="58750" y2="49583"/>
                        <a14:foregroundMark x1="60938" y1="48333" x2="60938" y2="48333"/>
                        <a14:foregroundMark x1="63047" y1="48056" x2="63047" y2="48056"/>
                        <a14:foregroundMark x1="60938" y1="43472" x2="60938" y2="43472"/>
                        <a14:foregroundMark x1="60313" y1="43194" x2="60313" y2="43194"/>
                        <a14:foregroundMark x1="65078" y1="43611" x2="65078" y2="43611"/>
                        <a14:foregroundMark x1="64531" y1="46806" x2="64531" y2="46806"/>
                        <a14:foregroundMark x1="67109" y1="44306" x2="67109" y2="44306"/>
                        <a14:foregroundMark x1="71094" y1="47083" x2="71094" y2="47083"/>
                        <a14:foregroundMark x1="73438" y1="43472" x2="73438" y2="43472"/>
                        <a14:foregroundMark x1="75781" y1="44444" x2="75781" y2="44444"/>
                        <a14:foregroundMark x1="74063" y1="49444" x2="74063" y2="49444"/>
                        <a14:foregroundMark x1="65391" y1="49444" x2="65391" y2="49444"/>
                        <a14:foregroundMark x1="40625" y1="45556" x2="40625" y2="45556"/>
                        <a14:foregroundMark x1="74297" y1="48889" x2="74297" y2="48889"/>
                        <a14:foregroundMark x1="78125" y1="49722" x2="78125" y2="49722"/>
                        <a14:foregroundMark x1="76953" y1="50139" x2="76953" y2="50139"/>
                        <a14:foregroundMark x1="69922" y1="43611" x2="69922" y2="43611"/>
                        <a14:foregroundMark x1="59219" y1="48889" x2="59219" y2="48889"/>
                        <a14:foregroundMark x1="35000" y1="50139" x2="35000" y2="50139"/>
                        <a14:backgroundMark x1="15625" y1="51111" x2="15625" y2="42917"/>
                        <a14:backgroundMark x1="48438" y1="45972" x2="48438" y2="45972"/>
                        <a14:backgroundMark x1="41328" y1="46667" x2="41328" y2="46667"/>
                        <a14:backgroundMark x1="65234" y1="46667" x2="65234" y2="46667"/>
                        <a14:backgroundMark x1="68047" y1="51806" x2="72734" y2="51389"/>
                        <a14:backgroundMark x1="72734" y1="51389" x2="73672" y2="51528"/>
                        <a14:backgroundMark x1="79219" y1="49722" x2="79219" y2="43611"/>
                        <a14:backgroundMark x1="79219" y1="50972" x2="79219" y2="49722"/>
                        <a14:backgroundMark x1="79219" y1="43611" x2="78984" y2="42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74" t="40430" r="19355" b="47240"/>
          <a:stretch/>
        </p:blipFill>
        <p:spPr bwMode="auto">
          <a:xfrm>
            <a:off x="8518849" y="6279505"/>
            <a:ext cx="3673151" cy="38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545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D61EC-D305-49E8-B02D-E9992BBE4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video lecture notes:</a:t>
            </a:r>
          </a:p>
        </p:txBody>
      </p:sp>
      <p:sp>
        <p:nvSpPr>
          <p:cNvPr id="6" name="Google Shape;89;p14">
            <a:extLst>
              <a:ext uri="{FF2B5EF4-FFF2-40B4-BE49-F238E27FC236}">
                <a16:creationId xmlns:a16="http://schemas.microsoft.com/office/drawing/2014/main" id="{C1B8B359-B175-4074-A977-5C5ACE6F20F2}"/>
              </a:ext>
            </a:extLst>
          </p:cNvPr>
          <p:cNvSpPr txBox="1"/>
          <p:nvPr/>
        </p:nvSpPr>
        <p:spPr>
          <a:xfrm>
            <a:off x="1" y="6200774"/>
            <a:ext cx="12191999" cy="657225"/>
          </a:xfrm>
          <a:prstGeom prst="rect">
            <a:avLst/>
          </a:prstGeom>
          <a:solidFill>
            <a:srgbClr val="231C3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19BC82-6F28-4D8E-A0F6-7011B0C97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826" y="1379223"/>
            <a:ext cx="9656962" cy="44191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158B514-2DAA-40D5-AE57-C63ADCA133B9}"/>
              </a:ext>
            </a:extLst>
          </p:cNvPr>
          <p:cNvSpPr txBox="1"/>
          <p:nvPr/>
        </p:nvSpPr>
        <p:spPr>
          <a:xfrm>
            <a:off x="-76618" y="6244400"/>
            <a:ext cx="60968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General idea of computing priors</a:t>
            </a:r>
          </a:p>
        </p:txBody>
      </p:sp>
      <p:pic>
        <p:nvPicPr>
          <p:cNvPr id="9" name="Picture 4" descr="UVA School of Data Science Launch - YouTube">
            <a:extLst>
              <a:ext uri="{FF2B5EF4-FFF2-40B4-BE49-F238E27FC236}">
                <a16:creationId xmlns:a16="http://schemas.microsoft.com/office/drawing/2014/main" id="{2A00BF74-617F-B151-1D92-FFD435F500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528" b="51389" l="17500" r="78125">
                        <a14:foregroundMark x1="18906" y1="43750" x2="18906" y2="43750"/>
                        <a14:foregroundMark x1="17656" y1="46944" x2="17656" y2="46944"/>
                        <a14:foregroundMark x1="23203" y1="46111" x2="23203" y2="46111"/>
                        <a14:foregroundMark x1="28125" y1="47083" x2="28125" y2="47083"/>
                        <a14:foregroundMark x1="25859" y1="43611" x2="25859" y2="43611"/>
                        <a14:foregroundMark x1="29766" y1="43750" x2="29766" y2="43750"/>
                        <a14:foregroundMark x1="32188" y1="46944" x2="32188" y2="46944"/>
                        <a14:foregroundMark x1="30078" y1="49861" x2="30078" y2="49861"/>
                        <a14:foregroundMark x1="35859" y1="47778" x2="35859" y2="47778"/>
                        <a14:foregroundMark x1="38828" y1="46806" x2="38828" y2="46806"/>
                        <a14:foregroundMark x1="41797" y1="47222" x2="41797" y2="47222"/>
                        <a14:foregroundMark x1="45000" y1="47222" x2="45000" y2="47222"/>
                        <a14:foregroundMark x1="49141" y1="46944" x2="49141" y2="46944"/>
                        <a14:foregroundMark x1="54531" y1="47083" x2="54531" y2="47083"/>
                        <a14:foregroundMark x1="56016" y1="46944" x2="56016" y2="46944"/>
                        <a14:foregroundMark x1="47109" y1="49861" x2="47109" y2="49861"/>
                        <a14:foregroundMark x1="46641" y1="43750" x2="46641" y2="43750"/>
                        <a14:foregroundMark x1="43359" y1="43611" x2="43359" y2="43611"/>
                        <a14:foregroundMark x1="39844" y1="50000" x2="39844" y2="50000"/>
                        <a14:foregroundMark x1="40156" y1="48333" x2="40156" y2="48333"/>
                        <a14:foregroundMark x1="52812" y1="49306" x2="52812" y2="49306"/>
                        <a14:foregroundMark x1="47656" y1="47083" x2="47656" y2="47083"/>
                        <a14:foregroundMark x1="48047" y1="45417" x2="48047" y2="45417"/>
                        <a14:foregroundMark x1="59062" y1="44167" x2="59062" y2="44167"/>
                        <a14:foregroundMark x1="54688" y1="43611" x2="54688" y2="43611"/>
                        <a14:foregroundMark x1="58750" y1="49583" x2="58750" y2="49583"/>
                        <a14:foregroundMark x1="60938" y1="48333" x2="60938" y2="48333"/>
                        <a14:foregroundMark x1="63047" y1="48056" x2="63047" y2="48056"/>
                        <a14:foregroundMark x1="60938" y1="43472" x2="60938" y2="43472"/>
                        <a14:foregroundMark x1="60313" y1="43194" x2="60313" y2="43194"/>
                        <a14:foregroundMark x1="65078" y1="43611" x2="65078" y2="43611"/>
                        <a14:foregroundMark x1="64531" y1="46806" x2="64531" y2="46806"/>
                        <a14:foregroundMark x1="67109" y1="44306" x2="67109" y2="44306"/>
                        <a14:foregroundMark x1="71094" y1="47083" x2="71094" y2="47083"/>
                        <a14:foregroundMark x1="73438" y1="43472" x2="73438" y2="43472"/>
                        <a14:foregroundMark x1="75781" y1="44444" x2="75781" y2="44444"/>
                        <a14:foregroundMark x1="74063" y1="49444" x2="74063" y2="49444"/>
                        <a14:foregroundMark x1="65391" y1="49444" x2="65391" y2="49444"/>
                        <a14:foregroundMark x1="40625" y1="45556" x2="40625" y2="45556"/>
                        <a14:foregroundMark x1="74297" y1="48889" x2="74297" y2="48889"/>
                        <a14:foregroundMark x1="78125" y1="49722" x2="78125" y2="49722"/>
                        <a14:foregroundMark x1="76953" y1="50139" x2="76953" y2="50139"/>
                        <a14:foregroundMark x1="69922" y1="43611" x2="69922" y2="43611"/>
                        <a14:foregroundMark x1="59219" y1="48889" x2="59219" y2="48889"/>
                        <a14:foregroundMark x1="35000" y1="50139" x2="35000" y2="50139"/>
                        <a14:backgroundMark x1="15625" y1="51111" x2="15625" y2="42917"/>
                        <a14:backgroundMark x1="48438" y1="45972" x2="48438" y2="45972"/>
                        <a14:backgroundMark x1="41328" y1="46667" x2="41328" y2="46667"/>
                        <a14:backgroundMark x1="65234" y1="46667" x2="65234" y2="46667"/>
                        <a14:backgroundMark x1="68047" y1="51806" x2="72734" y2="51389"/>
                        <a14:backgroundMark x1="72734" y1="51389" x2="73672" y2="51528"/>
                        <a14:backgroundMark x1="79219" y1="49722" x2="79219" y2="43611"/>
                        <a14:backgroundMark x1="79219" y1="50972" x2="79219" y2="49722"/>
                        <a14:backgroundMark x1="79219" y1="43611" x2="78984" y2="42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74" t="40430" r="19355" b="47240"/>
          <a:stretch/>
        </p:blipFill>
        <p:spPr bwMode="auto">
          <a:xfrm>
            <a:off x="8518849" y="6279505"/>
            <a:ext cx="3673151" cy="38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016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464615" y="6488669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Chapter 1</a:t>
            </a:r>
          </a:p>
        </p:txBody>
      </p:sp>
      <p:sp>
        <p:nvSpPr>
          <p:cNvPr id="9" name="Google Shape;89;p14">
            <a:extLst>
              <a:ext uri="{FF2B5EF4-FFF2-40B4-BE49-F238E27FC236}">
                <a16:creationId xmlns:a16="http://schemas.microsoft.com/office/drawing/2014/main" id="{83BCB5A2-BECD-4A69-8724-47E4DD78B725}"/>
              </a:ext>
            </a:extLst>
          </p:cNvPr>
          <p:cNvSpPr txBox="1"/>
          <p:nvPr/>
        </p:nvSpPr>
        <p:spPr>
          <a:xfrm>
            <a:off x="1" y="6200774"/>
            <a:ext cx="12191999" cy="657225"/>
          </a:xfrm>
          <a:prstGeom prst="rect">
            <a:avLst/>
          </a:prstGeom>
          <a:solidFill>
            <a:srgbClr val="231C3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5D1D30C-3E80-425F-8CAE-13D8575FA2F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7870" y="2103988"/>
                <a:ext cx="11530482" cy="38334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400"/>
                  <a:buFont typeface="Calibri"/>
                  <a:buNone/>
                  <a:defRPr sz="4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en-US" dirty="0">
                    <a:solidFill>
                      <a:schemeClr val="tx1"/>
                    </a:solidFill>
                  </a:rPr>
                  <a:t>The extreme </a:t>
                </a:r>
                <a:r>
                  <a:rPr lang="en-US" dirty="0"/>
                  <a:t>noninformative prior </a:t>
                </a:r>
              </a:p>
              <a:p>
                <a:r>
                  <a:rPr lang="en-US" u="sng" dirty="0">
                    <a:solidFill>
                      <a:srgbClr val="FF0000"/>
                    </a:solidFill>
                  </a:rPr>
                  <a:t>Flat Prior: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(a constant)</a:t>
                </a:r>
              </a:p>
              <a:p>
                <a:endParaRPr lang="en-US" sz="4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nary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5D1D30C-3E80-425F-8CAE-13D8575FA2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70" y="2103988"/>
                <a:ext cx="11530482" cy="3833446"/>
              </a:xfrm>
              <a:prstGeom prst="rect">
                <a:avLst/>
              </a:prstGeom>
              <a:blipFill>
                <a:blip r:embed="rId3"/>
                <a:stretch>
                  <a:fillRect l="-2168" t="-4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4C76DB07-CDF0-432C-9614-77EB98CD6B4B}"/>
              </a:ext>
            </a:extLst>
          </p:cNvPr>
          <p:cNvSpPr/>
          <p:nvPr/>
        </p:nvSpPr>
        <p:spPr>
          <a:xfrm>
            <a:off x="1018408" y="3562259"/>
            <a:ext cx="10799454" cy="2270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id="{705269E4-3591-4223-B536-04893818868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45579" y="292664"/>
                <a:ext cx="8916177" cy="15188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400"/>
                  <a:buFont typeface="Calibri"/>
                  <a:buNone/>
                  <a:defRPr sz="4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en-US" u="sng" dirty="0"/>
                  <a:t>Bayes Theorem:</a:t>
                </a: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id="{705269E4-3591-4223-B536-0489381886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579" y="292664"/>
                <a:ext cx="8916177" cy="1518802"/>
              </a:xfrm>
              <a:prstGeom prst="rect">
                <a:avLst/>
              </a:prstGeom>
              <a:blipFill>
                <a:blip r:embed="rId4"/>
                <a:stretch>
                  <a:fillRect l="-2734" t="-28514" b="-160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9AE9FF9A-9350-54C3-FBCC-6B6AEC8024F0}"/>
              </a:ext>
            </a:extLst>
          </p:cNvPr>
          <p:cNvSpPr txBox="1"/>
          <p:nvPr/>
        </p:nvSpPr>
        <p:spPr>
          <a:xfrm>
            <a:off x="0" y="6241887"/>
            <a:ext cx="80429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Priors – Noninformative/Uninformative/Constant Prior</a:t>
            </a:r>
          </a:p>
        </p:txBody>
      </p:sp>
      <p:pic>
        <p:nvPicPr>
          <p:cNvPr id="12" name="Picture 4" descr="UVA School of Data Science Launch - YouTube">
            <a:extLst>
              <a:ext uri="{FF2B5EF4-FFF2-40B4-BE49-F238E27FC236}">
                <a16:creationId xmlns:a16="http://schemas.microsoft.com/office/drawing/2014/main" id="{EC98C002-32CD-8B6B-8498-C6BD700DAC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1528" b="51389" l="17500" r="78125">
                        <a14:foregroundMark x1="18906" y1="43750" x2="18906" y2="43750"/>
                        <a14:foregroundMark x1="17656" y1="46944" x2="17656" y2="46944"/>
                        <a14:foregroundMark x1="23203" y1="46111" x2="23203" y2="46111"/>
                        <a14:foregroundMark x1="28125" y1="47083" x2="28125" y2="47083"/>
                        <a14:foregroundMark x1="25859" y1="43611" x2="25859" y2="43611"/>
                        <a14:foregroundMark x1="29766" y1="43750" x2="29766" y2="43750"/>
                        <a14:foregroundMark x1="32188" y1="46944" x2="32188" y2="46944"/>
                        <a14:foregroundMark x1="30078" y1="49861" x2="30078" y2="49861"/>
                        <a14:foregroundMark x1="35859" y1="47778" x2="35859" y2="47778"/>
                        <a14:foregroundMark x1="38828" y1="46806" x2="38828" y2="46806"/>
                        <a14:foregroundMark x1="41797" y1="47222" x2="41797" y2="47222"/>
                        <a14:foregroundMark x1="45000" y1="47222" x2="45000" y2="47222"/>
                        <a14:foregroundMark x1="49141" y1="46944" x2="49141" y2="46944"/>
                        <a14:foregroundMark x1="54531" y1="47083" x2="54531" y2="47083"/>
                        <a14:foregroundMark x1="56016" y1="46944" x2="56016" y2="46944"/>
                        <a14:foregroundMark x1="47109" y1="49861" x2="47109" y2="49861"/>
                        <a14:foregroundMark x1="46641" y1="43750" x2="46641" y2="43750"/>
                        <a14:foregroundMark x1="43359" y1="43611" x2="43359" y2="43611"/>
                        <a14:foregroundMark x1="39844" y1="50000" x2="39844" y2="50000"/>
                        <a14:foregroundMark x1="40156" y1="48333" x2="40156" y2="48333"/>
                        <a14:foregroundMark x1="52812" y1="49306" x2="52812" y2="49306"/>
                        <a14:foregroundMark x1="47656" y1="47083" x2="47656" y2="47083"/>
                        <a14:foregroundMark x1="48047" y1="45417" x2="48047" y2="45417"/>
                        <a14:foregroundMark x1="59062" y1="44167" x2="59062" y2="44167"/>
                        <a14:foregroundMark x1="54688" y1="43611" x2="54688" y2="43611"/>
                        <a14:foregroundMark x1="58750" y1="49583" x2="58750" y2="49583"/>
                        <a14:foregroundMark x1="60938" y1="48333" x2="60938" y2="48333"/>
                        <a14:foregroundMark x1="63047" y1="48056" x2="63047" y2="48056"/>
                        <a14:foregroundMark x1="60938" y1="43472" x2="60938" y2="43472"/>
                        <a14:foregroundMark x1="60313" y1="43194" x2="60313" y2="43194"/>
                        <a14:foregroundMark x1="65078" y1="43611" x2="65078" y2="43611"/>
                        <a14:foregroundMark x1="64531" y1="46806" x2="64531" y2="46806"/>
                        <a14:foregroundMark x1="67109" y1="44306" x2="67109" y2="44306"/>
                        <a14:foregroundMark x1="71094" y1="47083" x2="71094" y2="47083"/>
                        <a14:foregroundMark x1="73438" y1="43472" x2="73438" y2="43472"/>
                        <a14:foregroundMark x1="75781" y1="44444" x2="75781" y2="44444"/>
                        <a14:foregroundMark x1="74063" y1="49444" x2="74063" y2="49444"/>
                        <a14:foregroundMark x1="65391" y1="49444" x2="65391" y2="49444"/>
                        <a14:foregroundMark x1="40625" y1="45556" x2="40625" y2="45556"/>
                        <a14:foregroundMark x1="74297" y1="48889" x2="74297" y2="48889"/>
                        <a14:foregroundMark x1="78125" y1="49722" x2="78125" y2="49722"/>
                        <a14:foregroundMark x1="76953" y1="50139" x2="76953" y2="50139"/>
                        <a14:foregroundMark x1="69922" y1="43611" x2="69922" y2="43611"/>
                        <a14:foregroundMark x1="59219" y1="48889" x2="59219" y2="48889"/>
                        <a14:foregroundMark x1="35000" y1="50139" x2="35000" y2="50139"/>
                        <a14:backgroundMark x1="15625" y1="51111" x2="15625" y2="42917"/>
                        <a14:backgroundMark x1="48438" y1="45972" x2="48438" y2="45972"/>
                        <a14:backgroundMark x1="41328" y1="46667" x2="41328" y2="46667"/>
                        <a14:backgroundMark x1="65234" y1="46667" x2="65234" y2="46667"/>
                        <a14:backgroundMark x1="68047" y1="51806" x2="72734" y2="51389"/>
                        <a14:backgroundMark x1="72734" y1="51389" x2="73672" y2="51528"/>
                        <a14:backgroundMark x1="79219" y1="49722" x2="79219" y2="43611"/>
                        <a14:backgroundMark x1="79219" y1="50972" x2="79219" y2="49722"/>
                        <a14:backgroundMark x1="79219" y1="43611" x2="78984" y2="42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74" t="40430" r="19355" b="47240"/>
          <a:stretch/>
        </p:blipFill>
        <p:spPr bwMode="auto">
          <a:xfrm>
            <a:off x="8518849" y="6279505"/>
            <a:ext cx="3673151" cy="38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2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464615" y="6488669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Chapter 1</a:t>
            </a:r>
          </a:p>
        </p:txBody>
      </p:sp>
      <p:sp>
        <p:nvSpPr>
          <p:cNvPr id="9" name="Google Shape;89;p14">
            <a:extLst>
              <a:ext uri="{FF2B5EF4-FFF2-40B4-BE49-F238E27FC236}">
                <a16:creationId xmlns:a16="http://schemas.microsoft.com/office/drawing/2014/main" id="{83BCB5A2-BECD-4A69-8724-47E4DD78B725}"/>
              </a:ext>
            </a:extLst>
          </p:cNvPr>
          <p:cNvSpPr txBox="1"/>
          <p:nvPr/>
        </p:nvSpPr>
        <p:spPr>
          <a:xfrm>
            <a:off x="1" y="6200774"/>
            <a:ext cx="12191999" cy="657225"/>
          </a:xfrm>
          <a:prstGeom prst="rect">
            <a:avLst/>
          </a:prstGeom>
          <a:solidFill>
            <a:srgbClr val="231C3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5D1D30C-3E80-425F-8CAE-13D8575FA2F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7870" y="2103988"/>
                <a:ext cx="11530482" cy="38334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400"/>
                  <a:buFont typeface="Calibri"/>
                  <a:buNone/>
                  <a:defRPr sz="4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en-US" dirty="0">
                    <a:solidFill>
                      <a:schemeClr val="tx1"/>
                    </a:solidFill>
                  </a:rPr>
                  <a:t>The extreme </a:t>
                </a:r>
                <a:r>
                  <a:rPr lang="en-US" dirty="0"/>
                  <a:t>noninformative prior </a:t>
                </a:r>
              </a:p>
              <a:p>
                <a:r>
                  <a:rPr lang="en-US" u="sng" dirty="0">
                    <a:solidFill>
                      <a:srgbClr val="FF0000"/>
                    </a:solidFill>
                  </a:rPr>
                  <a:t>Flat Prior: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(a constant)</a:t>
                </a:r>
              </a:p>
              <a:p>
                <a:endParaRPr lang="en-US" sz="4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nary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5D1D30C-3E80-425F-8CAE-13D8575FA2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70" y="2103988"/>
                <a:ext cx="11530482" cy="3833446"/>
              </a:xfrm>
              <a:prstGeom prst="rect">
                <a:avLst/>
              </a:prstGeom>
              <a:blipFill>
                <a:blip r:embed="rId3"/>
                <a:stretch>
                  <a:fillRect l="-2168" t="-4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4C76DB07-CDF0-432C-9614-77EB98CD6B4B}"/>
              </a:ext>
            </a:extLst>
          </p:cNvPr>
          <p:cNvSpPr/>
          <p:nvPr/>
        </p:nvSpPr>
        <p:spPr>
          <a:xfrm>
            <a:off x="7102850" y="3562259"/>
            <a:ext cx="4715011" cy="2270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id="{3E6E2A92-5CFB-4CD8-9472-DD771248F2C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45579" y="292664"/>
                <a:ext cx="8916177" cy="15188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400"/>
                  <a:buFont typeface="Calibri"/>
                  <a:buNone/>
                  <a:defRPr sz="4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en-US" u="sng" dirty="0"/>
                  <a:t>Bayes Theorem:</a:t>
                </a: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id="{3E6E2A92-5CFB-4CD8-9472-DD771248F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579" y="292664"/>
                <a:ext cx="8916177" cy="1518802"/>
              </a:xfrm>
              <a:prstGeom prst="rect">
                <a:avLst/>
              </a:prstGeom>
              <a:blipFill>
                <a:blip r:embed="rId4"/>
                <a:stretch>
                  <a:fillRect l="-2734" t="-28514" b="-160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63DF308D-DE10-8382-9864-10E00E004B92}"/>
              </a:ext>
            </a:extLst>
          </p:cNvPr>
          <p:cNvSpPr txBox="1"/>
          <p:nvPr/>
        </p:nvSpPr>
        <p:spPr>
          <a:xfrm>
            <a:off x="0" y="6241887"/>
            <a:ext cx="80429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Priors – Noninformative/Uninformative/Constant Prior</a:t>
            </a:r>
          </a:p>
        </p:txBody>
      </p:sp>
      <p:pic>
        <p:nvPicPr>
          <p:cNvPr id="12" name="Picture 4" descr="UVA School of Data Science Launch - YouTube">
            <a:extLst>
              <a:ext uri="{FF2B5EF4-FFF2-40B4-BE49-F238E27FC236}">
                <a16:creationId xmlns:a16="http://schemas.microsoft.com/office/drawing/2014/main" id="{BCE6BF14-BEFE-A8FC-46CB-03356CD7E3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1528" b="51389" l="17500" r="78125">
                        <a14:foregroundMark x1="18906" y1="43750" x2="18906" y2="43750"/>
                        <a14:foregroundMark x1="17656" y1="46944" x2="17656" y2="46944"/>
                        <a14:foregroundMark x1="23203" y1="46111" x2="23203" y2="46111"/>
                        <a14:foregroundMark x1="28125" y1="47083" x2="28125" y2="47083"/>
                        <a14:foregroundMark x1="25859" y1="43611" x2="25859" y2="43611"/>
                        <a14:foregroundMark x1="29766" y1="43750" x2="29766" y2="43750"/>
                        <a14:foregroundMark x1="32188" y1="46944" x2="32188" y2="46944"/>
                        <a14:foregroundMark x1="30078" y1="49861" x2="30078" y2="49861"/>
                        <a14:foregroundMark x1="35859" y1="47778" x2="35859" y2="47778"/>
                        <a14:foregroundMark x1="38828" y1="46806" x2="38828" y2="46806"/>
                        <a14:foregroundMark x1="41797" y1="47222" x2="41797" y2="47222"/>
                        <a14:foregroundMark x1="45000" y1="47222" x2="45000" y2="47222"/>
                        <a14:foregroundMark x1="49141" y1="46944" x2="49141" y2="46944"/>
                        <a14:foregroundMark x1="54531" y1="47083" x2="54531" y2="47083"/>
                        <a14:foregroundMark x1="56016" y1="46944" x2="56016" y2="46944"/>
                        <a14:foregroundMark x1="47109" y1="49861" x2="47109" y2="49861"/>
                        <a14:foregroundMark x1="46641" y1="43750" x2="46641" y2="43750"/>
                        <a14:foregroundMark x1="43359" y1="43611" x2="43359" y2="43611"/>
                        <a14:foregroundMark x1="39844" y1="50000" x2="39844" y2="50000"/>
                        <a14:foregroundMark x1="40156" y1="48333" x2="40156" y2="48333"/>
                        <a14:foregroundMark x1="52812" y1="49306" x2="52812" y2="49306"/>
                        <a14:foregroundMark x1="47656" y1="47083" x2="47656" y2="47083"/>
                        <a14:foregroundMark x1="48047" y1="45417" x2="48047" y2="45417"/>
                        <a14:foregroundMark x1="59062" y1="44167" x2="59062" y2="44167"/>
                        <a14:foregroundMark x1="54688" y1="43611" x2="54688" y2="43611"/>
                        <a14:foregroundMark x1="58750" y1="49583" x2="58750" y2="49583"/>
                        <a14:foregroundMark x1="60938" y1="48333" x2="60938" y2="48333"/>
                        <a14:foregroundMark x1="63047" y1="48056" x2="63047" y2="48056"/>
                        <a14:foregroundMark x1="60938" y1="43472" x2="60938" y2="43472"/>
                        <a14:foregroundMark x1="60313" y1="43194" x2="60313" y2="43194"/>
                        <a14:foregroundMark x1="65078" y1="43611" x2="65078" y2="43611"/>
                        <a14:foregroundMark x1="64531" y1="46806" x2="64531" y2="46806"/>
                        <a14:foregroundMark x1="67109" y1="44306" x2="67109" y2="44306"/>
                        <a14:foregroundMark x1="71094" y1="47083" x2="71094" y2="47083"/>
                        <a14:foregroundMark x1="73438" y1="43472" x2="73438" y2="43472"/>
                        <a14:foregroundMark x1="75781" y1="44444" x2="75781" y2="44444"/>
                        <a14:foregroundMark x1="74063" y1="49444" x2="74063" y2="49444"/>
                        <a14:foregroundMark x1="65391" y1="49444" x2="65391" y2="49444"/>
                        <a14:foregroundMark x1="40625" y1="45556" x2="40625" y2="45556"/>
                        <a14:foregroundMark x1="74297" y1="48889" x2="74297" y2="48889"/>
                        <a14:foregroundMark x1="78125" y1="49722" x2="78125" y2="49722"/>
                        <a14:foregroundMark x1="76953" y1="50139" x2="76953" y2="50139"/>
                        <a14:foregroundMark x1="69922" y1="43611" x2="69922" y2="43611"/>
                        <a14:foregroundMark x1="59219" y1="48889" x2="59219" y2="48889"/>
                        <a14:foregroundMark x1="35000" y1="50139" x2="35000" y2="50139"/>
                        <a14:backgroundMark x1="15625" y1="51111" x2="15625" y2="42917"/>
                        <a14:backgroundMark x1="48438" y1="45972" x2="48438" y2="45972"/>
                        <a14:backgroundMark x1="41328" y1="46667" x2="41328" y2="46667"/>
                        <a14:backgroundMark x1="65234" y1="46667" x2="65234" y2="46667"/>
                        <a14:backgroundMark x1="68047" y1="51806" x2="72734" y2="51389"/>
                        <a14:backgroundMark x1="72734" y1="51389" x2="73672" y2="51528"/>
                        <a14:backgroundMark x1="79219" y1="49722" x2="79219" y2="43611"/>
                        <a14:backgroundMark x1="79219" y1="50972" x2="79219" y2="49722"/>
                        <a14:backgroundMark x1="79219" y1="43611" x2="78984" y2="42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74" t="40430" r="19355" b="47240"/>
          <a:stretch/>
        </p:blipFill>
        <p:spPr bwMode="auto">
          <a:xfrm>
            <a:off x="8518849" y="6279505"/>
            <a:ext cx="3673151" cy="38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1577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464615" y="6488669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Chapter 1</a:t>
            </a:r>
          </a:p>
        </p:txBody>
      </p:sp>
      <p:sp>
        <p:nvSpPr>
          <p:cNvPr id="9" name="Google Shape;89;p14">
            <a:extLst>
              <a:ext uri="{FF2B5EF4-FFF2-40B4-BE49-F238E27FC236}">
                <a16:creationId xmlns:a16="http://schemas.microsoft.com/office/drawing/2014/main" id="{83BCB5A2-BECD-4A69-8724-47E4DD78B725}"/>
              </a:ext>
            </a:extLst>
          </p:cNvPr>
          <p:cNvSpPr txBox="1"/>
          <p:nvPr/>
        </p:nvSpPr>
        <p:spPr>
          <a:xfrm>
            <a:off x="1" y="6200774"/>
            <a:ext cx="12191999" cy="657225"/>
          </a:xfrm>
          <a:prstGeom prst="rect">
            <a:avLst/>
          </a:prstGeom>
          <a:solidFill>
            <a:srgbClr val="231C3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itle 1">
                <a:extLst>
                  <a:ext uri="{FF2B5EF4-FFF2-40B4-BE49-F238E27FC236}">
                    <a16:creationId xmlns:a16="http://schemas.microsoft.com/office/drawing/2014/main" id="{B5F42BEE-9E8E-4777-B30E-00D773A1D3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45579" y="292664"/>
                <a:ext cx="8916177" cy="15188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400"/>
                  <a:buFont typeface="Calibri"/>
                  <a:buNone/>
                  <a:defRPr sz="4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en-US" u="sng" dirty="0"/>
                  <a:t>Bayes Theorem:</a:t>
                </a: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itle 1">
                <a:extLst>
                  <a:ext uri="{FF2B5EF4-FFF2-40B4-BE49-F238E27FC236}">
                    <a16:creationId xmlns:a16="http://schemas.microsoft.com/office/drawing/2014/main" id="{B5F42BEE-9E8E-4777-B30E-00D773A1D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579" y="292664"/>
                <a:ext cx="8916177" cy="1518802"/>
              </a:xfrm>
              <a:prstGeom prst="rect">
                <a:avLst/>
              </a:prstGeom>
              <a:blipFill>
                <a:blip r:embed="rId3"/>
                <a:stretch>
                  <a:fillRect l="-2734" t="-28514" b="-160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5D1D30C-3E80-425F-8CAE-13D8575FA2F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7870" y="2103988"/>
                <a:ext cx="11530482" cy="38334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400"/>
                  <a:buFont typeface="Calibri"/>
                  <a:buNone/>
                  <a:defRPr sz="4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en-US" dirty="0">
                    <a:solidFill>
                      <a:schemeClr val="tx1"/>
                    </a:solidFill>
                  </a:rPr>
                  <a:t>The extreme </a:t>
                </a:r>
                <a:r>
                  <a:rPr lang="en-US" dirty="0"/>
                  <a:t>noninformative prior </a:t>
                </a:r>
              </a:p>
              <a:p>
                <a:r>
                  <a:rPr lang="en-US" u="sng" dirty="0">
                    <a:solidFill>
                      <a:srgbClr val="FF0000"/>
                    </a:solidFill>
                  </a:rPr>
                  <a:t>Flat Prior: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(a constant)</a:t>
                </a:r>
              </a:p>
              <a:p>
                <a:endParaRPr lang="en-US" sz="4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nary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5D1D30C-3E80-425F-8CAE-13D8575FA2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70" y="2103988"/>
                <a:ext cx="11530482" cy="3833446"/>
              </a:xfrm>
              <a:prstGeom prst="rect">
                <a:avLst/>
              </a:prstGeom>
              <a:blipFill>
                <a:blip r:embed="rId4"/>
                <a:stretch>
                  <a:fillRect l="-2168" t="-4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9F7195B-0234-2919-95EE-579C302EAE15}"/>
              </a:ext>
            </a:extLst>
          </p:cNvPr>
          <p:cNvSpPr txBox="1"/>
          <p:nvPr/>
        </p:nvSpPr>
        <p:spPr>
          <a:xfrm>
            <a:off x="2978798" y="3205132"/>
            <a:ext cx="61442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Priors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E5D46D-A464-EA14-AC4C-3A67D2AD1139}"/>
              </a:ext>
            </a:extLst>
          </p:cNvPr>
          <p:cNvSpPr txBox="1"/>
          <p:nvPr/>
        </p:nvSpPr>
        <p:spPr>
          <a:xfrm>
            <a:off x="0" y="6241887"/>
            <a:ext cx="80429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Priors – Noninformative/Uninformative/Constant Prior</a:t>
            </a:r>
          </a:p>
        </p:txBody>
      </p:sp>
      <p:pic>
        <p:nvPicPr>
          <p:cNvPr id="14" name="Picture 4" descr="UVA School of Data Science Launch - YouTube">
            <a:extLst>
              <a:ext uri="{FF2B5EF4-FFF2-40B4-BE49-F238E27FC236}">
                <a16:creationId xmlns:a16="http://schemas.microsoft.com/office/drawing/2014/main" id="{94114633-6097-0799-1E77-F292C5CE34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1528" b="51389" l="17500" r="78125">
                        <a14:foregroundMark x1="18906" y1="43750" x2="18906" y2="43750"/>
                        <a14:foregroundMark x1="17656" y1="46944" x2="17656" y2="46944"/>
                        <a14:foregroundMark x1="23203" y1="46111" x2="23203" y2="46111"/>
                        <a14:foregroundMark x1="28125" y1="47083" x2="28125" y2="47083"/>
                        <a14:foregroundMark x1="25859" y1="43611" x2="25859" y2="43611"/>
                        <a14:foregroundMark x1="29766" y1="43750" x2="29766" y2="43750"/>
                        <a14:foregroundMark x1="32188" y1="46944" x2="32188" y2="46944"/>
                        <a14:foregroundMark x1="30078" y1="49861" x2="30078" y2="49861"/>
                        <a14:foregroundMark x1="35859" y1="47778" x2="35859" y2="47778"/>
                        <a14:foregroundMark x1="38828" y1="46806" x2="38828" y2="46806"/>
                        <a14:foregroundMark x1="41797" y1="47222" x2="41797" y2="47222"/>
                        <a14:foregroundMark x1="45000" y1="47222" x2="45000" y2="47222"/>
                        <a14:foregroundMark x1="49141" y1="46944" x2="49141" y2="46944"/>
                        <a14:foregroundMark x1="54531" y1="47083" x2="54531" y2="47083"/>
                        <a14:foregroundMark x1="56016" y1="46944" x2="56016" y2="46944"/>
                        <a14:foregroundMark x1="47109" y1="49861" x2="47109" y2="49861"/>
                        <a14:foregroundMark x1="46641" y1="43750" x2="46641" y2="43750"/>
                        <a14:foregroundMark x1="43359" y1="43611" x2="43359" y2="43611"/>
                        <a14:foregroundMark x1="39844" y1="50000" x2="39844" y2="50000"/>
                        <a14:foregroundMark x1="40156" y1="48333" x2="40156" y2="48333"/>
                        <a14:foregroundMark x1="52812" y1="49306" x2="52812" y2="49306"/>
                        <a14:foregroundMark x1="47656" y1="47083" x2="47656" y2="47083"/>
                        <a14:foregroundMark x1="48047" y1="45417" x2="48047" y2="45417"/>
                        <a14:foregroundMark x1="59062" y1="44167" x2="59062" y2="44167"/>
                        <a14:foregroundMark x1="54688" y1="43611" x2="54688" y2="43611"/>
                        <a14:foregroundMark x1="58750" y1="49583" x2="58750" y2="49583"/>
                        <a14:foregroundMark x1="60938" y1="48333" x2="60938" y2="48333"/>
                        <a14:foregroundMark x1="63047" y1="48056" x2="63047" y2="48056"/>
                        <a14:foregroundMark x1="60938" y1="43472" x2="60938" y2="43472"/>
                        <a14:foregroundMark x1="60313" y1="43194" x2="60313" y2="43194"/>
                        <a14:foregroundMark x1="65078" y1="43611" x2="65078" y2="43611"/>
                        <a14:foregroundMark x1="64531" y1="46806" x2="64531" y2="46806"/>
                        <a14:foregroundMark x1="67109" y1="44306" x2="67109" y2="44306"/>
                        <a14:foregroundMark x1="71094" y1="47083" x2="71094" y2="47083"/>
                        <a14:foregroundMark x1="73438" y1="43472" x2="73438" y2="43472"/>
                        <a14:foregroundMark x1="75781" y1="44444" x2="75781" y2="44444"/>
                        <a14:foregroundMark x1="74063" y1="49444" x2="74063" y2="49444"/>
                        <a14:foregroundMark x1="65391" y1="49444" x2="65391" y2="49444"/>
                        <a14:foregroundMark x1="40625" y1="45556" x2="40625" y2="45556"/>
                        <a14:foregroundMark x1="74297" y1="48889" x2="74297" y2="48889"/>
                        <a14:foregroundMark x1="78125" y1="49722" x2="78125" y2="49722"/>
                        <a14:foregroundMark x1="76953" y1="50139" x2="76953" y2="50139"/>
                        <a14:foregroundMark x1="69922" y1="43611" x2="69922" y2="43611"/>
                        <a14:foregroundMark x1="59219" y1="48889" x2="59219" y2="48889"/>
                        <a14:foregroundMark x1="35000" y1="50139" x2="35000" y2="50139"/>
                        <a14:backgroundMark x1="15625" y1="51111" x2="15625" y2="42917"/>
                        <a14:backgroundMark x1="48438" y1="45972" x2="48438" y2="45972"/>
                        <a14:backgroundMark x1="41328" y1="46667" x2="41328" y2="46667"/>
                        <a14:backgroundMark x1="65234" y1="46667" x2="65234" y2="46667"/>
                        <a14:backgroundMark x1="68047" y1="51806" x2="72734" y2="51389"/>
                        <a14:backgroundMark x1="72734" y1="51389" x2="73672" y2="51528"/>
                        <a14:backgroundMark x1="79219" y1="49722" x2="79219" y2="43611"/>
                        <a14:backgroundMark x1="79219" y1="50972" x2="79219" y2="49722"/>
                        <a14:backgroundMark x1="79219" y1="43611" x2="78984" y2="42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74" t="40430" r="19355" b="47240"/>
          <a:stretch/>
        </p:blipFill>
        <p:spPr bwMode="auto">
          <a:xfrm>
            <a:off x="8518849" y="6279505"/>
            <a:ext cx="3673151" cy="38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383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77" y="-1"/>
            <a:ext cx="11972681" cy="3026535"/>
          </a:xfrm>
        </p:spPr>
        <p:txBody>
          <a:bodyPr/>
          <a:lstStyle/>
          <a:p>
            <a:r>
              <a:rPr lang="en-US" u="sng" dirty="0"/>
              <a:t>Announcement</a:t>
            </a:r>
            <a:r>
              <a:rPr lang="en-US" dirty="0"/>
              <a:t>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Deleted all quizzes in Modules 1 and 2.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464615" y="6488669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Chapter 1</a:t>
            </a:r>
          </a:p>
        </p:txBody>
      </p:sp>
      <p:sp>
        <p:nvSpPr>
          <p:cNvPr id="9" name="Google Shape;89;p14">
            <a:extLst>
              <a:ext uri="{FF2B5EF4-FFF2-40B4-BE49-F238E27FC236}">
                <a16:creationId xmlns:a16="http://schemas.microsoft.com/office/drawing/2014/main" id="{83BCB5A2-BECD-4A69-8724-47E4DD78B725}"/>
              </a:ext>
            </a:extLst>
          </p:cNvPr>
          <p:cNvSpPr txBox="1"/>
          <p:nvPr/>
        </p:nvSpPr>
        <p:spPr>
          <a:xfrm>
            <a:off x="1" y="6200774"/>
            <a:ext cx="12191999" cy="657225"/>
          </a:xfrm>
          <a:prstGeom prst="rect">
            <a:avLst/>
          </a:prstGeom>
          <a:solidFill>
            <a:srgbClr val="231C3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Picture 4" descr="UVA School of Data Science Launch - YouTube">
            <a:extLst>
              <a:ext uri="{FF2B5EF4-FFF2-40B4-BE49-F238E27FC236}">
                <a16:creationId xmlns:a16="http://schemas.microsoft.com/office/drawing/2014/main" id="{FB262EE0-0E51-BFB8-22E2-835D4CE620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528" b="51389" l="17500" r="78125">
                        <a14:foregroundMark x1="18906" y1="43750" x2="18906" y2="43750"/>
                        <a14:foregroundMark x1="17656" y1="46944" x2="17656" y2="46944"/>
                        <a14:foregroundMark x1="23203" y1="46111" x2="23203" y2="46111"/>
                        <a14:foregroundMark x1="28125" y1="47083" x2="28125" y2="47083"/>
                        <a14:foregroundMark x1="25859" y1="43611" x2="25859" y2="43611"/>
                        <a14:foregroundMark x1="29766" y1="43750" x2="29766" y2="43750"/>
                        <a14:foregroundMark x1="32188" y1="46944" x2="32188" y2="46944"/>
                        <a14:foregroundMark x1="30078" y1="49861" x2="30078" y2="49861"/>
                        <a14:foregroundMark x1="35859" y1="47778" x2="35859" y2="47778"/>
                        <a14:foregroundMark x1="38828" y1="46806" x2="38828" y2="46806"/>
                        <a14:foregroundMark x1="41797" y1="47222" x2="41797" y2="47222"/>
                        <a14:foregroundMark x1="45000" y1="47222" x2="45000" y2="47222"/>
                        <a14:foregroundMark x1="49141" y1="46944" x2="49141" y2="46944"/>
                        <a14:foregroundMark x1="54531" y1="47083" x2="54531" y2="47083"/>
                        <a14:foregroundMark x1="56016" y1="46944" x2="56016" y2="46944"/>
                        <a14:foregroundMark x1="47109" y1="49861" x2="47109" y2="49861"/>
                        <a14:foregroundMark x1="46641" y1="43750" x2="46641" y2="43750"/>
                        <a14:foregroundMark x1="43359" y1="43611" x2="43359" y2="43611"/>
                        <a14:foregroundMark x1="39844" y1="50000" x2="39844" y2="50000"/>
                        <a14:foregroundMark x1="40156" y1="48333" x2="40156" y2="48333"/>
                        <a14:foregroundMark x1="52812" y1="49306" x2="52812" y2="49306"/>
                        <a14:foregroundMark x1="47656" y1="47083" x2="47656" y2="47083"/>
                        <a14:foregroundMark x1="48047" y1="45417" x2="48047" y2="45417"/>
                        <a14:foregroundMark x1="59062" y1="44167" x2="59062" y2="44167"/>
                        <a14:foregroundMark x1="54688" y1="43611" x2="54688" y2="43611"/>
                        <a14:foregroundMark x1="58750" y1="49583" x2="58750" y2="49583"/>
                        <a14:foregroundMark x1="60938" y1="48333" x2="60938" y2="48333"/>
                        <a14:foregroundMark x1="63047" y1="48056" x2="63047" y2="48056"/>
                        <a14:foregroundMark x1="60938" y1="43472" x2="60938" y2="43472"/>
                        <a14:foregroundMark x1="60313" y1="43194" x2="60313" y2="43194"/>
                        <a14:foregroundMark x1="65078" y1="43611" x2="65078" y2="43611"/>
                        <a14:foregroundMark x1="64531" y1="46806" x2="64531" y2="46806"/>
                        <a14:foregroundMark x1="67109" y1="44306" x2="67109" y2="44306"/>
                        <a14:foregroundMark x1="71094" y1="47083" x2="71094" y2="47083"/>
                        <a14:foregroundMark x1="73438" y1="43472" x2="73438" y2="43472"/>
                        <a14:foregroundMark x1="75781" y1="44444" x2="75781" y2="44444"/>
                        <a14:foregroundMark x1="74063" y1="49444" x2="74063" y2="49444"/>
                        <a14:foregroundMark x1="65391" y1="49444" x2="65391" y2="49444"/>
                        <a14:foregroundMark x1="40625" y1="45556" x2="40625" y2="45556"/>
                        <a14:foregroundMark x1="74297" y1="48889" x2="74297" y2="48889"/>
                        <a14:foregroundMark x1="78125" y1="49722" x2="78125" y2="49722"/>
                        <a14:foregroundMark x1="76953" y1="50139" x2="76953" y2="50139"/>
                        <a14:foregroundMark x1="69922" y1="43611" x2="69922" y2="43611"/>
                        <a14:foregroundMark x1="59219" y1="48889" x2="59219" y2="48889"/>
                        <a14:foregroundMark x1="35000" y1="50139" x2="35000" y2="50139"/>
                        <a14:backgroundMark x1="15625" y1="51111" x2="15625" y2="42917"/>
                        <a14:backgroundMark x1="48438" y1="45972" x2="48438" y2="45972"/>
                        <a14:backgroundMark x1="41328" y1="46667" x2="41328" y2="46667"/>
                        <a14:backgroundMark x1="65234" y1="46667" x2="65234" y2="46667"/>
                        <a14:backgroundMark x1="68047" y1="51806" x2="72734" y2="51389"/>
                        <a14:backgroundMark x1="72734" y1="51389" x2="73672" y2="51528"/>
                        <a14:backgroundMark x1="79219" y1="49722" x2="79219" y2="43611"/>
                        <a14:backgroundMark x1="79219" y1="50972" x2="79219" y2="49722"/>
                        <a14:backgroundMark x1="79219" y1="43611" x2="78984" y2="42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74" t="40430" r="19355" b="47240"/>
          <a:stretch/>
        </p:blipFill>
        <p:spPr bwMode="auto">
          <a:xfrm>
            <a:off x="8518849" y="6279505"/>
            <a:ext cx="3673151" cy="38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5548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08A271C-B211-409F-BDCC-9D31C7684B0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50800" indent="0">
                  <a:buNone/>
                </a:pPr>
                <a:r>
                  <a:rPr lang="en-US" b="1" dirty="0"/>
                  <a:t>Binomial: </a:t>
                </a:r>
                <a:r>
                  <a:rPr lang="en-US" dirty="0"/>
                  <a:t>Distribution for </a:t>
                </a:r>
                <a:r>
                  <a:rPr lang="en-US" i="1" dirty="0"/>
                  <a:t>k</a:t>
                </a:r>
                <a:r>
                  <a:rPr lang="en-US" dirty="0"/>
                  <a:t> = the number of success (“heads”) out of </a:t>
                </a:r>
                <a:r>
                  <a:rPr lang="en-US" i="1" dirty="0"/>
                  <a:t>n</a:t>
                </a:r>
                <a:r>
                  <a:rPr lang="en-US" dirty="0"/>
                  <a:t> Bernoulli trials each with probability </a:t>
                </a:r>
                <a:r>
                  <a:rPr lang="en-US" i="1" dirty="0"/>
                  <a:t>p</a:t>
                </a:r>
                <a:r>
                  <a:rPr lang="en-US" dirty="0"/>
                  <a:t> of success: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50800" indent="0">
                  <a:buNone/>
                </a:pPr>
                <a:endParaRPr lang="en-US" dirty="0"/>
              </a:p>
              <a:p>
                <a:pPr marL="50800" indent="0">
                  <a:buNone/>
                </a:pPr>
                <a:r>
                  <a:rPr lang="en-US" b="1" dirty="0"/>
                  <a:t>Beta</a:t>
                </a:r>
                <a:r>
                  <a:rPr lang="en-US" dirty="0"/>
                  <a:t>: Distribution: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08A271C-B211-409F-BDCC-9D31C7684B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754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4FF4F4E3-97CA-418B-A797-F4D2E208D62C}"/>
              </a:ext>
            </a:extLst>
          </p:cNvPr>
          <p:cNvSpPr txBox="1">
            <a:spLocks/>
          </p:cNvSpPr>
          <p:nvPr/>
        </p:nvSpPr>
        <p:spPr>
          <a:xfrm>
            <a:off x="344163" y="161443"/>
            <a:ext cx="563193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Binomial and Beta Distributions</a:t>
            </a:r>
          </a:p>
        </p:txBody>
      </p:sp>
      <p:sp>
        <p:nvSpPr>
          <p:cNvPr id="2" name="Google Shape;89;p14">
            <a:extLst>
              <a:ext uri="{FF2B5EF4-FFF2-40B4-BE49-F238E27FC236}">
                <a16:creationId xmlns:a16="http://schemas.microsoft.com/office/drawing/2014/main" id="{403C7CAF-ABAC-40E6-9F1A-9064FF197632}"/>
              </a:ext>
            </a:extLst>
          </p:cNvPr>
          <p:cNvSpPr txBox="1"/>
          <p:nvPr/>
        </p:nvSpPr>
        <p:spPr>
          <a:xfrm>
            <a:off x="1" y="6200774"/>
            <a:ext cx="12191999" cy="657225"/>
          </a:xfrm>
          <a:prstGeom prst="rect">
            <a:avLst/>
          </a:prstGeom>
          <a:solidFill>
            <a:srgbClr val="231C3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1C078A-6328-4751-9E95-B7ECA2C45C60}"/>
              </a:ext>
            </a:extLst>
          </p:cNvPr>
          <p:cNvSpPr txBox="1"/>
          <p:nvPr/>
        </p:nvSpPr>
        <p:spPr>
          <a:xfrm>
            <a:off x="0" y="6241887"/>
            <a:ext cx="60968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Priors – Beta Binomial</a:t>
            </a:r>
          </a:p>
        </p:txBody>
      </p:sp>
      <p:pic>
        <p:nvPicPr>
          <p:cNvPr id="1026" name="Picture 2" descr="Probability density function for the Beta distribution">
            <a:extLst>
              <a:ext uri="{FF2B5EF4-FFF2-40B4-BE49-F238E27FC236}">
                <a16:creationId xmlns:a16="http://schemas.microsoft.com/office/drawing/2014/main" id="{69AE26C2-0FFF-44A9-8BB4-3D93CC839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0269" y="3606720"/>
            <a:ext cx="3095625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6024B1-DDF0-49A4-8E5D-32E4232B38DB}"/>
                  </a:ext>
                </a:extLst>
              </p:cNvPr>
              <p:cNvSpPr txBox="1"/>
              <p:nvPr/>
            </p:nvSpPr>
            <p:spPr>
              <a:xfrm>
                <a:off x="3989295" y="5504640"/>
                <a:ext cx="2270365" cy="541687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2000" b="0" dirty="0"/>
                  <a:t>NOTE: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6024B1-DDF0-49A4-8E5D-32E4232B3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9295" y="5504640"/>
                <a:ext cx="2270365" cy="5416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4" descr="UVA School of Data Science Launch - YouTube">
            <a:extLst>
              <a:ext uri="{FF2B5EF4-FFF2-40B4-BE49-F238E27FC236}">
                <a16:creationId xmlns:a16="http://schemas.microsoft.com/office/drawing/2014/main" id="{05492578-3F56-DAC3-EF67-66B4A8FCF7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1528" b="51389" l="17500" r="78125">
                        <a14:foregroundMark x1="18906" y1="43750" x2="18906" y2="43750"/>
                        <a14:foregroundMark x1="17656" y1="46944" x2="17656" y2="46944"/>
                        <a14:foregroundMark x1="23203" y1="46111" x2="23203" y2="46111"/>
                        <a14:foregroundMark x1="28125" y1="47083" x2="28125" y2="47083"/>
                        <a14:foregroundMark x1="25859" y1="43611" x2="25859" y2="43611"/>
                        <a14:foregroundMark x1="29766" y1="43750" x2="29766" y2="43750"/>
                        <a14:foregroundMark x1="32188" y1="46944" x2="32188" y2="46944"/>
                        <a14:foregroundMark x1="30078" y1="49861" x2="30078" y2="49861"/>
                        <a14:foregroundMark x1="35859" y1="47778" x2="35859" y2="47778"/>
                        <a14:foregroundMark x1="38828" y1="46806" x2="38828" y2="46806"/>
                        <a14:foregroundMark x1="41797" y1="47222" x2="41797" y2="47222"/>
                        <a14:foregroundMark x1="45000" y1="47222" x2="45000" y2="47222"/>
                        <a14:foregroundMark x1="49141" y1="46944" x2="49141" y2="46944"/>
                        <a14:foregroundMark x1="54531" y1="47083" x2="54531" y2="47083"/>
                        <a14:foregroundMark x1="56016" y1="46944" x2="56016" y2="46944"/>
                        <a14:foregroundMark x1="47109" y1="49861" x2="47109" y2="49861"/>
                        <a14:foregroundMark x1="46641" y1="43750" x2="46641" y2="43750"/>
                        <a14:foregroundMark x1="43359" y1="43611" x2="43359" y2="43611"/>
                        <a14:foregroundMark x1="39844" y1="50000" x2="39844" y2="50000"/>
                        <a14:foregroundMark x1="40156" y1="48333" x2="40156" y2="48333"/>
                        <a14:foregroundMark x1="52812" y1="49306" x2="52812" y2="49306"/>
                        <a14:foregroundMark x1="47656" y1="47083" x2="47656" y2="47083"/>
                        <a14:foregroundMark x1="48047" y1="45417" x2="48047" y2="45417"/>
                        <a14:foregroundMark x1="59062" y1="44167" x2="59062" y2="44167"/>
                        <a14:foregroundMark x1="54688" y1="43611" x2="54688" y2="43611"/>
                        <a14:foregroundMark x1="58750" y1="49583" x2="58750" y2="49583"/>
                        <a14:foregroundMark x1="60938" y1="48333" x2="60938" y2="48333"/>
                        <a14:foregroundMark x1="63047" y1="48056" x2="63047" y2="48056"/>
                        <a14:foregroundMark x1="60938" y1="43472" x2="60938" y2="43472"/>
                        <a14:foregroundMark x1="60313" y1="43194" x2="60313" y2="43194"/>
                        <a14:foregroundMark x1="65078" y1="43611" x2="65078" y2="43611"/>
                        <a14:foregroundMark x1="64531" y1="46806" x2="64531" y2="46806"/>
                        <a14:foregroundMark x1="67109" y1="44306" x2="67109" y2="44306"/>
                        <a14:foregroundMark x1="71094" y1="47083" x2="71094" y2="47083"/>
                        <a14:foregroundMark x1="73438" y1="43472" x2="73438" y2="43472"/>
                        <a14:foregroundMark x1="75781" y1="44444" x2="75781" y2="44444"/>
                        <a14:foregroundMark x1="74063" y1="49444" x2="74063" y2="49444"/>
                        <a14:foregroundMark x1="65391" y1="49444" x2="65391" y2="49444"/>
                        <a14:foregroundMark x1="40625" y1="45556" x2="40625" y2="45556"/>
                        <a14:foregroundMark x1="74297" y1="48889" x2="74297" y2="48889"/>
                        <a14:foregroundMark x1="78125" y1="49722" x2="78125" y2="49722"/>
                        <a14:foregroundMark x1="76953" y1="50139" x2="76953" y2="50139"/>
                        <a14:foregroundMark x1="69922" y1="43611" x2="69922" y2="43611"/>
                        <a14:foregroundMark x1="59219" y1="48889" x2="59219" y2="48889"/>
                        <a14:foregroundMark x1="35000" y1="50139" x2="35000" y2="50139"/>
                        <a14:backgroundMark x1="15625" y1="51111" x2="15625" y2="42917"/>
                        <a14:backgroundMark x1="48438" y1="45972" x2="48438" y2="45972"/>
                        <a14:backgroundMark x1="41328" y1="46667" x2="41328" y2="46667"/>
                        <a14:backgroundMark x1="65234" y1="46667" x2="65234" y2="46667"/>
                        <a14:backgroundMark x1="68047" y1="51806" x2="72734" y2="51389"/>
                        <a14:backgroundMark x1="72734" y1="51389" x2="73672" y2="51528"/>
                        <a14:backgroundMark x1="79219" y1="49722" x2="79219" y2="43611"/>
                        <a14:backgroundMark x1="79219" y1="50972" x2="79219" y2="49722"/>
                        <a14:backgroundMark x1="79219" y1="43611" x2="78984" y2="42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74" t="40430" r="19355" b="47240"/>
          <a:stretch/>
        </p:blipFill>
        <p:spPr bwMode="auto">
          <a:xfrm>
            <a:off x="8518849" y="6279505"/>
            <a:ext cx="3673151" cy="38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126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9;p14">
            <a:extLst>
              <a:ext uri="{FF2B5EF4-FFF2-40B4-BE49-F238E27FC236}">
                <a16:creationId xmlns:a16="http://schemas.microsoft.com/office/drawing/2014/main" id="{403C7CAF-ABAC-40E6-9F1A-9064FF197632}"/>
              </a:ext>
            </a:extLst>
          </p:cNvPr>
          <p:cNvSpPr txBox="1"/>
          <p:nvPr/>
        </p:nvSpPr>
        <p:spPr>
          <a:xfrm>
            <a:off x="1" y="6200774"/>
            <a:ext cx="12191999" cy="657225"/>
          </a:xfrm>
          <a:prstGeom prst="rect">
            <a:avLst/>
          </a:prstGeom>
          <a:solidFill>
            <a:srgbClr val="231C3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1C078A-6328-4751-9E95-B7ECA2C45C60}"/>
              </a:ext>
            </a:extLst>
          </p:cNvPr>
          <p:cNvSpPr txBox="1"/>
          <p:nvPr/>
        </p:nvSpPr>
        <p:spPr>
          <a:xfrm>
            <a:off x="0" y="6241887"/>
            <a:ext cx="60968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Priors – Beta Binomial</a:t>
            </a:r>
          </a:p>
        </p:txBody>
      </p:sp>
      <p:pic>
        <p:nvPicPr>
          <p:cNvPr id="1026" name="Picture 2" descr="Probability density function for the Beta distribution">
            <a:extLst>
              <a:ext uri="{FF2B5EF4-FFF2-40B4-BE49-F238E27FC236}">
                <a16:creationId xmlns:a16="http://schemas.microsoft.com/office/drawing/2014/main" id="{69AE26C2-0FFF-44A9-8BB4-3D93CC839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659" y="94537"/>
            <a:ext cx="7491129" cy="5992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6024B1-DDF0-49A4-8E5D-32E4232B38DB}"/>
                  </a:ext>
                </a:extLst>
              </p:cNvPr>
              <p:cNvSpPr txBox="1"/>
              <p:nvPr/>
            </p:nvSpPr>
            <p:spPr>
              <a:xfrm>
                <a:off x="291353" y="1345015"/>
                <a:ext cx="4070217" cy="3143489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  <a:p>
                <a:endParaRPr lang="en-US" sz="3600" dirty="0"/>
              </a:p>
              <a:p>
                <a:r>
                  <a:rPr lang="en-US" sz="3600" dirty="0"/>
                  <a:t>Like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600" dirty="0"/>
                  <a:t> succeses</a:t>
                </a:r>
              </a:p>
              <a:p>
                <a:r>
                  <a:rPr lang="en-US" sz="3600" dirty="0"/>
                  <a:t>In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3600" dirty="0"/>
                  <a:t> trials.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6024B1-DDF0-49A4-8E5D-32E4232B3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353" y="1345015"/>
                <a:ext cx="4070217" cy="31434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4" descr="UVA School of Data Science Launch - YouTube">
            <a:extLst>
              <a:ext uri="{FF2B5EF4-FFF2-40B4-BE49-F238E27FC236}">
                <a16:creationId xmlns:a16="http://schemas.microsoft.com/office/drawing/2014/main" id="{B39FA1C0-464C-6AEC-B6C0-0E995DD6A2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1528" b="51389" l="17500" r="78125">
                        <a14:foregroundMark x1="18906" y1="43750" x2="18906" y2="43750"/>
                        <a14:foregroundMark x1="17656" y1="46944" x2="17656" y2="46944"/>
                        <a14:foregroundMark x1="23203" y1="46111" x2="23203" y2="46111"/>
                        <a14:foregroundMark x1="28125" y1="47083" x2="28125" y2="47083"/>
                        <a14:foregroundMark x1="25859" y1="43611" x2="25859" y2="43611"/>
                        <a14:foregroundMark x1="29766" y1="43750" x2="29766" y2="43750"/>
                        <a14:foregroundMark x1="32188" y1="46944" x2="32188" y2="46944"/>
                        <a14:foregroundMark x1="30078" y1="49861" x2="30078" y2="49861"/>
                        <a14:foregroundMark x1="35859" y1="47778" x2="35859" y2="47778"/>
                        <a14:foregroundMark x1="38828" y1="46806" x2="38828" y2="46806"/>
                        <a14:foregroundMark x1="41797" y1="47222" x2="41797" y2="47222"/>
                        <a14:foregroundMark x1="45000" y1="47222" x2="45000" y2="47222"/>
                        <a14:foregroundMark x1="49141" y1="46944" x2="49141" y2="46944"/>
                        <a14:foregroundMark x1="54531" y1="47083" x2="54531" y2="47083"/>
                        <a14:foregroundMark x1="56016" y1="46944" x2="56016" y2="46944"/>
                        <a14:foregroundMark x1="47109" y1="49861" x2="47109" y2="49861"/>
                        <a14:foregroundMark x1="46641" y1="43750" x2="46641" y2="43750"/>
                        <a14:foregroundMark x1="43359" y1="43611" x2="43359" y2="43611"/>
                        <a14:foregroundMark x1="39844" y1="50000" x2="39844" y2="50000"/>
                        <a14:foregroundMark x1="40156" y1="48333" x2="40156" y2="48333"/>
                        <a14:foregroundMark x1="52812" y1="49306" x2="52812" y2="49306"/>
                        <a14:foregroundMark x1="47656" y1="47083" x2="47656" y2="47083"/>
                        <a14:foregroundMark x1="48047" y1="45417" x2="48047" y2="45417"/>
                        <a14:foregroundMark x1="59062" y1="44167" x2="59062" y2="44167"/>
                        <a14:foregroundMark x1="54688" y1="43611" x2="54688" y2="43611"/>
                        <a14:foregroundMark x1="58750" y1="49583" x2="58750" y2="49583"/>
                        <a14:foregroundMark x1="60938" y1="48333" x2="60938" y2="48333"/>
                        <a14:foregroundMark x1="63047" y1="48056" x2="63047" y2="48056"/>
                        <a14:foregroundMark x1="60938" y1="43472" x2="60938" y2="43472"/>
                        <a14:foregroundMark x1="60313" y1="43194" x2="60313" y2="43194"/>
                        <a14:foregroundMark x1="65078" y1="43611" x2="65078" y2="43611"/>
                        <a14:foregroundMark x1="64531" y1="46806" x2="64531" y2="46806"/>
                        <a14:foregroundMark x1="67109" y1="44306" x2="67109" y2="44306"/>
                        <a14:foregroundMark x1="71094" y1="47083" x2="71094" y2="47083"/>
                        <a14:foregroundMark x1="73438" y1="43472" x2="73438" y2="43472"/>
                        <a14:foregroundMark x1="75781" y1="44444" x2="75781" y2="44444"/>
                        <a14:foregroundMark x1="74063" y1="49444" x2="74063" y2="49444"/>
                        <a14:foregroundMark x1="65391" y1="49444" x2="65391" y2="49444"/>
                        <a14:foregroundMark x1="40625" y1="45556" x2="40625" y2="45556"/>
                        <a14:foregroundMark x1="74297" y1="48889" x2="74297" y2="48889"/>
                        <a14:foregroundMark x1="78125" y1="49722" x2="78125" y2="49722"/>
                        <a14:foregroundMark x1="76953" y1="50139" x2="76953" y2="50139"/>
                        <a14:foregroundMark x1="69922" y1="43611" x2="69922" y2="43611"/>
                        <a14:foregroundMark x1="59219" y1="48889" x2="59219" y2="48889"/>
                        <a14:foregroundMark x1="35000" y1="50139" x2="35000" y2="50139"/>
                        <a14:backgroundMark x1="15625" y1="51111" x2="15625" y2="42917"/>
                        <a14:backgroundMark x1="48438" y1="45972" x2="48438" y2="45972"/>
                        <a14:backgroundMark x1="41328" y1="46667" x2="41328" y2="46667"/>
                        <a14:backgroundMark x1="65234" y1="46667" x2="65234" y2="46667"/>
                        <a14:backgroundMark x1="68047" y1="51806" x2="72734" y2="51389"/>
                        <a14:backgroundMark x1="72734" y1="51389" x2="73672" y2="51528"/>
                        <a14:backgroundMark x1="79219" y1="49722" x2="79219" y2="43611"/>
                        <a14:backgroundMark x1="79219" y1="50972" x2="79219" y2="49722"/>
                        <a14:backgroundMark x1="79219" y1="43611" x2="78984" y2="42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74" t="40430" r="19355" b="47240"/>
          <a:stretch/>
        </p:blipFill>
        <p:spPr bwMode="auto">
          <a:xfrm>
            <a:off x="8518849" y="6279505"/>
            <a:ext cx="3673151" cy="38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20456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1629F-0E79-48F7-8E13-13C44D296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163" y="161443"/>
            <a:ext cx="5631938" cy="1325563"/>
          </a:xfrm>
        </p:spPr>
        <p:txBody>
          <a:bodyPr/>
          <a:lstStyle/>
          <a:p>
            <a:r>
              <a:rPr lang="en-US" dirty="0"/>
              <a:t>Binomial and Beta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2">
                <a:extLst>
                  <a:ext uri="{FF2B5EF4-FFF2-40B4-BE49-F238E27FC236}">
                    <a16:creationId xmlns:a16="http://schemas.microsoft.com/office/drawing/2014/main" id="{5CF9F7BC-EB0D-4515-815F-F04DA2B762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60072" y="-32789"/>
                <a:ext cx="6517809" cy="22689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4064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Char char="•"/>
                  <a:defRPr sz="2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L="914400" marR="0" lvl="1" indent="-3810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Char char="•"/>
                  <a:defRPr sz="2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2pPr>
                <a:lvl3pPr marL="1371600" marR="0" lvl="2" indent="-3556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3pPr>
                <a:lvl4pPr marL="1828800" marR="0" lvl="3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4pPr>
                <a:lvl5pPr marL="2286000" marR="0" lvl="4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5pPr>
                <a:lvl6pPr marL="2743200" marR="0" lvl="5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6pPr>
                <a:lvl7pPr marL="3200400" marR="0" lvl="6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7pPr>
                <a:lvl8pPr marL="3657600" marR="0" lvl="7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8pPr>
                <a:lvl9pPr marL="4114800" marR="0" lvl="8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9pPr>
              </a:lstStyle>
              <a:p>
                <a:pPr marL="50800" indent="0">
                  <a:buFont typeface="Arial"/>
                  <a:buNone/>
                </a:pPr>
                <a:r>
                  <a:rPr lang="en-US" b="1" dirty="0"/>
                  <a:t>Binomial: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dirty="0"/>
              </a:p>
              <a:p>
                <a:pPr marL="50800" indent="0">
                  <a:buFont typeface="Arial"/>
                  <a:buNone/>
                </a:pPr>
                <a:endParaRPr lang="en-US" dirty="0"/>
              </a:p>
              <a:p>
                <a:pPr marL="50800" indent="0">
                  <a:buNone/>
                </a:pPr>
                <a:r>
                  <a:rPr lang="en-US" b="1" dirty="0"/>
                  <a:t>Beta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 Placeholder 2">
                <a:extLst>
                  <a:ext uri="{FF2B5EF4-FFF2-40B4-BE49-F238E27FC236}">
                    <a16:creationId xmlns:a16="http://schemas.microsoft.com/office/drawing/2014/main" id="{5CF9F7BC-EB0D-4515-815F-F04DA2B76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072" y="-32789"/>
                <a:ext cx="6517809" cy="2268952"/>
              </a:xfrm>
              <a:prstGeom prst="rect">
                <a:avLst/>
              </a:prstGeom>
              <a:blipFill>
                <a:blip r:embed="rId2"/>
                <a:stretch>
                  <a:fillRect l="-112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2">
                <a:extLst>
                  <a:ext uri="{FF2B5EF4-FFF2-40B4-BE49-F238E27FC236}">
                    <a16:creationId xmlns:a16="http://schemas.microsoft.com/office/drawing/2014/main" id="{E020B421-42BD-45B7-B681-D3514F5700A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18589" y="4839860"/>
                <a:ext cx="7867116" cy="11760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4064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Char char="•"/>
                  <a:defRPr sz="2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L="914400" marR="0" lvl="1" indent="-3810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Char char="•"/>
                  <a:defRPr sz="2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2pPr>
                <a:lvl3pPr marL="1371600" marR="0" lvl="2" indent="-3556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3pPr>
                <a:lvl4pPr marL="1828800" marR="0" lvl="3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4pPr>
                <a:lvl5pPr marL="2286000" marR="0" lvl="4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5pPr>
                <a:lvl6pPr marL="2743200" marR="0" lvl="5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6pPr>
                <a:lvl7pPr marL="3200400" marR="0" lvl="6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7pPr>
                <a:lvl8pPr marL="3657600" marR="0" lvl="7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8pPr>
                <a:lvl9pPr marL="4114800" marR="0" lvl="8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9pPr>
              </a:lstStyle>
              <a:p>
                <a:pPr marL="50800" indent="0">
                  <a:buNone/>
                </a:pP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3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3600" b="0" i="0" smtClean="0">
                        <a:latin typeface="Cambria Math" panose="02040503050406030204" pitchFamily="18" charset="0"/>
                      </a:rPr>
                      <m:t>Beta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3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3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600" dirty="0"/>
                  <a:t>,</a:t>
                </a:r>
                <a:r>
                  <a:rPr lang="en-US" sz="36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3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3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3600" dirty="0"/>
                  <a:t>)</a:t>
                </a:r>
              </a:p>
            </p:txBody>
          </p:sp>
        </mc:Choice>
        <mc:Fallback xmlns="">
          <p:sp>
            <p:nvSpPr>
              <p:cNvPr id="8" name="Text Placeholder 2">
                <a:extLst>
                  <a:ext uri="{FF2B5EF4-FFF2-40B4-BE49-F238E27FC236}">
                    <a16:creationId xmlns:a16="http://schemas.microsoft.com/office/drawing/2014/main" id="{E020B421-42BD-45B7-B681-D3514F570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589" y="4839860"/>
                <a:ext cx="7867116" cy="11760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25B54FF-6B53-47B9-B624-563665F46195}"/>
                  </a:ext>
                </a:extLst>
              </p:cNvPr>
              <p:cNvSpPr txBox="1"/>
              <p:nvPr/>
            </p:nvSpPr>
            <p:spPr>
              <a:xfrm>
                <a:off x="385695" y="2985884"/>
                <a:ext cx="11016137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THEOREM:  If the likelihood function is a binomial distribution on </a:t>
                </a:r>
                <a:r>
                  <a:rPr lang="en-US" sz="2800" i="1" dirty="0"/>
                  <a:t>k</a:t>
                </a:r>
                <a:r>
                  <a:rPr lang="en-US" sz="2800" dirty="0"/>
                  <a:t> with parameters {</a:t>
                </a:r>
                <a:r>
                  <a:rPr lang="en-US" sz="2800" i="1" dirty="0"/>
                  <a:t>n, p</a:t>
                </a:r>
                <a:r>
                  <a:rPr lang="en-US" sz="2800" dirty="0"/>
                  <a:t>} and the prior on </a:t>
                </a:r>
                <a:r>
                  <a:rPr lang="en-US" sz="2800" i="1" dirty="0"/>
                  <a:t>p</a:t>
                </a:r>
                <a:r>
                  <a:rPr lang="en-US" sz="2800" dirty="0"/>
                  <a:t> (assuming </a:t>
                </a:r>
                <a:r>
                  <a:rPr lang="en-US" sz="2800" i="1" dirty="0"/>
                  <a:t>n</a:t>
                </a:r>
                <a:r>
                  <a:rPr lang="en-US" sz="2800" dirty="0"/>
                  <a:t> is fixed) is a beta distribution with parameters {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800" dirty="0"/>
                  <a:t>}, then the posterior probability distribution is a beta distribution: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25B54FF-6B53-47B9-B624-563665F46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695" y="2985884"/>
                <a:ext cx="11016137" cy="1815882"/>
              </a:xfrm>
              <a:prstGeom prst="rect">
                <a:avLst/>
              </a:prstGeom>
              <a:blipFill>
                <a:blip r:embed="rId4"/>
                <a:stretch>
                  <a:fillRect l="-1107" t="-3691" r="-1439" b="-8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Placeholder 2">
                <a:extLst>
                  <a:ext uri="{FF2B5EF4-FFF2-40B4-BE49-F238E27FC236}">
                    <a16:creationId xmlns:a16="http://schemas.microsoft.com/office/drawing/2014/main" id="{784342D5-B9AE-415E-B0B9-EF0821F466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" y="1411134"/>
                <a:ext cx="4338918" cy="11760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4064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Char char="•"/>
                  <a:defRPr sz="2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L="914400" marR="0" lvl="1" indent="-3810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Char char="•"/>
                  <a:defRPr sz="2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2pPr>
                <a:lvl3pPr marL="1371600" marR="0" lvl="2" indent="-3556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3pPr>
                <a:lvl4pPr marL="1828800" marR="0" lvl="3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4pPr>
                <a:lvl5pPr marL="2286000" marR="0" lvl="4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5pPr>
                <a:lvl6pPr marL="2743200" marR="0" lvl="5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6pPr>
                <a:lvl7pPr marL="3200400" marR="0" lvl="6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7pPr>
                <a:lvl8pPr marL="3657600" marR="0" lvl="7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8pPr>
                <a:lvl9pPr marL="4114800" marR="0" lvl="8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9pPr>
              </a:lstStyle>
              <a:p>
                <a:pPr marL="50800" indent="0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 Placeholder 2">
                <a:extLst>
                  <a:ext uri="{FF2B5EF4-FFF2-40B4-BE49-F238E27FC236}">
                    <a16:creationId xmlns:a16="http://schemas.microsoft.com/office/drawing/2014/main" id="{784342D5-B9AE-415E-B0B9-EF0821F46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1411134"/>
                <a:ext cx="4338918" cy="11760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Google Shape;89;p14">
            <a:extLst>
              <a:ext uri="{FF2B5EF4-FFF2-40B4-BE49-F238E27FC236}">
                <a16:creationId xmlns:a16="http://schemas.microsoft.com/office/drawing/2014/main" id="{EB1E20D6-CF95-4945-BC40-D5AB3E3F1F54}"/>
              </a:ext>
            </a:extLst>
          </p:cNvPr>
          <p:cNvSpPr txBox="1"/>
          <p:nvPr/>
        </p:nvSpPr>
        <p:spPr>
          <a:xfrm>
            <a:off x="1" y="6200774"/>
            <a:ext cx="12191999" cy="657225"/>
          </a:xfrm>
          <a:prstGeom prst="rect">
            <a:avLst/>
          </a:prstGeom>
          <a:solidFill>
            <a:srgbClr val="231C3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32A2DE-9236-48DA-B698-6D5B91B2BAC1}"/>
              </a:ext>
            </a:extLst>
          </p:cNvPr>
          <p:cNvSpPr txBox="1"/>
          <p:nvPr/>
        </p:nvSpPr>
        <p:spPr>
          <a:xfrm>
            <a:off x="0" y="6241887"/>
            <a:ext cx="60968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Priors – Beta Binomial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D0F25EC-0101-4FF2-ADAB-B18E15D502E9}"/>
                  </a:ext>
                </a:extLst>
              </p:cNvPr>
              <p:cNvSpPr txBox="1"/>
              <p:nvPr/>
            </p:nvSpPr>
            <p:spPr>
              <a:xfrm>
                <a:off x="9460524" y="2434980"/>
                <a:ext cx="2275952" cy="5762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D0F25EC-0101-4FF2-ADAB-B18E15D502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0524" y="2434980"/>
                <a:ext cx="2275952" cy="57624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617ACD3-93FD-4014-AA30-A5C6336D215A}"/>
              </a:ext>
            </a:extLst>
          </p:cNvPr>
          <p:cNvCxnSpPr>
            <a:cxnSpLocks/>
          </p:cNvCxnSpPr>
          <p:nvPr/>
        </p:nvCxnSpPr>
        <p:spPr>
          <a:xfrm flipH="1" flipV="1">
            <a:off x="9199266" y="2085033"/>
            <a:ext cx="567733" cy="497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4" descr="UVA School of Data Science Launch - YouTube">
            <a:extLst>
              <a:ext uri="{FF2B5EF4-FFF2-40B4-BE49-F238E27FC236}">
                <a16:creationId xmlns:a16="http://schemas.microsoft.com/office/drawing/2014/main" id="{FE5B5117-F051-CE44-258D-CF87F19BF1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41528" b="51389" l="17500" r="78125">
                        <a14:foregroundMark x1="18906" y1="43750" x2="18906" y2="43750"/>
                        <a14:foregroundMark x1="17656" y1="46944" x2="17656" y2="46944"/>
                        <a14:foregroundMark x1="23203" y1="46111" x2="23203" y2="46111"/>
                        <a14:foregroundMark x1="28125" y1="47083" x2="28125" y2="47083"/>
                        <a14:foregroundMark x1="25859" y1="43611" x2="25859" y2="43611"/>
                        <a14:foregroundMark x1="29766" y1="43750" x2="29766" y2="43750"/>
                        <a14:foregroundMark x1="32188" y1="46944" x2="32188" y2="46944"/>
                        <a14:foregroundMark x1="30078" y1="49861" x2="30078" y2="49861"/>
                        <a14:foregroundMark x1="35859" y1="47778" x2="35859" y2="47778"/>
                        <a14:foregroundMark x1="38828" y1="46806" x2="38828" y2="46806"/>
                        <a14:foregroundMark x1="41797" y1="47222" x2="41797" y2="47222"/>
                        <a14:foregroundMark x1="45000" y1="47222" x2="45000" y2="47222"/>
                        <a14:foregroundMark x1="49141" y1="46944" x2="49141" y2="46944"/>
                        <a14:foregroundMark x1="54531" y1="47083" x2="54531" y2="47083"/>
                        <a14:foregroundMark x1="56016" y1="46944" x2="56016" y2="46944"/>
                        <a14:foregroundMark x1="47109" y1="49861" x2="47109" y2="49861"/>
                        <a14:foregroundMark x1="46641" y1="43750" x2="46641" y2="43750"/>
                        <a14:foregroundMark x1="43359" y1="43611" x2="43359" y2="43611"/>
                        <a14:foregroundMark x1="39844" y1="50000" x2="39844" y2="50000"/>
                        <a14:foregroundMark x1="40156" y1="48333" x2="40156" y2="48333"/>
                        <a14:foregroundMark x1="52812" y1="49306" x2="52812" y2="49306"/>
                        <a14:foregroundMark x1="47656" y1="47083" x2="47656" y2="47083"/>
                        <a14:foregroundMark x1="48047" y1="45417" x2="48047" y2="45417"/>
                        <a14:foregroundMark x1="59062" y1="44167" x2="59062" y2="44167"/>
                        <a14:foregroundMark x1="54688" y1="43611" x2="54688" y2="43611"/>
                        <a14:foregroundMark x1="58750" y1="49583" x2="58750" y2="49583"/>
                        <a14:foregroundMark x1="60938" y1="48333" x2="60938" y2="48333"/>
                        <a14:foregroundMark x1="63047" y1="48056" x2="63047" y2="48056"/>
                        <a14:foregroundMark x1="60938" y1="43472" x2="60938" y2="43472"/>
                        <a14:foregroundMark x1="60313" y1="43194" x2="60313" y2="43194"/>
                        <a14:foregroundMark x1="65078" y1="43611" x2="65078" y2="43611"/>
                        <a14:foregroundMark x1="64531" y1="46806" x2="64531" y2="46806"/>
                        <a14:foregroundMark x1="67109" y1="44306" x2="67109" y2="44306"/>
                        <a14:foregroundMark x1="71094" y1="47083" x2="71094" y2="47083"/>
                        <a14:foregroundMark x1="73438" y1="43472" x2="73438" y2="43472"/>
                        <a14:foregroundMark x1="75781" y1="44444" x2="75781" y2="44444"/>
                        <a14:foregroundMark x1="74063" y1="49444" x2="74063" y2="49444"/>
                        <a14:foregroundMark x1="65391" y1="49444" x2="65391" y2="49444"/>
                        <a14:foregroundMark x1="40625" y1="45556" x2="40625" y2="45556"/>
                        <a14:foregroundMark x1="74297" y1="48889" x2="74297" y2="48889"/>
                        <a14:foregroundMark x1="78125" y1="49722" x2="78125" y2="49722"/>
                        <a14:foregroundMark x1="76953" y1="50139" x2="76953" y2="50139"/>
                        <a14:foregroundMark x1="69922" y1="43611" x2="69922" y2="43611"/>
                        <a14:foregroundMark x1="59219" y1="48889" x2="59219" y2="48889"/>
                        <a14:foregroundMark x1="35000" y1="50139" x2="35000" y2="50139"/>
                        <a14:backgroundMark x1="15625" y1="51111" x2="15625" y2="42917"/>
                        <a14:backgroundMark x1="48438" y1="45972" x2="48438" y2="45972"/>
                        <a14:backgroundMark x1="41328" y1="46667" x2="41328" y2="46667"/>
                        <a14:backgroundMark x1="65234" y1="46667" x2="65234" y2="46667"/>
                        <a14:backgroundMark x1="68047" y1="51806" x2="72734" y2="51389"/>
                        <a14:backgroundMark x1="72734" y1="51389" x2="73672" y2="51528"/>
                        <a14:backgroundMark x1="79219" y1="49722" x2="79219" y2="43611"/>
                        <a14:backgroundMark x1="79219" y1="50972" x2="79219" y2="49722"/>
                        <a14:backgroundMark x1="79219" y1="43611" x2="78984" y2="42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74" t="40430" r="19355" b="47240"/>
          <a:stretch/>
        </p:blipFill>
        <p:spPr bwMode="auto">
          <a:xfrm>
            <a:off x="8518849" y="6279505"/>
            <a:ext cx="3673151" cy="38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049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1629F-0E79-48F7-8E13-13C44D296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163" y="161443"/>
            <a:ext cx="5631938" cy="1325563"/>
          </a:xfrm>
        </p:spPr>
        <p:txBody>
          <a:bodyPr/>
          <a:lstStyle/>
          <a:p>
            <a:r>
              <a:rPr lang="en-US" dirty="0"/>
              <a:t>Binomial and Beta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08A271C-B211-409F-BDCC-9D31C7684B0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" y="1411134"/>
                <a:ext cx="4338918" cy="1176071"/>
              </a:xfrm>
            </p:spPr>
            <p:txBody>
              <a:bodyPr/>
              <a:lstStyle/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08A271C-B211-409F-BDCC-9D31C7684B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" y="1411134"/>
                <a:ext cx="4338918" cy="117607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6538E476-C4C9-4662-80A5-A425052376E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2624198"/>
                <a:ext cx="8325165" cy="16044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4064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Char char="•"/>
                  <a:defRPr sz="2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L="914400" marR="0" lvl="1" indent="-3810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Char char="•"/>
                  <a:defRPr sz="2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2pPr>
                <a:lvl3pPr marL="1371600" marR="0" lvl="2" indent="-3556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3pPr>
                <a:lvl4pPr marL="1828800" marR="0" lvl="3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4pPr>
                <a:lvl5pPr marL="2286000" marR="0" lvl="4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5pPr>
                <a:lvl6pPr marL="2743200" marR="0" lvl="5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6pPr>
                <a:lvl7pPr marL="3200400" marR="0" lvl="6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7pPr>
                <a:lvl8pPr marL="3657600" marR="0" lvl="7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8pPr>
                <a:lvl9pPr marL="4114800" marR="0" lvl="8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9pPr>
              </a:lstStyle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nary>
                            <m:nary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(1−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(1−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𝑑𝑝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6538E476-C4C9-4662-80A5-A42505237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624198"/>
                <a:ext cx="8325165" cy="16044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2">
                <a:extLst>
                  <a:ext uri="{FF2B5EF4-FFF2-40B4-BE49-F238E27FC236}">
                    <a16:creationId xmlns:a16="http://schemas.microsoft.com/office/drawing/2014/main" id="{B26C336A-E53C-42CE-ABF4-5D0487B11CD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4438056"/>
                <a:ext cx="5113706" cy="16044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4064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Char char="•"/>
                  <a:defRPr sz="2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L="914400" marR="0" lvl="1" indent="-3810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Char char="•"/>
                  <a:defRPr sz="2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2pPr>
                <a:lvl3pPr marL="1371600" marR="0" lvl="2" indent="-3556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3pPr>
                <a:lvl4pPr marL="1828800" marR="0" lvl="3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4pPr>
                <a:lvl5pPr marL="2286000" marR="0" lvl="4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5pPr>
                <a:lvl6pPr marL="2743200" marR="0" lvl="5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6pPr>
                <a:lvl7pPr marL="3200400" marR="0" lvl="6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7pPr>
                <a:lvl8pPr marL="3657600" marR="0" lvl="7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8pPr>
                <a:lvl9pPr marL="4114800" marR="0" lvl="8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9pPr>
              </a:lstStyle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𝑑𝑝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508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7" name="Text Placeholder 2">
                <a:extLst>
                  <a:ext uri="{FF2B5EF4-FFF2-40B4-BE49-F238E27FC236}">
                    <a16:creationId xmlns:a16="http://schemas.microsoft.com/office/drawing/2014/main" id="{B26C336A-E53C-42CE-ABF4-5D0487B11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438056"/>
                <a:ext cx="5113706" cy="16044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2">
                <a:extLst>
                  <a:ext uri="{FF2B5EF4-FFF2-40B4-BE49-F238E27FC236}">
                    <a16:creationId xmlns:a16="http://schemas.microsoft.com/office/drawing/2014/main" id="{E020B421-42BD-45B7-B681-D3514F5700A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21483" y="5481238"/>
                <a:ext cx="4338918" cy="11760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4064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Char char="•"/>
                  <a:defRPr sz="2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L="914400" marR="0" lvl="1" indent="-3810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Char char="•"/>
                  <a:defRPr sz="2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2pPr>
                <a:lvl3pPr marL="1371600" marR="0" lvl="2" indent="-3556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3pPr>
                <a:lvl4pPr marL="1828800" marR="0" lvl="3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4pPr>
                <a:lvl5pPr marL="2286000" marR="0" lvl="4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5pPr>
                <a:lvl6pPr marL="2743200" marR="0" lvl="5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6pPr>
                <a:lvl7pPr marL="3200400" marR="0" lvl="6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7pPr>
                <a:lvl8pPr marL="3657600" marR="0" lvl="7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8pPr>
                <a:lvl9pPr marL="4114800" marR="0" lvl="8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9pPr>
              </a:lstStyle>
              <a:p>
                <a:pPr marL="5080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Beta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8" name="Text Placeholder 2">
                <a:extLst>
                  <a:ext uri="{FF2B5EF4-FFF2-40B4-BE49-F238E27FC236}">
                    <a16:creationId xmlns:a16="http://schemas.microsoft.com/office/drawing/2014/main" id="{E020B421-42BD-45B7-B681-D3514F570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1483" y="5481238"/>
                <a:ext cx="4338918" cy="11760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DE8623A-03E5-49E4-837A-4390A3A1C0EF}"/>
                  </a:ext>
                </a:extLst>
              </p:cNvPr>
              <p:cNvSpPr/>
              <p:nvPr/>
            </p:nvSpPr>
            <p:spPr>
              <a:xfrm>
                <a:off x="4956190" y="4437657"/>
                <a:ext cx="5288556" cy="9782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sSup>
                        <m:sSup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DE8623A-03E5-49E4-837A-4390A3A1C0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6190" y="4437657"/>
                <a:ext cx="5288556" cy="978217"/>
              </a:xfrm>
              <a:prstGeom prst="rect">
                <a:avLst/>
              </a:prstGeom>
              <a:blipFill>
                <a:blip r:embed="rId6"/>
                <a:stretch>
                  <a:fillRect r="-31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2">
                <a:extLst>
                  <a:ext uri="{FF2B5EF4-FFF2-40B4-BE49-F238E27FC236}">
                    <a16:creationId xmlns:a16="http://schemas.microsoft.com/office/drawing/2014/main" id="{551D3227-DC8C-4381-BF35-CE04A62C2DF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60072" y="-32789"/>
                <a:ext cx="6517809" cy="22689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4064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Char char="•"/>
                  <a:defRPr sz="2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L="914400" marR="0" lvl="1" indent="-3810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Char char="•"/>
                  <a:defRPr sz="2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2pPr>
                <a:lvl3pPr marL="1371600" marR="0" lvl="2" indent="-3556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3pPr>
                <a:lvl4pPr marL="1828800" marR="0" lvl="3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4pPr>
                <a:lvl5pPr marL="2286000" marR="0" lvl="4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5pPr>
                <a:lvl6pPr marL="2743200" marR="0" lvl="5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6pPr>
                <a:lvl7pPr marL="3200400" marR="0" lvl="6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7pPr>
                <a:lvl8pPr marL="3657600" marR="0" lvl="7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8pPr>
                <a:lvl9pPr marL="4114800" marR="0" lvl="8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9pPr>
              </a:lstStyle>
              <a:p>
                <a:pPr marL="50800" indent="0">
                  <a:buFont typeface="Arial"/>
                  <a:buNone/>
                </a:pPr>
                <a:r>
                  <a:rPr lang="en-US" b="1" dirty="0"/>
                  <a:t>Binomial: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dirty="0"/>
              </a:p>
              <a:p>
                <a:pPr marL="50800" indent="0">
                  <a:buFont typeface="Arial"/>
                  <a:buNone/>
                </a:pPr>
                <a:endParaRPr lang="en-US" dirty="0"/>
              </a:p>
              <a:p>
                <a:pPr marL="50800" indent="0">
                  <a:buNone/>
                </a:pPr>
                <a:r>
                  <a:rPr lang="en-US" b="1" dirty="0"/>
                  <a:t>Beta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 Placeholder 2">
                <a:extLst>
                  <a:ext uri="{FF2B5EF4-FFF2-40B4-BE49-F238E27FC236}">
                    <a16:creationId xmlns:a16="http://schemas.microsoft.com/office/drawing/2014/main" id="{551D3227-DC8C-4381-BF35-CE04A62C2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072" y="-32789"/>
                <a:ext cx="6517809" cy="2268952"/>
              </a:xfrm>
              <a:prstGeom prst="rect">
                <a:avLst/>
              </a:prstGeom>
              <a:blipFill>
                <a:blip r:embed="rId7"/>
                <a:stretch>
                  <a:fillRect l="-112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Google Shape;89;p14">
            <a:extLst>
              <a:ext uri="{FF2B5EF4-FFF2-40B4-BE49-F238E27FC236}">
                <a16:creationId xmlns:a16="http://schemas.microsoft.com/office/drawing/2014/main" id="{C0F6B9EA-53B2-4DAC-992B-EAA40F6D767E}"/>
              </a:ext>
            </a:extLst>
          </p:cNvPr>
          <p:cNvSpPr txBox="1"/>
          <p:nvPr/>
        </p:nvSpPr>
        <p:spPr>
          <a:xfrm>
            <a:off x="1" y="6200774"/>
            <a:ext cx="12191999" cy="657225"/>
          </a:xfrm>
          <a:prstGeom prst="rect">
            <a:avLst/>
          </a:prstGeom>
          <a:solidFill>
            <a:srgbClr val="231C3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A423FEB-2CD8-4298-8420-94A986630455}"/>
                  </a:ext>
                </a:extLst>
              </p:cNvPr>
              <p:cNvSpPr txBox="1"/>
              <p:nvPr/>
            </p:nvSpPr>
            <p:spPr>
              <a:xfrm>
                <a:off x="9460524" y="2434980"/>
                <a:ext cx="2275952" cy="5762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A423FEB-2CD8-4298-8420-94A986630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0524" y="2434980"/>
                <a:ext cx="2275952" cy="57624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BAF5E84-1B59-4871-A210-2B7839B7822B}"/>
              </a:ext>
            </a:extLst>
          </p:cNvPr>
          <p:cNvCxnSpPr>
            <a:cxnSpLocks/>
          </p:cNvCxnSpPr>
          <p:nvPr/>
        </p:nvCxnSpPr>
        <p:spPr>
          <a:xfrm flipH="1" flipV="1">
            <a:off x="9199266" y="2085033"/>
            <a:ext cx="567733" cy="497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3E6FE4B-2AD0-4E10-A567-767ADEE64EE3}"/>
              </a:ext>
            </a:extLst>
          </p:cNvPr>
          <p:cNvSpPr txBox="1"/>
          <p:nvPr/>
        </p:nvSpPr>
        <p:spPr>
          <a:xfrm>
            <a:off x="0" y="6241887"/>
            <a:ext cx="60968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Priors – Beta Binomial</a:t>
            </a:r>
          </a:p>
        </p:txBody>
      </p:sp>
      <p:pic>
        <p:nvPicPr>
          <p:cNvPr id="17" name="Picture 4" descr="UVA School of Data Science Launch - YouTube">
            <a:extLst>
              <a:ext uri="{FF2B5EF4-FFF2-40B4-BE49-F238E27FC236}">
                <a16:creationId xmlns:a16="http://schemas.microsoft.com/office/drawing/2014/main" id="{0E069565-AC65-B093-A212-8901BC0C61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41528" b="51389" l="17500" r="78125">
                        <a14:foregroundMark x1="18906" y1="43750" x2="18906" y2="43750"/>
                        <a14:foregroundMark x1="17656" y1="46944" x2="17656" y2="46944"/>
                        <a14:foregroundMark x1="23203" y1="46111" x2="23203" y2="46111"/>
                        <a14:foregroundMark x1="28125" y1="47083" x2="28125" y2="47083"/>
                        <a14:foregroundMark x1="25859" y1="43611" x2="25859" y2="43611"/>
                        <a14:foregroundMark x1="29766" y1="43750" x2="29766" y2="43750"/>
                        <a14:foregroundMark x1="32188" y1="46944" x2="32188" y2="46944"/>
                        <a14:foregroundMark x1="30078" y1="49861" x2="30078" y2="49861"/>
                        <a14:foregroundMark x1="35859" y1="47778" x2="35859" y2="47778"/>
                        <a14:foregroundMark x1="38828" y1="46806" x2="38828" y2="46806"/>
                        <a14:foregroundMark x1="41797" y1="47222" x2="41797" y2="47222"/>
                        <a14:foregroundMark x1="45000" y1="47222" x2="45000" y2="47222"/>
                        <a14:foregroundMark x1="49141" y1="46944" x2="49141" y2="46944"/>
                        <a14:foregroundMark x1="54531" y1="47083" x2="54531" y2="47083"/>
                        <a14:foregroundMark x1="56016" y1="46944" x2="56016" y2="46944"/>
                        <a14:foregroundMark x1="47109" y1="49861" x2="47109" y2="49861"/>
                        <a14:foregroundMark x1="46641" y1="43750" x2="46641" y2="43750"/>
                        <a14:foregroundMark x1="43359" y1="43611" x2="43359" y2="43611"/>
                        <a14:foregroundMark x1="39844" y1="50000" x2="39844" y2="50000"/>
                        <a14:foregroundMark x1="40156" y1="48333" x2="40156" y2="48333"/>
                        <a14:foregroundMark x1="52812" y1="49306" x2="52812" y2="49306"/>
                        <a14:foregroundMark x1="47656" y1="47083" x2="47656" y2="47083"/>
                        <a14:foregroundMark x1="48047" y1="45417" x2="48047" y2="45417"/>
                        <a14:foregroundMark x1="59062" y1="44167" x2="59062" y2="44167"/>
                        <a14:foregroundMark x1="54688" y1="43611" x2="54688" y2="43611"/>
                        <a14:foregroundMark x1="58750" y1="49583" x2="58750" y2="49583"/>
                        <a14:foregroundMark x1="60938" y1="48333" x2="60938" y2="48333"/>
                        <a14:foregroundMark x1="63047" y1="48056" x2="63047" y2="48056"/>
                        <a14:foregroundMark x1="60938" y1="43472" x2="60938" y2="43472"/>
                        <a14:foregroundMark x1="60313" y1="43194" x2="60313" y2="43194"/>
                        <a14:foregroundMark x1="65078" y1="43611" x2="65078" y2="43611"/>
                        <a14:foregroundMark x1="64531" y1="46806" x2="64531" y2="46806"/>
                        <a14:foregroundMark x1="67109" y1="44306" x2="67109" y2="44306"/>
                        <a14:foregroundMark x1="71094" y1="47083" x2="71094" y2="47083"/>
                        <a14:foregroundMark x1="73438" y1="43472" x2="73438" y2="43472"/>
                        <a14:foregroundMark x1="75781" y1="44444" x2="75781" y2="44444"/>
                        <a14:foregroundMark x1="74063" y1="49444" x2="74063" y2="49444"/>
                        <a14:foregroundMark x1="65391" y1="49444" x2="65391" y2="49444"/>
                        <a14:foregroundMark x1="40625" y1="45556" x2="40625" y2="45556"/>
                        <a14:foregroundMark x1="74297" y1="48889" x2="74297" y2="48889"/>
                        <a14:foregroundMark x1="78125" y1="49722" x2="78125" y2="49722"/>
                        <a14:foregroundMark x1="76953" y1="50139" x2="76953" y2="50139"/>
                        <a14:foregroundMark x1="69922" y1="43611" x2="69922" y2="43611"/>
                        <a14:foregroundMark x1="59219" y1="48889" x2="59219" y2="48889"/>
                        <a14:foregroundMark x1="35000" y1="50139" x2="35000" y2="50139"/>
                        <a14:backgroundMark x1="15625" y1="51111" x2="15625" y2="42917"/>
                        <a14:backgroundMark x1="48438" y1="45972" x2="48438" y2="45972"/>
                        <a14:backgroundMark x1="41328" y1="46667" x2="41328" y2="46667"/>
                        <a14:backgroundMark x1="65234" y1="46667" x2="65234" y2="46667"/>
                        <a14:backgroundMark x1="68047" y1="51806" x2="72734" y2="51389"/>
                        <a14:backgroundMark x1="72734" y1="51389" x2="73672" y2="51528"/>
                        <a14:backgroundMark x1="79219" y1="49722" x2="79219" y2="43611"/>
                        <a14:backgroundMark x1="79219" y1="50972" x2="79219" y2="49722"/>
                        <a14:backgroundMark x1="79219" y1="43611" x2="78984" y2="42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74" t="40430" r="19355" b="47240"/>
          <a:stretch/>
        </p:blipFill>
        <p:spPr bwMode="auto">
          <a:xfrm>
            <a:off x="8518849" y="6279505"/>
            <a:ext cx="3673151" cy="38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EA72D37-6489-2C08-DB5F-06CD2B90536D}"/>
                  </a:ext>
                </a:extLst>
              </p14:cNvPr>
              <p14:cNvContentPartPr/>
              <p14:nvPr/>
            </p14:nvContentPartPr>
            <p14:xfrm>
              <a:off x="6230520" y="5255640"/>
              <a:ext cx="2907720" cy="9126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EA72D37-6489-2C08-DB5F-06CD2B90536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221160" y="5246280"/>
                <a:ext cx="2926440" cy="93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3087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2">
                <a:extLst>
                  <a:ext uri="{FF2B5EF4-FFF2-40B4-BE49-F238E27FC236}">
                    <a16:creationId xmlns:a16="http://schemas.microsoft.com/office/drawing/2014/main" id="{E020B421-42BD-45B7-B681-D3514F5700A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3822" y="982715"/>
                <a:ext cx="7867116" cy="11760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4064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Char char="•"/>
                  <a:defRPr sz="2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L="914400" marR="0" lvl="1" indent="-3810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Char char="•"/>
                  <a:defRPr sz="2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2pPr>
                <a:lvl3pPr marL="1371600" marR="0" lvl="2" indent="-3556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3pPr>
                <a:lvl4pPr marL="1828800" marR="0" lvl="3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4pPr>
                <a:lvl5pPr marL="2286000" marR="0" lvl="4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5pPr>
                <a:lvl6pPr marL="2743200" marR="0" lvl="5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6pPr>
                <a:lvl7pPr marL="3200400" marR="0" lvl="6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7pPr>
                <a:lvl8pPr marL="3657600" marR="0" lvl="7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8pPr>
                <a:lvl9pPr marL="4114800" marR="0" lvl="8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9pPr>
              </a:lstStyle>
              <a:p>
                <a:pPr marL="50800" indent="0">
                  <a:buNone/>
                </a:pP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3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3600" b="0" i="0" smtClean="0">
                        <a:latin typeface="Cambria Math" panose="02040503050406030204" pitchFamily="18" charset="0"/>
                      </a:rPr>
                      <m:t>Beta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3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3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600" dirty="0"/>
                  <a:t>,</a:t>
                </a:r>
                <a:r>
                  <a:rPr lang="en-US" sz="36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3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3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3600" dirty="0"/>
                  <a:t>)</a:t>
                </a:r>
              </a:p>
            </p:txBody>
          </p:sp>
        </mc:Choice>
        <mc:Fallback xmlns="">
          <p:sp>
            <p:nvSpPr>
              <p:cNvPr id="8" name="Text Placeholder 2">
                <a:extLst>
                  <a:ext uri="{FF2B5EF4-FFF2-40B4-BE49-F238E27FC236}">
                    <a16:creationId xmlns:a16="http://schemas.microsoft.com/office/drawing/2014/main" id="{E020B421-42BD-45B7-B681-D3514F570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822" y="982715"/>
                <a:ext cx="7867116" cy="117607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25B54FF-6B53-47B9-B624-563665F46195}"/>
                  </a:ext>
                </a:extLst>
              </p:cNvPr>
              <p:cNvSpPr txBox="1"/>
              <p:nvPr/>
            </p:nvSpPr>
            <p:spPr>
              <a:xfrm>
                <a:off x="587931" y="87469"/>
                <a:ext cx="11016137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THEOREM:  If the likelihood function is a binomial distribution on </a:t>
                </a:r>
                <a:r>
                  <a:rPr lang="en-US" sz="2000" i="1" dirty="0"/>
                  <a:t>k</a:t>
                </a:r>
                <a:r>
                  <a:rPr lang="en-US" sz="2000" dirty="0"/>
                  <a:t> with parameters {</a:t>
                </a:r>
                <a:r>
                  <a:rPr lang="en-US" sz="2000" i="1" dirty="0"/>
                  <a:t>n, p</a:t>
                </a:r>
                <a:r>
                  <a:rPr lang="en-US" sz="2000" dirty="0"/>
                  <a:t>} and the prior on </a:t>
                </a:r>
                <a:r>
                  <a:rPr lang="en-US" sz="2000" i="1" dirty="0"/>
                  <a:t>p</a:t>
                </a:r>
                <a:r>
                  <a:rPr lang="en-US" sz="2000" dirty="0"/>
                  <a:t> (assuming </a:t>
                </a:r>
                <a:r>
                  <a:rPr lang="en-US" sz="2000" i="1" dirty="0"/>
                  <a:t>n</a:t>
                </a:r>
                <a:r>
                  <a:rPr lang="en-US" sz="2000" dirty="0"/>
                  <a:t> is fixed) is a beta distribution with parameters {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000" dirty="0"/>
                  <a:t>}, then the posterior probability distribution is a beta distribution: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25B54FF-6B53-47B9-B624-563665F46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931" y="87469"/>
                <a:ext cx="11016137" cy="1015663"/>
              </a:xfrm>
              <a:prstGeom prst="rect">
                <a:avLst/>
              </a:prstGeom>
              <a:blipFill>
                <a:blip r:embed="rId3"/>
                <a:stretch>
                  <a:fillRect l="-553" t="-2395" b="-10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Google Shape;89;p14">
            <a:extLst>
              <a:ext uri="{FF2B5EF4-FFF2-40B4-BE49-F238E27FC236}">
                <a16:creationId xmlns:a16="http://schemas.microsoft.com/office/drawing/2014/main" id="{EB1E20D6-CF95-4945-BC40-D5AB3E3F1F54}"/>
              </a:ext>
            </a:extLst>
          </p:cNvPr>
          <p:cNvSpPr txBox="1"/>
          <p:nvPr/>
        </p:nvSpPr>
        <p:spPr>
          <a:xfrm>
            <a:off x="1" y="6200774"/>
            <a:ext cx="12191999" cy="657225"/>
          </a:xfrm>
          <a:prstGeom prst="rect">
            <a:avLst/>
          </a:prstGeom>
          <a:solidFill>
            <a:srgbClr val="231C3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32A2DE-9236-48DA-B698-6D5B91B2BAC1}"/>
              </a:ext>
            </a:extLst>
          </p:cNvPr>
          <p:cNvSpPr txBox="1"/>
          <p:nvPr/>
        </p:nvSpPr>
        <p:spPr>
          <a:xfrm>
            <a:off x="0" y="6241887"/>
            <a:ext cx="60968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Priors – Beta Binomial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228FCD3-F701-4C09-99DB-A7AA3414D751}"/>
                  </a:ext>
                </a:extLst>
              </p:cNvPr>
              <p:cNvSpPr txBox="1"/>
              <p:nvPr/>
            </p:nvSpPr>
            <p:spPr>
              <a:xfrm>
                <a:off x="260701" y="2635588"/>
                <a:ext cx="11261160" cy="1327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A typical 47-year-old man can successfully kick a field goal 10% of attempts. (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800" dirty="0"/>
                  <a:t>=1,</a:t>
                </a:r>
                <a:r>
                  <a:rPr lang="en-US" sz="18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800" dirty="0"/>
                  <a:t>=9, so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den>
                    </m:f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=0.1)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r>
                  <a:rPr lang="en-US" sz="1800" dirty="0"/>
                  <a:t>I tried to kick a field goal 12 times and was successful on 3 attempts.</a:t>
                </a:r>
              </a:p>
              <a:p>
                <a:endParaRPr lang="en-US" sz="1800" dirty="0"/>
              </a:p>
              <a:p>
                <a:r>
                  <a:rPr lang="en-US" sz="1800" dirty="0"/>
                  <a:t>What is a probability distribution for p = the probability that I will be successful in an attempted kick?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228FCD3-F701-4C09-99DB-A7AA3414D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701" y="2635588"/>
                <a:ext cx="11261160" cy="1327736"/>
              </a:xfrm>
              <a:prstGeom prst="rect">
                <a:avLst/>
              </a:prstGeom>
              <a:blipFill>
                <a:blip r:embed="rId5"/>
                <a:stretch>
                  <a:fillRect l="-487" b="-6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4" descr="UVA School of Data Science Launch - YouTube">
            <a:extLst>
              <a:ext uri="{FF2B5EF4-FFF2-40B4-BE49-F238E27FC236}">
                <a16:creationId xmlns:a16="http://schemas.microsoft.com/office/drawing/2014/main" id="{C80F0334-0308-B695-A4B3-9122FCEC8C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1528" b="51389" l="17500" r="78125">
                        <a14:foregroundMark x1="18906" y1="43750" x2="18906" y2="43750"/>
                        <a14:foregroundMark x1="17656" y1="46944" x2="17656" y2="46944"/>
                        <a14:foregroundMark x1="23203" y1="46111" x2="23203" y2="46111"/>
                        <a14:foregroundMark x1="28125" y1="47083" x2="28125" y2="47083"/>
                        <a14:foregroundMark x1="25859" y1="43611" x2="25859" y2="43611"/>
                        <a14:foregroundMark x1="29766" y1="43750" x2="29766" y2="43750"/>
                        <a14:foregroundMark x1="32188" y1="46944" x2="32188" y2="46944"/>
                        <a14:foregroundMark x1="30078" y1="49861" x2="30078" y2="49861"/>
                        <a14:foregroundMark x1="35859" y1="47778" x2="35859" y2="47778"/>
                        <a14:foregroundMark x1="38828" y1="46806" x2="38828" y2="46806"/>
                        <a14:foregroundMark x1="41797" y1="47222" x2="41797" y2="47222"/>
                        <a14:foregroundMark x1="45000" y1="47222" x2="45000" y2="47222"/>
                        <a14:foregroundMark x1="49141" y1="46944" x2="49141" y2="46944"/>
                        <a14:foregroundMark x1="54531" y1="47083" x2="54531" y2="47083"/>
                        <a14:foregroundMark x1="56016" y1="46944" x2="56016" y2="46944"/>
                        <a14:foregroundMark x1="47109" y1="49861" x2="47109" y2="49861"/>
                        <a14:foregroundMark x1="46641" y1="43750" x2="46641" y2="43750"/>
                        <a14:foregroundMark x1="43359" y1="43611" x2="43359" y2="43611"/>
                        <a14:foregroundMark x1="39844" y1="50000" x2="39844" y2="50000"/>
                        <a14:foregroundMark x1="40156" y1="48333" x2="40156" y2="48333"/>
                        <a14:foregroundMark x1="52812" y1="49306" x2="52812" y2="49306"/>
                        <a14:foregroundMark x1="47656" y1="47083" x2="47656" y2="47083"/>
                        <a14:foregroundMark x1="48047" y1="45417" x2="48047" y2="45417"/>
                        <a14:foregroundMark x1="59062" y1="44167" x2="59062" y2="44167"/>
                        <a14:foregroundMark x1="54688" y1="43611" x2="54688" y2="43611"/>
                        <a14:foregroundMark x1="58750" y1="49583" x2="58750" y2="49583"/>
                        <a14:foregroundMark x1="60938" y1="48333" x2="60938" y2="48333"/>
                        <a14:foregroundMark x1="63047" y1="48056" x2="63047" y2="48056"/>
                        <a14:foregroundMark x1="60938" y1="43472" x2="60938" y2="43472"/>
                        <a14:foregroundMark x1="60313" y1="43194" x2="60313" y2="43194"/>
                        <a14:foregroundMark x1="65078" y1="43611" x2="65078" y2="43611"/>
                        <a14:foregroundMark x1="64531" y1="46806" x2="64531" y2="46806"/>
                        <a14:foregroundMark x1="67109" y1="44306" x2="67109" y2="44306"/>
                        <a14:foregroundMark x1="71094" y1="47083" x2="71094" y2="47083"/>
                        <a14:foregroundMark x1="73438" y1="43472" x2="73438" y2="43472"/>
                        <a14:foregroundMark x1="75781" y1="44444" x2="75781" y2="44444"/>
                        <a14:foregroundMark x1="74063" y1="49444" x2="74063" y2="49444"/>
                        <a14:foregroundMark x1="65391" y1="49444" x2="65391" y2="49444"/>
                        <a14:foregroundMark x1="40625" y1="45556" x2="40625" y2="45556"/>
                        <a14:foregroundMark x1="74297" y1="48889" x2="74297" y2="48889"/>
                        <a14:foregroundMark x1="78125" y1="49722" x2="78125" y2="49722"/>
                        <a14:foregroundMark x1="76953" y1="50139" x2="76953" y2="50139"/>
                        <a14:foregroundMark x1="69922" y1="43611" x2="69922" y2="43611"/>
                        <a14:foregroundMark x1="59219" y1="48889" x2="59219" y2="48889"/>
                        <a14:foregroundMark x1="35000" y1="50139" x2="35000" y2="50139"/>
                        <a14:backgroundMark x1="15625" y1="51111" x2="15625" y2="42917"/>
                        <a14:backgroundMark x1="48438" y1="45972" x2="48438" y2="45972"/>
                        <a14:backgroundMark x1="41328" y1="46667" x2="41328" y2="46667"/>
                        <a14:backgroundMark x1="65234" y1="46667" x2="65234" y2="46667"/>
                        <a14:backgroundMark x1="68047" y1="51806" x2="72734" y2="51389"/>
                        <a14:backgroundMark x1="72734" y1="51389" x2="73672" y2="51528"/>
                        <a14:backgroundMark x1="79219" y1="49722" x2="79219" y2="43611"/>
                        <a14:backgroundMark x1="79219" y1="50972" x2="79219" y2="49722"/>
                        <a14:backgroundMark x1="79219" y1="43611" x2="78984" y2="42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74" t="40430" r="19355" b="47240"/>
          <a:stretch/>
        </p:blipFill>
        <p:spPr bwMode="auto">
          <a:xfrm>
            <a:off x="8518849" y="6279505"/>
            <a:ext cx="3673151" cy="38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962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89;p14">
            <a:extLst>
              <a:ext uri="{FF2B5EF4-FFF2-40B4-BE49-F238E27FC236}">
                <a16:creationId xmlns:a16="http://schemas.microsoft.com/office/drawing/2014/main" id="{EB1E20D6-CF95-4945-BC40-D5AB3E3F1F54}"/>
              </a:ext>
            </a:extLst>
          </p:cNvPr>
          <p:cNvSpPr txBox="1"/>
          <p:nvPr/>
        </p:nvSpPr>
        <p:spPr>
          <a:xfrm>
            <a:off x="1" y="6200774"/>
            <a:ext cx="12191999" cy="657225"/>
          </a:xfrm>
          <a:prstGeom prst="rect">
            <a:avLst/>
          </a:prstGeom>
          <a:solidFill>
            <a:srgbClr val="231C3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32A2DE-9236-48DA-B698-6D5B91B2BAC1}"/>
              </a:ext>
            </a:extLst>
          </p:cNvPr>
          <p:cNvSpPr txBox="1"/>
          <p:nvPr/>
        </p:nvSpPr>
        <p:spPr>
          <a:xfrm>
            <a:off x="0" y="6241887"/>
            <a:ext cx="60968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Wikipedia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4ABB6A-933A-41BF-8607-7E7BA5E289BA}"/>
              </a:ext>
            </a:extLst>
          </p:cNvPr>
          <p:cNvSpPr txBox="1"/>
          <p:nvPr/>
        </p:nvSpPr>
        <p:spPr>
          <a:xfrm>
            <a:off x="47065" y="43336"/>
            <a:ext cx="61363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https://en.wikipedia.org/wiki/Conjugate_prior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A7C9BD-B087-4C1F-9BB8-046ECD1C8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6810"/>
            <a:ext cx="12192000" cy="5621682"/>
          </a:xfrm>
          <a:prstGeom prst="rect">
            <a:avLst/>
          </a:prstGeom>
        </p:spPr>
      </p:pic>
      <p:pic>
        <p:nvPicPr>
          <p:cNvPr id="8" name="Picture 4" descr="UVA School of Data Science Launch - YouTube">
            <a:extLst>
              <a:ext uri="{FF2B5EF4-FFF2-40B4-BE49-F238E27FC236}">
                <a16:creationId xmlns:a16="http://schemas.microsoft.com/office/drawing/2014/main" id="{9307BBE3-2448-F377-C41F-B6E0D312DE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1528" b="51389" l="17500" r="78125">
                        <a14:foregroundMark x1="18906" y1="43750" x2="18906" y2="43750"/>
                        <a14:foregroundMark x1="17656" y1="46944" x2="17656" y2="46944"/>
                        <a14:foregroundMark x1="23203" y1="46111" x2="23203" y2="46111"/>
                        <a14:foregroundMark x1="28125" y1="47083" x2="28125" y2="47083"/>
                        <a14:foregroundMark x1="25859" y1="43611" x2="25859" y2="43611"/>
                        <a14:foregroundMark x1="29766" y1="43750" x2="29766" y2="43750"/>
                        <a14:foregroundMark x1="32188" y1="46944" x2="32188" y2="46944"/>
                        <a14:foregroundMark x1="30078" y1="49861" x2="30078" y2="49861"/>
                        <a14:foregroundMark x1="35859" y1="47778" x2="35859" y2="47778"/>
                        <a14:foregroundMark x1="38828" y1="46806" x2="38828" y2="46806"/>
                        <a14:foregroundMark x1="41797" y1="47222" x2="41797" y2="47222"/>
                        <a14:foregroundMark x1="45000" y1="47222" x2="45000" y2="47222"/>
                        <a14:foregroundMark x1="49141" y1="46944" x2="49141" y2="46944"/>
                        <a14:foregroundMark x1="54531" y1="47083" x2="54531" y2="47083"/>
                        <a14:foregroundMark x1="56016" y1="46944" x2="56016" y2="46944"/>
                        <a14:foregroundMark x1="47109" y1="49861" x2="47109" y2="49861"/>
                        <a14:foregroundMark x1="46641" y1="43750" x2="46641" y2="43750"/>
                        <a14:foregroundMark x1="43359" y1="43611" x2="43359" y2="43611"/>
                        <a14:foregroundMark x1="39844" y1="50000" x2="39844" y2="50000"/>
                        <a14:foregroundMark x1="40156" y1="48333" x2="40156" y2="48333"/>
                        <a14:foregroundMark x1="52812" y1="49306" x2="52812" y2="49306"/>
                        <a14:foregroundMark x1="47656" y1="47083" x2="47656" y2="47083"/>
                        <a14:foregroundMark x1="48047" y1="45417" x2="48047" y2="45417"/>
                        <a14:foregroundMark x1="59062" y1="44167" x2="59062" y2="44167"/>
                        <a14:foregroundMark x1="54688" y1="43611" x2="54688" y2="43611"/>
                        <a14:foregroundMark x1="58750" y1="49583" x2="58750" y2="49583"/>
                        <a14:foregroundMark x1="60938" y1="48333" x2="60938" y2="48333"/>
                        <a14:foregroundMark x1="63047" y1="48056" x2="63047" y2="48056"/>
                        <a14:foregroundMark x1="60938" y1="43472" x2="60938" y2="43472"/>
                        <a14:foregroundMark x1="60313" y1="43194" x2="60313" y2="43194"/>
                        <a14:foregroundMark x1="65078" y1="43611" x2="65078" y2="43611"/>
                        <a14:foregroundMark x1="64531" y1="46806" x2="64531" y2="46806"/>
                        <a14:foregroundMark x1="67109" y1="44306" x2="67109" y2="44306"/>
                        <a14:foregroundMark x1="71094" y1="47083" x2="71094" y2="47083"/>
                        <a14:foregroundMark x1="73438" y1="43472" x2="73438" y2="43472"/>
                        <a14:foregroundMark x1="75781" y1="44444" x2="75781" y2="44444"/>
                        <a14:foregroundMark x1="74063" y1="49444" x2="74063" y2="49444"/>
                        <a14:foregroundMark x1="65391" y1="49444" x2="65391" y2="49444"/>
                        <a14:foregroundMark x1="40625" y1="45556" x2="40625" y2="45556"/>
                        <a14:foregroundMark x1="74297" y1="48889" x2="74297" y2="48889"/>
                        <a14:foregroundMark x1="78125" y1="49722" x2="78125" y2="49722"/>
                        <a14:foregroundMark x1="76953" y1="50139" x2="76953" y2="50139"/>
                        <a14:foregroundMark x1="69922" y1="43611" x2="69922" y2="43611"/>
                        <a14:foregroundMark x1="59219" y1="48889" x2="59219" y2="48889"/>
                        <a14:foregroundMark x1="35000" y1="50139" x2="35000" y2="50139"/>
                        <a14:backgroundMark x1="15625" y1="51111" x2="15625" y2="42917"/>
                        <a14:backgroundMark x1="48438" y1="45972" x2="48438" y2="45972"/>
                        <a14:backgroundMark x1="41328" y1="46667" x2="41328" y2="46667"/>
                        <a14:backgroundMark x1="65234" y1="46667" x2="65234" y2="46667"/>
                        <a14:backgroundMark x1="68047" y1="51806" x2="72734" y2="51389"/>
                        <a14:backgroundMark x1="72734" y1="51389" x2="73672" y2="51528"/>
                        <a14:backgroundMark x1="79219" y1="49722" x2="79219" y2="43611"/>
                        <a14:backgroundMark x1="79219" y1="50972" x2="79219" y2="49722"/>
                        <a14:backgroundMark x1="79219" y1="43611" x2="78984" y2="42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74" t="40430" r="19355" b="47240"/>
          <a:stretch/>
        </p:blipFill>
        <p:spPr bwMode="auto">
          <a:xfrm>
            <a:off x="8518849" y="6279505"/>
            <a:ext cx="3673151" cy="38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0989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9;p14">
            <a:extLst>
              <a:ext uri="{FF2B5EF4-FFF2-40B4-BE49-F238E27FC236}">
                <a16:creationId xmlns:a16="http://schemas.microsoft.com/office/drawing/2014/main" id="{A87B6E23-B228-464F-B513-8632F37E97D8}"/>
              </a:ext>
            </a:extLst>
          </p:cNvPr>
          <p:cNvSpPr txBox="1"/>
          <p:nvPr/>
        </p:nvSpPr>
        <p:spPr>
          <a:xfrm>
            <a:off x="1" y="6200774"/>
            <a:ext cx="12191999" cy="657225"/>
          </a:xfrm>
          <a:prstGeom prst="rect">
            <a:avLst/>
          </a:prstGeom>
          <a:solidFill>
            <a:srgbClr val="231C3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806F51-CFA0-4396-953A-B18F9BE71CBE}"/>
              </a:ext>
            </a:extLst>
          </p:cNvPr>
          <p:cNvSpPr txBox="1"/>
          <p:nvPr/>
        </p:nvSpPr>
        <p:spPr>
          <a:xfrm>
            <a:off x="0" y="6234352"/>
            <a:ext cx="60968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Homework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FB2E20-CBEC-495A-9F99-1F22158E75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153" b="72816"/>
          <a:stretch/>
        </p:blipFill>
        <p:spPr>
          <a:xfrm>
            <a:off x="2155273" y="0"/>
            <a:ext cx="7495718" cy="924233"/>
          </a:xfrm>
          <a:prstGeom prst="rect">
            <a:avLst/>
          </a:prstGeom>
        </p:spPr>
      </p:pic>
      <p:pic>
        <p:nvPicPr>
          <p:cNvPr id="13" name="Picture 4" descr="UVA School of Data Science Launch - YouTube">
            <a:extLst>
              <a:ext uri="{FF2B5EF4-FFF2-40B4-BE49-F238E27FC236}">
                <a16:creationId xmlns:a16="http://schemas.microsoft.com/office/drawing/2014/main" id="{076A0BF4-AA46-27E5-F9CF-FB46DCE669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528" b="51389" l="17500" r="78125">
                        <a14:foregroundMark x1="18906" y1="43750" x2="18906" y2="43750"/>
                        <a14:foregroundMark x1="17656" y1="46944" x2="17656" y2="46944"/>
                        <a14:foregroundMark x1="23203" y1="46111" x2="23203" y2="46111"/>
                        <a14:foregroundMark x1="28125" y1="47083" x2="28125" y2="47083"/>
                        <a14:foregroundMark x1="25859" y1="43611" x2="25859" y2="43611"/>
                        <a14:foregroundMark x1="29766" y1="43750" x2="29766" y2="43750"/>
                        <a14:foregroundMark x1="32188" y1="46944" x2="32188" y2="46944"/>
                        <a14:foregroundMark x1="30078" y1="49861" x2="30078" y2="49861"/>
                        <a14:foregroundMark x1="35859" y1="47778" x2="35859" y2="47778"/>
                        <a14:foregroundMark x1="38828" y1="46806" x2="38828" y2="46806"/>
                        <a14:foregroundMark x1="41797" y1="47222" x2="41797" y2="47222"/>
                        <a14:foregroundMark x1="45000" y1="47222" x2="45000" y2="47222"/>
                        <a14:foregroundMark x1="49141" y1="46944" x2="49141" y2="46944"/>
                        <a14:foregroundMark x1="54531" y1="47083" x2="54531" y2="47083"/>
                        <a14:foregroundMark x1="56016" y1="46944" x2="56016" y2="46944"/>
                        <a14:foregroundMark x1="47109" y1="49861" x2="47109" y2="49861"/>
                        <a14:foregroundMark x1="46641" y1="43750" x2="46641" y2="43750"/>
                        <a14:foregroundMark x1="43359" y1="43611" x2="43359" y2="43611"/>
                        <a14:foregroundMark x1="39844" y1="50000" x2="39844" y2="50000"/>
                        <a14:foregroundMark x1="40156" y1="48333" x2="40156" y2="48333"/>
                        <a14:foregroundMark x1="52812" y1="49306" x2="52812" y2="49306"/>
                        <a14:foregroundMark x1="47656" y1="47083" x2="47656" y2="47083"/>
                        <a14:foregroundMark x1="48047" y1="45417" x2="48047" y2="45417"/>
                        <a14:foregroundMark x1="59062" y1="44167" x2="59062" y2="44167"/>
                        <a14:foregroundMark x1="54688" y1="43611" x2="54688" y2="43611"/>
                        <a14:foregroundMark x1="58750" y1="49583" x2="58750" y2="49583"/>
                        <a14:foregroundMark x1="60938" y1="48333" x2="60938" y2="48333"/>
                        <a14:foregroundMark x1="63047" y1="48056" x2="63047" y2="48056"/>
                        <a14:foregroundMark x1="60938" y1="43472" x2="60938" y2="43472"/>
                        <a14:foregroundMark x1="60313" y1="43194" x2="60313" y2="43194"/>
                        <a14:foregroundMark x1="65078" y1="43611" x2="65078" y2="43611"/>
                        <a14:foregroundMark x1="64531" y1="46806" x2="64531" y2="46806"/>
                        <a14:foregroundMark x1="67109" y1="44306" x2="67109" y2="44306"/>
                        <a14:foregroundMark x1="71094" y1="47083" x2="71094" y2="47083"/>
                        <a14:foregroundMark x1="73438" y1="43472" x2="73438" y2="43472"/>
                        <a14:foregroundMark x1="75781" y1="44444" x2="75781" y2="44444"/>
                        <a14:foregroundMark x1="74063" y1="49444" x2="74063" y2="49444"/>
                        <a14:foregroundMark x1="65391" y1="49444" x2="65391" y2="49444"/>
                        <a14:foregroundMark x1="40625" y1="45556" x2="40625" y2="45556"/>
                        <a14:foregroundMark x1="74297" y1="48889" x2="74297" y2="48889"/>
                        <a14:foregroundMark x1="78125" y1="49722" x2="78125" y2="49722"/>
                        <a14:foregroundMark x1="76953" y1="50139" x2="76953" y2="50139"/>
                        <a14:foregroundMark x1="69922" y1="43611" x2="69922" y2="43611"/>
                        <a14:foregroundMark x1="59219" y1="48889" x2="59219" y2="48889"/>
                        <a14:foregroundMark x1="35000" y1="50139" x2="35000" y2="50139"/>
                        <a14:backgroundMark x1="15625" y1="51111" x2="15625" y2="42917"/>
                        <a14:backgroundMark x1="48438" y1="45972" x2="48438" y2="45972"/>
                        <a14:backgroundMark x1="41328" y1="46667" x2="41328" y2="46667"/>
                        <a14:backgroundMark x1="65234" y1="46667" x2="65234" y2="46667"/>
                        <a14:backgroundMark x1="68047" y1="51806" x2="72734" y2="51389"/>
                        <a14:backgroundMark x1="72734" y1="51389" x2="73672" y2="51528"/>
                        <a14:backgroundMark x1="79219" y1="49722" x2="79219" y2="43611"/>
                        <a14:backgroundMark x1="79219" y1="50972" x2="79219" y2="49722"/>
                        <a14:backgroundMark x1="79219" y1="43611" x2="78984" y2="42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74" t="40430" r="19355" b="47240"/>
          <a:stretch/>
        </p:blipFill>
        <p:spPr bwMode="auto">
          <a:xfrm>
            <a:off x="8518849" y="6279505"/>
            <a:ext cx="3673151" cy="38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E54685-F6FB-DD47-73D7-DFD2F681A5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309173"/>
            <a:ext cx="12192000" cy="4239654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D049EEEE-5F1C-9E25-1CD0-1BE7E4C54D0F}"/>
              </a:ext>
            </a:extLst>
          </p:cNvPr>
          <p:cNvSpPr/>
          <p:nvPr/>
        </p:nvSpPr>
        <p:spPr>
          <a:xfrm rot="8093055">
            <a:off x="4443574" y="4249701"/>
            <a:ext cx="1403797" cy="740535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7395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9;p14">
            <a:extLst>
              <a:ext uri="{FF2B5EF4-FFF2-40B4-BE49-F238E27FC236}">
                <a16:creationId xmlns:a16="http://schemas.microsoft.com/office/drawing/2014/main" id="{A87B6E23-B228-464F-B513-8632F37E97D8}"/>
              </a:ext>
            </a:extLst>
          </p:cNvPr>
          <p:cNvSpPr txBox="1"/>
          <p:nvPr/>
        </p:nvSpPr>
        <p:spPr>
          <a:xfrm>
            <a:off x="1" y="6200774"/>
            <a:ext cx="12191999" cy="657225"/>
          </a:xfrm>
          <a:prstGeom prst="rect">
            <a:avLst/>
          </a:prstGeom>
          <a:solidFill>
            <a:srgbClr val="231C3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806F51-CFA0-4396-953A-B18F9BE71CBE}"/>
              </a:ext>
            </a:extLst>
          </p:cNvPr>
          <p:cNvSpPr txBox="1"/>
          <p:nvPr/>
        </p:nvSpPr>
        <p:spPr>
          <a:xfrm>
            <a:off x="0" y="6234352"/>
            <a:ext cx="60968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Homework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FB2E20-CBEC-495A-9F99-1F22158E75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153" b="72816"/>
          <a:stretch/>
        </p:blipFill>
        <p:spPr>
          <a:xfrm>
            <a:off x="2155273" y="0"/>
            <a:ext cx="7495718" cy="9242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EEC7F7-7A4F-279F-C73A-3A82EC8A8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404" y="776584"/>
            <a:ext cx="9935962" cy="2267266"/>
          </a:xfrm>
          <a:prstGeom prst="rect">
            <a:avLst/>
          </a:prstGeom>
        </p:spPr>
      </p:pic>
      <p:pic>
        <p:nvPicPr>
          <p:cNvPr id="13" name="Picture 4" descr="UVA School of Data Science Launch - YouTube">
            <a:extLst>
              <a:ext uri="{FF2B5EF4-FFF2-40B4-BE49-F238E27FC236}">
                <a16:creationId xmlns:a16="http://schemas.microsoft.com/office/drawing/2014/main" id="{076A0BF4-AA46-27E5-F9CF-FB46DCE669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1528" b="51389" l="17500" r="78125">
                        <a14:foregroundMark x1="18906" y1="43750" x2="18906" y2="43750"/>
                        <a14:foregroundMark x1="17656" y1="46944" x2="17656" y2="46944"/>
                        <a14:foregroundMark x1="23203" y1="46111" x2="23203" y2="46111"/>
                        <a14:foregroundMark x1="28125" y1="47083" x2="28125" y2="47083"/>
                        <a14:foregroundMark x1="25859" y1="43611" x2="25859" y2="43611"/>
                        <a14:foregroundMark x1="29766" y1="43750" x2="29766" y2="43750"/>
                        <a14:foregroundMark x1="32188" y1="46944" x2="32188" y2="46944"/>
                        <a14:foregroundMark x1="30078" y1="49861" x2="30078" y2="49861"/>
                        <a14:foregroundMark x1="35859" y1="47778" x2="35859" y2="47778"/>
                        <a14:foregroundMark x1="38828" y1="46806" x2="38828" y2="46806"/>
                        <a14:foregroundMark x1="41797" y1="47222" x2="41797" y2="47222"/>
                        <a14:foregroundMark x1="45000" y1="47222" x2="45000" y2="47222"/>
                        <a14:foregroundMark x1="49141" y1="46944" x2="49141" y2="46944"/>
                        <a14:foregroundMark x1="54531" y1="47083" x2="54531" y2="47083"/>
                        <a14:foregroundMark x1="56016" y1="46944" x2="56016" y2="46944"/>
                        <a14:foregroundMark x1="47109" y1="49861" x2="47109" y2="49861"/>
                        <a14:foregroundMark x1="46641" y1="43750" x2="46641" y2="43750"/>
                        <a14:foregroundMark x1="43359" y1="43611" x2="43359" y2="43611"/>
                        <a14:foregroundMark x1="39844" y1="50000" x2="39844" y2="50000"/>
                        <a14:foregroundMark x1="40156" y1="48333" x2="40156" y2="48333"/>
                        <a14:foregroundMark x1="52812" y1="49306" x2="52812" y2="49306"/>
                        <a14:foregroundMark x1="47656" y1="47083" x2="47656" y2="47083"/>
                        <a14:foregroundMark x1="48047" y1="45417" x2="48047" y2="45417"/>
                        <a14:foregroundMark x1="59062" y1="44167" x2="59062" y2="44167"/>
                        <a14:foregroundMark x1="54688" y1="43611" x2="54688" y2="43611"/>
                        <a14:foregroundMark x1="58750" y1="49583" x2="58750" y2="49583"/>
                        <a14:foregroundMark x1="60938" y1="48333" x2="60938" y2="48333"/>
                        <a14:foregroundMark x1="63047" y1="48056" x2="63047" y2="48056"/>
                        <a14:foregroundMark x1="60938" y1="43472" x2="60938" y2="43472"/>
                        <a14:foregroundMark x1="60313" y1="43194" x2="60313" y2="43194"/>
                        <a14:foregroundMark x1="65078" y1="43611" x2="65078" y2="43611"/>
                        <a14:foregroundMark x1="64531" y1="46806" x2="64531" y2="46806"/>
                        <a14:foregroundMark x1="67109" y1="44306" x2="67109" y2="44306"/>
                        <a14:foregroundMark x1="71094" y1="47083" x2="71094" y2="47083"/>
                        <a14:foregroundMark x1="73438" y1="43472" x2="73438" y2="43472"/>
                        <a14:foregroundMark x1="75781" y1="44444" x2="75781" y2="44444"/>
                        <a14:foregroundMark x1="74063" y1="49444" x2="74063" y2="49444"/>
                        <a14:foregroundMark x1="65391" y1="49444" x2="65391" y2="49444"/>
                        <a14:foregroundMark x1="40625" y1="45556" x2="40625" y2="45556"/>
                        <a14:foregroundMark x1="74297" y1="48889" x2="74297" y2="48889"/>
                        <a14:foregroundMark x1="78125" y1="49722" x2="78125" y2="49722"/>
                        <a14:foregroundMark x1="76953" y1="50139" x2="76953" y2="50139"/>
                        <a14:foregroundMark x1="69922" y1="43611" x2="69922" y2="43611"/>
                        <a14:foregroundMark x1="59219" y1="48889" x2="59219" y2="48889"/>
                        <a14:foregroundMark x1="35000" y1="50139" x2="35000" y2="50139"/>
                        <a14:backgroundMark x1="15625" y1="51111" x2="15625" y2="42917"/>
                        <a14:backgroundMark x1="48438" y1="45972" x2="48438" y2="45972"/>
                        <a14:backgroundMark x1="41328" y1="46667" x2="41328" y2="46667"/>
                        <a14:backgroundMark x1="65234" y1="46667" x2="65234" y2="46667"/>
                        <a14:backgroundMark x1="68047" y1="51806" x2="72734" y2="51389"/>
                        <a14:backgroundMark x1="72734" y1="51389" x2="73672" y2="51528"/>
                        <a14:backgroundMark x1="79219" y1="49722" x2="79219" y2="43611"/>
                        <a14:backgroundMark x1="79219" y1="50972" x2="79219" y2="49722"/>
                        <a14:backgroundMark x1="79219" y1="43611" x2="78984" y2="42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74" t="40430" r="19355" b="47240"/>
          <a:stretch/>
        </p:blipFill>
        <p:spPr bwMode="auto">
          <a:xfrm>
            <a:off x="8518849" y="6279505"/>
            <a:ext cx="3673151" cy="38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03727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9;p14">
            <a:extLst>
              <a:ext uri="{FF2B5EF4-FFF2-40B4-BE49-F238E27FC236}">
                <a16:creationId xmlns:a16="http://schemas.microsoft.com/office/drawing/2014/main" id="{A87B6E23-B228-464F-B513-8632F37E97D8}"/>
              </a:ext>
            </a:extLst>
          </p:cNvPr>
          <p:cNvSpPr txBox="1"/>
          <p:nvPr/>
        </p:nvSpPr>
        <p:spPr>
          <a:xfrm>
            <a:off x="1" y="6200774"/>
            <a:ext cx="12191999" cy="657225"/>
          </a:xfrm>
          <a:prstGeom prst="rect">
            <a:avLst/>
          </a:prstGeom>
          <a:solidFill>
            <a:srgbClr val="231C3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806F51-CFA0-4396-953A-B18F9BE71CBE}"/>
              </a:ext>
            </a:extLst>
          </p:cNvPr>
          <p:cNvSpPr txBox="1"/>
          <p:nvPr/>
        </p:nvSpPr>
        <p:spPr>
          <a:xfrm>
            <a:off x="0" y="6234352"/>
            <a:ext cx="60968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Homework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FB2E20-CBEC-495A-9F99-1F22158E75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153" b="72816"/>
          <a:stretch/>
        </p:blipFill>
        <p:spPr>
          <a:xfrm>
            <a:off x="2155273" y="0"/>
            <a:ext cx="7495718" cy="9242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EEC7F7-7A4F-279F-C73A-3A82EC8A8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404" y="776584"/>
            <a:ext cx="9935962" cy="22672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5DD47FD-0846-994B-35E2-0E7AAD8115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4596" y="2858299"/>
            <a:ext cx="5421101" cy="33776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4" descr="UVA School of Data Science Launch - YouTube">
            <a:extLst>
              <a:ext uri="{FF2B5EF4-FFF2-40B4-BE49-F238E27FC236}">
                <a16:creationId xmlns:a16="http://schemas.microsoft.com/office/drawing/2014/main" id="{076A0BF4-AA46-27E5-F9CF-FB46DCE669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1528" b="51389" l="17500" r="78125">
                        <a14:foregroundMark x1="18906" y1="43750" x2="18906" y2="43750"/>
                        <a14:foregroundMark x1="17656" y1="46944" x2="17656" y2="46944"/>
                        <a14:foregroundMark x1="23203" y1="46111" x2="23203" y2="46111"/>
                        <a14:foregroundMark x1="28125" y1="47083" x2="28125" y2="47083"/>
                        <a14:foregroundMark x1="25859" y1="43611" x2="25859" y2="43611"/>
                        <a14:foregroundMark x1="29766" y1="43750" x2="29766" y2="43750"/>
                        <a14:foregroundMark x1="32188" y1="46944" x2="32188" y2="46944"/>
                        <a14:foregroundMark x1="30078" y1="49861" x2="30078" y2="49861"/>
                        <a14:foregroundMark x1="35859" y1="47778" x2="35859" y2="47778"/>
                        <a14:foregroundMark x1="38828" y1="46806" x2="38828" y2="46806"/>
                        <a14:foregroundMark x1="41797" y1="47222" x2="41797" y2="47222"/>
                        <a14:foregroundMark x1="45000" y1="47222" x2="45000" y2="47222"/>
                        <a14:foregroundMark x1="49141" y1="46944" x2="49141" y2="46944"/>
                        <a14:foregroundMark x1="54531" y1="47083" x2="54531" y2="47083"/>
                        <a14:foregroundMark x1="56016" y1="46944" x2="56016" y2="46944"/>
                        <a14:foregroundMark x1="47109" y1="49861" x2="47109" y2="49861"/>
                        <a14:foregroundMark x1="46641" y1="43750" x2="46641" y2="43750"/>
                        <a14:foregroundMark x1="43359" y1="43611" x2="43359" y2="43611"/>
                        <a14:foregroundMark x1="39844" y1="50000" x2="39844" y2="50000"/>
                        <a14:foregroundMark x1="40156" y1="48333" x2="40156" y2="48333"/>
                        <a14:foregroundMark x1="52812" y1="49306" x2="52812" y2="49306"/>
                        <a14:foregroundMark x1="47656" y1="47083" x2="47656" y2="47083"/>
                        <a14:foregroundMark x1="48047" y1="45417" x2="48047" y2="45417"/>
                        <a14:foregroundMark x1="59062" y1="44167" x2="59062" y2="44167"/>
                        <a14:foregroundMark x1="54688" y1="43611" x2="54688" y2="43611"/>
                        <a14:foregroundMark x1="58750" y1="49583" x2="58750" y2="49583"/>
                        <a14:foregroundMark x1="60938" y1="48333" x2="60938" y2="48333"/>
                        <a14:foregroundMark x1="63047" y1="48056" x2="63047" y2="48056"/>
                        <a14:foregroundMark x1="60938" y1="43472" x2="60938" y2="43472"/>
                        <a14:foregroundMark x1="60313" y1="43194" x2="60313" y2="43194"/>
                        <a14:foregroundMark x1="65078" y1="43611" x2="65078" y2="43611"/>
                        <a14:foregroundMark x1="64531" y1="46806" x2="64531" y2="46806"/>
                        <a14:foregroundMark x1="67109" y1="44306" x2="67109" y2="44306"/>
                        <a14:foregroundMark x1="71094" y1="47083" x2="71094" y2="47083"/>
                        <a14:foregroundMark x1="73438" y1="43472" x2="73438" y2="43472"/>
                        <a14:foregroundMark x1="75781" y1="44444" x2="75781" y2="44444"/>
                        <a14:foregroundMark x1="74063" y1="49444" x2="74063" y2="49444"/>
                        <a14:foregroundMark x1="65391" y1="49444" x2="65391" y2="49444"/>
                        <a14:foregroundMark x1="40625" y1="45556" x2="40625" y2="45556"/>
                        <a14:foregroundMark x1="74297" y1="48889" x2="74297" y2="48889"/>
                        <a14:foregroundMark x1="78125" y1="49722" x2="78125" y2="49722"/>
                        <a14:foregroundMark x1="76953" y1="50139" x2="76953" y2="50139"/>
                        <a14:foregroundMark x1="69922" y1="43611" x2="69922" y2="43611"/>
                        <a14:foregroundMark x1="59219" y1="48889" x2="59219" y2="48889"/>
                        <a14:foregroundMark x1="35000" y1="50139" x2="35000" y2="50139"/>
                        <a14:backgroundMark x1="15625" y1="51111" x2="15625" y2="42917"/>
                        <a14:backgroundMark x1="48438" y1="45972" x2="48438" y2="45972"/>
                        <a14:backgroundMark x1="41328" y1="46667" x2="41328" y2="46667"/>
                        <a14:backgroundMark x1="65234" y1="46667" x2="65234" y2="46667"/>
                        <a14:backgroundMark x1="68047" y1="51806" x2="72734" y2="51389"/>
                        <a14:backgroundMark x1="72734" y1="51389" x2="73672" y2="51528"/>
                        <a14:backgroundMark x1="79219" y1="49722" x2="79219" y2="43611"/>
                        <a14:backgroundMark x1="79219" y1="50972" x2="79219" y2="49722"/>
                        <a14:backgroundMark x1="79219" y1="43611" x2="78984" y2="42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74" t="40430" r="19355" b="47240"/>
          <a:stretch/>
        </p:blipFill>
        <p:spPr bwMode="auto">
          <a:xfrm>
            <a:off x="8518849" y="6279505"/>
            <a:ext cx="3673151" cy="38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0999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24FF02-0F84-44EE-AC9B-9E3FAA51A3A4}"/>
              </a:ext>
            </a:extLst>
          </p:cNvPr>
          <p:cNvSpPr txBox="1"/>
          <p:nvPr/>
        </p:nvSpPr>
        <p:spPr>
          <a:xfrm>
            <a:off x="1321359" y="489247"/>
            <a:ext cx="881240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HW # 1 Notes</a:t>
            </a:r>
          </a:p>
          <a:p>
            <a:endParaRPr lang="en-US" sz="2000" dirty="0"/>
          </a:p>
          <a:p>
            <a:r>
              <a:rPr lang="en-US" sz="2000" dirty="0"/>
              <a:t>1. Walk through what might happen:</a:t>
            </a:r>
          </a:p>
          <a:p>
            <a:r>
              <a:rPr lang="en-US" sz="2000" dirty="0"/>
              <a:t>A-C</a:t>
            </a:r>
          </a:p>
          <a:p>
            <a:r>
              <a:rPr lang="en-US" sz="2000" dirty="0"/>
              <a:t>A-B-C</a:t>
            </a:r>
          </a:p>
          <a:p>
            <a:r>
              <a:rPr lang="en-US" sz="2000" dirty="0"/>
              <a:t>C</a:t>
            </a:r>
          </a:p>
          <a:p>
            <a:r>
              <a:rPr lang="en-US" sz="2000" dirty="0"/>
              <a:t>etc.</a:t>
            </a:r>
          </a:p>
          <a:p>
            <a:endParaRPr lang="en-US" sz="2000" dirty="0"/>
          </a:p>
          <a:p>
            <a:r>
              <a:rPr lang="en-US" sz="2000" dirty="0"/>
              <a:t>2. Markov chains are in Module 3.  To shown this is a Markov chain, list the possible states and produce a transition matrix.</a:t>
            </a:r>
          </a:p>
          <a:p>
            <a:endParaRPr lang="en-US" sz="2000" dirty="0"/>
          </a:p>
          <a:p>
            <a:r>
              <a:rPr lang="en-US" sz="2000" dirty="0"/>
              <a:t>3. Use the info and formulas from Dr. Brown's Lectures on conjugate priors.  We are using here a benefit of conjugate priors, that you get a formula for the posterior.</a:t>
            </a:r>
          </a:p>
          <a:p>
            <a:endParaRPr lang="en-US" sz="2000" dirty="0"/>
          </a:p>
          <a:p>
            <a:r>
              <a:rPr lang="en-US" sz="2000" dirty="0"/>
              <a:t>4 and 5 - the needed data files are in the "Resources" tab on Collab.  Do the work in a Python notebook and submit.</a:t>
            </a:r>
          </a:p>
          <a:p>
            <a:endParaRPr lang="en-US" sz="2000" dirty="0"/>
          </a:p>
        </p:txBody>
      </p:sp>
      <p:sp>
        <p:nvSpPr>
          <p:cNvPr id="5" name="Google Shape;89;p14">
            <a:extLst>
              <a:ext uri="{FF2B5EF4-FFF2-40B4-BE49-F238E27FC236}">
                <a16:creationId xmlns:a16="http://schemas.microsoft.com/office/drawing/2014/main" id="{A87B6E23-B228-464F-B513-8632F37E97D8}"/>
              </a:ext>
            </a:extLst>
          </p:cNvPr>
          <p:cNvSpPr txBox="1"/>
          <p:nvPr/>
        </p:nvSpPr>
        <p:spPr>
          <a:xfrm>
            <a:off x="1" y="6200774"/>
            <a:ext cx="12191999" cy="657225"/>
          </a:xfrm>
          <a:prstGeom prst="rect">
            <a:avLst/>
          </a:prstGeom>
          <a:solidFill>
            <a:srgbClr val="231C3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3162A1-7548-4896-B8C2-DD826D5EA613}"/>
              </a:ext>
            </a:extLst>
          </p:cNvPr>
          <p:cNvSpPr txBox="1"/>
          <p:nvPr/>
        </p:nvSpPr>
        <p:spPr>
          <a:xfrm>
            <a:off x="0" y="6234352"/>
            <a:ext cx="60968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Homework 1</a:t>
            </a:r>
          </a:p>
        </p:txBody>
      </p:sp>
      <p:pic>
        <p:nvPicPr>
          <p:cNvPr id="8" name="Picture 4" descr="UVA School of Data Science Launch - YouTube">
            <a:extLst>
              <a:ext uri="{FF2B5EF4-FFF2-40B4-BE49-F238E27FC236}">
                <a16:creationId xmlns:a16="http://schemas.microsoft.com/office/drawing/2014/main" id="{49D2D9D7-1744-F69F-75AF-CA23E717B9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528" b="51389" l="17500" r="78125">
                        <a14:foregroundMark x1="18906" y1="43750" x2="18906" y2="43750"/>
                        <a14:foregroundMark x1="17656" y1="46944" x2="17656" y2="46944"/>
                        <a14:foregroundMark x1="23203" y1="46111" x2="23203" y2="46111"/>
                        <a14:foregroundMark x1="28125" y1="47083" x2="28125" y2="47083"/>
                        <a14:foregroundMark x1="25859" y1="43611" x2="25859" y2="43611"/>
                        <a14:foregroundMark x1="29766" y1="43750" x2="29766" y2="43750"/>
                        <a14:foregroundMark x1="32188" y1="46944" x2="32188" y2="46944"/>
                        <a14:foregroundMark x1="30078" y1="49861" x2="30078" y2="49861"/>
                        <a14:foregroundMark x1="35859" y1="47778" x2="35859" y2="47778"/>
                        <a14:foregroundMark x1="38828" y1="46806" x2="38828" y2="46806"/>
                        <a14:foregroundMark x1="41797" y1="47222" x2="41797" y2="47222"/>
                        <a14:foregroundMark x1="45000" y1="47222" x2="45000" y2="47222"/>
                        <a14:foregroundMark x1="49141" y1="46944" x2="49141" y2="46944"/>
                        <a14:foregroundMark x1="54531" y1="47083" x2="54531" y2="47083"/>
                        <a14:foregroundMark x1="56016" y1="46944" x2="56016" y2="46944"/>
                        <a14:foregroundMark x1="47109" y1="49861" x2="47109" y2="49861"/>
                        <a14:foregroundMark x1="46641" y1="43750" x2="46641" y2="43750"/>
                        <a14:foregroundMark x1="43359" y1="43611" x2="43359" y2="43611"/>
                        <a14:foregroundMark x1="39844" y1="50000" x2="39844" y2="50000"/>
                        <a14:foregroundMark x1="40156" y1="48333" x2="40156" y2="48333"/>
                        <a14:foregroundMark x1="52812" y1="49306" x2="52812" y2="49306"/>
                        <a14:foregroundMark x1="47656" y1="47083" x2="47656" y2="47083"/>
                        <a14:foregroundMark x1="48047" y1="45417" x2="48047" y2="45417"/>
                        <a14:foregroundMark x1="59062" y1="44167" x2="59062" y2="44167"/>
                        <a14:foregroundMark x1="54688" y1="43611" x2="54688" y2="43611"/>
                        <a14:foregroundMark x1="58750" y1="49583" x2="58750" y2="49583"/>
                        <a14:foregroundMark x1="60938" y1="48333" x2="60938" y2="48333"/>
                        <a14:foregroundMark x1="63047" y1="48056" x2="63047" y2="48056"/>
                        <a14:foregroundMark x1="60938" y1="43472" x2="60938" y2="43472"/>
                        <a14:foregroundMark x1="60313" y1="43194" x2="60313" y2="43194"/>
                        <a14:foregroundMark x1="65078" y1="43611" x2="65078" y2="43611"/>
                        <a14:foregroundMark x1="64531" y1="46806" x2="64531" y2="46806"/>
                        <a14:foregroundMark x1="67109" y1="44306" x2="67109" y2="44306"/>
                        <a14:foregroundMark x1="71094" y1="47083" x2="71094" y2="47083"/>
                        <a14:foregroundMark x1="73438" y1="43472" x2="73438" y2="43472"/>
                        <a14:foregroundMark x1="75781" y1="44444" x2="75781" y2="44444"/>
                        <a14:foregroundMark x1="74063" y1="49444" x2="74063" y2="49444"/>
                        <a14:foregroundMark x1="65391" y1="49444" x2="65391" y2="49444"/>
                        <a14:foregroundMark x1="40625" y1="45556" x2="40625" y2="45556"/>
                        <a14:foregroundMark x1="74297" y1="48889" x2="74297" y2="48889"/>
                        <a14:foregroundMark x1="78125" y1="49722" x2="78125" y2="49722"/>
                        <a14:foregroundMark x1="76953" y1="50139" x2="76953" y2="50139"/>
                        <a14:foregroundMark x1="69922" y1="43611" x2="69922" y2="43611"/>
                        <a14:foregroundMark x1="59219" y1="48889" x2="59219" y2="48889"/>
                        <a14:foregroundMark x1="35000" y1="50139" x2="35000" y2="50139"/>
                        <a14:backgroundMark x1="15625" y1="51111" x2="15625" y2="42917"/>
                        <a14:backgroundMark x1="48438" y1="45972" x2="48438" y2="45972"/>
                        <a14:backgroundMark x1="41328" y1="46667" x2="41328" y2="46667"/>
                        <a14:backgroundMark x1="65234" y1="46667" x2="65234" y2="46667"/>
                        <a14:backgroundMark x1="68047" y1="51806" x2="72734" y2="51389"/>
                        <a14:backgroundMark x1="72734" y1="51389" x2="73672" y2="51528"/>
                        <a14:backgroundMark x1="79219" y1="49722" x2="79219" y2="43611"/>
                        <a14:backgroundMark x1="79219" y1="50972" x2="79219" y2="49722"/>
                        <a14:backgroundMark x1="79219" y1="43611" x2="78984" y2="42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74" t="40430" r="19355" b="47240"/>
          <a:stretch/>
        </p:blipFill>
        <p:spPr bwMode="auto">
          <a:xfrm>
            <a:off x="8518849" y="6279505"/>
            <a:ext cx="3673151" cy="38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609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78" y="0"/>
            <a:ext cx="4962770" cy="819780"/>
          </a:xfrm>
        </p:spPr>
        <p:txBody>
          <a:bodyPr/>
          <a:lstStyle/>
          <a:p>
            <a:r>
              <a:rPr lang="en-US" u="sng" dirty="0"/>
              <a:t>Topics</a:t>
            </a:r>
            <a:r>
              <a:rPr lang="en-US" dirty="0"/>
              <a:t>: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64615" y="6488669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Chapter 1</a:t>
            </a:r>
          </a:p>
        </p:txBody>
      </p:sp>
      <p:sp>
        <p:nvSpPr>
          <p:cNvPr id="9" name="Google Shape;89;p14">
            <a:extLst>
              <a:ext uri="{FF2B5EF4-FFF2-40B4-BE49-F238E27FC236}">
                <a16:creationId xmlns:a16="http://schemas.microsoft.com/office/drawing/2014/main" id="{83BCB5A2-BECD-4A69-8724-47E4DD78B725}"/>
              </a:ext>
            </a:extLst>
          </p:cNvPr>
          <p:cNvSpPr txBox="1"/>
          <p:nvPr/>
        </p:nvSpPr>
        <p:spPr>
          <a:xfrm>
            <a:off x="1" y="6200774"/>
            <a:ext cx="12191999" cy="657225"/>
          </a:xfrm>
          <a:prstGeom prst="rect">
            <a:avLst/>
          </a:prstGeom>
          <a:solidFill>
            <a:srgbClr val="231C3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4E78AE4A-4FDF-4B4A-9844-D6D2887C51FD}"/>
              </a:ext>
            </a:extLst>
          </p:cNvPr>
          <p:cNvSpPr txBox="1">
            <a:spLocks/>
          </p:cNvSpPr>
          <p:nvPr/>
        </p:nvSpPr>
        <p:spPr>
          <a:xfrm>
            <a:off x="669701" y="844332"/>
            <a:ext cx="6986955" cy="5169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FontTx/>
              <a:buChar char="-"/>
            </a:pPr>
            <a:r>
              <a:rPr lang="en-US" sz="2400" dirty="0"/>
              <a:t>Priors</a:t>
            </a:r>
          </a:p>
          <a:p>
            <a:pPr lvl="1">
              <a:buFontTx/>
              <a:buChar char="-"/>
            </a:pPr>
            <a:r>
              <a:rPr lang="en-US" dirty="0"/>
              <a:t>Additional Material:</a:t>
            </a:r>
          </a:p>
          <a:p>
            <a:pPr lvl="2">
              <a:buFontTx/>
              <a:buChar char="-"/>
            </a:pPr>
            <a:r>
              <a:rPr lang="en-US" sz="2400" dirty="0"/>
              <a:t>Oxford Bayesian Statistics Videos, </a:t>
            </a:r>
          </a:p>
          <a:p>
            <a:pPr lvl="2">
              <a:buFontTx/>
              <a:buChar char="-"/>
            </a:pPr>
            <a:r>
              <a:rPr lang="en-US" sz="2400" dirty="0"/>
              <a:t>Towards Data Science, </a:t>
            </a:r>
          </a:p>
          <a:p>
            <a:pPr lvl="2">
              <a:buFontTx/>
              <a:buChar char="-"/>
            </a:pPr>
            <a:r>
              <a:rPr lang="en-US" sz="2400" dirty="0"/>
              <a:t>Wikipedia</a:t>
            </a:r>
          </a:p>
          <a:p>
            <a:pPr lvl="1">
              <a:buFontTx/>
              <a:buChar char="-"/>
            </a:pPr>
            <a:r>
              <a:rPr lang="en-US" dirty="0"/>
              <a:t>Bayes </a:t>
            </a:r>
            <a:r>
              <a:rPr lang="en-US" dirty="0" err="1"/>
              <a:t>Thm</a:t>
            </a:r>
            <a:r>
              <a:rPr lang="en-US" dirty="0"/>
              <a:t> (example and review) </a:t>
            </a:r>
          </a:p>
          <a:p>
            <a:pPr lvl="1">
              <a:buFontTx/>
              <a:buChar char="-"/>
            </a:pPr>
            <a:r>
              <a:rPr lang="en-US" dirty="0"/>
              <a:t>General idea of computing priors</a:t>
            </a:r>
          </a:p>
          <a:p>
            <a:pPr lvl="1">
              <a:buFontTx/>
              <a:buChar char="-"/>
            </a:pPr>
            <a:r>
              <a:rPr lang="en-US" dirty="0"/>
              <a:t>Example – Beta Binomial</a:t>
            </a:r>
          </a:p>
          <a:p>
            <a:pPr lvl="1">
              <a:buFontTx/>
              <a:buChar char="-"/>
            </a:pPr>
            <a:r>
              <a:rPr lang="en-US" dirty="0"/>
              <a:t>Homework 1</a:t>
            </a:r>
          </a:p>
          <a:p>
            <a:pPr lvl="1">
              <a:buFontTx/>
              <a:buChar char="-"/>
            </a:pPr>
            <a:r>
              <a:rPr lang="en-US" dirty="0"/>
              <a:t>Python Code</a:t>
            </a:r>
          </a:p>
        </p:txBody>
      </p:sp>
      <p:pic>
        <p:nvPicPr>
          <p:cNvPr id="14" name="Picture 4" descr="UVA School of Data Science Launch - YouTube">
            <a:extLst>
              <a:ext uri="{FF2B5EF4-FFF2-40B4-BE49-F238E27FC236}">
                <a16:creationId xmlns:a16="http://schemas.microsoft.com/office/drawing/2014/main" id="{FB262EE0-0E51-BFB8-22E2-835D4CE620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528" b="51389" l="17500" r="78125">
                        <a14:foregroundMark x1="18906" y1="43750" x2="18906" y2="43750"/>
                        <a14:foregroundMark x1="17656" y1="46944" x2="17656" y2="46944"/>
                        <a14:foregroundMark x1="23203" y1="46111" x2="23203" y2="46111"/>
                        <a14:foregroundMark x1="28125" y1="47083" x2="28125" y2="47083"/>
                        <a14:foregroundMark x1="25859" y1="43611" x2="25859" y2="43611"/>
                        <a14:foregroundMark x1="29766" y1="43750" x2="29766" y2="43750"/>
                        <a14:foregroundMark x1="32188" y1="46944" x2="32188" y2="46944"/>
                        <a14:foregroundMark x1="30078" y1="49861" x2="30078" y2="49861"/>
                        <a14:foregroundMark x1="35859" y1="47778" x2="35859" y2="47778"/>
                        <a14:foregroundMark x1="38828" y1="46806" x2="38828" y2="46806"/>
                        <a14:foregroundMark x1="41797" y1="47222" x2="41797" y2="47222"/>
                        <a14:foregroundMark x1="45000" y1="47222" x2="45000" y2="47222"/>
                        <a14:foregroundMark x1="49141" y1="46944" x2="49141" y2="46944"/>
                        <a14:foregroundMark x1="54531" y1="47083" x2="54531" y2="47083"/>
                        <a14:foregroundMark x1="56016" y1="46944" x2="56016" y2="46944"/>
                        <a14:foregroundMark x1="47109" y1="49861" x2="47109" y2="49861"/>
                        <a14:foregroundMark x1="46641" y1="43750" x2="46641" y2="43750"/>
                        <a14:foregroundMark x1="43359" y1="43611" x2="43359" y2="43611"/>
                        <a14:foregroundMark x1="39844" y1="50000" x2="39844" y2="50000"/>
                        <a14:foregroundMark x1="40156" y1="48333" x2="40156" y2="48333"/>
                        <a14:foregroundMark x1="52812" y1="49306" x2="52812" y2="49306"/>
                        <a14:foregroundMark x1="47656" y1="47083" x2="47656" y2="47083"/>
                        <a14:foregroundMark x1="48047" y1="45417" x2="48047" y2="45417"/>
                        <a14:foregroundMark x1="59062" y1="44167" x2="59062" y2="44167"/>
                        <a14:foregroundMark x1="54688" y1="43611" x2="54688" y2="43611"/>
                        <a14:foregroundMark x1="58750" y1="49583" x2="58750" y2="49583"/>
                        <a14:foregroundMark x1="60938" y1="48333" x2="60938" y2="48333"/>
                        <a14:foregroundMark x1="63047" y1="48056" x2="63047" y2="48056"/>
                        <a14:foregroundMark x1="60938" y1="43472" x2="60938" y2="43472"/>
                        <a14:foregroundMark x1="60313" y1="43194" x2="60313" y2="43194"/>
                        <a14:foregroundMark x1="65078" y1="43611" x2="65078" y2="43611"/>
                        <a14:foregroundMark x1="64531" y1="46806" x2="64531" y2="46806"/>
                        <a14:foregroundMark x1="67109" y1="44306" x2="67109" y2="44306"/>
                        <a14:foregroundMark x1="71094" y1="47083" x2="71094" y2="47083"/>
                        <a14:foregroundMark x1="73438" y1="43472" x2="73438" y2="43472"/>
                        <a14:foregroundMark x1="75781" y1="44444" x2="75781" y2="44444"/>
                        <a14:foregroundMark x1="74063" y1="49444" x2="74063" y2="49444"/>
                        <a14:foregroundMark x1="65391" y1="49444" x2="65391" y2="49444"/>
                        <a14:foregroundMark x1="40625" y1="45556" x2="40625" y2="45556"/>
                        <a14:foregroundMark x1="74297" y1="48889" x2="74297" y2="48889"/>
                        <a14:foregroundMark x1="78125" y1="49722" x2="78125" y2="49722"/>
                        <a14:foregroundMark x1="76953" y1="50139" x2="76953" y2="50139"/>
                        <a14:foregroundMark x1="69922" y1="43611" x2="69922" y2="43611"/>
                        <a14:foregroundMark x1="59219" y1="48889" x2="59219" y2="48889"/>
                        <a14:foregroundMark x1="35000" y1="50139" x2="35000" y2="50139"/>
                        <a14:backgroundMark x1="15625" y1="51111" x2="15625" y2="42917"/>
                        <a14:backgroundMark x1="48438" y1="45972" x2="48438" y2="45972"/>
                        <a14:backgroundMark x1="41328" y1="46667" x2="41328" y2="46667"/>
                        <a14:backgroundMark x1="65234" y1="46667" x2="65234" y2="46667"/>
                        <a14:backgroundMark x1="68047" y1="51806" x2="72734" y2="51389"/>
                        <a14:backgroundMark x1="72734" y1="51389" x2="73672" y2="51528"/>
                        <a14:backgroundMark x1="79219" y1="49722" x2="79219" y2="43611"/>
                        <a14:backgroundMark x1="79219" y1="50972" x2="79219" y2="49722"/>
                        <a14:backgroundMark x1="79219" y1="43611" x2="78984" y2="42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74" t="40430" r="19355" b="47240"/>
          <a:stretch/>
        </p:blipFill>
        <p:spPr bwMode="auto">
          <a:xfrm>
            <a:off x="8518849" y="6279505"/>
            <a:ext cx="3673151" cy="38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63932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C5D609-19D1-414B-A4C4-BFE819DAE8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15851"/>
                <a:ext cx="10515600" cy="4958861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Likelihood function for a Normal distribution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Likelihood function for n trials of a Normal distribution :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,….,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</m:d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rad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,….,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nary>
                        <m:naryPr>
                          <m:chr m:val="∏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C5D609-19D1-414B-A4C4-BFE819DAE8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15851"/>
                <a:ext cx="10515600" cy="4958861"/>
              </a:xfrm>
              <a:blipFill>
                <a:blip r:embed="rId2"/>
                <a:stretch>
                  <a:fillRect l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B5F3ACC-299F-4AD4-AA6B-B2263CE3D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007" y="0"/>
            <a:ext cx="11545555" cy="1325563"/>
          </a:xfrm>
        </p:spPr>
        <p:txBody>
          <a:bodyPr/>
          <a:lstStyle/>
          <a:p>
            <a:r>
              <a:rPr lang="en-US" b="1" dirty="0"/>
              <a:t>Likelihood for n Trials from Normal Distribution:</a:t>
            </a:r>
            <a:endParaRPr lang="en-US" dirty="0"/>
          </a:p>
        </p:txBody>
      </p:sp>
      <p:sp>
        <p:nvSpPr>
          <p:cNvPr id="5" name="Google Shape;89;p14">
            <a:extLst>
              <a:ext uri="{FF2B5EF4-FFF2-40B4-BE49-F238E27FC236}">
                <a16:creationId xmlns:a16="http://schemas.microsoft.com/office/drawing/2014/main" id="{2E0191B0-28AF-478D-BE0D-2ED8728A8A8D}"/>
              </a:ext>
            </a:extLst>
          </p:cNvPr>
          <p:cNvSpPr txBox="1"/>
          <p:nvPr/>
        </p:nvSpPr>
        <p:spPr>
          <a:xfrm>
            <a:off x="1" y="6200774"/>
            <a:ext cx="12191999" cy="657225"/>
          </a:xfrm>
          <a:prstGeom prst="rect">
            <a:avLst/>
          </a:prstGeom>
          <a:solidFill>
            <a:srgbClr val="231C3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4" descr="UVA School of Data Science Launch - YouTube">
            <a:extLst>
              <a:ext uri="{FF2B5EF4-FFF2-40B4-BE49-F238E27FC236}">
                <a16:creationId xmlns:a16="http://schemas.microsoft.com/office/drawing/2014/main" id="{1D7B4EB3-0E48-8FE0-872A-5FFB7596B1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528" b="51389" l="17500" r="78125">
                        <a14:foregroundMark x1="18906" y1="43750" x2="18906" y2="43750"/>
                        <a14:foregroundMark x1="17656" y1="46944" x2="17656" y2="46944"/>
                        <a14:foregroundMark x1="23203" y1="46111" x2="23203" y2="46111"/>
                        <a14:foregroundMark x1="28125" y1="47083" x2="28125" y2="47083"/>
                        <a14:foregroundMark x1="25859" y1="43611" x2="25859" y2="43611"/>
                        <a14:foregroundMark x1="29766" y1="43750" x2="29766" y2="43750"/>
                        <a14:foregroundMark x1="32188" y1="46944" x2="32188" y2="46944"/>
                        <a14:foregroundMark x1="30078" y1="49861" x2="30078" y2="49861"/>
                        <a14:foregroundMark x1="35859" y1="47778" x2="35859" y2="47778"/>
                        <a14:foregroundMark x1="38828" y1="46806" x2="38828" y2="46806"/>
                        <a14:foregroundMark x1="41797" y1="47222" x2="41797" y2="47222"/>
                        <a14:foregroundMark x1="45000" y1="47222" x2="45000" y2="47222"/>
                        <a14:foregroundMark x1="49141" y1="46944" x2="49141" y2="46944"/>
                        <a14:foregroundMark x1="54531" y1="47083" x2="54531" y2="47083"/>
                        <a14:foregroundMark x1="56016" y1="46944" x2="56016" y2="46944"/>
                        <a14:foregroundMark x1="47109" y1="49861" x2="47109" y2="49861"/>
                        <a14:foregroundMark x1="46641" y1="43750" x2="46641" y2="43750"/>
                        <a14:foregroundMark x1="43359" y1="43611" x2="43359" y2="43611"/>
                        <a14:foregroundMark x1="39844" y1="50000" x2="39844" y2="50000"/>
                        <a14:foregroundMark x1="40156" y1="48333" x2="40156" y2="48333"/>
                        <a14:foregroundMark x1="52812" y1="49306" x2="52812" y2="49306"/>
                        <a14:foregroundMark x1="47656" y1="47083" x2="47656" y2="47083"/>
                        <a14:foregroundMark x1="48047" y1="45417" x2="48047" y2="45417"/>
                        <a14:foregroundMark x1="59062" y1="44167" x2="59062" y2="44167"/>
                        <a14:foregroundMark x1="54688" y1="43611" x2="54688" y2="43611"/>
                        <a14:foregroundMark x1="58750" y1="49583" x2="58750" y2="49583"/>
                        <a14:foregroundMark x1="60938" y1="48333" x2="60938" y2="48333"/>
                        <a14:foregroundMark x1="63047" y1="48056" x2="63047" y2="48056"/>
                        <a14:foregroundMark x1="60938" y1="43472" x2="60938" y2="43472"/>
                        <a14:foregroundMark x1="60313" y1="43194" x2="60313" y2="43194"/>
                        <a14:foregroundMark x1="65078" y1="43611" x2="65078" y2="43611"/>
                        <a14:foregroundMark x1="64531" y1="46806" x2="64531" y2="46806"/>
                        <a14:foregroundMark x1="67109" y1="44306" x2="67109" y2="44306"/>
                        <a14:foregroundMark x1="71094" y1="47083" x2="71094" y2="47083"/>
                        <a14:foregroundMark x1="73438" y1="43472" x2="73438" y2="43472"/>
                        <a14:foregroundMark x1="75781" y1="44444" x2="75781" y2="44444"/>
                        <a14:foregroundMark x1="74063" y1="49444" x2="74063" y2="49444"/>
                        <a14:foregroundMark x1="65391" y1="49444" x2="65391" y2="49444"/>
                        <a14:foregroundMark x1="40625" y1="45556" x2="40625" y2="45556"/>
                        <a14:foregroundMark x1="74297" y1="48889" x2="74297" y2="48889"/>
                        <a14:foregroundMark x1="78125" y1="49722" x2="78125" y2="49722"/>
                        <a14:foregroundMark x1="76953" y1="50139" x2="76953" y2="50139"/>
                        <a14:foregroundMark x1="69922" y1="43611" x2="69922" y2="43611"/>
                        <a14:foregroundMark x1="59219" y1="48889" x2="59219" y2="48889"/>
                        <a14:foregroundMark x1="35000" y1="50139" x2="35000" y2="50139"/>
                        <a14:backgroundMark x1="15625" y1="51111" x2="15625" y2="42917"/>
                        <a14:backgroundMark x1="48438" y1="45972" x2="48438" y2="45972"/>
                        <a14:backgroundMark x1="41328" y1="46667" x2="41328" y2="46667"/>
                        <a14:backgroundMark x1="65234" y1="46667" x2="65234" y2="46667"/>
                        <a14:backgroundMark x1="68047" y1="51806" x2="72734" y2="51389"/>
                        <a14:backgroundMark x1="72734" y1="51389" x2="73672" y2="51528"/>
                        <a14:backgroundMark x1="79219" y1="49722" x2="79219" y2="43611"/>
                        <a14:backgroundMark x1="79219" y1="50972" x2="79219" y2="49722"/>
                        <a14:backgroundMark x1="79219" y1="43611" x2="78984" y2="42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74" t="40430" r="19355" b="47240"/>
          <a:stretch/>
        </p:blipFill>
        <p:spPr bwMode="auto">
          <a:xfrm>
            <a:off x="8518849" y="6279505"/>
            <a:ext cx="3673151" cy="38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03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9578956-55D2-9725-334B-2F0E40FB68B0}"/>
              </a:ext>
            </a:extLst>
          </p:cNvPr>
          <p:cNvSpPr/>
          <p:nvPr/>
        </p:nvSpPr>
        <p:spPr>
          <a:xfrm>
            <a:off x="54479" y="4282224"/>
            <a:ext cx="5090632" cy="187991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BA3C77-EC25-0436-35F8-A5FB70375FD4}"/>
              </a:ext>
            </a:extLst>
          </p:cNvPr>
          <p:cNvSpPr/>
          <p:nvPr/>
        </p:nvSpPr>
        <p:spPr>
          <a:xfrm>
            <a:off x="54478" y="1973966"/>
            <a:ext cx="5090633" cy="226962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F510CD-BD28-20B3-29A8-303DDE13A15F}"/>
              </a:ext>
            </a:extLst>
          </p:cNvPr>
          <p:cNvSpPr/>
          <p:nvPr/>
        </p:nvSpPr>
        <p:spPr>
          <a:xfrm>
            <a:off x="5295083" y="1973965"/>
            <a:ext cx="6727345" cy="411087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464615" y="6488669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Chapter 1</a:t>
            </a:r>
          </a:p>
        </p:txBody>
      </p:sp>
      <p:sp>
        <p:nvSpPr>
          <p:cNvPr id="9" name="Google Shape;89;p14">
            <a:extLst>
              <a:ext uri="{FF2B5EF4-FFF2-40B4-BE49-F238E27FC236}">
                <a16:creationId xmlns:a16="http://schemas.microsoft.com/office/drawing/2014/main" id="{83BCB5A2-BECD-4A69-8724-47E4DD78B725}"/>
              </a:ext>
            </a:extLst>
          </p:cNvPr>
          <p:cNvSpPr txBox="1"/>
          <p:nvPr/>
        </p:nvSpPr>
        <p:spPr>
          <a:xfrm>
            <a:off x="1" y="6200774"/>
            <a:ext cx="12191999" cy="657225"/>
          </a:xfrm>
          <a:prstGeom prst="rect">
            <a:avLst/>
          </a:prstGeom>
          <a:solidFill>
            <a:srgbClr val="231C3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4E78AE4A-4FDF-4B4A-9844-D6D2887C51FD}"/>
              </a:ext>
            </a:extLst>
          </p:cNvPr>
          <p:cNvSpPr txBox="1">
            <a:spLocks/>
          </p:cNvSpPr>
          <p:nvPr/>
        </p:nvSpPr>
        <p:spPr>
          <a:xfrm>
            <a:off x="103031" y="34636"/>
            <a:ext cx="6820973" cy="1907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33400" lvl="1" indent="0">
              <a:buNone/>
            </a:pPr>
            <a:r>
              <a:rPr lang="en-US" sz="3200" b="1" dirty="0"/>
              <a:t>Additional Material:</a:t>
            </a:r>
          </a:p>
          <a:p>
            <a:pPr lvl="2">
              <a:buFontTx/>
              <a:buChar char="-"/>
            </a:pPr>
            <a:r>
              <a:rPr lang="en-US" dirty="0"/>
              <a:t>Oxford Bayesian Statistics Videos, </a:t>
            </a:r>
          </a:p>
          <a:p>
            <a:pPr lvl="2">
              <a:buFontTx/>
              <a:buChar char="-"/>
            </a:pPr>
            <a:r>
              <a:rPr lang="en-US" dirty="0"/>
              <a:t>Towards Data Science, </a:t>
            </a:r>
          </a:p>
          <a:p>
            <a:pPr lvl="2">
              <a:buFontTx/>
              <a:buChar char="-"/>
            </a:pPr>
            <a:r>
              <a:rPr lang="en-US" dirty="0"/>
              <a:t>Wikipedia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DC56EC-FDB3-6420-5D84-C17E429D8B8D}"/>
              </a:ext>
            </a:extLst>
          </p:cNvPr>
          <p:cNvSpPr txBox="1"/>
          <p:nvPr/>
        </p:nvSpPr>
        <p:spPr>
          <a:xfrm>
            <a:off x="5612562" y="2669599"/>
            <a:ext cx="66524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https://towardsdatascience.com/a-gentle-intro-to-conjugate-priors-8be6ac0d31f6</a:t>
            </a:r>
            <a:r>
              <a:rPr lang="en-US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FE2348-33FF-070F-39E5-040DA59859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439"/>
          <a:stretch/>
        </p:blipFill>
        <p:spPr>
          <a:xfrm>
            <a:off x="7193807" y="3056465"/>
            <a:ext cx="3057776" cy="2953026"/>
          </a:xfrm>
          <a:prstGeom prst="rect">
            <a:avLst/>
          </a:prstGeom>
        </p:spPr>
      </p:pic>
      <p:pic>
        <p:nvPicPr>
          <p:cNvPr id="14" name="Picture 4" descr="UVA School of Data Science Launch - YouTube">
            <a:extLst>
              <a:ext uri="{FF2B5EF4-FFF2-40B4-BE49-F238E27FC236}">
                <a16:creationId xmlns:a16="http://schemas.microsoft.com/office/drawing/2014/main" id="{FB262EE0-0E51-BFB8-22E2-835D4CE620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1528" b="51389" l="17500" r="78125">
                        <a14:foregroundMark x1="18906" y1="43750" x2="18906" y2="43750"/>
                        <a14:foregroundMark x1="17656" y1="46944" x2="17656" y2="46944"/>
                        <a14:foregroundMark x1="23203" y1="46111" x2="23203" y2="46111"/>
                        <a14:foregroundMark x1="28125" y1="47083" x2="28125" y2="47083"/>
                        <a14:foregroundMark x1="25859" y1="43611" x2="25859" y2="43611"/>
                        <a14:foregroundMark x1="29766" y1="43750" x2="29766" y2="43750"/>
                        <a14:foregroundMark x1="32188" y1="46944" x2="32188" y2="46944"/>
                        <a14:foregroundMark x1="30078" y1="49861" x2="30078" y2="49861"/>
                        <a14:foregroundMark x1="35859" y1="47778" x2="35859" y2="47778"/>
                        <a14:foregroundMark x1="38828" y1="46806" x2="38828" y2="46806"/>
                        <a14:foregroundMark x1="41797" y1="47222" x2="41797" y2="47222"/>
                        <a14:foregroundMark x1="45000" y1="47222" x2="45000" y2="47222"/>
                        <a14:foregroundMark x1="49141" y1="46944" x2="49141" y2="46944"/>
                        <a14:foregroundMark x1="54531" y1="47083" x2="54531" y2="47083"/>
                        <a14:foregroundMark x1="56016" y1="46944" x2="56016" y2="46944"/>
                        <a14:foregroundMark x1="47109" y1="49861" x2="47109" y2="49861"/>
                        <a14:foregroundMark x1="46641" y1="43750" x2="46641" y2="43750"/>
                        <a14:foregroundMark x1="43359" y1="43611" x2="43359" y2="43611"/>
                        <a14:foregroundMark x1="39844" y1="50000" x2="39844" y2="50000"/>
                        <a14:foregroundMark x1="40156" y1="48333" x2="40156" y2="48333"/>
                        <a14:foregroundMark x1="52812" y1="49306" x2="52812" y2="49306"/>
                        <a14:foregroundMark x1="47656" y1="47083" x2="47656" y2="47083"/>
                        <a14:foregroundMark x1="48047" y1="45417" x2="48047" y2="45417"/>
                        <a14:foregroundMark x1="59062" y1="44167" x2="59062" y2="44167"/>
                        <a14:foregroundMark x1="54688" y1="43611" x2="54688" y2="43611"/>
                        <a14:foregroundMark x1="58750" y1="49583" x2="58750" y2="49583"/>
                        <a14:foregroundMark x1="60938" y1="48333" x2="60938" y2="48333"/>
                        <a14:foregroundMark x1="63047" y1="48056" x2="63047" y2="48056"/>
                        <a14:foregroundMark x1="60938" y1="43472" x2="60938" y2="43472"/>
                        <a14:foregroundMark x1="60313" y1="43194" x2="60313" y2="43194"/>
                        <a14:foregroundMark x1="65078" y1="43611" x2="65078" y2="43611"/>
                        <a14:foregroundMark x1="64531" y1="46806" x2="64531" y2="46806"/>
                        <a14:foregroundMark x1="67109" y1="44306" x2="67109" y2="44306"/>
                        <a14:foregroundMark x1="71094" y1="47083" x2="71094" y2="47083"/>
                        <a14:foregroundMark x1="73438" y1="43472" x2="73438" y2="43472"/>
                        <a14:foregroundMark x1="75781" y1="44444" x2="75781" y2="44444"/>
                        <a14:foregroundMark x1="74063" y1="49444" x2="74063" y2="49444"/>
                        <a14:foregroundMark x1="65391" y1="49444" x2="65391" y2="49444"/>
                        <a14:foregroundMark x1="40625" y1="45556" x2="40625" y2="45556"/>
                        <a14:foregroundMark x1="74297" y1="48889" x2="74297" y2="48889"/>
                        <a14:foregroundMark x1="78125" y1="49722" x2="78125" y2="49722"/>
                        <a14:foregroundMark x1="76953" y1="50139" x2="76953" y2="50139"/>
                        <a14:foregroundMark x1="69922" y1="43611" x2="69922" y2="43611"/>
                        <a14:foregroundMark x1="59219" y1="48889" x2="59219" y2="48889"/>
                        <a14:foregroundMark x1="35000" y1="50139" x2="35000" y2="50139"/>
                        <a14:backgroundMark x1="15625" y1="51111" x2="15625" y2="42917"/>
                        <a14:backgroundMark x1="48438" y1="45972" x2="48438" y2="45972"/>
                        <a14:backgroundMark x1="41328" y1="46667" x2="41328" y2="46667"/>
                        <a14:backgroundMark x1="65234" y1="46667" x2="65234" y2="46667"/>
                        <a14:backgroundMark x1="68047" y1="51806" x2="72734" y2="51389"/>
                        <a14:backgroundMark x1="72734" y1="51389" x2="73672" y2="51528"/>
                        <a14:backgroundMark x1="79219" y1="49722" x2="79219" y2="43611"/>
                        <a14:backgroundMark x1="79219" y1="50972" x2="79219" y2="49722"/>
                        <a14:backgroundMark x1="79219" y1="43611" x2="78984" y2="42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74" t="40430" r="19355" b="47240"/>
          <a:stretch/>
        </p:blipFill>
        <p:spPr bwMode="auto">
          <a:xfrm>
            <a:off x="8518849" y="6279505"/>
            <a:ext cx="3673151" cy="38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3AFB26-F529-E64C-62AF-55FE8213E914}"/>
              </a:ext>
            </a:extLst>
          </p:cNvPr>
          <p:cNvSpPr txBox="1"/>
          <p:nvPr/>
        </p:nvSpPr>
        <p:spPr>
          <a:xfrm>
            <a:off x="266981" y="2050309"/>
            <a:ext cx="49489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https://www.youtube.com/watch?v=U1HbB0ATZ_A&amp;list=PLFDbGp5YzjqXQ4oE4w9GVWdiokWB9gEpm&amp;index=1</a:t>
            </a:r>
            <a:r>
              <a:rPr lang="en-US" dirty="0"/>
              <a:t>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72BFC97-90FE-6CB1-4DCB-8E2997DEC5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034" y="2748269"/>
            <a:ext cx="3706388" cy="140813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8AA0209-1DA6-AC6C-9520-E95DB33896D4}"/>
              </a:ext>
            </a:extLst>
          </p:cNvPr>
          <p:cNvSpPr txBox="1"/>
          <p:nvPr/>
        </p:nvSpPr>
        <p:spPr>
          <a:xfrm>
            <a:off x="590819" y="4435186"/>
            <a:ext cx="62301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8"/>
              </a:rPr>
              <a:t>https://en.wikipedia.org/wiki/Conjugate_prior</a:t>
            </a:r>
            <a:endParaRPr lang="en-US" sz="14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B62FA9C-BE4F-63CC-8B25-4EB0F8BB16D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7713" y="4770024"/>
            <a:ext cx="4451030" cy="12586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7CD1D0-9CE6-5DE0-E9E9-D18E4A28E748}"/>
              </a:ext>
            </a:extLst>
          </p:cNvPr>
          <p:cNvSpPr txBox="1"/>
          <p:nvPr/>
        </p:nvSpPr>
        <p:spPr>
          <a:xfrm>
            <a:off x="5612562" y="2032843"/>
            <a:ext cx="57768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10"/>
              </a:rPr>
              <a:t>https://towardsdatascience.com/conjugate-prior-explained-75957dc80bfb?gi=36a667715788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9759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9;p14">
            <a:extLst>
              <a:ext uri="{FF2B5EF4-FFF2-40B4-BE49-F238E27FC236}">
                <a16:creationId xmlns:a16="http://schemas.microsoft.com/office/drawing/2014/main" id="{A110AE9A-F377-4BB5-B72C-935586801002}"/>
              </a:ext>
            </a:extLst>
          </p:cNvPr>
          <p:cNvSpPr txBox="1"/>
          <p:nvPr/>
        </p:nvSpPr>
        <p:spPr>
          <a:xfrm>
            <a:off x="1" y="6200774"/>
            <a:ext cx="12191999" cy="657225"/>
          </a:xfrm>
          <a:prstGeom prst="rect">
            <a:avLst/>
          </a:prstGeom>
          <a:solidFill>
            <a:srgbClr val="231C3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3CDAA1-B4E4-4321-9251-869393BEEB42}"/>
              </a:ext>
            </a:extLst>
          </p:cNvPr>
          <p:cNvSpPr txBox="1"/>
          <p:nvPr/>
        </p:nvSpPr>
        <p:spPr>
          <a:xfrm>
            <a:off x="43962" y="6254448"/>
            <a:ext cx="60968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Additional Material </a:t>
            </a:r>
          </a:p>
        </p:txBody>
      </p:sp>
      <p:pic>
        <p:nvPicPr>
          <p:cNvPr id="8" name="Picture 4" descr="UVA School of Data Science Launch - YouTube">
            <a:extLst>
              <a:ext uri="{FF2B5EF4-FFF2-40B4-BE49-F238E27FC236}">
                <a16:creationId xmlns:a16="http://schemas.microsoft.com/office/drawing/2014/main" id="{42AD680F-AF1D-3106-48C1-D0DE1EDD9F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528" b="51389" l="17500" r="78125">
                        <a14:foregroundMark x1="18906" y1="43750" x2="18906" y2="43750"/>
                        <a14:foregroundMark x1="17656" y1="46944" x2="17656" y2="46944"/>
                        <a14:foregroundMark x1="23203" y1="46111" x2="23203" y2="46111"/>
                        <a14:foregroundMark x1="28125" y1="47083" x2="28125" y2="47083"/>
                        <a14:foregroundMark x1="25859" y1="43611" x2="25859" y2="43611"/>
                        <a14:foregroundMark x1="29766" y1="43750" x2="29766" y2="43750"/>
                        <a14:foregroundMark x1="32188" y1="46944" x2="32188" y2="46944"/>
                        <a14:foregroundMark x1="30078" y1="49861" x2="30078" y2="49861"/>
                        <a14:foregroundMark x1="35859" y1="47778" x2="35859" y2="47778"/>
                        <a14:foregroundMark x1="38828" y1="46806" x2="38828" y2="46806"/>
                        <a14:foregroundMark x1="41797" y1="47222" x2="41797" y2="47222"/>
                        <a14:foregroundMark x1="45000" y1="47222" x2="45000" y2="47222"/>
                        <a14:foregroundMark x1="49141" y1="46944" x2="49141" y2="46944"/>
                        <a14:foregroundMark x1="54531" y1="47083" x2="54531" y2="47083"/>
                        <a14:foregroundMark x1="56016" y1="46944" x2="56016" y2="46944"/>
                        <a14:foregroundMark x1="47109" y1="49861" x2="47109" y2="49861"/>
                        <a14:foregroundMark x1="46641" y1="43750" x2="46641" y2="43750"/>
                        <a14:foregroundMark x1="43359" y1="43611" x2="43359" y2="43611"/>
                        <a14:foregroundMark x1="39844" y1="50000" x2="39844" y2="50000"/>
                        <a14:foregroundMark x1="40156" y1="48333" x2="40156" y2="48333"/>
                        <a14:foregroundMark x1="52812" y1="49306" x2="52812" y2="49306"/>
                        <a14:foregroundMark x1="47656" y1="47083" x2="47656" y2="47083"/>
                        <a14:foregroundMark x1="48047" y1="45417" x2="48047" y2="45417"/>
                        <a14:foregroundMark x1="59062" y1="44167" x2="59062" y2="44167"/>
                        <a14:foregroundMark x1="54688" y1="43611" x2="54688" y2="43611"/>
                        <a14:foregroundMark x1="58750" y1="49583" x2="58750" y2="49583"/>
                        <a14:foregroundMark x1="60938" y1="48333" x2="60938" y2="48333"/>
                        <a14:foregroundMark x1="63047" y1="48056" x2="63047" y2="48056"/>
                        <a14:foregroundMark x1="60938" y1="43472" x2="60938" y2="43472"/>
                        <a14:foregroundMark x1="60313" y1="43194" x2="60313" y2="43194"/>
                        <a14:foregroundMark x1="65078" y1="43611" x2="65078" y2="43611"/>
                        <a14:foregroundMark x1="64531" y1="46806" x2="64531" y2="46806"/>
                        <a14:foregroundMark x1="67109" y1="44306" x2="67109" y2="44306"/>
                        <a14:foregroundMark x1="71094" y1="47083" x2="71094" y2="47083"/>
                        <a14:foregroundMark x1="73438" y1="43472" x2="73438" y2="43472"/>
                        <a14:foregroundMark x1="75781" y1="44444" x2="75781" y2="44444"/>
                        <a14:foregroundMark x1="74063" y1="49444" x2="74063" y2="49444"/>
                        <a14:foregroundMark x1="65391" y1="49444" x2="65391" y2="49444"/>
                        <a14:foregroundMark x1="40625" y1="45556" x2="40625" y2="45556"/>
                        <a14:foregroundMark x1="74297" y1="48889" x2="74297" y2="48889"/>
                        <a14:foregroundMark x1="78125" y1="49722" x2="78125" y2="49722"/>
                        <a14:foregroundMark x1="76953" y1="50139" x2="76953" y2="50139"/>
                        <a14:foregroundMark x1="69922" y1="43611" x2="69922" y2="43611"/>
                        <a14:foregroundMark x1="59219" y1="48889" x2="59219" y2="48889"/>
                        <a14:foregroundMark x1="35000" y1="50139" x2="35000" y2="50139"/>
                        <a14:backgroundMark x1="15625" y1="51111" x2="15625" y2="42917"/>
                        <a14:backgroundMark x1="48438" y1="45972" x2="48438" y2="45972"/>
                        <a14:backgroundMark x1="41328" y1="46667" x2="41328" y2="46667"/>
                        <a14:backgroundMark x1="65234" y1="46667" x2="65234" y2="46667"/>
                        <a14:backgroundMark x1="68047" y1="51806" x2="72734" y2="51389"/>
                        <a14:backgroundMark x1="72734" y1="51389" x2="73672" y2="51528"/>
                        <a14:backgroundMark x1="79219" y1="49722" x2="79219" y2="43611"/>
                        <a14:backgroundMark x1="79219" y1="50972" x2="79219" y2="49722"/>
                        <a14:backgroundMark x1="79219" y1="43611" x2="78984" y2="42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74" t="40430" r="19355" b="47240"/>
          <a:stretch/>
        </p:blipFill>
        <p:spPr bwMode="auto">
          <a:xfrm>
            <a:off x="8518849" y="6279505"/>
            <a:ext cx="3673151" cy="38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811EA11-F46C-17D6-79BF-114CEB36F7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839" b="9878"/>
          <a:stretch/>
        </p:blipFill>
        <p:spPr>
          <a:xfrm>
            <a:off x="232893" y="1801516"/>
            <a:ext cx="11726214" cy="40178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DF3C5C91-11EA-4379-A999-8B3E81452348}"/>
              </a:ext>
            </a:extLst>
          </p:cNvPr>
          <p:cNvSpPr txBox="1">
            <a:spLocks/>
          </p:cNvSpPr>
          <p:nvPr/>
        </p:nvSpPr>
        <p:spPr>
          <a:xfrm>
            <a:off x="103031" y="34636"/>
            <a:ext cx="6820973" cy="1907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33400" lvl="1" indent="0">
              <a:buNone/>
            </a:pPr>
            <a:r>
              <a:rPr lang="en-US" sz="3200" b="1" dirty="0"/>
              <a:t>Additional Material:</a:t>
            </a:r>
          </a:p>
          <a:p>
            <a:pPr lvl="2">
              <a:buFontTx/>
              <a:buChar char="-"/>
            </a:pPr>
            <a:r>
              <a:rPr lang="en-US" dirty="0"/>
              <a:t>Oxford Bayesian Statistics Videos, </a:t>
            </a:r>
          </a:p>
          <a:p>
            <a:pPr lvl="2">
              <a:buFontTx/>
              <a:buChar char="-"/>
            </a:pPr>
            <a:r>
              <a:rPr lang="en-US" dirty="0"/>
              <a:t>Towards Data Science, </a:t>
            </a:r>
          </a:p>
          <a:p>
            <a:pPr lvl="2">
              <a:buFontTx/>
              <a:buChar char="-"/>
            </a:pPr>
            <a:r>
              <a:rPr lang="en-US" dirty="0"/>
              <a:t>Wikipedia</a:t>
            </a:r>
          </a:p>
        </p:txBody>
      </p:sp>
    </p:spTree>
    <p:extLst>
      <p:ext uri="{BB962C8B-B14F-4D97-AF65-F5344CB8AC3E}">
        <p14:creationId xmlns:p14="http://schemas.microsoft.com/office/powerpoint/2010/main" val="2650661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4EF9636-492A-4B62-8C15-7D9AC02EDC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u="sng" dirty="0"/>
              <a:t>Bayes Theorem:</a:t>
            </a:r>
            <a:endParaRPr lang="en-US" dirty="0"/>
          </a:p>
        </p:txBody>
      </p:sp>
      <p:sp>
        <p:nvSpPr>
          <p:cNvPr id="5" name="Google Shape;89;p14">
            <a:extLst>
              <a:ext uri="{FF2B5EF4-FFF2-40B4-BE49-F238E27FC236}">
                <a16:creationId xmlns:a16="http://schemas.microsoft.com/office/drawing/2014/main" id="{26249BDD-0EA9-45B3-93E3-AD56D6F4FE26}"/>
              </a:ext>
            </a:extLst>
          </p:cNvPr>
          <p:cNvSpPr txBox="1"/>
          <p:nvPr/>
        </p:nvSpPr>
        <p:spPr>
          <a:xfrm>
            <a:off x="1" y="6200774"/>
            <a:ext cx="12191999" cy="657225"/>
          </a:xfrm>
          <a:prstGeom prst="rect">
            <a:avLst/>
          </a:prstGeom>
          <a:solidFill>
            <a:srgbClr val="231C3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4" descr="UVA School of Data Science Launch - YouTube">
            <a:extLst>
              <a:ext uri="{FF2B5EF4-FFF2-40B4-BE49-F238E27FC236}">
                <a16:creationId xmlns:a16="http://schemas.microsoft.com/office/drawing/2014/main" id="{16085311-D1C9-2E1F-D715-5D51EFA66B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528" b="51389" l="17500" r="78125">
                        <a14:foregroundMark x1="18906" y1="43750" x2="18906" y2="43750"/>
                        <a14:foregroundMark x1="17656" y1="46944" x2="17656" y2="46944"/>
                        <a14:foregroundMark x1="23203" y1="46111" x2="23203" y2="46111"/>
                        <a14:foregroundMark x1="28125" y1="47083" x2="28125" y2="47083"/>
                        <a14:foregroundMark x1="25859" y1="43611" x2="25859" y2="43611"/>
                        <a14:foregroundMark x1="29766" y1="43750" x2="29766" y2="43750"/>
                        <a14:foregroundMark x1="32188" y1="46944" x2="32188" y2="46944"/>
                        <a14:foregroundMark x1="30078" y1="49861" x2="30078" y2="49861"/>
                        <a14:foregroundMark x1="35859" y1="47778" x2="35859" y2="47778"/>
                        <a14:foregroundMark x1="38828" y1="46806" x2="38828" y2="46806"/>
                        <a14:foregroundMark x1="41797" y1="47222" x2="41797" y2="47222"/>
                        <a14:foregroundMark x1="45000" y1="47222" x2="45000" y2="47222"/>
                        <a14:foregroundMark x1="49141" y1="46944" x2="49141" y2="46944"/>
                        <a14:foregroundMark x1="54531" y1="47083" x2="54531" y2="47083"/>
                        <a14:foregroundMark x1="56016" y1="46944" x2="56016" y2="46944"/>
                        <a14:foregroundMark x1="47109" y1="49861" x2="47109" y2="49861"/>
                        <a14:foregroundMark x1="46641" y1="43750" x2="46641" y2="43750"/>
                        <a14:foregroundMark x1="43359" y1="43611" x2="43359" y2="43611"/>
                        <a14:foregroundMark x1="39844" y1="50000" x2="39844" y2="50000"/>
                        <a14:foregroundMark x1="40156" y1="48333" x2="40156" y2="48333"/>
                        <a14:foregroundMark x1="52812" y1="49306" x2="52812" y2="49306"/>
                        <a14:foregroundMark x1="47656" y1="47083" x2="47656" y2="47083"/>
                        <a14:foregroundMark x1="48047" y1="45417" x2="48047" y2="45417"/>
                        <a14:foregroundMark x1="59062" y1="44167" x2="59062" y2="44167"/>
                        <a14:foregroundMark x1="54688" y1="43611" x2="54688" y2="43611"/>
                        <a14:foregroundMark x1="58750" y1="49583" x2="58750" y2="49583"/>
                        <a14:foregroundMark x1="60938" y1="48333" x2="60938" y2="48333"/>
                        <a14:foregroundMark x1="63047" y1="48056" x2="63047" y2="48056"/>
                        <a14:foregroundMark x1="60938" y1="43472" x2="60938" y2="43472"/>
                        <a14:foregroundMark x1="60313" y1="43194" x2="60313" y2="43194"/>
                        <a14:foregroundMark x1="65078" y1="43611" x2="65078" y2="43611"/>
                        <a14:foregroundMark x1="64531" y1="46806" x2="64531" y2="46806"/>
                        <a14:foregroundMark x1="67109" y1="44306" x2="67109" y2="44306"/>
                        <a14:foregroundMark x1="71094" y1="47083" x2="71094" y2="47083"/>
                        <a14:foregroundMark x1="73438" y1="43472" x2="73438" y2="43472"/>
                        <a14:foregroundMark x1="75781" y1="44444" x2="75781" y2="44444"/>
                        <a14:foregroundMark x1="74063" y1="49444" x2="74063" y2="49444"/>
                        <a14:foregroundMark x1="65391" y1="49444" x2="65391" y2="49444"/>
                        <a14:foregroundMark x1="40625" y1="45556" x2="40625" y2="45556"/>
                        <a14:foregroundMark x1="74297" y1="48889" x2="74297" y2="48889"/>
                        <a14:foregroundMark x1="78125" y1="49722" x2="78125" y2="49722"/>
                        <a14:foregroundMark x1="76953" y1="50139" x2="76953" y2="50139"/>
                        <a14:foregroundMark x1="69922" y1="43611" x2="69922" y2="43611"/>
                        <a14:foregroundMark x1="59219" y1="48889" x2="59219" y2="48889"/>
                        <a14:foregroundMark x1="35000" y1="50139" x2="35000" y2="50139"/>
                        <a14:backgroundMark x1="15625" y1="51111" x2="15625" y2="42917"/>
                        <a14:backgroundMark x1="48438" y1="45972" x2="48438" y2="45972"/>
                        <a14:backgroundMark x1="41328" y1="46667" x2="41328" y2="46667"/>
                        <a14:backgroundMark x1="65234" y1="46667" x2="65234" y2="46667"/>
                        <a14:backgroundMark x1="68047" y1="51806" x2="72734" y2="51389"/>
                        <a14:backgroundMark x1="72734" y1="51389" x2="73672" y2="51528"/>
                        <a14:backgroundMark x1="79219" y1="49722" x2="79219" y2="43611"/>
                        <a14:backgroundMark x1="79219" y1="50972" x2="79219" y2="49722"/>
                        <a14:backgroundMark x1="79219" y1="43611" x2="78984" y2="42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74" t="40430" r="19355" b="47240"/>
          <a:stretch/>
        </p:blipFill>
        <p:spPr bwMode="auto">
          <a:xfrm>
            <a:off x="8518849" y="6279505"/>
            <a:ext cx="3673151" cy="38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6661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80E601D-D1EE-9795-ED7D-E6F3F0713E17}"/>
              </a:ext>
            </a:extLst>
          </p:cNvPr>
          <p:cNvSpPr/>
          <p:nvPr/>
        </p:nvSpPr>
        <p:spPr>
          <a:xfrm>
            <a:off x="6718041" y="130629"/>
            <a:ext cx="5103845" cy="2771191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9672B5-4831-48D7-829B-190C798A3B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399" t="36432" r="29896"/>
          <a:stretch/>
        </p:blipFill>
        <p:spPr>
          <a:xfrm>
            <a:off x="1304428" y="1512444"/>
            <a:ext cx="4389987" cy="28645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68B722-DA00-4105-ADE1-5B800E8BFB72}"/>
              </a:ext>
            </a:extLst>
          </p:cNvPr>
          <p:cNvSpPr txBox="1"/>
          <p:nvPr/>
        </p:nvSpPr>
        <p:spPr>
          <a:xfrm>
            <a:off x="242685" y="5776711"/>
            <a:ext cx="111244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*From Video 1.13 on “Expectation and Conditioning”</a:t>
            </a:r>
          </a:p>
        </p:txBody>
      </p:sp>
      <p:sp>
        <p:nvSpPr>
          <p:cNvPr id="10" name="Google Shape;89;p14">
            <a:extLst>
              <a:ext uri="{FF2B5EF4-FFF2-40B4-BE49-F238E27FC236}">
                <a16:creationId xmlns:a16="http://schemas.microsoft.com/office/drawing/2014/main" id="{B0876E93-7F98-47C3-AF40-C4D25FB67B8B}"/>
              </a:ext>
            </a:extLst>
          </p:cNvPr>
          <p:cNvSpPr txBox="1"/>
          <p:nvPr/>
        </p:nvSpPr>
        <p:spPr>
          <a:xfrm>
            <a:off x="1" y="6200775"/>
            <a:ext cx="12191999" cy="657225"/>
          </a:xfrm>
          <a:prstGeom prst="rect">
            <a:avLst/>
          </a:prstGeom>
          <a:solidFill>
            <a:srgbClr val="231C3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C1C88D8-AC26-4249-AB73-621553059348}"/>
                  </a:ext>
                </a:extLst>
              </p:cNvPr>
              <p:cNvSpPr txBox="1"/>
              <p:nvPr/>
            </p:nvSpPr>
            <p:spPr>
              <a:xfrm>
                <a:off x="6782161" y="3826612"/>
                <a:ext cx="4794646" cy="12873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C1C88D8-AC26-4249-AB73-621553059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2161" y="3826612"/>
                <a:ext cx="4794646" cy="12873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7E027E0-217C-402F-9A9D-AB9D081E7394}"/>
              </a:ext>
            </a:extLst>
          </p:cNvPr>
          <p:cNvCxnSpPr>
            <a:cxnSpLocks/>
          </p:cNvCxnSpPr>
          <p:nvPr/>
        </p:nvCxnSpPr>
        <p:spPr>
          <a:xfrm flipH="1" flipV="1">
            <a:off x="5027035" y="3440918"/>
            <a:ext cx="1828798" cy="823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ED90FC6-0216-45E6-879E-6FC85EB59D94}"/>
              </a:ext>
            </a:extLst>
          </p:cNvPr>
          <p:cNvSpPr txBox="1"/>
          <p:nvPr/>
        </p:nvSpPr>
        <p:spPr>
          <a:xfrm>
            <a:off x="6470138" y="3484254"/>
            <a:ext cx="5590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“Conditioning” is computing the denominator like this: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4727BE-DEBF-4DB8-B53E-6994C82C3E34}"/>
              </a:ext>
            </a:extLst>
          </p:cNvPr>
          <p:cNvSpPr txBox="1"/>
          <p:nvPr/>
        </p:nvSpPr>
        <p:spPr>
          <a:xfrm>
            <a:off x="6665876" y="5105408"/>
            <a:ext cx="4324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Which simply normalizes the posterior probabilities to </a:t>
            </a:r>
            <a:r>
              <a:rPr lang="en-US" sz="1800" b="1" u="sng" dirty="0"/>
              <a:t>sum to 1</a:t>
            </a:r>
            <a:r>
              <a:rPr lang="en-US" sz="1800" dirty="0"/>
              <a:t>.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9E15410-C2CB-414B-821E-3939C3B74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398" y="245807"/>
            <a:ext cx="10515600" cy="1325563"/>
          </a:xfrm>
        </p:spPr>
        <p:txBody>
          <a:bodyPr/>
          <a:lstStyle/>
          <a:p>
            <a:r>
              <a:rPr lang="en-US" dirty="0"/>
              <a:t>Conditioning </a:t>
            </a:r>
            <a:br>
              <a:rPr lang="en-US" dirty="0"/>
            </a:br>
            <a:r>
              <a:rPr lang="en-US" dirty="0"/>
              <a:t>(discrete parameter)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960FBA-EFE3-48D8-97DF-4EE03DC3CFB1}"/>
              </a:ext>
            </a:extLst>
          </p:cNvPr>
          <p:cNvSpPr txBox="1"/>
          <p:nvPr/>
        </p:nvSpPr>
        <p:spPr>
          <a:xfrm>
            <a:off x="-76618" y="6244400"/>
            <a:ext cx="60968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General idea of computing priors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6EF3282-72D5-4DAE-890C-59E5F8E327A2}"/>
                  </a:ext>
                </a:extLst>
              </p:cNvPr>
              <p:cNvSpPr txBox="1"/>
              <p:nvPr/>
            </p:nvSpPr>
            <p:spPr>
              <a:xfrm>
                <a:off x="8955193" y="667959"/>
                <a:ext cx="1870961" cy="689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6EF3282-72D5-4DAE-890C-59E5F8E32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5193" y="667959"/>
                <a:ext cx="1870961" cy="6898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Left Brace 7">
            <a:extLst>
              <a:ext uri="{FF2B5EF4-FFF2-40B4-BE49-F238E27FC236}">
                <a16:creationId xmlns:a16="http://schemas.microsoft.com/office/drawing/2014/main" id="{F75B47B6-6A04-4243-8E03-42530FCFBCA6}"/>
              </a:ext>
            </a:extLst>
          </p:cNvPr>
          <p:cNvSpPr/>
          <p:nvPr/>
        </p:nvSpPr>
        <p:spPr>
          <a:xfrm rot="16200000">
            <a:off x="10136722" y="931008"/>
            <a:ext cx="483821" cy="679048"/>
          </a:xfrm>
          <a:prstGeom prst="leftBrace">
            <a:avLst>
              <a:gd name="adj1" fmla="val 8333"/>
              <a:gd name="adj2" fmla="val 4757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535F151-1D5B-4B26-93F8-D209316E0873}"/>
                  </a:ext>
                </a:extLst>
              </p:cNvPr>
              <p:cNvSpPr txBox="1"/>
              <p:nvPr/>
            </p:nvSpPr>
            <p:spPr>
              <a:xfrm>
                <a:off x="7592994" y="1401099"/>
                <a:ext cx="4684962" cy="5358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  </m:t>
                    </m:r>
                    <m:groupChr>
                      <m:groupChrPr>
                        <m:chr m:val="⇒"/>
                        <m:vertJc m:val="bot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sz="1600" dirty="0"/>
                  <a:t>  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535F151-1D5B-4B26-93F8-D209316E0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2994" y="1401099"/>
                <a:ext cx="4684962" cy="5358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193F764-4682-4D75-97DB-C7A588CD086A}"/>
                  </a:ext>
                </a:extLst>
              </p:cNvPr>
              <p:cNvSpPr txBox="1"/>
              <p:nvPr/>
            </p:nvSpPr>
            <p:spPr>
              <a:xfrm>
                <a:off x="8921464" y="2190193"/>
                <a:ext cx="2407390" cy="689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193F764-4682-4D75-97DB-C7A588CD0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1464" y="2190193"/>
                <a:ext cx="2407390" cy="6898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Left Brace 16">
            <a:extLst>
              <a:ext uri="{FF2B5EF4-FFF2-40B4-BE49-F238E27FC236}">
                <a16:creationId xmlns:a16="http://schemas.microsoft.com/office/drawing/2014/main" id="{90888217-3AAF-49A5-B2D5-375AEE28A61B}"/>
              </a:ext>
            </a:extLst>
          </p:cNvPr>
          <p:cNvSpPr/>
          <p:nvPr/>
        </p:nvSpPr>
        <p:spPr>
          <a:xfrm rot="16200000" flipH="1">
            <a:off x="10284167" y="1603201"/>
            <a:ext cx="610894" cy="1101010"/>
          </a:xfrm>
          <a:prstGeom prst="leftBrace">
            <a:avLst>
              <a:gd name="adj1" fmla="val 8333"/>
              <a:gd name="adj2" fmla="val 2923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B147E8-DD80-4940-AED2-51CA92B6B059}"/>
              </a:ext>
            </a:extLst>
          </p:cNvPr>
          <p:cNvSpPr txBox="1"/>
          <p:nvPr/>
        </p:nvSpPr>
        <p:spPr>
          <a:xfrm>
            <a:off x="8581423" y="480347"/>
            <a:ext cx="2334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Dfn</a:t>
            </a:r>
            <a:r>
              <a:rPr lang="en-US" dirty="0"/>
              <a:t> of Marginal Probability: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E3ED90-FA83-4B75-8B3C-DB76492FF71D}"/>
              </a:ext>
            </a:extLst>
          </p:cNvPr>
          <p:cNvSpPr txBox="1"/>
          <p:nvPr/>
        </p:nvSpPr>
        <p:spPr>
          <a:xfrm>
            <a:off x="6701548" y="1145297"/>
            <a:ext cx="2544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Dfn</a:t>
            </a:r>
            <a:r>
              <a:rPr lang="en-US" dirty="0"/>
              <a:t> of Conditional Probability: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D2A1F6-56AE-07AA-D9C2-65B0EAD07F0B}"/>
              </a:ext>
            </a:extLst>
          </p:cNvPr>
          <p:cNvSpPr txBox="1"/>
          <p:nvPr/>
        </p:nvSpPr>
        <p:spPr>
          <a:xfrm>
            <a:off x="6774395" y="175549"/>
            <a:ext cx="2005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Proof from last week:</a:t>
            </a:r>
          </a:p>
        </p:txBody>
      </p:sp>
      <p:pic>
        <p:nvPicPr>
          <p:cNvPr id="22" name="Picture 4" descr="UVA School of Data Science Launch - YouTube">
            <a:extLst>
              <a:ext uri="{FF2B5EF4-FFF2-40B4-BE49-F238E27FC236}">
                <a16:creationId xmlns:a16="http://schemas.microsoft.com/office/drawing/2014/main" id="{7433E797-89A9-1B3E-CB3A-B8FA4AC72C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41528" b="51389" l="17500" r="78125">
                        <a14:foregroundMark x1="18906" y1="43750" x2="18906" y2="43750"/>
                        <a14:foregroundMark x1="17656" y1="46944" x2="17656" y2="46944"/>
                        <a14:foregroundMark x1="23203" y1="46111" x2="23203" y2="46111"/>
                        <a14:foregroundMark x1="28125" y1="47083" x2="28125" y2="47083"/>
                        <a14:foregroundMark x1="25859" y1="43611" x2="25859" y2="43611"/>
                        <a14:foregroundMark x1="29766" y1="43750" x2="29766" y2="43750"/>
                        <a14:foregroundMark x1="32188" y1="46944" x2="32188" y2="46944"/>
                        <a14:foregroundMark x1="30078" y1="49861" x2="30078" y2="49861"/>
                        <a14:foregroundMark x1="35859" y1="47778" x2="35859" y2="47778"/>
                        <a14:foregroundMark x1="38828" y1="46806" x2="38828" y2="46806"/>
                        <a14:foregroundMark x1="41797" y1="47222" x2="41797" y2="47222"/>
                        <a14:foregroundMark x1="45000" y1="47222" x2="45000" y2="47222"/>
                        <a14:foregroundMark x1="49141" y1="46944" x2="49141" y2="46944"/>
                        <a14:foregroundMark x1="54531" y1="47083" x2="54531" y2="47083"/>
                        <a14:foregroundMark x1="56016" y1="46944" x2="56016" y2="46944"/>
                        <a14:foregroundMark x1="47109" y1="49861" x2="47109" y2="49861"/>
                        <a14:foregroundMark x1="46641" y1="43750" x2="46641" y2="43750"/>
                        <a14:foregroundMark x1="43359" y1="43611" x2="43359" y2="43611"/>
                        <a14:foregroundMark x1="39844" y1="50000" x2="39844" y2="50000"/>
                        <a14:foregroundMark x1="40156" y1="48333" x2="40156" y2="48333"/>
                        <a14:foregroundMark x1="52812" y1="49306" x2="52812" y2="49306"/>
                        <a14:foregroundMark x1="47656" y1="47083" x2="47656" y2="47083"/>
                        <a14:foregroundMark x1="48047" y1="45417" x2="48047" y2="45417"/>
                        <a14:foregroundMark x1="59062" y1="44167" x2="59062" y2="44167"/>
                        <a14:foregroundMark x1="54688" y1="43611" x2="54688" y2="43611"/>
                        <a14:foregroundMark x1="58750" y1="49583" x2="58750" y2="49583"/>
                        <a14:foregroundMark x1="60938" y1="48333" x2="60938" y2="48333"/>
                        <a14:foregroundMark x1="63047" y1="48056" x2="63047" y2="48056"/>
                        <a14:foregroundMark x1="60938" y1="43472" x2="60938" y2="43472"/>
                        <a14:foregroundMark x1="60313" y1="43194" x2="60313" y2="43194"/>
                        <a14:foregroundMark x1="65078" y1="43611" x2="65078" y2="43611"/>
                        <a14:foregroundMark x1="64531" y1="46806" x2="64531" y2="46806"/>
                        <a14:foregroundMark x1="67109" y1="44306" x2="67109" y2="44306"/>
                        <a14:foregroundMark x1="71094" y1="47083" x2="71094" y2="47083"/>
                        <a14:foregroundMark x1="73438" y1="43472" x2="73438" y2="43472"/>
                        <a14:foregroundMark x1="75781" y1="44444" x2="75781" y2="44444"/>
                        <a14:foregroundMark x1="74063" y1="49444" x2="74063" y2="49444"/>
                        <a14:foregroundMark x1="65391" y1="49444" x2="65391" y2="49444"/>
                        <a14:foregroundMark x1="40625" y1="45556" x2="40625" y2="45556"/>
                        <a14:foregroundMark x1="74297" y1="48889" x2="74297" y2="48889"/>
                        <a14:foregroundMark x1="78125" y1="49722" x2="78125" y2="49722"/>
                        <a14:foregroundMark x1="76953" y1="50139" x2="76953" y2="50139"/>
                        <a14:foregroundMark x1="69922" y1="43611" x2="69922" y2="43611"/>
                        <a14:foregroundMark x1="59219" y1="48889" x2="59219" y2="48889"/>
                        <a14:foregroundMark x1="35000" y1="50139" x2="35000" y2="50139"/>
                        <a14:backgroundMark x1="15625" y1="51111" x2="15625" y2="42917"/>
                        <a14:backgroundMark x1="48438" y1="45972" x2="48438" y2="45972"/>
                        <a14:backgroundMark x1="41328" y1="46667" x2="41328" y2="46667"/>
                        <a14:backgroundMark x1="65234" y1="46667" x2="65234" y2="46667"/>
                        <a14:backgroundMark x1="68047" y1="51806" x2="72734" y2="51389"/>
                        <a14:backgroundMark x1="72734" y1="51389" x2="73672" y2="51528"/>
                        <a14:backgroundMark x1="79219" y1="49722" x2="79219" y2="43611"/>
                        <a14:backgroundMark x1="79219" y1="50972" x2="79219" y2="49722"/>
                        <a14:backgroundMark x1="79219" y1="43611" x2="78984" y2="42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74" t="40430" r="19355" b="47240"/>
          <a:stretch/>
        </p:blipFill>
        <p:spPr bwMode="auto">
          <a:xfrm>
            <a:off x="8518849" y="6279505"/>
            <a:ext cx="3673151" cy="38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itle 1">
                <a:extLst>
                  <a:ext uri="{FF2B5EF4-FFF2-40B4-BE49-F238E27FC236}">
                    <a16:creationId xmlns:a16="http://schemas.microsoft.com/office/drawing/2014/main" id="{E7006321-9384-78F9-1BA3-4C72FA2A3D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6573" y="4385388"/>
                <a:ext cx="5103844" cy="11663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212D49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400"/>
                  <a:buFont typeface="Calibri"/>
                  <a:buNone/>
                  <a:defRPr sz="4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den>
                    </m:f>
                  </m:oMath>
                </a14:m>
                <a:r>
                  <a:rPr lang="en-US" sz="2400" dirty="0"/>
                  <a:t>, for many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itle 1">
                <a:extLst>
                  <a:ext uri="{FF2B5EF4-FFF2-40B4-BE49-F238E27FC236}">
                    <a16:creationId xmlns:a16="http://schemas.microsoft.com/office/drawing/2014/main" id="{E7006321-9384-78F9-1BA3-4C72FA2A3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73" y="4385388"/>
                <a:ext cx="5103844" cy="116632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212D49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8171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035" name="Freeform: Shape 1034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4EF9636-492A-4B62-8C15-7D9AC02EDC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3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 = probability of heads.</a:t>
            </a:r>
            <a:br>
              <a:rPr lang="en-US" sz="3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3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After a 50 flips</a:t>
            </a:r>
            <a:br>
              <a:rPr lang="en-US" sz="3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with 21 heads, </a:t>
            </a:r>
            <a:br>
              <a:rPr lang="en-US" sz="3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p?</a:t>
            </a:r>
          </a:p>
        </p:txBody>
      </p:sp>
      <p:pic>
        <p:nvPicPr>
          <p:cNvPr id="1026" name="Picture 2" descr="Fred Flintstone Barney Rubble GIF - Fred Flintstone Barney Rubble Coin Flipping GIFs">
            <a:extLst>
              <a:ext uri="{FF2B5EF4-FFF2-40B4-BE49-F238E27FC236}">
                <a16:creationId xmlns:a16="http://schemas.microsoft.com/office/drawing/2014/main" id="{95C1121D-E20C-1891-7027-2A8D6F43F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68200" y="270245"/>
            <a:ext cx="6519327" cy="557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89;p14">
            <a:extLst>
              <a:ext uri="{FF2B5EF4-FFF2-40B4-BE49-F238E27FC236}">
                <a16:creationId xmlns:a16="http://schemas.microsoft.com/office/drawing/2014/main" id="{26249BDD-0EA9-45B3-93E3-AD56D6F4FE26}"/>
              </a:ext>
            </a:extLst>
          </p:cNvPr>
          <p:cNvSpPr txBox="1"/>
          <p:nvPr/>
        </p:nvSpPr>
        <p:spPr>
          <a:xfrm>
            <a:off x="1" y="6200774"/>
            <a:ext cx="12191999" cy="657225"/>
          </a:xfrm>
          <a:prstGeom prst="rect">
            <a:avLst/>
          </a:prstGeom>
          <a:solidFill>
            <a:srgbClr val="231C3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Picture 4" descr="UVA School of Data Science Launch - YouTube">
            <a:extLst>
              <a:ext uri="{FF2B5EF4-FFF2-40B4-BE49-F238E27FC236}">
                <a16:creationId xmlns:a16="http://schemas.microsoft.com/office/drawing/2014/main" id="{88407274-8CF8-7C04-7922-714B8A23E4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528" b="51389" l="17500" r="78125">
                        <a14:foregroundMark x1="18906" y1="43750" x2="18906" y2="43750"/>
                        <a14:foregroundMark x1="17656" y1="46944" x2="17656" y2="46944"/>
                        <a14:foregroundMark x1="23203" y1="46111" x2="23203" y2="46111"/>
                        <a14:foregroundMark x1="28125" y1="47083" x2="28125" y2="47083"/>
                        <a14:foregroundMark x1="25859" y1="43611" x2="25859" y2="43611"/>
                        <a14:foregroundMark x1="29766" y1="43750" x2="29766" y2="43750"/>
                        <a14:foregroundMark x1="32188" y1="46944" x2="32188" y2="46944"/>
                        <a14:foregroundMark x1="30078" y1="49861" x2="30078" y2="49861"/>
                        <a14:foregroundMark x1="35859" y1="47778" x2="35859" y2="47778"/>
                        <a14:foregroundMark x1="38828" y1="46806" x2="38828" y2="46806"/>
                        <a14:foregroundMark x1="41797" y1="47222" x2="41797" y2="47222"/>
                        <a14:foregroundMark x1="45000" y1="47222" x2="45000" y2="47222"/>
                        <a14:foregroundMark x1="49141" y1="46944" x2="49141" y2="46944"/>
                        <a14:foregroundMark x1="54531" y1="47083" x2="54531" y2="47083"/>
                        <a14:foregroundMark x1="56016" y1="46944" x2="56016" y2="46944"/>
                        <a14:foregroundMark x1="47109" y1="49861" x2="47109" y2="49861"/>
                        <a14:foregroundMark x1="46641" y1="43750" x2="46641" y2="43750"/>
                        <a14:foregroundMark x1="43359" y1="43611" x2="43359" y2="43611"/>
                        <a14:foregroundMark x1="39844" y1="50000" x2="39844" y2="50000"/>
                        <a14:foregroundMark x1="40156" y1="48333" x2="40156" y2="48333"/>
                        <a14:foregroundMark x1="52812" y1="49306" x2="52812" y2="49306"/>
                        <a14:foregroundMark x1="47656" y1="47083" x2="47656" y2="47083"/>
                        <a14:foregroundMark x1="48047" y1="45417" x2="48047" y2="45417"/>
                        <a14:foregroundMark x1="59062" y1="44167" x2="59062" y2="44167"/>
                        <a14:foregroundMark x1="54688" y1="43611" x2="54688" y2="43611"/>
                        <a14:foregroundMark x1="58750" y1="49583" x2="58750" y2="49583"/>
                        <a14:foregroundMark x1="60938" y1="48333" x2="60938" y2="48333"/>
                        <a14:foregroundMark x1="63047" y1="48056" x2="63047" y2="48056"/>
                        <a14:foregroundMark x1="60938" y1="43472" x2="60938" y2="43472"/>
                        <a14:foregroundMark x1="60313" y1="43194" x2="60313" y2="43194"/>
                        <a14:foregroundMark x1="65078" y1="43611" x2="65078" y2="43611"/>
                        <a14:foregroundMark x1="64531" y1="46806" x2="64531" y2="46806"/>
                        <a14:foregroundMark x1="67109" y1="44306" x2="67109" y2="44306"/>
                        <a14:foregroundMark x1="71094" y1="47083" x2="71094" y2="47083"/>
                        <a14:foregroundMark x1="73438" y1="43472" x2="73438" y2="43472"/>
                        <a14:foregroundMark x1="75781" y1="44444" x2="75781" y2="44444"/>
                        <a14:foregroundMark x1="74063" y1="49444" x2="74063" y2="49444"/>
                        <a14:foregroundMark x1="65391" y1="49444" x2="65391" y2="49444"/>
                        <a14:foregroundMark x1="40625" y1="45556" x2="40625" y2="45556"/>
                        <a14:foregroundMark x1="74297" y1="48889" x2="74297" y2="48889"/>
                        <a14:foregroundMark x1="78125" y1="49722" x2="78125" y2="49722"/>
                        <a14:foregroundMark x1="76953" y1="50139" x2="76953" y2="50139"/>
                        <a14:foregroundMark x1="69922" y1="43611" x2="69922" y2="43611"/>
                        <a14:foregroundMark x1="59219" y1="48889" x2="59219" y2="48889"/>
                        <a14:foregroundMark x1="35000" y1="50139" x2="35000" y2="50139"/>
                        <a14:backgroundMark x1="15625" y1="51111" x2="15625" y2="42917"/>
                        <a14:backgroundMark x1="48438" y1="45972" x2="48438" y2="45972"/>
                        <a14:backgroundMark x1="41328" y1="46667" x2="41328" y2="46667"/>
                        <a14:backgroundMark x1="65234" y1="46667" x2="65234" y2="46667"/>
                        <a14:backgroundMark x1="68047" y1="51806" x2="72734" y2="51389"/>
                        <a14:backgroundMark x1="72734" y1="51389" x2="73672" y2="51528"/>
                        <a14:backgroundMark x1="79219" y1="49722" x2="79219" y2="43611"/>
                        <a14:backgroundMark x1="79219" y1="50972" x2="79219" y2="49722"/>
                        <a14:backgroundMark x1="79219" y1="43611" x2="78984" y2="42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74" t="40430" r="19355" b="47240"/>
          <a:stretch/>
        </p:blipFill>
        <p:spPr bwMode="auto">
          <a:xfrm>
            <a:off x="8518849" y="6279505"/>
            <a:ext cx="3673151" cy="38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306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464615" y="6488669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Chapter 1</a:t>
            </a:r>
          </a:p>
        </p:txBody>
      </p:sp>
      <p:sp>
        <p:nvSpPr>
          <p:cNvPr id="9" name="Google Shape;89;p14">
            <a:extLst>
              <a:ext uri="{FF2B5EF4-FFF2-40B4-BE49-F238E27FC236}">
                <a16:creationId xmlns:a16="http://schemas.microsoft.com/office/drawing/2014/main" id="{83BCB5A2-BECD-4A69-8724-47E4DD78B725}"/>
              </a:ext>
            </a:extLst>
          </p:cNvPr>
          <p:cNvSpPr txBox="1"/>
          <p:nvPr/>
        </p:nvSpPr>
        <p:spPr>
          <a:xfrm>
            <a:off x="1" y="6200774"/>
            <a:ext cx="12191999" cy="657225"/>
          </a:xfrm>
          <a:prstGeom prst="rect">
            <a:avLst/>
          </a:prstGeom>
          <a:solidFill>
            <a:srgbClr val="231C3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itle 1">
                <a:extLst>
                  <a:ext uri="{FF2B5EF4-FFF2-40B4-BE49-F238E27FC236}">
                    <a16:creationId xmlns:a16="http://schemas.microsoft.com/office/drawing/2014/main" id="{B5F42BEE-9E8E-4777-B30E-00D773A1D3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3497" y="0"/>
                <a:ext cx="10378633" cy="20096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400"/>
                  <a:buFont typeface="Calibri"/>
                  <a:buNone/>
                  <a:defRPr sz="4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en-US" u="sng" dirty="0"/>
                  <a:t>Bayes Theorem: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9" name="Title 1">
                <a:extLst>
                  <a:ext uri="{FF2B5EF4-FFF2-40B4-BE49-F238E27FC236}">
                    <a16:creationId xmlns:a16="http://schemas.microsoft.com/office/drawing/2014/main" id="{B5F42BEE-9E8E-4777-B30E-00D773A1D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497" y="0"/>
                <a:ext cx="10378633" cy="2009672"/>
              </a:xfrm>
              <a:prstGeom prst="rect">
                <a:avLst/>
              </a:prstGeom>
              <a:blipFill>
                <a:blip r:embed="rId2"/>
                <a:stretch>
                  <a:fillRect l="-24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D88FF8-A62A-A688-673B-50A20D248A5C}"/>
                  </a:ext>
                </a:extLst>
              </p:cNvPr>
              <p:cNvSpPr txBox="1"/>
              <p:nvPr/>
            </p:nvSpPr>
            <p:spPr>
              <a:xfrm>
                <a:off x="9802961" y="117186"/>
                <a:ext cx="2153475" cy="92333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1800" dirty="0"/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↔{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=21,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=50}</a:t>
                </a:r>
              </a:p>
              <a:p>
                <a:r>
                  <a:rPr lang="en-US" sz="1800" dirty="0"/>
                  <a:t>Binomial PMF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D88FF8-A62A-A688-673B-50A20D248A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2961" y="117186"/>
                <a:ext cx="2153475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4" descr="UVA School of Data Science Launch - YouTube">
            <a:extLst>
              <a:ext uri="{FF2B5EF4-FFF2-40B4-BE49-F238E27FC236}">
                <a16:creationId xmlns:a16="http://schemas.microsoft.com/office/drawing/2014/main" id="{80FBE461-F47B-3241-2FD6-39F96BB80A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1528" b="51389" l="17500" r="78125">
                        <a14:foregroundMark x1="18906" y1="43750" x2="18906" y2="43750"/>
                        <a14:foregroundMark x1="17656" y1="46944" x2="17656" y2="46944"/>
                        <a14:foregroundMark x1="23203" y1="46111" x2="23203" y2="46111"/>
                        <a14:foregroundMark x1="28125" y1="47083" x2="28125" y2="47083"/>
                        <a14:foregroundMark x1="25859" y1="43611" x2="25859" y2="43611"/>
                        <a14:foregroundMark x1="29766" y1="43750" x2="29766" y2="43750"/>
                        <a14:foregroundMark x1="32188" y1="46944" x2="32188" y2="46944"/>
                        <a14:foregroundMark x1="30078" y1="49861" x2="30078" y2="49861"/>
                        <a14:foregroundMark x1="35859" y1="47778" x2="35859" y2="47778"/>
                        <a14:foregroundMark x1="38828" y1="46806" x2="38828" y2="46806"/>
                        <a14:foregroundMark x1="41797" y1="47222" x2="41797" y2="47222"/>
                        <a14:foregroundMark x1="45000" y1="47222" x2="45000" y2="47222"/>
                        <a14:foregroundMark x1="49141" y1="46944" x2="49141" y2="46944"/>
                        <a14:foregroundMark x1="54531" y1="47083" x2="54531" y2="47083"/>
                        <a14:foregroundMark x1="56016" y1="46944" x2="56016" y2="46944"/>
                        <a14:foregroundMark x1="47109" y1="49861" x2="47109" y2="49861"/>
                        <a14:foregroundMark x1="46641" y1="43750" x2="46641" y2="43750"/>
                        <a14:foregroundMark x1="43359" y1="43611" x2="43359" y2="43611"/>
                        <a14:foregroundMark x1="39844" y1="50000" x2="39844" y2="50000"/>
                        <a14:foregroundMark x1="40156" y1="48333" x2="40156" y2="48333"/>
                        <a14:foregroundMark x1="52812" y1="49306" x2="52812" y2="49306"/>
                        <a14:foregroundMark x1="47656" y1="47083" x2="47656" y2="47083"/>
                        <a14:foregroundMark x1="48047" y1="45417" x2="48047" y2="45417"/>
                        <a14:foregroundMark x1="59062" y1="44167" x2="59062" y2="44167"/>
                        <a14:foregroundMark x1="54688" y1="43611" x2="54688" y2="43611"/>
                        <a14:foregroundMark x1="58750" y1="49583" x2="58750" y2="49583"/>
                        <a14:foregroundMark x1="60938" y1="48333" x2="60938" y2="48333"/>
                        <a14:foregroundMark x1="63047" y1="48056" x2="63047" y2="48056"/>
                        <a14:foregroundMark x1="60938" y1="43472" x2="60938" y2="43472"/>
                        <a14:foregroundMark x1="60313" y1="43194" x2="60313" y2="43194"/>
                        <a14:foregroundMark x1="65078" y1="43611" x2="65078" y2="43611"/>
                        <a14:foregroundMark x1="64531" y1="46806" x2="64531" y2="46806"/>
                        <a14:foregroundMark x1="67109" y1="44306" x2="67109" y2="44306"/>
                        <a14:foregroundMark x1="71094" y1="47083" x2="71094" y2="47083"/>
                        <a14:foregroundMark x1="73438" y1="43472" x2="73438" y2="43472"/>
                        <a14:foregroundMark x1="75781" y1="44444" x2="75781" y2="44444"/>
                        <a14:foregroundMark x1="74063" y1="49444" x2="74063" y2="49444"/>
                        <a14:foregroundMark x1="65391" y1="49444" x2="65391" y2="49444"/>
                        <a14:foregroundMark x1="40625" y1="45556" x2="40625" y2="45556"/>
                        <a14:foregroundMark x1="74297" y1="48889" x2="74297" y2="48889"/>
                        <a14:foregroundMark x1="78125" y1="49722" x2="78125" y2="49722"/>
                        <a14:foregroundMark x1="76953" y1="50139" x2="76953" y2="50139"/>
                        <a14:foregroundMark x1="69922" y1="43611" x2="69922" y2="43611"/>
                        <a14:foregroundMark x1="59219" y1="48889" x2="59219" y2="48889"/>
                        <a14:foregroundMark x1="35000" y1="50139" x2="35000" y2="50139"/>
                        <a14:backgroundMark x1="15625" y1="51111" x2="15625" y2="42917"/>
                        <a14:backgroundMark x1="48438" y1="45972" x2="48438" y2="45972"/>
                        <a14:backgroundMark x1="41328" y1="46667" x2="41328" y2="46667"/>
                        <a14:backgroundMark x1="65234" y1="46667" x2="65234" y2="46667"/>
                        <a14:backgroundMark x1="68047" y1="51806" x2="72734" y2="51389"/>
                        <a14:backgroundMark x1="72734" y1="51389" x2="73672" y2="51528"/>
                        <a14:backgroundMark x1="79219" y1="49722" x2="79219" y2="43611"/>
                        <a14:backgroundMark x1="79219" y1="50972" x2="79219" y2="49722"/>
                        <a14:backgroundMark x1="79219" y1="43611" x2="78984" y2="42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74" t="40430" r="19355" b="47240"/>
          <a:stretch/>
        </p:blipFill>
        <p:spPr bwMode="auto">
          <a:xfrm>
            <a:off x="8518849" y="6279505"/>
            <a:ext cx="3673151" cy="38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1912917-98CC-A4F0-59FC-E84F339798F2}"/>
                  </a:ext>
                </a:extLst>
              </p:cNvPr>
              <p:cNvSpPr txBox="1"/>
              <p:nvPr/>
            </p:nvSpPr>
            <p:spPr>
              <a:xfrm>
                <a:off x="193611" y="1886815"/>
                <a:ext cx="8325238" cy="6467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>
                    <a:solidFill>
                      <a:schemeClr val="tx1"/>
                    </a:solidFill>
                  </a:rPr>
                  <a:t>Likelihood = Binomial PMF: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1912917-98CC-A4F0-59FC-E84F33979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611" y="1886815"/>
                <a:ext cx="8325238" cy="646780"/>
              </a:xfrm>
              <a:prstGeom prst="rect">
                <a:avLst/>
              </a:prstGeom>
              <a:blipFill>
                <a:blip r:embed="rId6"/>
                <a:stretch>
                  <a:fillRect l="-1172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091EA0C-C234-E102-60CB-2689631098DB}"/>
                  </a:ext>
                </a:extLst>
              </p:cNvPr>
              <p:cNvSpPr txBox="1"/>
              <p:nvPr/>
            </p:nvSpPr>
            <p:spPr>
              <a:xfrm>
                <a:off x="1548882" y="3214526"/>
                <a:ext cx="8845420" cy="20292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4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4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mr>
                              </m:m>
                            </m:e>
                          </m:d>
                          <m:sSup>
                            <m:sSupPr>
                              <m:ctrlP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US" sz="4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US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4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4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4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sSup>
                                <m:sSupPr>
                                  <m:ctrlPr>
                                    <a:rPr lang="en-US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r>
                                    <a:rPr lang="en-US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091EA0C-C234-E102-60CB-268963109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882" y="3214526"/>
                <a:ext cx="8845420" cy="20292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E2DB5807-3EC5-1974-AFDD-7D51834BD411}"/>
              </a:ext>
            </a:extLst>
          </p:cNvPr>
          <p:cNvSpPr/>
          <p:nvPr/>
        </p:nvSpPr>
        <p:spPr>
          <a:xfrm>
            <a:off x="5617029" y="1847461"/>
            <a:ext cx="2463282" cy="77444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4D11761-5422-DDC8-BF25-9D6F15944962}"/>
              </a:ext>
            </a:extLst>
          </p:cNvPr>
          <p:cNvSpPr/>
          <p:nvPr/>
        </p:nvSpPr>
        <p:spPr>
          <a:xfrm>
            <a:off x="4618653" y="3247052"/>
            <a:ext cx="4030825" cy="93306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AAA9FA-46C4-7440-8FEB-6E41D63662A2}"/>
              </a:ext>
            </a:extLst>
          </p:cNvPr>
          <p:cNvSpPr/>
          <p:nvPr/>
        </p:nvSpPr>
        <p:spPr>
          <a:xfrm>
            <a:off x="5066521" y="4304520"/>
            <a:ext cx="3825551" cy="93306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4A76AA-12D7-D209-5E3E-D623B6A2A64A}"/>
              </a:ext>
            </a:extLst>
          </p:cNvPr>
          <p:cNvSpPr/>
          <p:nvPr/>
        </p:nvSpPr>
        <p:spPr>
          <a:xfrm>
            <a:off x="7389845" y="171061"/>
            <a:ext cx="1309394" cy="46342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AA98348-B178-D4BA-D3E0-1A93DEE2A353}"/>
              </a:ext>
            </a:extLst>
          </p:cNvPr>
          <p:cNvCxnSpPr>
            <a:cxnSpLocks/>
            <a:stCxn id="7" idx="0"/>
            <a:endCxn id="24" idx="2"/>
          </p:cNvCxnSpPr>
          <p:nvPr/>
        </p:nvCxnSpPr>
        <p:spPr>
          <a:xfrm flipV="1">
            <a:off x="6848670" y="634482"/>
            <a:ext cx="1195872" cy="121297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42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7" grpId="0" animBg="1"/>
      <p:bldP spid="22" grpId="0" animBg="1"/>
      <p:bldP spid="23" grpId="0" animBg="1"/>
      <p:bldP spid="2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47268</TotalTime>
  <Words>1150</Words>
  <Application>Microsoft Office PowerPoint</Application>
  <PresentationFormat>Widescreen</PresentationFormat>
  <Paragraphs>182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Cambria Math</vt:lpstr>
      <vt:lpstr>Office Theme</vt:lpstr>
      <vt:lpstr>PowerPoint Presentation</vt:lpstr>
      <vt:lpstr>Announcement:  Deleted all quizzes in Modules 1 and 2. </vt:lpstr>
      <vt:lpstr>Topics: </vt:lpstr>
      <vt:lpstr>PowerPoint Presentation</vt:lpstr>
      <vt:lpstr>PowerPoint Presentation</vt:lpstr>
      <vt:lpstr>Bayes Theorem:</vt:lpstr>
      <vt:lpstr>Conditioning  (discrete parameter)</vt:lpstr>
      <vt:lpstr>p = probability of heads.  After a 50 flips with 21 heads,  what is p?</vt:lpstr>
      <vt:lpstr>PowerPoint Presentation</vt:lpstr>
      <vt:lpstr>PowerPoint Presentation</vt:lpstr>
      <vt:lpstr>PowerPoint Presentation</vt:lpstr>
      <vt:lpstr>Conditioning (continuous parameter)</vt:lpstr>
      <vt:lpstr>PowerPoint Presentation</vt:lpstr>
      <vt:lpstr>PowerPoint Presentation</vt:lpstr>
      <vt:lpstr>Priors:</vt:lpstr>
      <vt:lpstr>From video lecture notes: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Binomial and Beta Distributions</vt:lpstr>
      <vt:lpstr>Binomial and Beta Distributions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Likelihood for n Trials from Normal Distribution: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Basener</dc:creator>
  <cp:lastModifiedBy>Basener, William (wb8by)</cp:lastModifiedBy>
  <cp:revision>189</cp:revision>
  <dcterms:modified xsi:type="dcterms:W3CDTF">2023-09-06T23:15:19Z</dcterms:modified>
</cp:coreProperties>
</file>