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62" r:id="rId2"/>
    <p:sldId id="257" r:id="rId3"/>
    <p:sldId id="260" r:id="rId4"/>
    <p:sldId id="264" r:id="rId5"/>
    <p:sldId id="265" r:id="rId6"/>
    <p:sldId id="266" r:id="rId7"/>
    <p:sldId id="268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69" r:id="rId26"/>
    <p:sldId id="270" r:id="rId27"/>
    <p:sldId id="277" r:id="rId28"/>
    <p:sldId id="274" r:id="rId29"/>
    <p:sldId id="275" r:id="rId30"/>
    <p:sldId id="276" r:id="rId31"/>
    <p:sldId id="259" r:id="rId32"/>
    <p:sldId id="271" r:id="rId33"/>
    <p:sldId id="272" r:id="rId34"/>
    <p:sldId id="295" r:id="rId35"/>
    <p:sldId id="296" r:id="rId36"/>
    <p:sldId id="297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 Lever" initials="TL" lastIdx="1" clrIdx="0">
    <p:extLst>
      <p:ext uri="{19B8F6BF-5375-455C-9EA6-DF929625EA0E}">
        <p15:presenceInfo xmlns:p15="http://schemas.microsoft.com/office/powerpoint/2012/main" userId="2f93857e077ad10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1" autoAdjust="0"/>
    <p:restoredTop sz="94660"/>
  </p:normalViewPr>
  <p:slideViewPr>
    <p:cSldViewPr snapToGrid="0">
      <p:cViewPr varScale="1">
        <p:scale>
          <a:sx n="76" d="100"/>
          <a:sy n="76" d="100"/>
        </p:scale>
        <p:origin x="64" y="19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A8F5D6-AF3A-4847-9A07-E52DA9F035A8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577F1-86F8-4C59-90F4-86C718A5F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91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DAACD-81D2-4923-8AE2-37E4898C9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B0D9DF-2D1D-49D1-9D36-CEB23B1905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F3D7F-DE9A-4E61-BF12-9426A2D38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78B9-A8CF-43AB-A8E3-1804CA51C4AD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36FA0-E8D2-4FB0-AD2E-CB63856C0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76EB7-18DE-4725-A949-1624E7CB3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6866-4D6D-4D29-967E-30DF1FF8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22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B9F93-ED6D-48DF-BA83-B67282888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E48771-3046-44E2-9362-41FCCE157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2FC68-B95F-4F28-83C2-76316B80C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78B9-A8CF-43AB-A8E3-1804CA51C4AD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F011A-15F3-4113-98F1-ECB6AC379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E2448-A9BA-43F5-A180-89A29603B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6866-4D6D-4D29-967E-30DF1FF8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73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76FDF4-9947-471D-9EC8-DD90DC8139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91441-D0CE-41C5-9197-26A4A58CA7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E2939-F84D-44CF-98DD-FD2762E54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78B9-A8CF-43AB-A8E3-1804CA51C4AD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45F81-4134-4996-89DF-6C35D117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DF78B-1447-4540-8E1D-5BA280745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6866-4D6D-4D29-967E-30DF1FF8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1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A5104-2E70-421A-9B57-BFAD9642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59B12-9EE0-480A-8083-B730D8DDF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07CDA-17C4-431A-9E31-4EC0AC1CC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78B9-A8CF-43AB-A8E3-1804CA51C4AD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22366-72EF-4BB7-AFD7-A87D31B94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22EAE-1839-4280-A2A0-59454BFC2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6866-4D6D-4D29-967E-30DF1FF8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85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CF914-C1B8-4B5B-B240-CE8A8A5BD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449C2-54AA-4C27-933E-02CB2AC46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F8A25-C3F2-4E7C-9917-8293D588F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78B9-A8CF-43AB-A8E3-1804CA51C4AD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8FE0A-ECA4-4719-98F6-4FF0567FE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834BB-C2B6-4AA2-96F3-293F27D89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6866-4D6D-4D29-967E-30DF1FF8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09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5A6F2-C38A-4B00-B0E4-C7C9E2112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CAF35-4469-4814-B348-2AE5BF8F32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BB237B-7AB2-4F03-B8ED-7FEBDD481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D8DCC-EDA1-4710-A454-CF6336A2A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78B9-A8CF-43AB-A8E3-1804CA51C4AD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E7001-0BD1-493F-84CF-ACF413382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F0CDDC-A71D-49F3-AA0C-EAA713161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6866-4D6D-4D29-967E-30DF1FF8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59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C23D5-F304-4F1A-8698-E2B796636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BA845-7118-46D0-AEA4-F4D1C5E55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0A16FA-644F-4EE5-A1DD-0B27A5A05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F7DDD1-23F1-44FD-AAD9-F6A8F95118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491E1C-0572-4A7E-B173-5EDC6DF7A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86AF8E-295D-4532-9244-17AECCD20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78B9-A8CF-43AB-A8E3-1804CA51C4AD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F3ADB2-F588-4B44-A31B-4E9540D6E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6A16D7-F9C0-4341-B7F6-BB317249F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6866-4D6D-4D29-967E-30DF1FF8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28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49F9F-4F90-4DF9-8A1D-D335A6386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3AC8CF-3102-4ED8-96C3-A115DEC1C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78B9-A8CF-43AB-A8E3-1804CA51C4AD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9307E3-E1D8-4871-9D75-57762D126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176FE5-28D7-471D-8B7D-4EF139F3A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6866-4D6D-4D29-967E-30DF1FF8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76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CEFD26-DB1B-4169-B1FE-C2FBAD6BB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78B9-A8CF-43AB-A8E3-1804CA51C4AD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C43B73-07B6-4F6F-AE41-ACDB09DD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FC4AAE-988D-4D74-B184-4B4DE03D0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6866-4D6D-4D29-967E-30DF1FF8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10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1D644-8A29-4C81-BF37-D4AC6D30F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6F4EF-D1AC-4B9E-BB92-F957EE1F3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2713C9-D8A4-496E-BF50-183B4AAC6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98227-81EE-40F6-B2C1-03CA4382E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78B9-A8CF-43AB-A8E3-1804CA51C4AD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2C0D7A-6490-4960-B818-76D7F8993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38358-DE71-4020-9136-94F983E58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6866-4D6D-4D29-967E-30DF1FF8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48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7FDA9-4FC4-4616-B169-9B49B7EEF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6905B4-2254-4AFD-A66E-2030D032A5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D28D8A-4860-4D5B-943C-A8EB52206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325C0-96EC-4A3D-AE94-94D05EDDF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78B9-A8CF-43AB-A8E3-1804CA51C4AD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718DC-28E1-439D-B639-259338868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8A3D6-99CB-4F85-A47F-8D71E4315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6866-4D6D-4D29-967E-30DF1FF8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88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5C9F31-3B63-4A26-9F84-CE154F89C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9C6E6-FDFE-467F-9D03-3D5C9FBD7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7C724-7C9D-44BA-B313-5F33461CD5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478B9-A8CF-43AB-A8E3-1804CA51C4AD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EAAD6-1E6F-4DF3-9473-4CA9E3EF2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0C6D3-6497-41C8-8C85-DE721900F8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C6866-4D6D-4D29-967E-30DF1FF8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58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" Type="http://schemas.openxmlformats.org/officeDocument/2006/relationships/image" Target="../media/image1.png"/><Relationship Id="rId16" Type="http://schemas.openxmlformats.org/officeDocument/2006/relationships/image" Target="../media/image48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19" Type="http://schemas.openxmlformats.org/officeDocument/2006/relationships/image" Target="../media/image51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908A8-97EE-48D0-8FE1-0907AEED8E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Ice Cream Server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69A525-5318-4BFC-815D-C96EFC8E97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Tom Lever</a:t>
            </a:r>
          </a:p>
          <a:p>
            <a:r>
              <a:rPr lang="en-US" dirty="0"/>
              <a:t>February 20, 2021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CA122-33C1-4E52-9C19-D4C3A80D3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682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76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Requirements</a:t>
            </a:r>
            <a:br>
              <a:rPr lang="en-US" sz="3000" dirty="0"/>
            </a:br>
            <a:r>
              <a:rPr lang="en-US" sz="2800" dirty="0"/>
              <a:t>Use-Case Description</a:t>
            </a:r>
            <a:br>
              <a:rPr lang="en-US" sz="3000" dirty="0"/>
            </a:br>
            <a:r>
              <a:rPr lang="en-US" sz="2000" dirty="0"/>
              <a:t>Request Products by Ingredients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FC2429-D024-485B-BB4E-7E6867560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05072"/>
            <a:ext cx="12192000" cy="438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961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76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Requirements</a:t>
            </a:r>
            <a:br>
              <a:rPr lang="en-US" sz="3000" dirty="0"/>
            </a:br>
            <a:r>
              <a:rPr lang="en-US" sz="2800" dirty="0"/>
              <a:t>Use-Case Description</a:t>
            </a:r>
            <a:br>
              <a:rPr lang="en-US" sz="3000" dirty="0"/>
            </a:br>
            <a:r>
              <a:rPr lang="en-US" sz="2000" dirty="0"/>
              <a:t>Request Products by Ingredients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9AD4DA-50A3-4D9C-A76C-2AA7E1CE6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01444"/>
            <a:ext cx="12192000" cy="439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064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76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Requirements</a:t>
            </a:r>
            <a:br>
              <a:rPr lang="en-US" sz="3000" dirty="0"/>
            </a:br>
            <a:r>
              <a:rPr lang="en-US" sz="2800" dirty="0"/>
              <a:t>Use-Case Description</a:t>
            </a:r>
            <a:br>
              <a:rPr lang="en-US" sz="3000" dirty="0"/>
            </a:br>
            <a:r>
              <a:rPr lang="en-US" sz="2000" dirty="0"/>
              <a:t>Request Products by Ingredients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9DC424-98CD-480B-80EF-BF339043B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87917"/>
            <a:ext cx="12192000" cy="440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591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76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Requirements</a:t>
            </a:r>
            <a:br>
              <a:rPr lang="en-US" sz="3000" dirty="0"/>
            </a:br>
            <a:r>
              <a:rPr lang="en-US" sz="2800" dirty="0"/>
              <a:t>Use-Case Description</a:t>
            </a:r>
            <a:br>
              <a:rPr lang="en-US" sz="3000" dirty="0"/>
            </a:br>
            <a:r>
              <a:rPr lang="en-US" sz="2000" dirty="0"/>
              <a:t>Request Products by Ingredients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9AB568-82E7-4977-916A-18063ACC9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98468"/>
            <a:ext cx="12192000" cy="439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640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76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Requirements</a:t>
            </a:r>
            <a:br>
              <a:rPr lang="en-US" sz="3000" dirty="0"/>
            </a:br>
            <a:r>
              <a:rPr lang="en-US" sz="2800" dirty="0"/>
              <a:t>Use-Case Description</a:t>
            </a:r>
            <a:br>
              <a:rPr lang="en-US" sz="3000" dirty="0"/>
            </a:br>
            <a:r>
              <a:rPr lang="en-US" sz="2000" dirty="0"/>
              <a:t>Request Products by Ingredients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213D5E-BA60-4AC7-96DD-3EAE324A7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82652"/>
            <a:ext cx="12192000" cy="441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283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76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Requirements</a:t>
            </a:r>
            <a:br>
              <a:rPr lang="en-US" sz="3000" dirty="0"/>
            </a:br>
            <a:r>
              <a:rPr lang="en-US" sz="2800" dirty="0"/>
              <a:t>Use-Case Description</a:t>
            </a:r>
            <a:br>
              <a:rPr lang="en-US" sz="3000" dirty="0"/>
            </a:br>
            <a:r>
              <a:rPr lang="en-US" sz="2000" dirty="0"/>
              <a:t>Request Products by Ingredients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ACBB4E-843E-450A-B9C4-3C4CD08F9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96840"/>
            <a:ext cx="12192000" cy="439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25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76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Requirements</a:t>
            </a:r>
            <a:br>
              <a:rPr lang="en-US" sz="3000" dirty="0"/>
            </a:br>
            <a:r>
              <a:rPr lang="en-US" sz="2800" dirty="0"/>
              <a:t>Use-Case Description</a:t>
            </a:r>
            <a:br>
              <a:rPr lang="en-US" sz="3000" dirty="0"/>
            </a:br>
            <a:r>
              <a:rPr lang="en-US" sz="2000" dirty="0"/>
              <a:t>Request Products by Ingredients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1EB43D-E487-49CB-9A72-BC5C056E3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915" y="1757512"/>
            <a:ext cx="9857014" cy="473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71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76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Requirements</a:t>
            </a:r>
            <a:br>
              <a:rPr lang="en-US" sz="3000" dirty="0"/>
            </a:br>
            <a:r>
              <a:rPr lang="en-US" sz="2800" dirty="0"/>
              <a:t>Use-Case Description</a:t>
            </a:r>
            <a:br>
              <a:rPr lang="en-US" sz="3000" dirty="0"/>
            </a:br>
            <a:r>
              <a:rPr lang="en-US" sz="2000" dirty="0"/>
              <a:t>Request Products by Ingredients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1EB43D-E487-49CB-9A72-BC5C056E3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915" y="1757512"/>
            <a:ext cx="9857014" cy="47353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833BCF-C35F-41E6-A08B-7413D96D3E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914" y="1757512"/>
            <a:ext cx="9857015" cy="47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567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76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Requirements</a:t>
            </a:r>
            <a:br>
              <a:rPr lang="en-US" sz="3000" dirty="0"/>
            </a:br>
            <a:r>
              <a:rPr lang="en-US" sz="2800" dirty="0"/>
              <a:t>Use-Case Description</a:t>
            </a:r>
            <a:br>
              <a:rPr lang="en-US" sz="3000" dirty="0"/>
            </a:br>
            <a:r>
              <a:rPr lang="en-US" sz="2000" dirty="0"/>
              <a:t>Request Products by Ingredients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1EB43D-E487-49CB-9A72-BC5C056E3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915" y="1757512"/>
            <a:ext cx="9857014" cy="47353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EB39EE-F9C0-48B0-A9F7-50B2A3F85A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915" y="1759747"/>
            <a:ext cx="9914164" cy="473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7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76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Requirements</a:t>
            </a:r>
            <a:br>
              <a:rPr lang="en-US" sz="3000" dirty="0"/>
            </a:br>
            <a:r>
              <a:rPr lang="en-US" sz="2800" dirty="0"/>
              <a:t>Use-Case Description</a:t>
            </a:r>
            <a:br>
              <a:rPr lang="en-US" sz="3000" dirty="0"/>
            </a:br>
            <a:r>
              <a:rPr lang="en-US" sz="2000" dirty="0"/>
              <a:t>Request Products by Ingredients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1EB43D-E487-49CB-9A72-BC5C056E3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915" y="1757512"/>
            <a:ext cx="9857014" cy="47353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59F1AB-6461-4354-B588-A0E74C5602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915" y="1757964"/>
            <a:ext cx="9897836" cy="473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443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908A8-97EE-48D0-8FE1-0907AEED8E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Ice Cream Server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69A525-5318-4BFC-815D-C96EFC8E97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Tom Lever</a:t>
            </a:r>
          </a:p>
          <a:p>
            <a:r>
              <a:rPr lang="en-US" dirty="0"/>
              <a:t>February 20, 2021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CA122-33C1-4E52-9C19-D4C3A80D3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813198D-6D79-4559-AC2C-4F193D6EEBA7}"/>
              </a:ext>
            </a:extLst>
          </p:cNvPr>
          <p:cNvCxnSpPr/>
          <p:nvPr/>
        </p:nvCxnSpPr>
        <p:spPr>
          <a:xfrm>
            <a:off x="6644081" y="3011648"/>
            <a:ext cx="2122414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1399209-49C4-4535-9CAC-D7D261692DB5}"/>
              </a:ext>
            </a:extLst>
          </p:cNvPr>
          <p:cNvSpPr txBox="1"/>
          <p:nvPr/>
        </p:nvSpPr>
        <p:spPr>
          <a:xfrm>
            <a:off x="8942664" y="2503816"/>
            <a:ext cx="24098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  <a:latin typeface="+mj-lt"/>
              </a:rPr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32647461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76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Requirements</a:t>
            </a:r>
            <a:br>
              <a:rPr lang="en-US" sz="3000" dirty="0"/>
            </a:br>
            <a:r>
              <a:rPr lang="en-US" sz="2800" dirty="0"/>
              <a:t>Use-Case Description</a:t>
            </a:r>
            <a:br>
              <a:rPr lang="en-US" sz="3000" dirty="0"/>
            </a:br>
            <a:r>
              <a:rPr lang="en-US" sz="2000" dirty="0"/>
              <a:t>Request Products by Ingredients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1EB43D-E487-49CB-9A72-BC5C056E3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915" y="1757512"/>
            <a:ext cx="9857014" cy="47353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04E229-F422-4C7E-B592-10A9B635BF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915" y="1757512"/>
            <a:ext cx="9870897" cy="473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2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76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Requirements</a:t>
            </a:r>
            <a:br>
              <a:rPr lang="en-US" sz="3000" dirty="0"/>
            </a:br>
            <a:r>
              <a:rPr lang="en-US" sz="2800" dirty="0"/>
              <a:t>Use-Case Description</a:t>
            </a:r>
            <a:br>
              <a:rPr lang="en-US" sz="3000" dirty="0"/>
            </a:br>
            <a:r>
              <a:rPr lang="en-US" sz="2000" dirty="0"/>
              <a:t>Request Products by Ingredients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24E2B1-D7F9-495F-9055-8C1CF06CD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020" y="1759486"/>
            <a:ext cx="9150804" cy="4733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2787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76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Requirements</a:t>
            </a:r>
            <a:br>
              <a:rPr lang="en-US" sz="3000" dirty="0"/>
            </a:br>
            <a:r>
              <a:rPr lang="en-US" sz="2800" dirty="0"/>
              <a:t>Use-Case Description</a:t>
            </a:r>
            <a:br>
              <a:rPr lang="en-US" sz="3000" dirty="0"/>
            </a:br>
            <a:r>
              <a:rPr lang="en-US" sz="2000" dirty="0"/>
              <a:t>Request Products by Ingredients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24E2B1-D7F9-495F-9055-8C1CF06CD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020" y="1759486"/>
            <a:ext cx="9150804" cy="47333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B025199-93B2-4879-9560-21FB8CE355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1020" y="1758156"/>
            <a:ext cx="9150805" cy="472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722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76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Requirements</a:t>
            </a:r>
            <a:br>
              <a:rPr lang="en-US" sz="3000" dirty="0"/>
            </a:br>
            <a:r>
              <a:rPr lang="en-US" sz="2800" dirty="0"/>
              <a:t>Use-Case Description</a:t>
            </a:r>
            <a:br>
              <a:rPr lang="en-US" sz="3000" dirty="0"/>
            </a:br>
            <a:r>
              <a:rPr lang="en-US" sz="2000" dirty="0"/>
              <a:t>Request Products by Ingredients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24E2B1-D7F9-495F-9055-8C1CF06CD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020" y="1759486"/>
            <a:ext cx="9150804" cy="47333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B1B46C-9E46-46F8-BFF4-D23131B22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9390" y="1758156"/>
            <a:ext cx="9114064" cy="472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386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76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Requirements</a:t>
            </a:r>
            <a:br>
              <a:rPr lang="en-US" sz="3000" dirty="0"/>
            </a:br>
            <a:r>
              <a:rPr lang="en-US" sz="2800" dirty="0"/>
              <a:t>Use-Case Description</a:t>
            </a:r>
            <a:br>
              <a:rPr lang="en-US" sz="3000" dirty="0"/>
            </a:br>
            <a:r>
              <a:rPr lang="en-US" sz="2000" dirty="0"/>
              <a:t>Request Products by Ingredients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24E2B1-D7F9-495F-9055-8C1CF06CD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020" y="1759486"/>
            <a:ext cx="9150804" cy="47333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2838280-4CFB-4BC7-A7DB-6A3E3FB51E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1020" y="1758156"/>
            <a:ext cx="9150804" cy="474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0436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143FC4-8FB5-4B4A-BC87-767AD5802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Inputs from Requester</a:t>
            </a:r>
          </a:p>
          <a:p>
            <a:pPr marL="0" indent="0">
              <a:buNone/>
            </a:pPr>
            <a:r>
              <a:rPr lang="en-US" dirty="0"/>
              <a:t>    Ingredient search parameters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Outputs to Requester</a:t>
            </a:r>
          </a:p>
          <a:p>
            <a:pPr marL="0" indent="0">
              <a:buNone/>
            </a:pPr>
            <a:r>
              <a:rPr lang="en-US" dirty="0"/>
              <a:t>    Matching products</a:t>
            </a:r>
          </a:p>
          <a:p>
            <a:pPr marL="0" indent="0">
              <a:buNone/>
            </a:pPr>
            <a:r>
              <a:rPr lang="en-US" dirty="0"/>
              <a:t>    Clarification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39E17CD-5EE4-43CD-834E-2F477821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Requirements</a:t>
            </a:r>
            <a:br>
              <a:rPr lang="en-US" sz="2800" dirty="0"/>
            </a:br>
            <a:r>
              <a:rPr lang="en-US" sz="2800" dirty="0"/>
              <a:t>Requester and Ice Cream System Interface Design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E9550E-8765-4FD6-8782-05A66387F2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990" y="1823052"/>
            <a:ext cx="298188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1599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Client-Server Interface Requirements</a:t>
            </a:r>
            <a:br>
              <a:rPr lang="en-US" dirty="0"/>
            </a:br>
            <a:r>
              <a:rPr lang="en-US" sz="2800" dirty="0"/>
              <a:t>Server Half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4A9426-A111-4680-97B6-1CD48066A5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320" y="1819916"/>
            <a:ext cx="3167360" cy="467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2774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Client-Server Interface Design</a:t>
            </a:r>
            <a:br>
              <a:rPr lang="en-US" dirty="0"/>
            </a:br>
            <a:r>
              <a:rPr lang="en-US" sz="2800" dirty="0"/>
              <a:t>Server Perspective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143FC4-8FB5-4B4A-BC87-767AD5802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Endpoint</a:t>
            </a:r>
          </a:p>
          <a:p>
            <a:pPr marL="0" indent="0">
              <a:buNone/>
            </a:pPr>
            <a:r>
              <a:rPr lang="en-US" dirty="0"/>
              <a:t>     /search-by-ingredients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Incoming Message</a:t>
            </a:r>
          </a:p>
          <a:p>
            <a:pPr marL="0" indent="0">
              <a:buNone/>
            </a:pPr>
            <a:r>
              <a:rPr lang="en-US" dirty="0"/>
              <a:t>     Search parameters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Outgoing Messages</a:t>
            </a:r>
          </a:p>
          <a:p>
            <a:pPr marL="0" indent="0">
              <a:buNone/>
            </a:pPr>
            <a:r>
              <a:rPr lang="en-US" dirty="0"/>
              <a:t>     Matching products</a:t>
            </a:r>
          </a:p>
          <a:p>
            <a:pPr marL="0" indent="0">
              <a:buNone/>
            </a:pPr>
            <a:r>
              <a:rPr lang="en-US" dirty="0"/>
              <a:t>     Status</a:t>
            </a:r>
          </a:p>
        </p:txBody>
      </p:sp>
    </p:spTree>
    <p:extLst>
      <p:ext uri="{BB962C8B-B14F-4D97-AF65-F5344CB8AC3E}">
        <p14:creationId xmlns:p14="http://schemas.microsoft.com/office/powerpoint/2010/main" val="2281169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Client-Server API Design</a:t>
            </a:r>
            <a:br>
              <a:rPr lang="en-US" dirty="0"/>
            </a:br>
            <a:r>
              <a:rPr lang="en-US" sz="2800" dirty="0"/>
              <a:t>Incoming Message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143FC4-8FB5-4B4A-BC87-767AD5802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search-parameters =</a:t>
            </a:r>
          </a:p>
          <a:p>
            <a:pPr marL="0" indent="0">
              <a:buNone/>
            </a:pPr>
            <a:r>
              <a:rPr lang="en-US" dirty="0"/>
              <a:t>    {“ingredients”: [</a:t>
            </a:r>
          </a:p>
          <a:p>
            <a:pPr marL="0" indent="0">
              <a:buNone/>
            </a:pPr>
            <a:r>
              <a:rPr lang="en-US" dirty="0"/>
              <a:t>          *&lt;ingredient w/ comma&gt;</a:t>
            </a:r>
          </a:p>
          <a:p>
            <a:pPr marL="0" indent="0">
              <a:buNone/>
            </a:pPr>
            <a:r>
              <a:rPr lang="en-US" dirty="0"/>
              <a:t>           &lt;ingredient w/o comma&gt;</a:t>
            </a:r>
          </a:p>
          <a:p>
            <a:pPr marL="0" indent="0">
              <a:buNone/>
            </a:pPr>
            <a:r>
              <a:rPr lang="en-US" dirty="0"/>
              <a:t>      ]}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7FC719-6352-4E94-ADC6-E6821A529274}"/>
              </a:ext>
            </a:extLst>
          </p:cNvPr>
          <p:cNvSpPr txBox="1"/>
          <p:nvPr/>
        </p:nvSpPr>
        <p:spPr>
          <a:xfrm>
            <a:off x="7148878" y="3429000"/>
            <a:ext cx="4204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you see is Backus-Naur Form.</a:t>
            </a:r>
          </a:p>
          <a:p>
            <a:r>
              <a:rPr lang="en-US" dirty="0"/>
              <a:t>Actual format </a:t>
            </a:r>
            <a:r>
              <a:rPr lang="en-US" dirty="0" err="1"/>
              <a:t>is“x</a:t>
            </a:r>
            <a:r>
              <a:rPr lang="en-US" dirty="0"/>
              <a:t>-www-form-</a:t>
            </a:r>
            <a:r>
              <a:rPr lang="en-US" dirty="0" err="1"/>
              <a:t>urlencoded</a:t>
            </a:r>
            <a:r>
              <a:rPr lang="en-US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10645765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Client-Server API Design</a:t>
            </a:r>
            <a:br>
              <a:rPr lang="en-US" dirty="0"/>
            </a:br>
            <a:r>
              <a:rPr lang="en-US" sz="2800" dirty="0"/>
              <a:t>Outgoing Messages</a:t>
            </a:r>
            <a:endParaRPr lang="en-US" sz="2800" dirty="0">
              <a:latin typeface="+mn-lt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143FC4-8FB5-4B4A-BC87-767AD5802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Matching products</a:t>
            </a:r>
          </a:p>
          <a:p>
            <a:pPr marL="0" indent="0">
              <a:buNone/>
            </a:pPr>
            <a:r>
              <a:rPr lang="en-US" dirty="0"/>
              <a:t>    {“products”: [</a:t>
            </a:r>
          </a:p>
          <a:p>
            <a:pPr marL="0" indent="0">
              <a:buNone/>
            </a:pPr>
            <a:r>
              <a:rPr lang="en-US" dirty="0"/>
              <a:t>         *&lt;product w/ comma&gt;</a:t>
            </a:r>
          </a:p>
          <a:p>
            <a:pPr marL="0" indent="0">
              <a:buNone/>
            </a:pPr>
            <a:r>
              <a:rPr lang="en-US" dirty="0"/>
              <a:t>           &lt;product w/o comma&gt;</a:t>
            </a:r>
          </a:p>
          <a:p>
            <a:pPr marL="0" indent="0">
              <a:buNone/>
            </a:pPr>
            <a:r>
              <a:rPr lang="en-US" dirty="0"/>
              <a:t>      ]}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Status</a:t>
            </a:r>
          </a:p>
          <a:p>
            <a:pPr marL="0" indent="0">
              <a:buNone/>
            </a:pPr>
            <a:r>
              <a:rPr lang="en-US" dirty="0"/>
              <a:t>    {“status”: &lt;status&gt;}</a:t>
            </a:r>
          </a:p>
        </p:txBody>
      </p:sp>
    </p:spTree>
    <p:extLst>
      <p:ext uri="{BB962C8B-B14F-4D97-AF65-F5344CB8AC3E}">
        <p14:creationId xmlns:p14="http://schemas.microsoft.com/office/powerpoint/2010/main" val="1303817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System Description</a:t>
            </a:r>
            <a:br>
              <a:rPr lang="en-US" sz="3600" dirty="0"/>
            </a:br>
            <a:r>
              <a:rPr lang="en-US" sz="2800" dirty="0"/>
              <a:t>Context: </a:t>
            </a:r>
            <a:r>
              <a:rPr lang="en-US" sz="2800" dirty="0" err="1"/>
              <a:t>DataBridge</a:t>
            </a:r>
            <a:endParaRPr lang="en-US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143FC4-8FB5-4B4A-BC87-767AD5802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Tom’s Understanding of Functionality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34CFF2-6994-4B0F-9ACE-C3B4EE857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800" y="2963069"/>
            <a:ext cx="304800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8862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Client-Server API Design</a:t>
            </a:r>
            <a:br>
              <a:rPr lang="en-US" sz="3600" dirty="0"/>
            </a:br>
            <a:r>
              <a:rPr lang="en-US" sz="2800" dirty="0"/>
              <a:t>Product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143FC4-8FB5-4B4A-BC87-767AD5802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 “name”:                             &lt;catchy name&gt;</a:t>
            </a:r>
          </a:p>
          <a:p>
            <a:pPr marL="0" indent="0">
              <a:buNone/>
            </a:pPr>
            <a:r>
              <a:rPr lang="en-US" dirty="0"/>
              <a:t>      “</a:t>
            </a:r>
            <a:r>
              <a:rPr lang="en-US" dirty="0" err="1"/>
              <a:t>image_closed</a:t>
            </a:r>
            <a:r>
              <a:rPr lang="en-US" dirty="0"/>
              <a:t>”:               &lt;path to image of closed product&gt;</a:t>
            </a:r>
          </a:p>
          <a:p>
            <a:pPr marL="0" indent="0">
              <a:buNone/>
            </a:pPr>
            <a:r>
              <a:rPr lang="en-US" dirty="0"/>
              <a:t>      “</a:t>
            </a:r>
            <a:r>
              <a:rPr lang="en-US" dirty="0" err="1"/>
              <a:t>image_open</a:t>
            </a:r>
            <a:r>
              <a:rPr lang="en-US" dirty="0"/>
              <a:t>”:                 &lt;path to image of open product&gt;</a:t>
            </a:r>
          </a:p>
          <a:p>
            <a:pPr marL="0" indent="0">
              <a:buNone/>
            </a:pPr>
            <a:r>
              <a:rPr lang="en-US" dirty="0"/>
              <a:t>      “description”:                   &lt;phrase to get customers salivating&gt;</a:t>
            </a:r>
          </a:p>
          <a:p>
            <a:pPr marL="0" indent="0">
              <a:buNone/>
            </a:pPr>
            <a:r>
              <a:rPr lang="en-US" dirty="0"/>
              <a:t>      “story”:                              &lt;sales-pitch&gt;</a:t>
            </a:r>
          </a:p>
          <a:p>
            <a:pPr marL="0" indent="0">
              <a:buNone/>
            </a:pPr>
            <a:r>
              <a:rPr lang="en-US" dirty="0"/>
              <a:t>      “</a:t>
            </a:r>
            <a:r>
              <a:rPr lang="en-US" dirty="0" err="1"/>
              <a:t>sourcing_values</a:t>
            </a:r>
            <a:r>
              <a:rPr lang="en-US" dirty="0"/>
              <a:t>”:           [*&lt;sourcing value&gt;]</a:t>
            </a:r>
          </a:p>
          <a:p>
            <a:pPr marL="0" indent="0">
              <a:buNone/>
            </a:pPr>
            <a:r>
              <a:rPr lang="en-US" dirty="0"/>
              <a:t>      “ingredients”:                    [*&lt;ingredient&gt;]</a:t>
            </a:r>
          </a:p>
          <a:p>
            <a:pPr marL="0" indent="0">
              <a:buNone/>
            </a:pPr>
            <a:r>
              <a:rPr lang="en-US" dirty="0"/>
              <a:t>      “</a:t>
            </a:r>
            <a:r>
              <a:rPr lang="en-US" dirty="0" err="1"/>
              <a:t>allergy_info</a:t>
            </a:r>
            <a:r>
              <a:rPr lang="en-US" dirty="0"/>
              <a:t>”:                   [*&lt;allergen&gt;]</a:t>
            </a:r>
          </a:p>
          <a:p>
            <a:pPr marL="0" indent="0">
              <a:buNone/>
            </a:pPr>
            <a:r>
              <a:rPr lang="en-US" dirty="0"/>
              <a:t>      “</a:t>
            </a:r>
            <a:r>
              <a:rPr lang="en-US" dirty="0" err="1"/>
              <a:t>dietary_certifications</a:t>
            </a:r>
            <a:r>
              <a:rPr lang="en-US" dirty="0"/>
              <a:t>”:  [*&lt;dietary certification&gt;]</a:t>
            </a:r>
          </a:p>
          <a:p>
            <a:pPr marL="0" indent="0">
              <a:buNone/>
            </a:pPr>
            <a:r>
              <a:rPr lang="en-US" dirty="0"/>
              <a:t>      “</a:t>
            </a:r>
            <a:r>
              <a:rPr lang="en-US" dirty="0" err="1"/>
              <a:t>productId</a:t>
            </a:r>
            <a:r>
              <a:rPr lang="en-US" dirty="0"/>
              <a:t>”:                      &lt;productid&gt;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11653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Ice Cream Server Decomposition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BBC662-8DE8-4BE2-92CB-72EADB0252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828" y="1819916"/>
            <a:ext cx="6924343" cy="467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5277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30626BE-9B29-46EF-8575-22C4746BE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557" y="1819916"/>
            <a:ext cx="6924343" cy="46729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Design Classes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143FC4-8FB5-4B4A-BC87-767AD5802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IceCreamClientCommunication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IceCreamProductRetrieval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SearchParameters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Products</a:t>
            </a:r>
          </a:p>
          <a:p>
            <a:pPr marL="0" indent="0">
              <a:buNone/>
            </a:pPr>
            <a:r>
              <a:rPr lang="en-US" dirty="0"/>
              <a:t>Status</a:t>
            </a:r>
          </a:p>
        </p:txBody>
      </p:sp>
    </p:spTree>
    <p:extLst>
      <p:ext uri="{BB962C8B-B14F-4D97-AF65-F5344CB8AC3E}">
        <p14:creationId xmlns:p14="http://schemas.microsoft.com/office/powerpoint/2010/main" val="2895519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Ice Cream Database Design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700BA0-9251-480C-906E-923E98037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83" y="1819916"/>
            <a:ext cx="1495425" cy="23907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F93A40C-9BFA-4721-BF14-1DAEE64E8C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8791" y="1819916"/>
            <a:ext cx="1857375" cy="10763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AD6CDCE-95A8-4E08-8B0F-BD80C6B169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8791" y="3085420"/>
            <a:ext cx="4514850" cy="13335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13C01E1-90B3-4BF2-B5DB-3951E170BF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7849" y="1819916"/>
            <a:ext cx="2209800" cy="10477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7272881-B9CD-42B9-814F-9EEAB7025B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775" y="4791037"/>
            <a:ext cx="4895850" cy="1343025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088206B-B78E-4814-905F-7C18C31E079C}"/>
              </a:ext>
            </a:extLst>
          </p:cNvPr>
          <p:cNvCxnSpPr>
            <a:cxnSpLocks/>
          </p:cNvCxnSpPr>
          <p:nvPr/>
        </p:nvCxnSpPr>
        <p:spPr>
          <a:xfrm flipH="1">
            <a:off x="106137" y="4461782"/>
            <a:ext cx="11775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2A8F37E-C99D-41D3-ADE7-A9B89618736C}"/>
              </a:ext>
            </a:extLst>
          </p:cNvPr>
          <p:cNvCxnSpPr>
            <a:cxnSpLocks/>
          </p:cNvCxnSpPr>
          <p:nvPr/>
        </p:nvCxnSpPr>
        <p:spPr>
          <a:xfrm flipV="1">
            <a:off x="103595" y="2314577"/>
            <a:ext cx="2539" cy="3851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530AB82-7276-4351-8C75-1E3411D8F69D}"/>
              </a:ext>
            </a:extLst>
          </p:cNvPr>
          <p:cNvCxnSpPr/>
          <p:nvPr/>
        </p:nvCxnSpPr>
        <p:spPr>
          <a:xfrm>
            <a:off x="106133" y="2314575"/>
            <a:ext cx="1592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B3B5B09-783F-4394-A4DC-BC145589AF7D}"/>
              </a:ext>
            </a:extLst>
          </p:cNvPr>
          <p:cNvCxnSpPr>
            <a:cxnSpLocks/>
          </p:cNvCxnSpPr>
          <p:nvPr/>
        </p:nvCxnSpPr>
        <p:spPr>
          <a:xfrm flipH="1">
            <a:off x="1779816" y="4580164"/>
            <a:ext cx="4902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317FC89-5101-405D-B663-999652792FA1}"/>
              </a:ext>
            </a:extLst>
          </p:cNvPr>
          <p:cNvCxnSpPr>
            <a:cxnSpLocks/>
          </p:cNvCxnSpPr>
          <p:nvPr/>
        </p:nvCxnSpPr>
        <p:spPr>
          <a:xfrm flipV="1">
            <a:off x="1779814" y="2358078"/>
            <a:ext cx="28575" cy="2222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BC1756-D336-4623-BCD1-CE05C3FE1BC9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808389" y="2352675"/>
            <a:ext cx="110402" cy="5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FDB1F02-2B54-4F6A-AE66-5470182824E1}"/>
              </a:ext>
            </a:extLst>
          </p:cNvPr>
          <p:cNvCxnSpPr/>
          <p:nvPr/>
        </p:nvCxnSpPr>
        <p:spPr>
          <a:xfrm>
            <a:off x="6388554" y="3955596"/>
            <a:ext cx="1387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18525B8-A328-483D-AA22-9E6A2573DE3B}"/>
              </a:ext>
            </a:extLst>
          </p:cNvPr>
          <p:cNvCxnSpPr>
            <a:cxnSpLocks/>
          </p:cNvCxnSpPr>
          <p:nvPr/>
        </p:nvCxnSpPr>
        <p:spPr>
          <a:xfrm>
            <a:off x="6527346" y="3955596"/>
            <a:ext cx="0" cy="506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EA4DFFA-E891-454D-B608-F06B56D753A3}"/>
              </a:ext>
            </a:extLst>
          </p:cNvPr>
          <p:cNvCxnSpPr/>
          <p:nvPr/>
        </p:nvCxnSpPr>
        <p:spPr>
          <a:xfrm>
            <a:off x="6388554" y="4261757"/>
            <a:ext cx="293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1400585-8AF6-4B12-96BF-E1AF27F793A8}"/>
              </a:ext>
            </a:extLst>
          </p:cNvPr>
          <p:cNvCxnSpPr/>
          <p:nvPr/>
        </p:nvCxnSpPr>
        <p:spPr>
          <a:xfrm>
            <a:off x="6682468" y="4261757"/>
            <a:ext cx="0" cy="318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34A2F15-F9A7-4792-A7FF-FF382385363C}"/>
              </a:ext>
            </a:extLst>
          </p:cNvPr>
          <p:cNvCxnSpPr>
            <a:cxnSpLocks/>
          </p:cNvCxnSpPr>
          <p:nvPr/>
        </p:nvCxnSpPr>
        <p:spPr>
          <a:xfrm flipH="1">
            <a:off x="114302" y="6169441"/>
            <a:ext cx="50553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8978181-9D01-4978-BBDD-98C8BF400640}"/>
              </a:ext>
            </a:extLst>
          </p:cNvPr>
          <p:cNvCxnSpPr/>
          <p:nvPr/>
        </p:nvCxnSpPr>
        <p:spPr>
          <a:xfrm>
            <a:off x="5030836" y="5655091"/>
            <a:ext cx="1387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66202C7-EAFB-4AEF-9EAD-601D8730D9EB}"/>
              </a:ext>
            </a:extLst>
          </p:cNvPr>
          <p:cNvCxnSpPr>
            <a:cxnSpLocks/>
          </p:cNvCxnSpPr>
          <p:nvPr/>
        </p:nvCxnSpPr>
        <p:spPr>
          <a:xfrm>
            <a:off x="5169628" y="5666276"/>
            <a:ext cx="0" cy="506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2DF121A-E452-4294-8A02-34310CDD59DA}"/>
              </a:ext>
            </a:extLst>
          </p:cNvPr>
          <p:cNvCxnSpPr>
            <a:cxnSpLocks/>
          </p:cNvCxnSpPr>
          <p:nvPr/>
        </p:nvCxnSpPr>
        <p:spPr>
          <a:xfrm>
            <a:off x="3932648" y="2338387"/>
            <a:ext cx="110402" cy="5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081D898-83FD-4A56-9499-1B9827BEE38D}"/>
              </a:ext>
            </a:extLst>
          </p:cNvPr>
          <p:cNvCxnSpPr>
            <a:cxnSpLocks/>
          </p:cNvCxnSpPr>
          <p:nvPr/>
        </p:nvCxnSpPr>
        <p:spPr>
          <a:xfrm flipH="1" flipV="1">
            <a:off x="3921376" y="2334265"/>
            <a:ext cx="8734" cy="549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4EEC1D8-C6B8-494C-87C6-FE47889315DE}"/>
              </a:ext>
            </a:extLst>
          </p:cNvPr>
          <p:cNvCxnSpPr>
            <a:cxnSpLocks/>
          </p:cNvCxnSpPr>
          <p:nvPr/>
        </p:nvCxnSpPr>
        <p:spPr>
          <a:xfrm flipH="1">
            <a:off x="3930112" y="2890157"/>
            <a:ext cx="2887067" cy="6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E943E26-4E88-4DD7-9673-FF0BC80559CD}"/>
              </a:ext>
            </a:extLst>
          </p:cNvPr>
          <p:cNvCxnSpPr>
            <a:cxnSpLocks/>
          </p:cNvCxnSpPr>
          <p:nvPr/>
        </p:nvCxnSpPr>
        <p:spPr>
          <a:xfrm flipH="1" flipV="1">
            <a:off x="6830216" y="2892083"/>
            <a:ext cx="70" cy="1789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8F9A947-49BC-4E65-B995-CA340CC2B1E4}"/>
              </a:ext>
            </a:extLst>
          </p:cNvPr>
          <p:cNvCxnSpPr>
            <a:cxnSpLocks/>
          </p:cNvCxnSpPr>
          <p:nvPr/>
        </p:nvCxnSpPr>
        <p:spPr>
          <a:xfrm flipV="1">
            <a:off x="5030836" y="5943567"/>
            <a:ext cx="25553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78">
            <a:extLst>
              <a:ext uri="{FF2B5EF4-FFF2-40B4-BE49-F238E27FC236}">
                <a16:creationId xmlns:a16="http://schemas.microsoft.com/office/drawing/2014/main" id="{CF6FE2CE-DD37-416B-8942-8984A046A5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09332" y="1836887"/>
            <a:ext cx="1933575" cy="1038225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EFB63622-4F81-4D88-9613-2B76621CCAB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86295" y="3085420"/>
            <a:ext cx="4629150" cy="1323975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BEE659EF-BED5-4B0A-9E41-9A8E8F29D07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54590" y="1836887"/>
            <a:ext cx="2533650" cy="1038225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F57E0352-EB10-4545-9379-7CA7B6D7E81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00495" y="4791037"/>
            <a:ext cx="5314950" cy="1333500"/>
          </a:xfrm>
          <a:prstGeom prst="rect">
            <a:avLst/>
          </a:prstGeom>
        </p:spPr>
      </p:pic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FA723CB-B363-4344-AA5C-7546740D436B}"/>
              </a:ext>
            </a:extLst>
          </p:cNvPr>
          <p:cNvCxnSpPr>
            <a:cxnSpLocks/>
          </p:cNvCxnSpPr>
          <p:nvPr/>
        </p:nvCxnSpPr>
        <p:spPr>
          <a:xfrm flipV="1">
            <a:off x="5286375" y="4695091"/>
            <a:ext cx="0" cy="1248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883CDBB-2F87-4C12-B9B9-489865063DEE}"/>
              </a:ext>
            </a:extLst>
          </p:cNvPr>
          <p:cNvCxnSpPr>
            <a:cxnSpLocks/>
          </p:cNvCxnSpPr>
          <p:nvPr/>
        </p:nvCxnSpPr>
        <p:spPr>
          <a:xfrm flipV="1">
            <a:off x="5286375" y="4682860"/>
            <a:ext cx="1549173" cy="12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5196BE7-087E-4BB5-96C8-0738398595DB}"/>
              </a:ext>
            </a:extLst>
          </p:cNvPr>
          <p:cNvCxnSpPr>
            <a:cxnSpLocks/>
          </p:cNvCxnSpPr>
          <p:nvPr/>
        </p:nvCxnSpPr>
        <p:spPr>
          <a:xfrm>
            <a:off x="6354131" y="2347271"/>
            <a:ext cx="110402" cy="5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F19C5C4-AB90-48EF-91B3-7AB10B7A06D6}"/>
              </a:ext>
            </a:extLst>
          </p:cNvPr>
          <p:cNvCxnSpPr>
            <a:cxnSpLocks/>
          </p:cNvCxnSpPr>
          <p:nvPr/>
        </p:nvCxnSpPr>
        <p:spPr>
          <a:xfrm flipH="1" flipV="1">
            <a:off x="6345397" y="2349312"/>
            <a:ext cx="8734" cy="64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566466E-5BB2-452C-8C53-2F829C817EDD}"/>
              </a:ext>
            </a:extLst>
          </p:cNvPr>
          <p:cNvCxnSpPr>
            <a:cxnSpLocks/>
          </p:cNvCxnSpPr>
          <p:nvPr/>
        </p:nvCxnSpPr>
        <p:spPr>
          <a:xfrm flipH="1">
            <a:off x="6354590" y="2994173"/>
            <a:ext cx="7660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B3AE31F-DB6D-4DB2-B71C-F31AA0C3BBB2}"/>
              </a:ext>
            </a:extLst>
          </p:cNvPr>
          <p:cNvCxnSpPr>
            <a:cxnSpLocks/>
          </p:cNvCxnSpPr>
          <p:nvPr/>
        </p:nvCxnSpPr>
        <p:spPr>
          <a:xfrm flipV="1">
            <a:off x="7120617" y="3001721"/>
            <a:ext cx="0" cy="1578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8BAD738-7959-4B5D-A1D3-6F8D2FCF8DF7}"/>
              </a:ext>
            </a:extLst>
          </p:cNvPr>
          <p:cNvCxnSpPr/>
          <p:nvPr/>
        </p:nvCxnSpPr>
        <p:spPr>
          <a:xfrm>
            <a:off x="11743328" y="3955596"/>
            <a:ext cx="1387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21275EF-4FF4-408E-8C45-D8B26CFE9369}"/>
              </a:ext>
            </a:extLst>
          </p:cNvPr>
          <p:cNvCxnSpPr>
            <a:cxnSpLocks/>
          </p:cNvCxnSpPr>
          <p:nvPr/>
        </p:nvCxnSpPr>
        <p:spPr>
          <a:xfrm>
            <a:off x="11883480" y="3955596"/>
            <a:ext cx="0" cy="506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BB46FFB7-AF23-401B-BB65-A699084820A5}"/>
              </a:ext>
            </a:extLst>
          </p:cNvPr>
          <p:cNvCxnSpPr>
            <a:cxnSpLocks/>
          </p:cNvCxnSpPr>
          <p:nvPr/>
        </p:nvCxnSpPr>
        <p:spPr>
          <a:xfrm flipH="1">
            <a:off x="7120617" y="4580164"/>
            <a:ext cx="4872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1FEC7C9A-8B1B-46A5-821B-2B7866D36452}"/>
              </a:ext>
            </a:extLst>
          </p:cNvPr>
          <p:cNvCxnSpPr>
            <a:cxnSpLocks/>
          </p:cNvCxnSpPr>
          <p:nvPr/>
        </p:nvCxnSpPr>
        <p:spPr>
          <a:xfrm flipV="1">
            <a:off x="11743328" y="4240499"/>
            <a:ext cx="250006" cy="2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CE5D1358-F6C0-4B8C-98D2-F4A33CE1F7BC}"/>
              </a:ext>
            </a:extLst>
          </p:cNvPr>
          <p:cNvCxnSpPr>
            <a:cxnSpLocks/>
          </p:cNvCxnSpPr>
          <p:nvPr/>
        </p:nvCxnSpPr>
        <p:spPr>
          <a:xfrm>
            <a:off x="11993334" y="4240666"/>
            <a:ext cx="0" cy="339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0D6AC4F6-FD7B-41F0-9B0E-E2DDE7BCEF8C}"/>
              </a:ext>
            </a:extLst>
          </p:cNvPr>
          <p:cNvCxnSpPr>
            <a:cxnSpLocks/>
          </p:cNvCxnSpPr>
          <p:nvPr/>
        </p:nvCxnSpPr>
        <p:spPr>
          <a:xfrm>
            <a:off x="11761200" y="5655091"/>
            <a:ext cx="137970" cy="11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6D3C5FC9-6DDC-401C-B714-520DC14A35A8}"/>
              </a:ext>
            </a:extLst>
          </p:cNvPr>
          <p:cNvCxnSpPr>
            <a:cxnSpLocks/>
          </p:cNvCxnSpPr>
          <p:nvPr/>
        </p:nvCxnSpPr>
        <p:spPr>
          <a:xfrm flipH="1" flipV="1">
            <a:off x="11881938" y="4461782"/>
            <a:ext cx="182" cy="1193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6720EB1-7702-4DB3-BD7E-84A804F983ED}"/>
              </a:ext>
            </a:extLst>
          </p:cNvPr>
          <p:cNvCxnSpPr>
            <a:cxnSpLocks/>
          </p:cNvCxnSpPr>
          <p:nvPr/>
        </p:nvCxnSpPr>
        <p:spPr>
          <a:xfrm>
            <a:off x="11761200" y="5963751"/>
            <a:ext cx="327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BEA2511-D74A-4AC2-984D-B41FAC488FAC}"/>
              </a:ext>
            </a:extLst>
          </p:cNvPr>
          <p:cNvCxnSpPr>
            <a:cxnSpLocks/>
          </p:cNvCxnSpPr>
          <p:nvPr/>
        </p:nvCxnSpPr>
        <p:spPr>
          <a:xfrm flipV="1">
            <a:off x="12077721" y="2939143"/>
            <a:ext cx="0" cy="3024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ADAE7034-9280-4318-AFFD-26940683CB38}"/>
              </a:ext>
            </a:extLst>
          </p:cNvPr>
          <p:cNvCxnSpPr>
            <a:cxnSpLocks/>
          </p:cNvCxnSpPr>
          <p:nvPr/>
        </p:nvCxnSpPr>
        <p:spPr>
          <a:xfrm flipH="1">
            <a:off x="8503104" y="2939143"/>
            <a:ext cx="35746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E8EBD8E0-323F-4724-A085-29DCD18CE116}"/>
              </a:ext>
            </a:extLst>
          </p:cNvPr>
          <p:cNvCxnSpPr>
            <a:cxnSpLocks/>
          </p:cNvCxnSpPr>
          <p:nvPr/>
        </p:nvCxnSpPr>
        <p:spPr>
          <a:xfrm flipH="1" flipV="1">
            <a:off x="8490724" y="2334265"/>
            <a:ext cx="12380" cy="603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0CA521B4-291E-43AD-8D37-414DCAD5378A}"/>
              </a:ext>
            </a:extLst>
          </p:cNvPr>
          <p:cNvCxnSpPr>
            <a:cxnSpLocks/>
          </p:cNvCxnSpPr>
          <p:nvPr/>
        </p:nvCxnSpPr>
        <p:spPr>
          <a:xfrm>
            <a:off x="8508914" y="2344569"/>
            <a:ext cx="110402" cy="5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7546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Development Tools</a:t>
            </a:r>
          </a:p>
        </p:txBody>
      </p:sp>
      <p:pic>
        <p:nvPicPr>
          <p:cNvPr id="1026" name="Picture 2" descr="Image result for java">
            <a:extLst>
              <a:ext uri="{FF2B5EF4-FFF2-40B4-BE49-F238E27FC236}">
                <a16:creationId xmlns:a16="http://schemas.microsoft.com/office/drawing/2014/main" id="{941F6DAB-7145-470B-AF73-4CDC09D5B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49" y="2937366"/>
            <a:ext cx="1002527" cy="1898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172BA19-2CD2-40BF-9FDD-4322E620F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772" y="3186453"/>
            <a:ext cx="2225762" cy="562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net beans">
            <a:extLst>
              <a:ext uri="{FF2B5EF4-FFF2-40B4-BE49-F238E27FC236}">
                <a16:creationId xmlns:a16="http://schemas.microsoft.com/office/drawing/2014/main" id="{007BBCA7-ED64-4BFC-A07F-CAD85B2CD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948" y="3012829"/>
            <a:ext cx="1578104" cy="1819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ommons Lang">
            <a:extLst>
              <a:ext uri="{FF2B5EF4-FFF2-40B4-BE49-F238E27FC236}">
                <a16:creationId xmlns:a16="http://schemas.microsoft.com/office/drawing/2014/main" id="{81D9E399-CC3D-4510-BF12-4D2069328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467" y="2937366"/>
            <a:ext cx="1606488" cy="535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CFF974B0-3862-4408-82F6-1A66AB0DE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077" y="3589798"/>
            <a:ext cx="4953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468EA799-C19F-4CCE-A647-5BBFC2849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077" y="4227927"/>
            <a:ext cx="4953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7442BDE-4316-40B5-9C42-723CA92FDFFA}"/>
              </a:ext>
            </a:extLst>
          </p:cNvPr>
          <p:cNvSpPr txBox="1"/>
          <p:nvPr/>
        </p:nvSpPr>
        <p:spPr>
          <a:xfrm>
            <a:off x="2868052" y="4005556"/>
            <a:ext cx="158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Apache Maven</a:t>
            </a:r>
          </a:p>
          <a:p>
            <a:pPr algn="ctr"/>
            <a:r>
              <a:rPr lang="en-US" dirty="0"/>
              <a:t>Shade Plugin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B98D61-7BD4-4BF1-9505-EA9FC3BBA59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58654" y="5485207"/>
            <a:ext cx="1094697" cy="562987"/>
          </a:xfrm>
          <a:prstGeom prst="rect">
            <a:avLst/>
          </a:prstGeom>
        </p:spPr>
      </p:pic>
      <p:pic>
        <p:nvPicPr>
          <p:cNvPr id="1040" name="Picture 16" descr="Image result for sqlite">
            <a:extLst>
              <a:ext uri="{FF2B5EF4-FFF2-40B4-BE49-F238E27FC236}">
                <a16:creationId xmlns:a16="http://schemas.microsoft.com/office/drawing/2014/main" id="{4FA16172-A7CA-4130-8CD9-4E11123FC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2481" y="2845639"/>
            <a:ext cx="1871487" cy="887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DBeaver">
            <a:extLst>
              <a:ext uri="{FF2B5EF4-FFF2-40B4-BE49-F238E27FC236}">
                <a16:creationId xmlns:a16="http://schemas.microsoft.com/office/drawing/2014/main" id="{1DF8E26E-E3C0-41DC-A934-9528BD3B0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299" y="3940935"/>
            <a:ext cx="1871487" cy="728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30D6215E-1198-495E-A502-504340CBD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160" y="5450892"/>
            <a:ext cx="1119796" cy="66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Image result for ec2">
            <a:extLst>
              <a:ext uri="{FF2B5EF4-FFF2-40B4-BE49-F238E27FC236}">
                <a16:creationId xmlns:a16="http://schemas.microsoft.com/office/drawing/2014/main" id="{68A93564-6ED8-4F02-AD3E-AE98CE083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956" y="5245034"/>
            <a:ext cx="1703698" cy="957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Image result for puTTY">
            <a:extLst>
              <a:ext uri="{FF2B5EF4-FFF2-40B4-BE49-F238E27FC236}">
                <a16:creationId xmlns:a16="http://schemas.microsoft.com/office/drawing/2014/main" id="{B2FB59EB-F404-4A55-8FCF-503A4DA12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647" y="5116960"/>
            <a:ext cx="1366158" cy="1366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Image result for WinSCP">
            <a:extLst>
              <a:ext uri="{FF2B5EF4-FFF2-40B4-BE49-F238E27FC236}">
                <a16:creationId xmlns:a16="http://schemas.microsoft.com/office/drawing/2014/main" id="{47561D82-7C89-4ACA-8230-FE3C7410C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757" y="5314942"/>
            <a:ext cx="1807029" cy="903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C26A4BEC-38B2-492A-A96F-F8674F548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862" y="5187718"/>
            <a:ext cx="1438275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Image result for git">
            <a:extLst>
              <a:ext uri="{FF2B5EF4-FFF2-40B4-BE49-F238E27FC236}">
                <a16:creationId xmlns:a16="http://schemas.microsoft.com/office/drawing/2014/main" id="{33DB6825-6D23-4EDE-839B-55BF36934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1457" y="1898588"/>
            <a:ext cx="815289" cy="815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Image result for notion">
            <a:extLst>
              <a:ext uri="{FF2B5EF4-FFF2-40B4-BE49-F238E27FC236}">
                <a16:creationId xmlns:a16="http://schemas.microsoft.com/office/drawing/2014/main" id="{FE1479DF-DD01-40BD-9537-953F03F17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008" y="1909276"/>
            <a:ext cx="815289" cy="815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Image result for slack">
            <a:extLst>
              <a:ext uri="{FF2B5EF4-FFF2-40B4-BE49-F238E27FC236}">
                <a16:creationId xmlns:a16="http://schemas.microsoft.com/office/drawing/2014/main" id="{AAA16DC1-616B-4CC0-B085-08FD16205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836" y="1876121"/>
            <a:ext cx="848444" cy="848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E4ADE0-0C93-4E2B-9554-11DD649FF8D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893789" y="1824831"/>
            <a:ext cx="128587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1478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Java Project Structure as of 02/21/21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9309A2-8855-4640-84B5-4BBF30A1E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4406" y="1819916"/>
            <a:ext cx="2783187" cy="503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1129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Execution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120BF3-1A5C-42A8-B533-6C2EB9ADC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617" y="1819916"/>
            <a:ext cx="6377602" cy="46729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887D27-6827-4EF0-8F0E-5FBF8CDC2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781" y="2273753"/>
            <a:ext cx="4967077" cy="379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172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System Description</a:t>
            </a:r>
            <a:br>
              <a:rPr lang="en-US" sz="3600" dirty="0"/>
            </a:br>
            <a:r>
              <a:rPr lang="en-US" sz="2800" dirty="0"/>
              <a:t>Opportunity Ice Cream System will Address</a:t>
            </a:r>
            <a:endParaRPr lang="en-US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143FC4-8FB5-4B4A-BC87-767AD5802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Foundation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Image result for Foundation">
            <a:extLst>
              <a:ext uri="{FF2B5EF4-FFF2-40B4-BE49-F238E27FC236}">
                <a16:creationId xmlns:a16="http://schemas.microsoft.com/office/drawing/2014/main" id="{AB31E7EB-6E5F-43BF-B569-D13638AD4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045" y="2750413"/>
            <a:ext cx="3752643" cy="2501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0929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System Description</a:t>
            </a:r>
            <a:br>
              <a:rPr lang="en-US" sz="3600" dirty="0"/>
            </a:br>
            <a:r>
              <a:rPr lang="en-US" sz="2800" dirty="0"/>
              <a:t>What Ice Cream System will Do</a:t>
            </a:r>
            <a:endParaRPr lang="en-US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143FC4-8FB5-4B4A-BC87-767AD5802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EA39BB-3B5E-4A3B-A4B7-A4F02987CE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373" y="909957"/>
            <a:ext cx="831532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012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System Description</a:t>
            </a:r>
            <a:br>
              <a:rPr lang="en-US" sz="3600" dirty="0"/>
            </a:br>
            <a:r>
              <a:rPr lang="en-US" sz="2800" dirty="0"/>
              <a:t>Iterations of Development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143FC4-8FB5-4B4A-BC87-767AD5802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Providing products or clarifications, based on ingredient search parameters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↑, based on non-ingredient search parameters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Create, Update, and Delete</a:t>
            </a:r>
          </a:p>
        </p:txBody>
      </p:sp>
    </p:spTree>
    <p:extLst>
      <p:ext uri="{BB962C8B-B14F-4D97-AF65-F5344CB8AC3E}">
        <p14:creationId xmlns:p14="http://schemas.microsoft.com/office/powerpoint/2010/main" val="597851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76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Requirements</a:t>
            </a:r>
            <a:br>
              <a:rPr lang="en-US" sz="3000" dirty="0"/>
            </a:br>
            <a:r>
              <a:rPr lang="en-US" sz="2800" dirty="0"/>
              <a:t>Use-Case Description</a:t>
            </a:r>
            <a:br>
              <a:rPr lang="en-US" sz="3000" dirty="0"/>
            </a:br>
            <a:r>
              <a:rPr lang="en-US" sz="2000" dirty="0"/>
              <a:t>Request Products by Ingredients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3587D5-6141-43EC-A176-738762CE5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85632"/>
            <a:ext cx="12192000" cy="440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853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76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Requirements</a:t>
            </a:r>
            <a:br>
              <a:rPr lang="en-US" sz="3000" dirty="0"/>
            </a:br>
            <a:r>
              <a:rPr lang="en-US" sz="2800" dirty="0"/>
              <a:t>Use-Case Description</a:t>
            </a:r>
            <a:br>
              <a:rPr lang="en-US" sz="3000" dirty="0"/>
            </a:br>
            <a:r>
              <a:rPr lang="en-US" sz="2000" dirty="0"/>
              <a:t>Request Products by Ingredients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4E0FBA-7543-4DFE-A67D-32730F953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96166"/>
            <a:ext cx="12192000" cy="439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234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76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Requirements</a:t>
            </a:r>
            <a:br>
              <a:rPr lang="en-US" sz="3000" dirty="0"/>
            </a:br>
            <a:r>
              <a:rPr lang="en-US" sz="2800" dirty="0"/>
              <a:t>Use-Case Description</a:t>
            </a:r>
            <a:br>
              <a:rPr lang="en-US" sz="3000" dirty="0"/>
            </a:br>
            <a:r>
              <a:rPr lang="en-US" sz="2000" dirty="0"/>
              <a:t>Request Products by Ingredients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5382A0-C964-4B03-9D84-39EB74EF8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04415"/>
            <a:ext cx="12192000" cy="438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182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1192</TotalTime>
  <Words>504</Words>
  <Application>Microsoft Office PowerPoint</Application>
  <PresentationFormat>Widescreen</PresentationFormat>
  <Paragraphs>107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Ice Cream Server</vt:lpstr>
      <vt:lpstr>Ice Cream Server</vt:lpstr>
      <vt:lpstr>System Description Context: DataBridge</vt:lpstr>
      <vt:lpstr>System Description Opportunity Ice Cream System will Address</vt:lpstr>
      <vt:lpstr>System Description What Ice Cream System will Do</vt:lpstr>
      <vt:lpstr>System Description Iterations of Development</vt:lpstr>
      <vt:lpstr>Requirements Use-Case Description Request Products by Ingredients</vt:lpstr>
      <vt:lpstr>Requirements Use-Case Description Request Products by Ingredients</vt:lpstr>
      <vt:lpstr>Requirements Use-Case Description Request Products by Ingredients</vt:lpstr>
      <vt:lpstr>Requirements Use-Case Description Request Products by Ingredients</vt:lpstr>
      <vt:lpstr>Requirements Use-Case Description Request Products by Ingredients</vt:lpstr>
      <vt:lpstr>Requirements Use-Case Description Request Products by Ingredients</vt:lpstr>
      <vt:lpstr>Requirements Use-Case Description Request Products by Ingredients</vt:lpstr>
      <vt:lpstr>Requirements Use-Case Description Request Products by Ingredients</vt:lpstr>
      <vt:lpstr>Requirements Use-Case Description Request Products by Ingredients</vt:lpstr>
      <vt:lpstr>Requirements Use-Case Description Request Products by Ingredients</vt:lpstr>
      <vt:lpstr>Requirements Use-Case Description Request Products by Ingredients</vt:lpstr>
      <vt:lpstr>Requirements Use-Case Description Request Products by Ingredients</vt:lpstr>
      <vt:lpstr>Requirements Use-Case Description Request Products by Ingredients</vt:lpstr>
      <vt:lpstr>Requirements Use-Case Description Request Products by Ingredients</vt:lpstr>
      <vt:lpstr>Requirements Use-Case Description Request Products by Ingredients</vt:lpstr>
      <vt:lpstr>Requirements Use-Case Description Request Products by Ingredients</vt:lpstr>
      <vt:lpstr>Requirements Use-Case Description Request Products by Ingredients</vt:lpstr>
      <vt:lpstr>Requirements Use-Case Description Request Products by Ingredients</vt:lpstr>
      <vt:lpstr>Requirements Requester and Ice Cream System Interface Design</vt:lpstr>
      <vt:lpstr>Client-Server Interface Requirements Server Half</vt:lpstr>
      <vt:lpstr>Client-Server Interface Design Server Perspective</vt:lpstr>
      <vt:lpstr>Client-Server API Design Incoming Message</vt:lpstr>
      <vt:lpstr>Client-Server API Design Outgoing Messages</vt:lpstr>
      <vt:lpstr>Client-Server API Design Product</vt:lpstr>
      <vt:lpstr>Ice Cream Server Decomposition</vt:lpstr>
      <vt:lpstr>Design Classes</vt:lpstr>
      <vt:lpstr>Ice Cream Database Design</vt:lpstr>
      <vt:lpstr>Development Tools</vt:lpstr>
      <vt:lpstr>Java Project Structure as of 02/21/21</vt:lpstr>
      <vt:lpstr>Execution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Ice Cream Server</dc:title>
  <dc:creator>Tom Lever</dc:creator>
  <cp:lastModifiedBy>Tom Lever</cp:lastModifiedBy>
  <cp:revision>97</cp:revision>
  <dcterms:created xsi:type="dcterms:W3CDTF">2021-02-20T06:22:25Z</dcterms:created>
  <dcterms:modified xsi:type="dcterms:W3CDTF">2021-02-22T06:21:08Z</dcterms:modified>
</cp:coreProperties>
</file>