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7" r:id="rId3"/>
    <p:sldId id="260" r:id="rId4"/>
    <p:sldId id="264" r:id="rId5"/>
    <p:sldId id="265" r:id="rId6"/>
    <p:sldId id="266" r:id="rId7"/>
    <p:sldId id="26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9" r:id="rId26"/>
    <p:sldId id="270" r:id="rId27"/>
    <p:sldId id="277" r:id="rId28"/>
    <p:sldId id="274" r:id="rId29"/>
    <p:sldId id="275" r:id="rId30"/>
    <p:sldId id="276" r:id="rId31"/>
    <p:sldId id="259" r:id="rId32"/>
    <p:sldId id="271" r:id="rId33"/>
    <p:sldId id="272" r:id="rId34"/>
    <p:sldId id="295" r:id="rId35"/>
    <p:sldId id="296" r:id="rId36"/>
    <p:sldId id="297" r:id="rId3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4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2429-D024-485B-BB4E-7E686756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72"/>
            <a:ext cx="12192000" cy="43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D4DA-50A3-4D9C-A76C-2AA7E1C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444"/>
            <a:ext cx="12192000" cy="43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C424-98CD-480B-80EF-BF33904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917"/>
            <a:ext cx="12192000" cy="4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AB568-82E7-4977-916A-18063A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468"/>
            <a:ext cx="12192000" cy="4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3D5E-BA60-4AC7-96DD-3EAE324A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52"/>
            <a:ext cx="12192000" cy="44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BB4E-843E-450A-B9C4-3C4CD08F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840"/>
            <a:ext cx="12192000" cy="4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BCF-C35F-41E6-A08B-7413D96D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4" y="1757512"/>
            <a:ext cx="9857015" cy="4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B39EE-F9C0-48B0-A9F7-50B2A3F8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9747"/>
            <a:ext cx="9914164" cy="47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9F1AB-6461-4354-B588-A0E74C56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964"/>
            <a:ext cx="9897836" cy="4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3198D-6D79-4559-AC2C-4F193D6EEBA7}"/>
              </a:ext>
            </a:extLst>
          </p:cNvPr>
          <p:cNvCxnSpPr/>
          <p:nvPr/>
        </p:nvCxnSpPr>
        <p:spPr>
          <a:xfrm>
            <a:off x="6644081" y="3011648"/>
            <a:ext cx="21224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99209-49C4-4535-9CAC-D7D261692DB5}"/>
              </a:ext>
            </a:extLst>
          </p:cNvPr>
          <p:cNvSpPr txBox="1"/>
          <p:nvPr/>
        </p:nvSpPr>
        <p:spPr>
          <a:xfrm>
            <a:off x="8942664" y="2503816"/>
            <a:ext cx="2409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+mj-lt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64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4E229-F422-4C7E-B592-10A9B635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512"/>
            <a:ext cx="987089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199-93B2-4879-9560-21FB8CE3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5" cy="4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B46C-9E46-46F8-BFF4-D23131B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0" y="1758156"/>
            <a:ext cx="9114064" cy="47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8280-4CFB-4BC7-A7DB-6A3E3FB5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4" cy="4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r>
              <a:rPr lang="en-US" dirty="0"/>
              <a:t>    Ingredient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  <a:p>
            <a:pPr marL="0" indent="0">
              <a:buNone/>
            </a:pPr>
            <a:r>
              <a:rPr lang="en-US" dirty="0"/>
              <a:t>    Matching products</a:t>
            </a:r>
          </a:p>
          <a:p>
            <a:pPr marL="0" indent="0">
              <a:buNone/>
            </a:pPr>
            <a:r>
              <a:rPr lang="en-US" dirty="0"/>
              <a:t>    Clarification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Requester and Ice Cream System Interface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9550E-8765-4FD6-8782-05A66387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46" y="2055814"/>
            <a:ext cx="298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Requirements</a:t>
            </a:r>
            <a:br>
              <a:rPr lang="en-US" dirty="0"/>
            </a:br>
            <a:r>
              <a:rPr lang="en-US" sz="2800" dirty="0"/>
              <a:t>Server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426-A111-4680-97B6-1CD48066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20" y="1878639"/>
            <a:ext cx="3167360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Design</a:t>
            </a:r>
            <a:br>
              <a:rPr lang="en-US" dirty="0"/>
            </a:br>
            <a:r>
              <a:rPr lang="en-US" sz="2800" dirty="0"/>
              <a:t>Server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</a:t>
            </a:r>
          </a:p>
          <a:p>
            <a:pPr marL="0" indent="0">
              <a:buNone/>
            </a:pPr>
            <a:r>
              <a:rPr lang="en-US" dirty="0"/>
              <a:t>     /search-by-ingredients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Incoming Message</a:t>
            </a:r>
          </a:p>
          <a:p>
            <a:pPr marL="0" indent="0">
              <a:buNone/>
            </a:pPr>
            <a:r>
              <a:rPr lang="en-US" dirty="0"/>
              <a:t>    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Outgoing Messages</a:t>
            </a:r>
          </a:p>
          <a:p>
            <a:pPr marL="0" indent="0">
              <a:buNone/>
            </a:pPr>
            <a:r>
              <a:rPr lang="en-US" dirty="0"/>
              <a:t>     Matching products</a:t>
            </a:r>
          </a:p>
          <a:p>
            <a:pPr marL="0" indent="0">
              <a:buNone/>
            </a:pPr>
            <a:r>
              <a:rPr lang="en-US" dirty="0"/>
              <a:t>     Status</a:t>
            </a:r>
          </a:p>
        </p:txBody>
      </p:sp>
    </p:spTree>
    <p:extLst>
      <p:ext uri="{BB962C8B-B14F-4D97-AF65-F5344CB8AC3E}">
        <p14:creationId xmlns:p14="http://schemas.microsoft.com/office/powerpoint/2010/main" val="2281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Incoming Message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search-parameters =</a:t>
            </a:r>
          </a:p>
          <a:p>
            <a:pPr marL="0" indent="0">
              <a:buNone/>
            </a:pPr>
            <a:r>
              <a:rPr lang="en-US" dirty="0"/>
              <a:t>    {“ingredients”: [</a:t>
            </a:r>
          </a:p>
          <a:p>
            <a:pPr marL="0" indent="0">
              <a:buNone/>
            </a:pPr>
            <a:r>
              <a:rPr lang="en-US" dirty="0"/>
              <a:t>          *&lt;ingredient w/ comma&gt;</a:t>
            </a:r>
          </a:p>
          <a:p>
            <a:pPr marL="0" indent="0">
              <a:buNone/>
            </a:pPr>
            <a:r>
              <a:rPr lang="en-US" dirty="0"/>
              <a:t>           &lt;ingredient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C719-6352-4E94-ADC6-E6821A529274}"/>
              </a:ext>
            </a:extLst>
          </p:cNvPr>
          <p:cNvSpPr txBox="1"/>
          <p:nvPr/>
        </p:nvSpPr>
        <p:spPr>
          <a:xfrm>
            <a:off x="7148878" y="3429000"/>
            <a:ext cx="42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is Backus-Naur Form.</a:t>
            </a:r>
          </a:p>
          <a:p>
            <a:r>
              <a:rPr lang="en-US" dirty="0"/>
              <a:t>Actual format </a:t>
            </a:r>
            <a:r>
              <a:rPr lang="en-US" dirty="0" err="1"/>
              <a:t>is“x</a:t>
            </a:r>
            <a:r>
              <a:rPr lang="en-US" dirty="0"/>
              <a:t>-www-form-</a:t>
            </a:r>
            <a:r>
              <a:rPr lang="en-US" dirty="0" err="1"/>
              <a:t>urlencoded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457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Outgoing Messages</a:t>
            </a:r>
            <a:endParaRPr lang="en-US" sz="28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Matching products</a:t>
            </a:r>
          </a:p>
          <a:p>
            <a:pPr marL="0" indent="0">
              <a:buNone/>
            </a:pPr>
            <a:r>
              <a:rPr lang="en-US" dirty="0"/>
              <a:t>    {“products”: [</a:t>
            </a:r>
          </a:p>
          <a:p>
            <a:pPr marL="0" indent="0">
              <a:buNone/>
            </a:pPr>
            <a:r>
              <a:rPr lang="en-US" dirty="0"/>
              <a:t>         *&lt;product w/ comma&gt;</a:t>
            </a:r>
          </a:p>
          <a:p>
            <a:pPr marL="0" indent="0">
              <a:buNone/>
            </a:pPr>
            <a:r>
              <a:rPr lang="en-US" dirty="0"/>
              <a:t>           &lt;product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pPr marL="0" indent="0">
              <a:buNone/>
            </a:pPr>
            <a:r>
              <a:rPr lang="en-US" dirty="0"/>
              <a:t>    {“status”: &lt;status&gt;}</a:t>
            </a:r>
          </a:p>
        </p:txBody>
      </p:sp>
    </p:spTree>
    <p:extLst>
      <p:ext uri="{BB962C8B-B14F-4D97-AF65-F5344CB8AC3E}">
        <p14:creationId xmlns:p14="http://schemas.microsoft.com/office/powerpoint/2010/main" val="13038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DataBridge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Tom’s Understanding of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4CFF2-6994-4B0F-9ACE-C3B4EE85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96306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API Design</a:t>
            </a:r>
            <a:br>
              <a:rPr lang="en-US" sz="3600" dirty="0"/>
            </a:br>
            <a:r>
              <a:rPr lang="en-US" sz="2800" dirty="0"/>
              <a:t>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“name”:                             &lt;catchy name&gt;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image_closed</a:t>
            </a:r>
            <a:r>
              <a:rPr lang="en-US" dirty="0"/>
              <a:t>”:               &lt;path to image of closed product&gt;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image_open</a:t>
            </a:r>
            <a:r>
              <a:rPr lang="en-US" dirty="0"/>
              <a:t>”:                 &lt;path to image of open product&gt;</a:t>
            </a:r>
          </a:p>
          <a:p>
            <a:pPr marL="0" indent="0">
              <a:buNone/>
            </a:pPr>
            <a:r>
              <a:rPr lang="en-US" dirty="0"/>
              <a:t>      “description”:                   &lt;phrase to get customers salivating&gt;</a:t>
            </a:r>
          </a:p>
          <a:p>
            <a:pPr marL="0" indent="0">
              <a:buNone/>
            </a:pPr>
            <a:r>
              <a:rPr lang="en-US" dirty="0"/>
              <a:t>      “story”:                              &lt;sales-pitch&gt;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sourcing_values</a:t>
            </a:r>
            <a:r>
              <a:rPr lang="en-US" dirty="0"/>
              <a:t>”:           [*&lt;sourcing value&gt;]</a:t>
            </a:r>
          </a:p>
          <a:p>
            <a:pPr marL="0" indent="0">
              <a:buNone/>
            </a:pPr>
            <a:r>
              <a:rPr lang="en-US" dirty="0"/>
              <a:t>      “ingredients”:                    [*&lt;ingredient&gt;]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allergy_info</a:t>
            </a:r>
            <a:r>
              <a:rPr lang="en-US" dirty="0"/>
              <a:t>”:                   [*&lt;allergen&gt;]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dietary_certifications</a:t>
            </a:r>
            <a:r>
              <a:rPr lang="en-US" dirty="0"/>
              <a:t>”:  [*&lt;dietary certification&gt;]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productId</a:t>
            </a:r>
            <a:r>
              <a:rPr lang="en-US" dirty="0"/>
              <a:t>”:                      &lt;productid&gt;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16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Ice Cream Server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BC662-8DE8-4BE2-92CB-72EADB02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8" y="1928973"/>
            <a:ext cx="6924343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0626BE-9B29-46EF-8575-22C4746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57" y="1954140"/>
            <a:ext cx="6924343" cy="467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IceCreamClientCommunication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IceCreamProductRetrieval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SearchParameters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Products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Ice Cream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00BA0-9251-480C-906E-923E9803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" y="1819916"/>
            <a:ext cx="1495425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3A40C-9BFA-4721-BF14-1DAEE64E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91" y="1819916"/>
            <a:ext cx="18573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6CDCE-95A8-4E08-8B0F-BD80C6B1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1" y="3085420"/>
            <a:ext cx="451485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C01E1-90B3-4BF2-B5DB-3951E170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49" y="1819916"/>
            <a:ext cx="2209800" cy="1047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272881-B9CD-42B9-814F-9EEAB7025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4791037"/>
            <a:ext cx="4895850" cy="13430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8206B-B78E-4814-905F-7C18C31E079C}"/>
              </a:ext>
            </a:extLst>
          </p:cNvPr>
          <p:cNvCxnSpPr>
            <a:cxnSpLocks/>
          </p:cNvCxnSpPr>
          <p:nvPr/>
        </p:nvCxnSpPr>
        <p:spPr>
          <a:xfrm flipH="1">
            <a:off x="106137" y="4461782"/>
            <a:ext cx="1177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8F37E-C99D-41D3-ADE7-A9B89618736C}"/>
              </a:ext>
            </a:extLst>
          </p:cNvPr>
          <p:cNvCxnSpPr>
            <a:cxnSpLocks/>
          </p:cNvCxnSpPr>
          <p:nvPr/>
        </p:nvCxnSpPr>
        <p:spPr>
          <a:xfrm flipV="1">
            <a:off x="103595" y="2314577"/>
            <a:ext cx="2539" cy="38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0AB82-7276-4351-8C75-1E3411D8F69D}"/>
              </a:ext>
            </a:extLst>
          </p:cNvPr>
          <p:cNvCxnSpPr/>
          <p:nvPr/>
        </p:nvCxnSpPr>
        <p:spPr>
          <a:xfrm>
            <a:off x="106133" y="2314575"/>
            <a:ext cx="1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3B5B09-783F-4394-A4DC-BC145589AF7D}"/>
              </a:ext>
            </a:extLst>
          </p:cNvPr>
          <p:cNvCxnSpPr>
            <a:cxnSpLocks/>
          </p:cNvCxnSpPr>
          <p:nvPr/>
        </p:nvCxnSpPr>
        <p:spPr>
          <a:xfrm flipH="1">
            <a:off x="1779816" y="4580164"/>
            <a:ext cx="49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7FC89-5101-405D-B663-999652792FA1}"/>
              </a:ext>
            </a:extLst>
          </p:cNvPr>
          <p:cNvCxnSpPr>
            <a:cxnSpLocks/>
          </p:cNvCxnSpPr>
          <p:nvPr/>
        </p:nvCxnSpPr>
        <p:spPr>
          <a:xfrm flipV="1">
            <a:off x="1779814" y="2358078"/>
            <a:ext cx="28575" cy="22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C1756-D336-4623-BCD1-CE05C3FE1B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8389" y="2352675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B1F02-2B54-4F6A-AE66-5470182824E1}"/>
              </a:ext>
            </a:extLst>
          </p:cNvPr>
          <p:cNvCxnSpPr/>
          <p:nvPr/>
        </p:nvCxnSpPr>
        <p:spPr>
          <a:xfrm>
            <a:off x="6388554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5B8-A328-483D-AA22-9E6A2573DE3B}"/>
              </a:ext>
            </a:extLst>
          </p:cNvPr>
          <p:cNvCxnSpPr>
            <a:cxnSpLocks/>
          </p:cNvCxnSpPr>
          <p:nvPr/>
        </p:nvCxnSpPr>
        <p:spPr>
          <a:xfrm>
            <a:off x="6527346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A4DFFA-E891-454D-B608-F06B56D753A3}"/>
              </a:ext>
            </a:extLst>
          </p:cNvPr>
          <p:cNvCxnSpPr/>
          <p:nvPr/>
        </p:nvCxnSpPr>
        <p:spPr>
          <a:xfrm>
            <a:off x="6388554" y="4261757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400585-8AF6-4B12-96BF-E1AF27F793A8}"/>
              </a:ext>
            </a:extLst>
          </p:cNvPr>
          <p:cNvCxnSpPr/>
          <p:nvPr/>
        </p:nvCxnSpPr>
        <p:spPr>
          <a:xfrm>
            <a:off x="6682468" y="4261757"/>
            <a:ext cx="0" cy="3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4A2F15-F9A7-4792-A7FF-FF382385363C}"/>
              </a:ext>
            </a:extLst>
          </p:cNvPr>
          <p:cNvCxnSpPr>
            <a:cxnSpLocks/>
          </p:cNvCxnSpPr>
          <p:nvPr/>
        </p:nvCxnSpPr>
        <p:spPr>
          <a:xfrm flipH="1">
            <a:off x="114302" y="6169441"/>
            <a:ext cx="505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78181-9D01-4978-BBDD-98C8BF400640}"/>
              </a:ext>
            </a:extLst>
          </p:cNvPr>
          <p:cNvCxnSpPr/>
          <p:nvPr/>
        </p:nvCxnSpPr>
        <p:spPr>
          <a:xfrm>
            <a:off x="5030836" y="5655091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6202C7-EAFB-4AEF-9EAD-601D8730D9EB}"/>
              </a:ext>
            </a:extLst>
          </p:cNvPr>
          <p:cNvCxnSpPr>
            <a:cxnSpLocks/>
          </p:cNvCxnSpPr>
          <p:nvPr/>
        </p:nvCxnSpPr>
        <p:spPr>
          <a:xfrm>
            <a:off x="5169628" y="566627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F121A-E452-4294-8A02-34310CDD59DA}"/>
              </a:ext>
            </a:extLst>
          </p:cNvPr>
          <p:cNvCxnSpPr>
            <a:cxnSpLocks/>
          </p:cNvCxnSpPr>
          <p:nvPr/>
        </p:nvCxnSpPr>
        <p:spPr>
          <a:xfrm>
            <a:off x="3932648" y="2338387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1D898-83FD-4A56-9499-1B9827BEE38D}"/>
              </a:ext>
            </a:extLst>
          </p:cNvPr>
          <p:cNvCxnSpPr>
            <a:cxnSpLocks/>
          </p:cNvCxnSpPr>
          <p:nvPr/>
        </p:nvCxnSpPr>
        <p:spPr>
          <a:xfrm flipH="1" flipV="1">
            <a:off x="3921376" y="2334265"/>
            <a:ext cx="8734" cy="5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EEC1D8-C6B8-494C-87C6-FE47889315DE}"/>
              </a:ext>
            </a:extLst>
          </p:cNvPr>
          <p:cNvCxnSpPr>
            <a:cxnSpLocks/>
          </p:cNvCxnSpPr>
          <p:nvPr/>
        </p:nvCxnSpPr>
        <p:spPr>
          <a:xfrm flipH="1">
            <a:off x="3930112" y="2890157"/>
            <a:ext cx="2887067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943E26-4E88-4DD7-9673-FF0BC80559CD}"/>
              </a:ext>
            </a:extLst>
          </p:cNvPr>
          <p:cNvCxnSpPr>
            <a:cxnSpLocks/>
          </p:cNvCxnSpPr>
          <p:nvPr/>
        </p:nvCxnSpPr>
        <p:spPr>
          <a:xfrm flipH="1" flipV="1">
            <a:off x="6830216" y="2892083"/>
            <a:ext cx="70" cy="17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F9A947-49BC-4E65-B995-CA340CC2B1E4}"/>
              </a:ext>
            </a:extLst>
          </p:cNvPr>
          <p:cNvCxnSpPr>
            <a:cxnSpLocks/>
          </p:cNvCxnSpPr>
          <p:nvPr/>
        </p:nvCxnSpPr>
        <p:spPr>
          <a:xfrm flipV="1">
            <a:off x="5030836" y="5943567"/>
            <a:ext cx="255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F6FE2CE-DD37-416B-8942-8984A046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332" y="1836887"/>
            <a:ext cx="1933575" cy="10382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FB63622-4F81-4D88-9613-2B76621CC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295" y="3085420"/>
            <a:ext cx="4629150" cy="13239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E659EF-BED5-4B0A-9E41-9A8E8F29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4590" y="1836887"/>
            <a:ext cx="2533650" cy="10382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7E0352-EB10-4545-9379-7CA7B6D7E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0495" y="4791037"/>
            <a:ext cx="5314950" cy="13335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723CB-B363-4344-AA5C-7546740D436B}"/>
              </a:ext>
            </a:extLst>
          </p:cNvPr>
          <p:cNvCxnSpPr>
            <a:cxnSpLocks/>
          </p:cNvCxnSpPr>
          <p:nvPr/>
        </p:nvCxnSpPr>
        <p:spPr>
          <a:xfrm flipV="1">
            <a:off x="5286375" y="4695091"/>
            <a:ext cx="0" cy="12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83CDBB-2F87-4C12-B9B9-489865063DEE}"/>
              </a:ext>
            </a:extLst>
          </p:cNvPr>
          <p:cNvCxnSpPr>
            <a:cxnSpLocks/>
          </p:cNvCxnSpPr>
          <p:nvPr/>
        </p:nvCxnSpPr>
        <p:spPr>
          <a:xfrm flipV="1">
            <a:off x="5286375" y="4682860"/>
            <a:ext cx="154917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196BE7-087E-4BB5-96C8-0738398595DB}"/>
              </a:ext>
            </a:extLst>
          </p:cNvPr>
          <p:cNvCxnSpPr>
            <a:cxnSpLocks/>
          </p:cNvCxnSpPr>
          <p:nvPr/>
        </p:nvCxnSpPr>
        <p:spPr>
          <a:xfrm>
            <a:off x="6354131" y="2347271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19C5C4-AB90-48EF-91B3-7AB10B7A06D6}"/>
              </a:ext>
            </a:extLst>
          </p:cNvPr>
          <p:cNvCxnSpPr>
            <a:cxnSpLocks/>
          </p:cNvCxnSpPr>
          <p:nvPr/>
        </p:nvCxnSpPr>
        <p:spPr>
          <a:xfrm flipH="1" flipV="1">
            <a:off x="6345397" y="2349312"/>
            <a:ext cx="8734" cy="6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66466E-5BB2-452C-8C53-2F829C817EDD}"/>
              </a:ext>
            </a:extLst>
          </p:cNvPr>
          <p:cNvCxnSpPr>
            <a:cxnSpLocks/>
          </p:cNvCxnSpPr>
          <p:nvPr/>
        </p:nvCxnSpPr>
        <p:spPr>
          <a:xfrm flipH="1">
            <a:off x="6354590" y="2994173"/>
            <a:ext cx="76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3AE31F-DB6D-4DB2-B71C-F31AA0C3BBB2}"/>
              </a:ext>
            </a:extLst>
          </p:cNvPr>
          <p:cNvCxnSpPr>
            <a:cxnSpLocks/>
          </p:cNvCxnSpPr>
          <p:nvPr/>
        </p:nvCxnSpPr>
        <p:spPr>
          <a:xfrm flipV="1">
            <a:off x="7120617" y="3001721"/>
            <a:ext cx="0" cy="15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BAD738-7959-4B5D-A1D3-6F8D2FCF8DF7}"/>
              </a:ext>
            </a:extLst>
          </p:cNvPr>
          <p:cNvCxnSpPr/>
          <p:nvPr/>
        </p:nvCxnSpPr>
        <p:spPr>
          <a:xfrm>
            <a:off x="11743328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275EF-4FF4-408E-8C45-D8B26CFE9369}"/>
              </a:ext>
            </a:extLst>
          </p:cNvPr>
          <p:cNvCxnSpPr>
            <a:cxnSpLocks/>
          </p:cNvCxnSpPr>
          <p:nvPr/>
        </p:nvCxnSpPr>
        <p:spPr>
          <a:xfrm>
            <a:off x="11883480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46FFB7-AF23-401B-BB65-A699084820A5}"/>
              </a:ext>
            </a:extLst>
          </p:cNvPr>
          <p:cNvCxnSpPr>
            <a:cxnSpLocks/>
          </p:cNvCxnSpPr>
          <p:nvPr/>
        </p:nvCxnSpPr>
        <p:spPr>
          <a:xfrm flipH="1">
            <a:off x="7120617" y="4580164"/>
            <a:ext cx="48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EC7C9A-8B1B-46A5-821B-2B7866D36452}"/>
              </a:ext>
            </a:extLst>
          </p:cNvPr>
          <p:cNvCxnSpPr>
            <a:cxnSpLocks/>
          </p:cNvCxnSpPr>
          <p:nvPr/>
        </p:nvCxnSpPr>
        <p:spPr>
          <a:xfrm flipV="1">
            <a:off x="11743328" y="4240499"/>
            <a:ext cx="250006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D1358-F6C0-4B8C-98D2-F4A33CE1F7BC}"/>
              </a:ext>
            </a:extLst>
          </p:cNvPr>
          <p:cNvCxnSpPr>
            <a:cxnSpLocks/>
          </p:cNvCxnSpPr>
          <p:nvPr/>
        </p:nvCxnSpPr>
        <p:spPr>
          <a:xfrm>
            <a:off x="11993334" y="4240666"/>
            <a:ext cx="0" cy="3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6AC4F6-FD7B-41F0-9B0E-E2DDE7BCEF8C}"/>
              </a:ext>
            </a:extLst>
          </p:cNvPr>
          <p:cNvCxnSpPr>
            <a:cxnSpLocks/>
          </p:cNvCxnSpPr>
          <p:nvPr/>
        </p:nvCxnSpPr>
        <p:spPr>
          <a:xfrm>
            <a:off x="11761200" y="5655091"/>
            <a:ext cx="137970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3C5FC9-6DDC-401C-B714-520DC14A35A8}"/>
              </a:ext>
            </a:extLst>
          </p:cNvPr>
          <p:cNvCxnSpPr>
            <a:cxnSpLocks/>
          </p:cNvCxnSpPr>
          <p:nvPr/>
        </p:nvCxnSpPr>
        <p:spPr>
          <a:xfrm flipH="1" flipV="1">
            <a:off x="11881938" y="4461782"/>
            <a:ext cx="182" cy="119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720EB1-7702-4DB3-BD7E-84A804F983ED}"/>
              </a:ext>
            </a:extLst>
          </p:cNvPr>
          <p:cNvCxnSpPr>
            <a:cxnSpLocks/>
          </p:cNvCxnSpPr>
          <p:nvPr/>
        </p:nvCxnSpPr>
        <p:spPr>
          <a:xfrm>
            <a:off x="11761200" y="5963751"/>
            <a:ext cx="3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EA2511-D74A-4AC2-984D-B41FAC488FAC}"/>
              </a:ext>
            </a:extLst>
          </p:cNvPr>
          <p:cNvCxnSpPr>
            <a:cxnSpLocks/>
          </p:cNvCxnSpPr>
          <p:nvPr/>
        </p:nvCxnSpPr>
        <p:spPr>
          <a:xfrm flipV="1">
            <a:off x="12077721" y="2939143"/>
            <a:ext cx="0" cy="30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AE7034-9280-4318-AFFD-26940683CB38}"/>
              </a:ext>
            </a:extLst>
          </p:cNvPr>
          <p:cNvCxnSpPr>
            <a:cxnSpLocks/>
          </p:cNvCxnSpPr>
          <p:nvPr/>
        </p:nvCxnSpPr>
        <p:spPr>
          <a:xfrm flipH="1">
            <a:off x="8503104" y="2939143"/>
            <a:ext cx="35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EBD8E0-323F-4724-A085-29DCD18CE116}"/>
              </a:ext>
            </a:extLst>
          </p:cNvPr>
          <p:cNvCxnSpPr>
            <a:cxnSpLocks/>
          </p:cNvCxnSpPr>
          <p:nvPr/>
        </p:nvCxnSpPr>
        <p:spPr>
          <a:xfrm flipH="1" flipV="1">
            <a:off x="8490724" y="2334265"/>
            <a:ext cx="12380" cy="6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521B4-291E-43AD-8D37-414DCAD5378A}"/>
              </a:ext>
            </a:extLst>
          </p:cNvPr>
          <p:cNvCxnSpPr>
            <a:cxnSpLocks/>
          </p:cNvCxnSpPr>
          <p:nvPr/>
        </p:nvCxnSpPr>
        <p:spPr>
          <a:xfrm>
            <a:off x="8508914" y="2344569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941F6DAB-7145-470B-AF73-4CDC09D5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937366"/>
            <a:ext cx="1002527" cy="1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72BA19-2CD2-40BF-9FDD-4322E620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3186453"/>
            <a:ext cx="2225762" cy="5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beans">
            <a:extLst>
              <a:ext uri="{FF2B5EF4-FFF2-40B4-BE49-F238E27FC236}">
                <a16:creationId xmlns:a16="http://schemas.microsoft.com/office/drawing/2014/main" id="{007BBCA7-ED64-4BFC-A07F-CAD85B2C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8" y="3012829"/>
            <a:ext cx="1578104" cy="18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s Lang">
            <a:extLst>
              <a:ext uri="{FF2B5EF4-FFF2-40B4-BE49-F238E27FC236}">
                <a16:creationId xmlns:a16="http://schemas.microsoft.com/office/drawing/2014/main" id="{81D9E399-CC3D-4510-BF12-4D206932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67" y="2937366"/>
            <a:ext cx="1606488" cy="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F974B0-3862-4408-82F6-1A66AB0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358979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EA799-C19F-4CCE-A647-5BBFC284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422792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42BDE-4316-40B5-9C42-723CA92FDFFA}"/>
              </a:ext>
            </a:extLst>
          </p:cNvPr>
          <p:cNvSpPr txBox="1"/>
          <p:nvPr/>
        </p:nvSpPr>
        <p:spPr>
          <a:xfrm>
            <a:off x="2868052" y="4005556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Maven</a:t>
            </a:r>
          </a:p>
          <a:p>
            <a:pPr algn="ctr"/>
            <a:r>
              <a:rPr lang="en-US" dirty="0"/>
              <a:t>Shade Plugin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98D61-7BD4-4BF1-9505-EA9FC3BBA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654" y="5485207"/>
            <a:ext cx="1094697" cy="562987"/>
          </a:xfrm>
          <a:prstGeom prst="rect">
            <a:avLst/>
          </a:prstGeom>
        </p:spPr>
      </p:pic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4FA16172-A7CA-4130-8CD9-4E11123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81" y="2845639"/>
            <a:ext cx="1871487" cy="8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Beaver">
            <a:extLst>
              <a:ext uri="{FF2B5EF4-FFF2-40B4-BE49-F238E27FC236}">
                <a16:creationId xmlns:a16="http://schemas.microsoft.com/office/drawing/2014/main" id="{1DF8E26E-E3C0-41DC-A934-9528BD3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299" y="3940935"/>
            <a:ext cx="1871487" cy="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D6215E-1198-495E-A502-504340CB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0" y="5450892"/>
            <a:ext cx="1119796" cy="6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c2">
            <a:extLst>
              <a:ext uri="{FF2B5EF4-FFF2-40B4-BE49-F238E27FC236}">
                <a16:creationId xmlns:a16="http://schemas.microsoft.com/office/drawing/2014/main" id="{68A93564-6ED8-4F02-AD3E-AE98CE08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56" y="5245034"/>
            <a:ext cx="1703698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uTTY">
            <a:extLst>
              <a:ext uri="{FF2B5EF4-FFF2-40B4-BE49-F238E27FC236}">
                <a16:creationId xmlns:a16="http://schemas.microsoft.com/office/drawing/2014/main" id="{B2FB59EB-F404-4A55-8FCF-503A4DA1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47" y="5116960"/>
            <a:ext cx="1366158" cy="13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WinSCP">
            <a:extLst>
              <a:ext uri="{FF2B5EF4-FFF2-40B4-BE49-F238E27FC236}">
                <a16:creationId xmlns:a16="http://schemas.microsoft.com/office/drawing/2014/main" id="{47561D82-7C89-4ACA-8230-FE3C741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57" y="5314942"/>
            <a:ext cx="1807029" cy="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26A4BEC-38B2-492A-A96F-F8674F54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5187718"/>
            <a:ext cx="14382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DB6825-6D23-4EDE-839B-55BF3693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7" y="1898588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notion">
            <a:extLst>
              <a:ext uri="{FF2B5EF4-FFF2-40B4-BE49-F238E27FC236}">
                <a16:creationId xmlns:a16="http://schemas.microsoft.com/office/drawing/2014/main" id="{FE1479DF-DD01-40BD-9537-953F03F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1909276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lack">
            <a:extLst>
              <a:ext uri="{FF2B5EF4-FFF2-40B4-BE49-F238E27FC236}">
                <a16:creationId xmlns:a16="http://schemas.microsoft.com/office/drawing/2014/main" id="{AAA16DC1-616B-4CC0-B085-08FD1620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6" y="1876121"/>
            <a:ext cx="84844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4ADE0-0C93-4E2B-9554-11DD649FF8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3789" y="1824831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Java Project Structure as of 02/21/21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09A2-8855-4640-84B5-4BBF30A1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06" y="1819916"/>
            <a:ext cx="2783187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1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20BF3-1A5C-42A8-B533-6C2EB9AD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7" y="1819916"/>
            <a:ext cx="6377602" cy="467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7D27-6827-4EF0-8F0E-5FBF8CDC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1" y="2273753"/>
            <a:ext cx="4967077" cy="37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Ice Cream System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Ice Cream System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39BB-3B5E-4A3B-A4B7-A4F02987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3" y="909957"/>
            <a:ext cx="8315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products or clarifications, based on 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↑, based on non-ingredient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87D5-6141-43EC-A176-738762C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632"/>
            <a:ext cx="121920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FBA-7543-4DFE-A67D-32730F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66"/>
            <a:ext cx="12192000" cy="4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82A0-C964-4B03-9D84-39EB74E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415"/>
            <a:ext cx="12192000" cy="43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504</Words>
  <Application>Microsoft Office PowerPoint</Application>
  <PresentationFormat>Widescreen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Ice Cream Server</vt:lpstr>
      <vt:lpstr>Ice Cream Server</vt:lpstr>
      <vt:lpstr>System Description Context: DataBridge</vt:lpstr>
      <vt:lpstr>System Description Opportunity Ice Cream System will Address</vt:lpstr>
      <vt:lpstr>System Description What Ice Cream System will Do</vt:lpstr>
      <vt:lpstr>System Description Iterations of Development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Requester and Ice Cream System Interface Design</vt:lpstr>
      <vt:lpstr>Client-Server Interface Requirements Server Half</vt:lpstr>
      <vt:lpstr>Client-Server Interface Design Server Perspective</vt:lpstr>
      <vt:lpstr>Client-Server API Design Incoming Message</vt:lpstr>
      <vt:lpstr>Client-Server API Design Outgoing Messages</vt:lpstr>
      <vt:lpstr>Client-Server API Design Product</vt:lpstr>
      <vt:lpstr>Ice Cream Server Decomposition</vt:lpstr>
      <vt:lpstr>Design Classes</vt:lpstr>
      <vt:lpstr>Ice Cream Database Design</vt:lpstr>
      <vt:lpstr>Development Tools</vt:lpstr>
      <vt:lpstr>Java Project Structure as of 02/21/21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98</cp:revision>
  <cp:lastPrinted>2021-02-22T06:27:19Z</cp:lastPrinted>
  <dcterms:created xsi:type="dcterms:W3CDTF">2021-02-20T06:22:25Z</dcterms:created>
  <dcterms:modified xsi:type="dcterms:W3CDTF">2021-02-22T06:41:42Z</dcterms:modified>
</cp:coreProperties>
</file>