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Chakra Petch Medium"/>
      <p:regular r:id="rId32"/>
      <p:bold r:id="rId33"/>
      <p:italic r:id="rId34"/>
      <p:boldItalic r:id="rId35"/>
    </p:embeddedFont>
    <p:embeddedFont>
      <p:font typeface="Fira Code Medium"/>
      <p:regular r:id="rId36"/>
      <p:bold r:id="rId37"/>
    </p:embeddedFont>
    <p:embeddedFont>
      <p:font typeface="Bebas Neue"/>
      <p:regular r:id="rId38"/>
    </p:embeddedFont>
    <p:embeddedFont>
      <p:font typeface="Fira Code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Code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hakraPetchMedium-bold.fntdata"/><Relationship Id="rId10" Type="http://schemas.openxmlformats.org/officeDocument/2006/relationships/slide" Target="slides/slide6.xml"/><Relationship Id="rId32" Type="http://schemas.openxmlformats.org/officeDocument/2006/relationships/font" Target="fonts/ChakraPetchMedium-regular.fntdata"/><Relationship Id="rId13" Type="http://schemas.openxmlformats.org/officeDocument/2006/relationships/slide" Target="slides/slide9.xml"/><Relationship Id="rId35" Type="http://schemas.openxmlformats.org/officeDocument/2006/relationships/font" Target="fonts/ChakraPetch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ChakraPetchMedium-italic.fntdata"/><Relationship Id="rId15" Type="http://schemas.openxmlformats.org/officeDocument/2006/relationships/slide" Target="slides/slide11.xml"/><Relationship Id="rId37" Type="http://schemas.openxmlformats.org/officeDocument/2006/relationships/font" Target="fonts/FiraCodeMedium-bold.fntdata"/><Relationship Id="rId14" Type="http://schemas.openxmlformats.org/officeDocument/2006/relationships/slide" Target="slides/slide10.xml"/><Relationship Id="rId36" Type="http://schemas.openxmlformats.org/officeDocument/2006/relationships/font" Target="fonts/FiraCodeMedium-regular.fntdata"/><Relationship Id="rId17" Type="http://schemas.openxmlformats.org/officeDocument/2006/relationships/slide" Target="slides/slide13.xml"/><Relationship Id="rId39" Type="http://schemas.openxmlformats.org/officeDocument/2006/relationships/font" Target="fonts/FiraCode-regular.fntdata"/><Relationship Id="rId16" Type="http://schemas.openxmlformats.org/officeDocument/2006/relationships/slide" Target="slides/slide12.xml"/><Relationship Id="rId38" Type="http://schemas.openxmlformats.org/officeDocument/2006/relationships/font" Target="fonts/BebasNeu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23f4e04af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23f4e04af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44614abc3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44614abc3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44614abc3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44614abc3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23f4e04af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23f4e04af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23f4e04af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23f4e04af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17030f7ab2_0_2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17030f7ab2_0_2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17030f7ab2_0_22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17030f7ab2_0_22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17030f7ab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17030f7a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44614abc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44614abc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44614abc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44614abc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161526d799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161526d799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44614abc3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44614abc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44614abc3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244614abc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44614abc3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44614abc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44614abc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44614abc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44614abc3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44614abc3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44614abc3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44614abc3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44614abc3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44614abc3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23f4e04af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23f4e04af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17030f7a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17030f7a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161526d799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161526d799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17030f7a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17030f7a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23f4e04af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23f4e04a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161526d799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161526d799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23f4e04af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23f4e04af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23f4e04af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23f4e04af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" name="Google Shape;198;p11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" name="Google Shape;218;p13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19" name="Google Shape;219;p13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" name="Google Shape;222;p13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5" name="Google Shape;225;p13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8" name="Google Shape;228;p13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1" name="Google Shape;231;p13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" name="Google Shape;250;p14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5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5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8" name="Google Shape;288;p16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16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6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16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6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16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" name="Google Shape;312;p17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7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17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7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17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6" name="Google Shape;336;p18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" name="Google Shape;337;p18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8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18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8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18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8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18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2" name="Google Shape;362;p19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p1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9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" name="Google Shape;365;p1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9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19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9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19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9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1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9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19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" name="Google Shape;392;p20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0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0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" name="Google Shape;41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18" name="Google Shape;418;p21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0" name="Google Shape;420;p21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21" name="Google Shape;421;p21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2" name="Google Shape;422;p21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2" name="Google Shape;442;p22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3" name="Google Shape;443;p22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2" name="Google Shape;462;p23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3" name="Google Shape;463;p23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67" name="Google Shape;467;p24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4" name="Google Shape;4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5" name="Google Shape;485;p24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24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4" name="Google Shape;504;p25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25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4" name="Google Shape;524;p26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25" name="Google Shape;525;p26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27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44" name="Google Shape;54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28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58" name="Google Shape;55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9" name="Google Shape;559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1" name="Google Shape;581;p29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2" name="Google Shape;582;p29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3" name="Google Shape;58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1" name="Google Shape;601;p30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3" name="Google Shape;603;p30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" name="Google Shape;6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8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" name="Google Shape;161;p9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9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lang="en" sz="4500"/>
              <a:t>Simple Plagiarism Detection Utility using String Matching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660" name="Google Shape;660;p33"/>
          <p:cNvSpPr txBox="1"/>
          <p:nvPr>
            <p:ph idx="1" type="subTitle"/>
          </p:nvPr>
        </p:nvSpPr>
        <p:spPr>
          <a:xfrm>
            <a:off x="715150" y="3978100"/>
            <a:ext cx="72504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Malak Mekky</a:t>
            </a:r>
            <a:r>
              <a:rPr lang="en" sz="1200"/>
              <a:t> (900222132), 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Youssef Bakir</a:t>
            </a:r>
            <a:r>
              <a:rPr lang="en" sz="1200"/>
              <a:t> (900221920) &amp; 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Omar Badawy</a:t>
            </a:r>
            <a:r>
              <a:rPr lang="en" sz="1200"/>
              <a:t> (900212151)</a:t>
            </a:r>
            <a:endParaRPr sz="1200"/>
          </a:p>
        </p:txBody>
      </p:sp>
      <p:grpSp>
        <p:nvGrpSpPr>
          <p:cNvPr id="661" name="Google Shape;661;p33"/>
          <p:cNvGrpSpPr/>
          <p:nvPr/>
        </p:nvGrpSpPr>
        <p:grpSpPr>
          <a:xfrm>
            <a:off x="7892047" y="3117319"/>
            <a:ext cx="378215" cy="598023"/>
            <a:chOff x="1654675" y="1997765"/>
            <a:chExt cx="445587" cy="704551"/>
          </a:xfrm>
        </p:grpSpPr>
        <p:sp>
          <p:nvSpPr>
            <p:cNvPr id="662" name="Google Shape;662;p33"/>
            <p:cNvSpPr/>
            <p:nvPr/>
          </p:nvSpPr>
          <p:spPr>
            <a:xfrm>
              <a:off x="1655926" y="1998979"/>
              <a:ext cx="440657" cy="703336"/>
            </a:xfrm>
            <a:custGeom>
              <a:rect b="b" l="l" r="r" t="t"/>
              <a:pathLst>
                <a:path extrusionOk="0" h="19115" w="11976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654675" y="1997765"/>
              <a:ext cx="36869" cy="628459"/>
            </a:xfrm>
            <a:custGeom>
              <a:rect b="b" l="l" r="r" t="t"/>
              <a:pathLst>
                <a:path extrusionOk="0" h="17080" w="1002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692758" y="203459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1729553" y="2072643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765170" y="2109474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803216" y="2146269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841262" y="218310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878057" y="221993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488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951721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988553" y="233039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2025348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06217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914889" y="2442064"/>
              <a:ext cx="185373" cy="36869"/>
            </a:xfrm>
            <a:custGeom>
              <a:rect b="b" l="l" r="r" t="t"/>
              <a:pathLst>
                <a:path extrusionOk="0" h="1002" w="5038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914889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803216" y="2478895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1841262" y="2515727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878057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914889" y="2663017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951721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988553" y="258935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765170" y="251572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729553" y="255255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692758" y="2589354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The Knuth-Morris-Pratt (KMP) algorithm</a:t>
            </a:r>
            <a:endParaRPr sz="2900"/>
          </a:p>
        </p:txBody>
      </p:sp>
      <p:pic>
        <p:nvPicPr>
          <p:cNvPr id="939" name="Google Shape;939;p42"/>
          <p:cNvPicPr preferRelativeResize="0"/>
          <p:nvPr/>
        </p:nvPicPr>
        <p:blipFill rotWithShape="1">
          <a:blip r:embed="rId3">
            <a:alphaModFix/>
          </a:blip>
          <a:srcRect b="0" l="0" r="4315" t="0"/>
          <a:stretch/>
        </p:blipFill>
        <p:spPr>
          <a:xfrm>
            <a:off x="229000" y="972300"/>
            <a:ext cx="3661599" cy="270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200" y="1698025"/>
            <a:ext cx="3035574" cy="30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42"/>
          <p:cNvSpPr/>
          <p:nvPr/>
        </p:nvSpPr>
        <p:spPr>
          <a:xfrm>
            <a:off x="5216500" y="972300"/>
            <a:ext cx="3588600" cy="373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2"/>
          <p:cNvSpPr txBox="1"/>
          <p:nvPr>
            <p:ph idx="3" type="subTitle"/>
          </p:nvPr>
        </p:nvSpPr>
        <p:spPr>
          <a:xfrm>
            <a:off x="5315500" y="1609100"/>
            <a:ext cx="3390600" cy="29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 </a:t>
            </a:r>
            <a:r>
              <a:rPr lang="en" sz="1200"/>
              <a:t>complexity</a:t>
            </a:r>
            <a:r>
              <a:rPr lang="en" sz="1200"/>
              <a:t> is </a:t>
            </a:r>
            <a:r>
              <a:rPr i="1" lang="en" sz="1200"/>
              <a:t>O(n +m)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efficient and faster than brute force when there is a repeated structure.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But if it does not have any repetition, the brute force algorithm may even work more efficiently without the complexity of the KMP algorithm.</a:t>
            </a:r>
            <a:endParaRPr sz="1200"/>
          </a:p>
        </p:txBody>
      </p:sp>
      <p:sp>
        <p:nvSpPr>
          <p:cNvPr id="943" name="Google Shape;943;p42"/>
          <p:cNvSpPr txBox="1"/>
          <p:nvPr>
            <p:ph idx="1" type="subTitle"/>
          </p:nvPr>
        </p:nvSpPr>
        <p:spPr>
          <a:xfrm>
            <a:off x="5315488" y="106825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grpSp>
        <p:nvGrpSpPr>
          <p:cNvPr id="944" name="Google Shape;944;p42"/>
          <p:cNvGrpSpPr/>
          <p:nvPr/>
        </p:nvGrpSpPr>
        <p:grpSpPr>
          <a:xfrm>
            <a:off x="8109523" y="4442229"/>
            <a:ext cx="502173" cy="502172"/>
            <a:chOff x="2913983" y="4329790"/>
            <a:chExt cx="591627" cy="591626"/>
          </a:xfrm>
        </p:grpSpPr>
        <p:sp>
          <p:nvSpPr>
            <p:cNvPr id="945" name="Google Shape;945;p42"/>
            <p:cNvSpPr/>
            <p:nvPr/>
          </p:nvSpPr>
          <p:spPr>
            <a:xfrm>
              <a:off x="2913983" y="4329790"/>
              <a:ext cx="591627" cy="589162"/>
            </a:xfrm>
            <a:custGeom>
              <a:rect b="b" l="l" r="r" t="t"/>
              <a:pathLst>
                <a:path extrusionOk="0" h="16012" w="16079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3431946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3358283" y="436662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3246610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3468741" y="4440248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3431946" y="4699210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3062488" y="4810920"/>
              <a:ext cx="369495" cy="110495"/>
            </a:xfrm>
            <a:custGeom>
              <a:rect b="b" l="l" r="r" t="t"/>
              <a:pathLst>
                <a:path extrusionOk="0" h="3003" w="10042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2950815" y="4366621"/>
              <a:ext cx="111710" cy="222168"/>
            </a:xfrm>
            <a:custGeom>
              <a:rect b="b" l="l" r="r" t="t"/>
              <a:pathLst>
                <a:path extrusionOk="0" h="6038" w="3036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3136151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3062488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172946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3283405" y="4329790"/>
              <a:ext cx="74915" cy="36832"/>
            </a:xfrm>
            <a:custGeom>
              <a:rect b="b" l="l" r="r" t="t"/>
              <a:pathLst>
                <a:path extrusionOk="0" h="1001" w="2036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3395114" y="4329790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2913983" y="4515125"/>
              <a:ext cx="148541" cy="295832"/>
            </a:xfrm>
            <a:custGeom>
              <a:rect b="b" l="l" r="r" t="t"/>
              <a:pathLst>
                <a:path extrusionOk="0" h="8040" w="4037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3"/>
          <p:cNvSpPr/>
          <p:nvPr/>
        </p:nvSpPr>
        <p:spPr>
          <a:xfrm>
            <a:off x="798350" y="1017725"/>
            <a:ext cx="3588600" cy="373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Boyer-Moore</a:t>
            </a:r>
            <a:r>
              <a:rPr lang="en" sz="2900"/>
              <a:t> algorithm</a:t>
            </a:r>
            <a:endParaRPr sz="2900"/>
          </a:p>
        </p:txBody>
      </p:sp>
      <p:sp>
        <p:nvSpPr>
          <p:cNvPr id="965" name="Google Shape;965;p43"/>
          <p:cNvSpPr txBox="1"/>
          <p:nvPr>
            <p:ph idx="3" type="subTitle"/>
          </p:nvPr>
        </p:nvSpPr>
        <p:spPr>
          <a:xfrm>
            <a:off x="897350" y="1654525"/>
            <a:ext cx="3390600" cy="29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Boyer-Moore algorithm uses preprocessing function and checks text from right to left.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benefits from bad character and good suffix rules to minimize comparisons.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Time complexity is O(n+m), but can be O(nm) in worst-case scenario and O(m) in best-case scenario.</a:t>
            </a:r>
            <a:endParaRPr sz="1300"/>
          </a:p>
        </p:txBody>
      </p:sp>
      <p:sp>
        <p:nvSpPr>
          <p:cNvPr id="966" name="Google Shape;966;p43"/>
          <p:cNvSpPr txBox="1"/>
          <p:nvPr>
            <p:ph idx="1" type="subTitle"/>
          </p:nvPr>
        </p:nvSpPr>
        <p:spPr>
          <a:xfrm>
            <a:off x="897338" y="1113675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967" name="Google Shape;967;p43"/>
          <p:cNvSpPr txBox="1"/>
          <p:nvPr>
            <p:ph idx="2" type="subTitle"/>
          </p:nvPr>
        </p:nvSpPr>
        <p:spPr>
          <a:xfrm>
            <a:off x="4856062" y="1017725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</a:t>
            </a:r>
            <a:endParaRPr/>
          </a:p>
        </p:txBody>
      </p:sp>
      <p:sp>
        <p:nvSpPr>
          <p:cNvPr id="968" name="Google Shape;968;p43"/>
          <p:cNvSpPr txBox="1"/>
          <p:nvPr>
            <p:ph idx="4" type="subTitle"/>
          </p:nvPr>
        </p:nvSpPr>
        <p:spPr>
          <a:xfrm>
            <a:off x="4856050" y="1462625"/>
            <a:ext cx="3699900" cy="31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Boyer-Moore algorithm uses preprocessing function with bad character and good suffix rules.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Preprocessing can be time-consuming for some patterns with numerous repetitions or long suffix.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Additional space is required to store bad character and good suffix rules, increasing the space complexity.</a:t>
            </a:r>
            <a:endParaRPr sz="1200"/>
          </a:p>
        </p:txBody>
      </p:sp>
      <p:grpSp>
        <p:nvGrpSpPr>
          <p:cNvPr id="969" name="Google Shape;969;p43"/>
          <p:cNvGrpSpPr/>
          <p:nvPr/>
        </p:nvGrpSpPr>
        <p:grpSpPr>
          <a:xfrm>
            <a:off x="3359648" y="4570679"/>
            <a:ext cx="502173" cy="502172"/>
            <a:chOff x="2913983" y="4329790"/>
            <a:chExt cx="591627" cy="591626"/>
          </a:xfrm>
        </p:grpSpPr>
        <p:sp>
          <p:nvSpPr>
            <p:cNvPr id="970" name="Google Shape;970;p43"/>
            <p:cNvSpPr/>
            <p:nvPr/>
          </p:nvSpPr>
          <p:spPr>
            <a:xfrm>
              <a:off x="2913983" y="4329790"/>
              <a:ext cx="591627" cy="589162"/>
            </a:xfrm>
            <a:custGeom>
              <a:rect b="b" l="l" r="r" t="t"/>
              <a:pathLst>
                <a:path extrusionOk="0" h="16012" w="16079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3431946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3358283" y="436662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3246610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3468741" y="4440248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3431946" y="4699210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3062488" y="4810920"/>
              <a:ext cx="369495" cy="110495"/>
            </a:xfrm>
            <a:custGeom>
              <a:rect b="b" l="l" r="r" t="t"/>
              <a:pathLst>
                <a:path extrusionOk="0" h="3003" w="10042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2950815" y="4366621"/>
              <a:ext cx="111710" cy="222168"/>
            </a:xfrm>
            <a:custGeom>
              <a:rect b="b" l="l" r="r" t="t"/>
              <a:pathLst>
                <a:path extrusionOk="0" h="6038" w="3036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3136151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3062488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3172946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3283405" y="4329790"/>
              <a:ext cx="74915" cy="36832"/>
            </a:xfrm>
            <a:custGeom>
              <a:rect b="b" l="l" r="r" t="t"/>
              <a:pathLst>
                <a:path extrusionOk="0" h="1001" w="2036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3395114" y="4329790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2913983" y="4515125"/>
              <a:ext cx="148541" cy="295832"/>
            </a:xfrm>
            <a:custGeom>
              <a:rect b="b" l="l" r="r" t="t"/>
              <a:pathLst>
                <a:path extrusionOk="0" h="8040" w="4037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Boyer-Moore</a:t>
            </a:r>
            <a:r>
              <a:rPr lang="en" sz="2900"/>
              <a:t> algorithm</a:t>
            </a:r>
            <a:endParaRPr sz="2900"/>
          </a:p>
        </p:txBody>
      </p:sp>
      <p:sp>
        <p:nvSpPr>
          <p:cNvPr id="989" name="Google Shape;989;p44"/>
          <p:cNvSpPr/>
          <p:nvPr/>
        </p:nvSpPr>
        <p:spPr>
          <a:xfrm>
            <a:off x="5216500" y="972300"/>
            <a:ext cx="3588600" cy="373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4"/>
          <p:cNvSpPr txBox="1"/>
          <p:nvPr>
            <p:ph idx="3" type="subTitle"/>
          </p:nvPr>
        </p:nvSpPr>
        <p:spPr>
          <a:xfrm>
            <a:off x="5315500" y="1609100"/>
            <a:ext cx="3390600" cy="29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Boyer-Moore is highly efficient with large alphabets and doesn't depend on auxiliary arrays.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requires additional space to store bad character and good suffix rules, increasing space complexity.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Preprocessing can be time-consuming for some patterns, and it may perform a full comparison at each position in the worst-case scenario.</a:t>
            </a:r>
            <a:endParaRPr sz="1200"/>
          </a:p>
        </p:txBody>
      </p:sp>
      <p:sp>
        <p:nvSpPr>
          <p:cNvPr id="991" name="Google Shape;991;p44"/>
          <p:cNvSpPr txBox="1"/>
          <p:nvPr>
            <p:ph idx="1" type="subTitle"/>
          </p:nvPr>
        </p:nvSpPr>
        <p:spPr>
          <a:xfrm>
            <a:off x="5315488" y="106825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grpSp>
        <p:nvGrpSpPr>
          <p:cNvPr id="992" name="Google Shape;992;p44"/>
          <p:cNvGrpSpPr/>
          <p:nvPr/>
        </p:nvGrpSpPr>
        <p:grpSpPr>
          <a:xfrm>
            <a:off x="8109523" y="4442229"/>
            <a:ext cx="502173" cy="502172"/>
            <a:chOff x="2913983" y="4329790"/>
            <a:chExt cx="591627" cy="591626"/>
          </a:xfrm>
        </p:grpSpPr>
        <p:sp>
          <p:nvSpPr>
            <p:cNvPr id="993" name="Google Shape;993;p44"/>
            <p:cNvSpPr/>
            <p:nvPr/>
          </p:nvSpPr>
          <p:spPr>
            <a:xfrm>
              <a:off x="2913983" y="4329790"/>
              <a:ext cx="591627" cy="589162"/>
            </a:xfrm>
            <a:custGeom>
              <a:rect b="b" l="l" r="r" t="t"/>
              <a:pathLst>
                <a:path extrusionOk="0" h="16012" w="16079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3431946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3358283" y="436662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3246610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3468741" y="4440248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3431946" y="4699210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3062488" y="4810920"/>
              <a:ext cx="369495" cy="110495"/>
            </a:xfrm>
            <a:custGeom>
              <a:rect b="b" l="l" r="r" t="t"/>
              <a:pathLst>
                <a:path extrusionOk="0" h="3003" w="10042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2950815" y="4366621"/>
              <a:ext cx="111710" cy="222168"/>
            </a:xfrm>
            <a:custGeom>
              <a:rect b="b" l="l" r="r" t="t"/>
              <a:pathLst>
                <a:path extrusionOk="0" h="6038" w="3036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3136151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3062488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3172946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3283405" y="4329790"/>
              <a:ext cx="74915" cy="36832"/>
            </a:xfrm>
            <a:custGeom>
              <a:rect b="b" l="l" r="r" t="t"/>
              <a:pathLst>
                <a:path extrusionOk="0" h="1001" w="2036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3395114" y="4329790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2913983" y="4515125"/>
              <a:ext cx="148541" cy="295832"/>
            </a:xfrm>
            <a:custGeom>
              <a:rect b="b" l="l" r="r" t="t"/>
              <a:pathLst>
                <a:path extrusionOk="0" h="8040" w="4037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7" name="Google Shape;10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0" y="1017725"/>
            <a:ext cx="3485499" cy="26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797" y="1568147"/>
            <a:ext cx="2763525" cy="327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5"/>
          <p:cNvSpPr/>
          <p:nvPr/>
        </p:nvSpPr>
        <p:spPr>
          <a:xfrm>
            <a:off x="798350" y="1017725"/>
            <a:ext cx="3588600" cy="373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Rabin-Karp Algorithm</a:t>
            </a:r>
            <a:endParaRPr sz="2900"/>
          </a:p>
        </p:txBody>
      </p:sp>
      <p:sp>
        <p:nvSpPr>
          <p:cNvPr id="1015" name="Google Shape;1015;p45"/>
          <p:cNvSpPr txBox="1"/>
          <p:nvPr>
            <p:ph idx="3" type="subTitle"/>
          </p:nvPr>
        </p:nvSpPr>
        <p:spPr>
          <a:xfrm>
            <a:off x="897350" y="1654525"/>
            <a:ext cx="3390600" cy="29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Similar to the naive approach but uses hashing.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And includes a preprocessing </a:t>
            </a:r>
            <a:r>
              <a:rPr lang="en" sz="1200"/>
              <a:t>function</a:t>
            </a:r>
            <a:endParaRPr sz="1200"/>
          </a:p>
          <a:p>
            <a: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Which calculates the hash value of the pattern string and all possible substrings.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uses the concept that if 2 strings are equal in hash value, the pattern is the same</a:t>
            </a:r>
            <a:endParaRPr sz="1200"/>
          </a:p>
        </p:txBody>
      </p:sp>
      <p:sp>
        <p:nvSpPr>
          <p:cNvPr id="1016" name="Google Shape;1016;p45"/>
          <p:cNvSpPr txBox="1"/>
          <p:nvPr>
            <p:ph idx="1" type="subTitle"/>
          </p:nvPr>
        </p:nvSpPr>
        <p:spPr>
          <a:xfrm>
            <a:off x="897338" y="1113675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1017" name="Google Shape;1017;p45"/>
          <p:cNvSpPr txBox="1"/>
          <p:nvPr>
            <p:ph idx="2" type="subTitle"/>
          </p:nvPr>
        </p:nvSpPr>
        <p:spPr>
          <a:xfrm>
            <a:off x="4856047" y="1017725"/>
            <a:ext cx="42054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Pattern-matching process</a:t>
            </a:r>
            <a:endParaRPr/>
          </a:p>
        </p:txBody>
      </p:sp>
      <p:sp>
        <p:nvSpPr>
          <p:cNvPr id="1018" name="Google Shape;1018;p45"/>
          <p:cNvSpPr txBox="1"/>
          <p:nvPr>
            <p:ph idx="4" type="subTitle"/>
          </p:nvPr>
        </p:nvSpPr>
        <p:spPr>
          <a:xfrm>
            <a:off x="4856050" y="1462625"/>
            <a:ext cx="3699900" cy="31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pattern matching process determines each "window's" hash value as it slides a "window" over the text string the same length as the pattern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then checks the current window's hash value to the pattern's hash value.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Comparing characters one by one confirms that the pattern matches if the values are equal. This is repeated until a match is made or it reaches the text string's end.</a:t>
            </a:r>
            <a:endParaRPr sz="1200"/>
          </a:p>
        </p:txBody>
      </p:sp>
      <p:grpSp>
        <p:nvGrpSpPr>
          <p:cNvPr id="1019" name="Google Shape;1019;p45"/>
          <p:cNvGrpSpPr/>
          <p:nvPr/>
        </p:nvGrpSpPr>
        <p:grpSpPr>
          <a:xfrm>
            <a:off x="3359648" y="4570679"/>
            <a:ext cx="502173" cy="502172"/>
            <a:chOff x="2913983" y="4329790"/>
            <a:chExt cx="591627" cy="591626"/>
          </a:xfrm>
        </p:grpSpPr>
        <p:sp>
          <p:nvSpPr>
            <p:cNvPr id="1020" name="Google Shape;1020;p45"/>
            <p:cNvSpPr/>
            <p:nvPr/>
          </p:nvSpPr>
          <p:spPr>
            <a:xfrm>
              <a:off x="2913983" y="4329790"/>
              <a:ext cx="591627" cy="589162"/>
            </a:xfrm>
            <a:custGeom>
              <a:rect b="b" l="l" r="r" t="t"/>
              <a:pathLst>
                <a:path extrusionOk="0" h="16012" w="16079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3431946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3358283" y="436662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3246610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3468741" y="4440248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3431946" y="4699210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3062488" y="4810920"/>
              <a:ext cx="369495" cy="110495"/>
            </a:xfrm>
            <a:custGeom>
              <a:rect b="b" l="l" r="r" t="t"/>
              <a:pathLst>
                <a:path extrusionOk="0" h="3003" w="10042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2950815" y="4366621"/>
              <a:ext cx="111710" cy="222168"/>
            </a:xfrm>
            <a:custGeom>
              <a:rect b="b" l="l" r="r" t="t"/>
              <a:pathLst>
                <a:path extrusionOk="0" h="6038" w="3036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3136151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3062488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3172946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3283405" y="4329790"/>
              <a:ext cx="74915" cy="36832"/>
            </a:xfrm>
            <a:custGeom>
              <a:rect b="b" l="l" r="r" t="t"/>
              <a:pathLst>
                <a:path extrusionOk="0" h="1001" w="2036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3395114" y="4329790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2913983" y="4515125"/>
              <a:ext cx="148541" cy="295832"/>
            </a:xfrm>
            <a:custGeom>
              <a:rect b="b" l="l" r="r" t="t"/>
              <a:pathLst>
                <a:path extrusionOk="0" h="8040" w="4037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Rabin-Karp Algorithm</a:t>
            </a:r>
            <a:endParaRPr sz="2900"/>
          </a:p>
        </p:txBody>
      </p:sp>
      <p:sp>
        <p:nvSpPr>
          <p:cNvPr id="1039" name="Google Shape;1039;p46"/>
          <p:cNvSpPr/>
          <p:nvPr/>
        </p:nvSpPr>
        <p:spPr>
          <a:xfrm>
            <a:off x="5216500" y="972300"/>
            <a:ext cx="3588600" cy="373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6"/>
          <p:cNvSpPr txBox="1"/>
          <p:nvPr>
            <p:ph idx="3" type="subTitle"/>
          </p:nvPr>
        </p:nvSpPr>
        <p:spPr>
          <a:xfrm>
            <a:off x="5315500" y="1609100"/>
            <a:ext cx="3390600" cy="29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time complexity of the Rabin-Karp approach is </a:t>
            </a:r>
            <a:r>
              <a:rPr i="1" lang="en" sz="1200"/>
              <a:t>O((n-m+1)*m).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Overall, the KMP algorithm is the most efficient, with minimal drawbacks.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However, it is not efficient to be implemented with smaller patterns, as the preprogramming function might outweigh the benefits. So using the naive approach may be more appropriate in these circumstances.</a:t>
            </a:r>
            <a:endParaRPr sz="1200"/>
          </a:p>
        </p:txBody>
      </p:sp>
      <p:sp>
        <p:nvSpPr>
          <p:cNvPr id="1041" name="Google Shape;1041;p46"/>
          <p:cNvSpPr txBox="1"/>
          <p:nvPr>
            <p:ph idx="1" type="subTitle"/>
          </p:nvPr>
        </p:nvSpPr>
        <p:spPr>
          <a:xfrm>
            <a:off x="5315488" y="106825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grpSp>
        <p:nvGrpSpPr>
          <p:cNvPr id="1042" name="Google Shape;1042;p46"/>
          <p:cNvGrpSpPr/>
          <p:nvPr/>
        </p:nvGrpSpPr>
        <p:grpSpPr>
          <a:xfrm>
            <a:off x="8109523" y="4442229"/>
            <a:ext cx="502173" cy="502172"/>
            <a:chOff x="2913983" y="4329790"/>
            <a:chExt cx="591627" cy="591626"/>
          </a:xfrm>
        </p:grpSpPr>
        <p:sp>
          <p:nvSpPr>
            <p:cNvPr id="1043" name="Google Shape;1043;p46"/>
            <p:cNvSpPr/>
            <p:nvPr/>
          </p:nvSpPr>
          <p:spPr>
            <a:xfrm>
              <a:off x="2913983" y="4329790"/>
              <a:ext cx="591627" cy="589162"/>
            </a:xfrm>
            <a:custGeom>
              <a:rect b="b" l="l" r="r" t="t"/>
              <a:pathLst>
                <a:path extrusionOk="0" h="16012" w="16079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3431946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3358283" y="436662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3246610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3468741" y="4440248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3431946" y="4699210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3062488" y="4810920"/>
              <a:ext cx="369495" cy="110495"/>
            </a:xfrm>
            <a:custGeom>
              <a:rect b="b" l="l" r="r" t="t"/>
              <a:pathLst>
                <a:path extrusionOk="0" h="3003" w="10042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2950815" y="4366621"/>
              <a:ext cx="111710" cy="222168"/>
            </a:xfrm>
            <a:custGeom>
              <a:rect b="b" l="l" r="r" t="t"/>
              <a:pathLst>
                <a:path extrusionOk="0" h="6038" w="3036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3136151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3062488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3172946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3283405" y="4329790"/>
              <a:ext cx="74915" cy="36832"/>
            </a:xfrm>
            <a:custGeom>
              <a:rect b="b" l="l" r="r" t="t"/>
              <a:pathLst>
                <a:path extrusionOk="0" h="1001" w="2036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3395114" y="4329790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2913983" y="4515125"/>
              <a:ext cx="148541" cy="295832"/>
            </a:xfrm>
            <a:custGeom>
              <a:rect b="b" l="l" r="r" t="t"/>
              <a:pathLst>
                <a:path extrusionOk="0" h="8040" w="4037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7" name="Google Shape;10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50" y="1232050"/>
            <a:ext cx="4082950" cy="347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7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 Application</a:t>
            </a:r>
            <a:endParaRPr/>
          </a:p>
        </p:txBody>
      </p:sp>
      <p:sp>
        <p:nvSpPr>
          <p:cNvPr id="1063" name="Google Shape;1063;p47"/>
          <p:cNvSpPr txBox="1"/>
          <p:nvPr>
            <p:ph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64" name="Google Shape;1064;p47"/>
          <p:cNvSpPr txBox="1"/>
          <p:nvPr>
            <p:ph idx="1" type="subTitle"/>
          </p:nvPr>
        </p:nvSpPr>
        <p:spPr>
          <a:xfrm>
            <a:off x="495050" y="3435200"/>
            <a:ext cx="8251500" cy="7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implementation of the algorithms using the user interface application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Qt-Creator</a:t>
            </a:r>
            <a:endParaRPr/>
          </a:p>
        </p:txBody>
      </p:sp>
      <p:grpSp>
        <p:nvGrpSpPr>
          <p:cNvPr id="1065" name="Google Shape;1065;p47"/>
          <p:cNvGrpSpPr/>
          <p:nvPr/>
        </p:nvGrpSpPr>
        <p:grpSpPr>
          <a:xfrm>
            <a:off x="856875" y="796263"/>
            <a:ext cx="841800" cy="841800"/>
            <a:chOff x="856875" y="796263"/>
            <a:chExt cx="841800" cy="841800"/>
          </a:xfrm>
        </p:grpSpPr>
        <p:grpSp>
          <p:nvGrpSpPr>
            <p:cNvPr id="1066" name="Google Shape;1066;p47"/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1067" name="Google Shape;1067;p47"/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rect b="b" l="l" r="r" t="t"/>
                <a:pathLst>
                  <a:path extrusionOk="0" h="18014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7"/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7"/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7"/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7"/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7"/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7"/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7"/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7"/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rect b="b" l="l" r="r" t="t"/>
                <a:pathLst>
                  <a:path extrusionOk="0" h="2002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7"/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7"/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7"/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7"/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7"/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7"/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7"/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7"/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7"/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7"/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7"/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7"/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rect b="b" l="l" r="r" t="t"/>
                <a:pathLst>
                  <a:path extrusionOk="0" h="2069" w="11042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7"/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rect b="b" l="l" r="r" t="t"/>
                <a:pathLst>
                  <a:path extrusionOk="0" h="3003" w="5038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7"/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0" name="Google Shape;1090;p47"/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8"/>
          <p:cNvSpPr/>
          <p:nvPr/>
        </p:nvSpPr>
        <p:spPr>
          <a:xfrm>
            <a:off x="326475" y="1515100"/>
            <a:ext cx="4379400" cy="2996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8"/>
          <p:cNvSpPr txBox="1"/>
          <p:nvPr>
            <p:ph type="title"/>
          </p:nvPr>
        </p:nvSpPr>
        <p:spPr>
          <a:xfrm>
            <a:off x="720000" y="6304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Inspiration: Windows XP</a:t>
            </a:r>
            <a:endParaRPr/>
          </a:p>
        </p:txBody>
      </p:sp>
      <p:sp>
        <p:nvSpPr>
          <p:cNvPr id="1097" name="Google Shape;1097;p48"/>
          <p:cNvSpPr txBox="1"/>
          <p:nvPr>
            <p:ph idx="1" type="subTitle"/>
          </p:nvPr>
        </p:nvSpPr>
        <p:spPr>
          <a:xfrm>
            <a:off x="403329" y="2144132"/>
            <a:ext cx="4226100" cy="23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Our User Interface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098" name="Google Shape;1098;p48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A</a:t>
            </a:r>
            <a:endParaRPr/>
          </a:p>
        </p:txBody>
      </p:sp>
      <p:grpSp>
        <p:nvGrpSpPr>
          <p:cNvPr id="1099" name="Google Shape;1099;p48"/>
          <p:cNvGrpSpPr/>
          <p:nvPr/>
        </p:nvGrpSpPr>
        <p:grpSpPr>
          <a:xfrm>
            <a:off x="2236035" y="4418737"/>
            <a:ext cx="560566" cy="552697"/>
            <a:chOff x="2913983" y="4329790"/>
            <a:chExt cx="591627" cy="591626"/>
          </a:xfrm>
        </p:grpSpPr>
        <p:sp>
          <p:nvSpPr>
            <p:cNvPr id="1100" name="Google Shape;1100;p48"/>
            <p:cNvSpPr/>
            <p:nvPr/>
          </p:nvSpPr>
          <p:spPr>
            <a:xfrm>
              <a:off x="2913983" y="4329790"/>
              <a:ext cx="591627" cy="589162"/>
            </a:xfrm>
            <a:custGeom>
              <a:rect b="b" l="l" r="r" t="t"/>
              <a:pathLst>
                <a:path extrusionOk="0" h="16012" w="16079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3431946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3358283" y="436662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246610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468741" y="4440248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3431946" y="4699210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3062488" y="4810920"/>
              <a:ext cx="369495" cy="110495"/>
            </a:xfrm>
            <a:custGeom>
              <a:rect b="b" l="l" r="r" t="t"/>
              <a:pathLst>
                <a:path extrusionOk="0" h="3003" w="10042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950815" y="4366621"/>
              <a:ext cx="111710" cy="222168"/>
            </a:xfrm>
            <a:custGeom>
              <a:rect b="b" l="l" r="r" t="t"/>
              <a:pathLst>
                <a:path extrusionOk="0" h="6038" w="3036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3136151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3062488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3172946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3283405" y="4329790"/>
              <a:ext cx="74915" cy="36832"/>
            </a:xfrm>
            <a:custGeom>
              <a:rect b="b" l="l" r="r" t="t"/>
              <a:pathLst>
                <a:path extrusionOk="0" h="1001" w="2036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395114" y="4329790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913983" y="4515125"/>
              <a:ext cx="148541" cy="295832"/>
            </a:xfrm>
            <a:custGeom>
              <a:rect b="b" l="l" r="r" t="t"/>
              <a:pathLst>
                <a:path extrusionOk="0" h="8040" w="4037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14" name="Google Shape;11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75" y="1515100"/>
            <a:ext cx="4379499" cy="23712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48"/>
          <p:cNvSpPr/>
          <p:nvPr/>
        </p:nvSpPr>
        <p:spPr>
          <a:xfrm>
            <a:off x="5486775" y="1481200"/>
            <a:ext cx="3207900" cy="303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 Medium"/>
                <a:ea typeface="Fira Code Medium"/>
                <a:cs typeface="Fira Code Medium"/>
                <a:sym typeface="Fira Code Medium"/>
              </a:rPr>
              <a:t>Inspiration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Fira Code Medium"/>
                <a:ea typeface="Fira Code Medium"/>
                <a:cs typeface="Fira Code Medium"/>
                <a:sym typeface="Fira Code Medium"/>
              </a:rPr>
              <a:t>https://api.time.com/wp-content/uploads/2014/04/winxppro.png</a:t>
            </a:r>
            <a:endParaRPr sz="500"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pic>
        <p:nvPicPr>
          <p:cNvPr id="1116" name="Google Shape;111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763" y="1478294"/>
            <a:ext cx="3207900" cy="241823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On The Desktop</a:t>
            </a:r>
            <a:endParaRPr/>
          </a:p>
        </p:txBody>
      </p:sp>
      <p:sp>
        <p:nvSpPr>
          <p:cNvPr id="1122" name="Google Shape;1122;p49"/>
          <p:cNvSpPr txBox="1"/>
          <p:nvPr/>
        </p:nvSpPr>
        <p:spPr>
          <a:xfrm>
            <a:off x="538475" y="3988750"/>
            <a:ext cx="75834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Fira Code"/>
                <a:ea typeface="Fira Code"/>
                <a:cs typeface="Fira Code"/>
                <a:sym typeface="Fira Code"/>
              </a:rPr>
              <a:t>Desktop Loader Button</a:t>
            </a:r>
            <a:r>
              <a:rPr lang="en" sz="1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: When clicked, this button reveals the desktop without closing the application.</a:t>
            </a:r>
            <a:endParaRPr sz="15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(It cannot be clicked before the user opens the application)</a:t>
            </a:r>
            <a:endParaRPr sz="15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3" name="Google Shape;1123;p49"/>
          <p:cNvSpPr txBox="1"/>
          <p:nvPr/>
        </p:nvSpPr>
        <p:spPr>
          <a:xfrm>
            <a:off x="538475" y="1467000"/>
            <a:ext cx="591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Fira Code"/>
                <a:ea typeface="Fira Code"/>
                <a:cs typeface="Fira Code"/>
                <a:sym typeface="Fira Code"/>
              </a:rPr>
              <a:t>Search Button</a:t>
            </a:r>
            <a:r>
              <a:rPr lang="en" sz="1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Opens the Application which the</a:t>
            </a:r>
            <a:endParaRPr sz="15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user is going to upload the documents </a:t>
            </a:r>
            <a:endParaRPr sz="15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(An extra feature it has is that it can also minimize the application when pressed if the application is open)</a:t>
            </a:r>
            <a:endParaRPr sz="15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4" name="Google Shape;1124;p49"/>
          <p:cNvSpPr txBox="1"/>
          <p:nvPr/>
        </p:nvSpPr>
        <p:spPr>
          <a:xfrm>
            <a:off x="538475" y="2929338"/>
            <a:ext cx="5635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Fira Code"/>
                <a:ea typeface="Fira Code"/>
                <a:cs typeface="Fira Code"/>
                <a:sym typeface="Fira Code"/>
              </a:rPr>
              <a:t>Time and Date Display</a:t>
            </a:r>
            <a:r>
              <a:rPr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: This feature provides the user with the exact time and date</a:t>
            </a:r>
            <a:endParaRPr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25" name="Google Shape;1125;p49"/>
          <p:cNvCxnSpPr/>
          <p:nvPr/>
        </p:nvCxnSpPr>
        <p:spPr>
          <a:xfrm>
            <a:off x="3527252" y="1369695"/>
            <a:ext cx="208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26" name="Google Shape;1126;p49"/>
          <p:cNvCxnSpPr>
            <a:stCxn id="1123" idx="3"/>
            <a:endCxn id="1127" idx="1"/>
          </p:cNvCxnSpPr>
          <p:nvPr/>
        </p:nvCxnSpPr>
        <p:spPr>
          <a:xfrm>
            <a:off x="6453275" y="2028150"/>
            <a:ext cx="4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28" name="Google Shape;1128;p49"/>
          <p:cNvCxnSpPr/>
          <p:nvPr/>
        </p:nvCxnSpPr>
        <p:spPr>
          <a:xfrm rot="10800000">
            <a:off x="3527257" y="2686160"/>
            <a:ext cx="208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127" name="Google Shape;1127;p49"/>
          <p:cNvPicPr preferRelativeResize="0"/>
          <p:nvPr/>
        </p:nvPicPr>
        <p:blipFill rotWithShape="1">
          <a:blip r:embed="rId3">
            <a:alphaModFix/>
          </a:blip>
          <a:srcRect b="12509" l="10313" r="0" t="8162"/>
          <a:stretch/>
        </p:blipFill>
        <p:spPr>
          <a:xfrm>
            <a:off x="6942867" y="1680900"/>
            <a:ext cx="771416" cy="69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9" name="Google Shape;1129;p49"/>
          <p:cNvCxnSpPr/>
          <p:nvPr/>
        </p:nvCxnSpPr>
        <p:spPr>
          <a:xfrm>
            <a:off x="3527252" y="3751820"/>
            <a:ext cx="208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30" name="Google Shape;1130;p49"/>
          <p:cNvCxnSpPr>
            <a:stCxn id="1124" idx="3"/>
            <a:endCxn id="1131" idx="1"/>
          </p:cNvCxnSpPr>
          <p:nvPr/>
        </p:nvCxnSpPr>
        <p:spPr>
          <a:xfrm>
            <a:off x="6173675" y="3218988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32" name="Google Shape;1132;p49"/>
          <p:cNvCxnSpPr>
            <a:stCxn id="1122" idx="3"/>
          </p:cNvCxnSpPr>
          <p:nvPr/>
        </p:nvCxnSpPr>
        <p:spPr>
          <a:xfrm>
            <a:off x="8121875" y="4392100"/>
            <a:ext cx="331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49"/>
          <p:cNvCxnSpPr/>
          <p:nvPr/>
        </p:nvCxnSpPr>
        <p:spPr>
          <a:xfrm>
            <a:off x="8434275" y="3438875"/>
            <a:ext cx="9900" cy="9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1" name="Google Shape;113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077" y="2871750"/>
            <a:ext cx="1864873" cy="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50"/>
          <p:cNvSpPr txBox="1"/>
          <p:nvPr>
            <p:ph type="title"/>
          </p:nvPr>
        </p:nvSpPr>
        <p:spPr>
          <a:xfrm>
            <a:off x="720000" y="5035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</a:t>
            </a:r>
            <a:endParaRPr/>
          </a:p>
        </p:txBody>
      </p:sp>
      <p:pic>
        <p:nvPicPr>
          <p:cNvPr id="1139" name="Google Shape;11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63" y="1179875"/>
            <a:ext cx="7115075" cy="35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51"/>
          <p:cNvSpPr txBox="1"/>
          <p:nvPr>
            <p:ph type="title"/>
          </p:nvPr>
        </p:nvSpPr>
        <p:spPr>
          <a:xfrm>
            <a:off x="720000" y="6207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Clicking Upload File: </a:t>
            </a:r>
            <a:endParaRPr/>
          </a:p>
        </p:txBody>
      </p:sp>
      <p:pic>
        <p:nvPicPr>
          <p:cNvPr id="1145" name="Google Shape;114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00" y="1541000"/>
            <a:ext cx="8344199" cy="31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4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1" name="Google Shape;691;p34"/>
          <p:cNvSpPr txBox="1"/>
          <p:nvPr>
            <p:ph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2" name="Google Shape;692;p34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Structure</a:t>
            </a:r>
            <a:endParaRPr/>
          </a:p>
        </p:txBody>
      </p:sp>
      <p:sp>
        <p:nvSpPr>
          <p:cNvPr id="693" name="Google Shape;693;p34"/>
          <p:cNvSpPr txBox="1"/>
          <p:nvPr>
            <p:ph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4" name="Google Shape;694;p34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695" name="Google Shape;695;p34"/>
          <p:cNvSpPr txBox="1"/>
          <p:nvPr>
            <p:ph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6" name="Google Shape;696;p34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 application</a:t>
            </a:r>
            <a:endParaRPr/>
          </a:p>
        </p:txBody>
      </p:sp>
      <p:sp>
        <p:nvSpPr>
          <p:cNvPr id="697" name="Google Shape;697;p34"/>
          <p:cNvSpPr txBox="1"/>
          <p:nvPr>
            <p:ph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8" name="Google Shape;698;p34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99" name="Google Shape;699;p34"/>
          <p:cNvSpPr txBox="1"/>
          <p:nvPr>
            <p:ph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700" name="Google Shape;700;p34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01" name="Google Shape;701;p34"/>
            <p:cNvSpPr/>
            <p:nvPr/>
          </p:nvSpPr>
          <p:spPr>
            <a:xfrm>
              <a:off x="2879617" y="1962184"/>
              <a:ext cx="625993" cy="811330"/>
            </a:xfrm>
            <a:custGeom>
              <a:rect b="b" l="l" r="r" t="t"/>
              <a:pathLst>
                <a:path extrusionOk="0" h="22050" w="17013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3024442" y="1997765"/>
              <a:ext cx="36869" cy="443122"/>
            </a:xfrm>
            <a:custGeom>
              <a:rect b="b" l="l" r="r" t="t"/>
              <a:pathLst>
                <a:path extrusionOk="0" h="12043" w="1002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3062488" y="1960933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3136151" y="1997765"/>
              <a:ext cx="36832" cy="332664"/>
            </a:xfrm>
            <a:custGeom>
              <a:rect b="b" l="l" r="r" t="t"/>
              <a:pathLst>
                <a:path extrusionOk="0" h="9041" w="1001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3172946" y="2146269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3246610" y="2219933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3246610" y="2183101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3358283" y="2256728"/>
              <a:ext cx="36869" cy="110532"/>
            </a:xfrm>
            <a:custGeom>
              <a:rect b="b" l="l" r="r" t="t"/>
              <a:pathLst>
                <a:path extrusionOk="0" h="3004" w="1002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3358283" y="2219933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3431946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3468741" y="2293559"/>
              <a:ext cx="36869" cy="259037"/>
            </a:xfrm>
            <a:custGeom>
              <a:rect b="b" l="l" r="r" t="t"/>
              <a:pathLst>
                <a:path extrusionOk="0" h="7040" w="1002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3431946" y="2552559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395114" y="2663017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3062488" y="2739109"/>
              <a:ext cx="332664" cy="36869"/>
            </a:xfrm>
            <a:custGeom>
              <a:rect b="b" l="l" r="r" t="t"/>
              <a:pathLst>
                <a:path extrusionOk="0" h="1002" w="9041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986396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875937" y="2293559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875937" y="233039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912769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950815" y="244206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986396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024442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062488" y="266301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Uploading:</a:t>
            </a:r>
            <a:endParaRPr/>
          </a:p>
        </p:txBody>
      </p:sp>
      <p:pic>
        <p:nvPicPr>
          <p:cNvPr id="1151" name="Google Shape;11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925" y="1170100"/>
            <a:ext cx="6712151" cy="37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Pressing Submit and Choosing Method: </a:t>
            </a:r>
            <a:endParaRPr sz="3100"/>
          </a:p>
        </p:txBody>
      </p:sp>
      <p:pic>
        <p:nvPicPr>
          <p:cNvPr id="1157" name="Google Shape;11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12" y="1121325"/>
            <a:ext cx="6762774" cy="373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Tabs for Results</a:t>
            </a:r>
            <a:endParaRPr/>
          </a:p>
        </p:txBody>
      </p:sp>
      <p:pic>
        <p:nvPicPr>
          <p:cNvPr id="1163" name="Google Shape;116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188" y="1289100"/>
            <a:ext cx="6259624" cy="34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oogle Shape;116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675" y="1562507"/>
            <a:ext cx="2689500" cy="164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250" y="1535700"/>
            <a:ext cx="2689500" cy="170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825" y="1535699"/>
            <a:ext cx="2689499" cy="1678361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Different Outputs Depending on the Situation</a:t>
            </a:r>
            <a:endParaRPr sz="2800"/>
          </a:p>
        </p:txBody>
      </p:sp>
      <p:sp>
        <p:nvSpPr>
          <p:cNvPr id="1172" name="Google Shape;1172;p55"/>
          <p:cNvSpPr/>
          <p:nvPr/>
        </p:nvSpPr>
        <p:spPr>
          <a:xfrm>
            <a:off x="298823" y="1535700"/>
            <a:ext cx="2689500" cy="262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User uploads a document with 0-10% Plagiarism</a:t>
            </a:r>
            <a:endParaRPr sz="1200"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1173" name="Google Shape;1173;p55"/>
          <p:cNvSpPr/>
          <p:nvPr/>
        </p:nvSpPr>
        <p:spPr>
          <a:xfrm>
            <a:off x="3227248" y="1535700"/>
            <a:ext cx="2689500" cy="262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Code Medium"/>
                <a:ea typeface="Fira Code Medium"/>
                <a:cs typeface="Fira Code Medium"/>
                <a:sym typeface="Fira Code Medium"/>
              </a:rPr>
              <a:t>User uploads a document with 11-40% Plagiarism</a:t>
            </a:r>
            <a:endParaRPr sz="1200"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1174" name="Google Shape;1174;p55"/>
          <p:cNvSpPr/>
          <p:nvPr/>
        </p:nvSpPr>
        <p:spPr>
          <a:xfrm>
            <a:off x="6155673" y="1535700"/>
            <a:ext cx="2689500" cy="262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User uploads a document with 50-100% Plagiarism</a:t>
            </a:r>
            <a:endParaRPr sz="1200"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9" name="Google Shape;11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299" y="1194950"/>
            <a:ext cx="4795400" cy="30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56"/>
          <p:cNvSpPr txBox="1"/>
          <p:nvPr>
            <p:ph type="title"/>
          </p:nvPr>
        </p:nvSpPr>
        <p:spPr>
          <a:xfrm>
            <a:off x="720000" y="4200175"/>
            <a:ext cx="77040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goes to Detector Tab without Uploading anything</a:t>
            </a:r>
            <a:endParaRPr sz="1800"/>
          </a:p>
        </p:txBody>
      </p:sp>
      <p:sp>
        <p:nvSpPr>
          <p:cNvPr id="1181" name="Google Shape;1181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Different Outputs Depending on the Situation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7"/>
          <p:cNvSpPr txBox="1"/>
          <p:nvPr>
            <p:ph type="title"/>
          </p:nvPr>
        </p:nvSpPr>
        <p:spPr>
          <a:xfrm>
            <a:off x="720000" y="6109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Extra Unmentioned Features in the Application</a:t>
            </a:r>
            <a:endParaRPr sz="2700"/>
          </a:p>
        </p:txBody>
      </p:sp>
      <p:sp>
        <p:nvSpPr>
          <p:cNvPr id="1187" name="Google Shape;1187;p57"/>
          <p:cNvSpPr txBox="1"/>
          <p:nvPr/>
        </p:nvSpPr>
        <p:spPr>
          <a:xfrm>
            <a:off x="555263" y="1759825"/>
            <a:ext cx="591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Fira Code"/>
                <a:ea typeface="Fira Code"/>
                <a:cs typeface="Fira Code"/>
                <a:sym typeface="Fira Code"/>
              </a:rPr>
              <a:t>Exit Button</a:t>
            </a:r>
            <a:r>
              <a:rPr lang="en" sz="1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: Like a normal exit button it resets the application for the user again</a:t>
            </a:r>
            <a:endParaRPr sz="15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8" name="Google Shape;1188;p57"/>
          <p:cNvSpPr txBox="1"/>
          <p:nvPr/>
        </p:nvSpPr>
        <p:spPr>
          <a:xfrm>
            <a:off x="555275" y="3222175"/>
            <a:ext cx="59148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Fira Code"/>
                <a:ea typeface="Fira Code"/>
                <a:cs typeface="Fira Code"/>
                <a:sym typeface="Fira Code"/>
              </a:rPr>
              <a:t>Minimize Button</a:t>
            </a:r>
            <a:r>
              <a:rPr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: This feature lets the user </a:t>
            </a:r>
            <a:r>
              <a:rPr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view</a:t>
            </a:r>
            <a:r>
              <a:rPr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desktop </a:t>
            </a:r>
            <a:r>
              <a:rPr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without</a:t>
            </a:r>
            <a:r>
              <a:rPr lang="en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losing any progress made</a:t>
            </a:r>
            <a:endParaRPr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89" name="Google Shape;1189;p57"/>
          <p:cNvCxnSpPr/>
          <p:nvPr/>
        </p:nvCxnSpPr>
        <p:spPr>
          <a:xfrm>
            <a:off x="3544040" y="1662520"/>
            <a:ext cx="208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0" name="Google Shape;1190;p57"/>
          <p:cNvCxnSpPr/>
          <p:nvPr/>
        </p:nvCxnSpPr>
        <p:spPr>
          <a:xfrm>
            <a:off x="6421263" y="2320963"/>
            <a:ext cx="60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1" name="Google Shape;1191;p57"/>
          <p:cNvCxnSpPr/>
          <p:nvPr/>
        </p:nvCxnSpPr>
        <p:spPr>
          <a:xfrm rot="10800000">
            <a:off x="3544045" y="2978985"/>
            <a:ext cx="208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2" name="Google Shape;1192;p57"/>
          <p:cNvCxnSpPr/>
          <p:nvPr/>
        </p:nvCxnSpPr>
        <p:spPr>
          <a:xfrm>
            <a:off x="3527240" y="4220345"/>
            <a:ext cx="208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3" name="Google Shape;1193;p57"/>
          <p:cNvCxnSpPr/>
          <p:nvPr/>
        </p:nvCxnSpPr>
        <p:spPr>
          <a:xfrm>
            <a:off x="6421275" y="3603775"/>
            <a:ext cx="60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194" name="Google Shape;1194;p57"/>
          <p:cNvPicPr preferRelativeResize="0"/>
          <p:nvPr/>
        </p:nvPicPr>
        <p:blipFill rotWithShape="1">
          <a:blip r:embed="rId3">
            <a:alphaModFix/>
          </a:blip>
          <a:srcRect b="0" l="10071" r="0" t="0"/>
          <a:stretch/>
        </p:blipFill>
        <p:spPr>
          <a:xfrm>
            <a:off x="7203650" y="2095838"/>
            <a:ext cx="704850" cy="450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5" name="Google Shape;119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3387516"/>
            <a:ext cx="704850" cy="4325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8"/>
          <p:cNvSpPr txBox="1"/>
          <p:nvPr>
            <p:ph type="title"/>
          </p:nvPr>
        </p:nvSpPr>
        <p:spPr>
          <a:xfrm>
            <a:off x="720000" y="5523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Features We Wanted to Add</a:t>
            </a:r>
            <a:endParaRPr/>
          </a:p>
        </p:txBody>
      </p:sp>
      <p:sp>
        <p:nvSpPr>
          <p:cNvPr id="1201" name="Google Shape;1201;p58"/>
          <p:cNvSpPr txBox="1"/>
          <p:nvPr>
            <p:ph idx="1" type="body"/>
          </p:nvPr>
        </p:nvSpPr>
        <p:spPr>
          <a:xfrm>
            <a:off x="720000" y="1393775"/>
            <a:ext cx="6506400" cy="3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akra Petch Medium"/>
              <a:buAutoNum type="arabicPeriod"/>
            </a:pPr>
            <a:r>
              <a:rPr lang="en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A Highlighter Tool that Highlights the Plagiarised Texts to make the user familiar with the Plagiarised Texts.</a:t>
            </a:r>
            <a:endParaRPr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akra Petch Medium"/>
              <a:buAutoNum type="arabicPeriod"/>
            </a:pPr>
            <a:r>
              <a:rPr lang="en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A Tab that compares between the two texts (Highlights the texts in common).</a:t>
            </a:r>
            <a:endParaRPr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akra Petch Medium"/>
              <a:buAutoNum type="arabicPeriod"/>
            </a:pPr>
            <a:r>
              <a:rPr lang="en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A Text Box that provides a link to a Paraphrasing tool, like Quillbot, that helps the user paraphrase the document and edit it (Potentially inside the application we made).</a:t>
            </a:r>
            <a:endParaRPr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akra Petch Medium"/>
              <a:buAutoNum type="arabicPeriod"/>
            </a:pPr>
            <a:r>
              <a:rPr lang="en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Tab that lets the user edit the document and resubmit it to get it checked again.</a:t>
            </a:r>
            <a:endParaRPr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1202" name="Google Shape;1202;p58"/>
          <p:cNvGrpSpPr/>
          <p:nvPr/>
        </p:nvGrpSpPr>
        <p:grpSpPr>
          <a:xfrm rot="1908460">
            <a:off x="7602210" y="1613564"/>
            <a:ext cx="1016205" cy="639625"/>
            <a:chOff x="6724425" y="3889875"/>
            <a:chExt cx="1575325" cy="991550"/>
          </a:xfrm>
        </p:grpSpPr>
        <p:sp>
          <p:nvSpPr>
            <p:cNvPr id="1203" name="Google Shape;1203;p58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58"/>
          <p:cNvGrpSpPr/>
          <p:nvPr/>
        </p:nvGrpSpPr>
        <p:grpSpPr>
          <a:xfrm rot="2700000">
            <a:off x="7624806" y="3864313"/>
            <a:ext cx="659526" cy="598030"/>
            <a:chOff x="1654675" y="3145361"/>
            <a:chExt cx="777000" cy="704551"/>
          </a:xfrm>
        </p:grpSpPr>
        <p:grpSp>
          <p:nvGrpSpPr>
            <p:cNvPr id="1266" name="Google Shape;1266;p58"/>
            <p:cNvGrpSpPr/>
            <p:nvPr/>
          </p:nvGrpSpPr>
          <p:grpSpPr>
            <a:xfrm>
              <a:off x="1654675" y="3145361"/>
              <a:ext cx="445587" cy="704551"/>
              <a:chOff x="1654675" y="3145361"/>
              <a:chExt cx="445587" cy="704551"/>
            </a:xfrm>
          </p:grpSpPr>
          <p:sp>
            <p:nvSpPr>
              <p:cNvPr id="1267" name="Google Shape;1267;p58"/>
              <p:cNvSpPr/>
              <p:nvPr/>
            </p:nvSpPr>
            <p:spPr>
              <a:xfrm>
                <a:off x="1655926" y="3146576"/>
                <a:ext cx="440657" cy="703336"/>
              </a:xfrm>
              <a:custGeom>
                <a:rect b="b" l="l" r="r" t="t"/>
                <a:pathLst>
                  <a:path extrusionOk="0" h="19115" w="11976">
                    <a:moveTo>
                      <a:pt x="0" y="1"/>
                    </a:moveTo>
                    <a:lnTo>
                      <a:pt x="0" y="17113"/>
                    </a:lnTo>
                    <a:lnTo>
                      <a:pt x="2002" y="17113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2"/>
                    </a:lnTo>
                    <a:lnTo>
                      <a:pt x="4003" y="15112"/>
                    </a:lnTo>
                    <a:lnTo>
                      <a:pt x="4003" y="14111"/>
                    </a:lnTo>
                    <a:lnTo>
                      <a:pt x="4971" y="14111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4"/>
                    </a:lnTo>
                    <a:lnTo>
                      <a:pt x="6972" y="18114"/>
                    </a:lnTo>
                    <a:lnTo>
                      <a:pt x="6972" y="19115"/>
                    </a:lnTo>
                    <a:lnTo>
                      <a:pt x="8973" y="19115"/>
                    </a:lnTo>
                    <a:lnTo>
                      <a:pt x="8973" y="18114"/>
                    </a:lnTo>
                    <a:lnTo>
                      <a:pt x="9974" y="18114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1"/>
                    </a:lnTo>
                    <a:lnTo>
                      <a:pt x="7973" y="14111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110"/>
                    </a:lnTo>
                    <a:lnTo>
                      <a:pt x="11976" y="11109"/>
                    </a:lnTo>
                    <a:lnTo>
                      <a:pt x="11042" y="11109"/>
                    </a:lnTo>
                    <a:lnTo>
                      <a:pt x="11042" y="11009"/>
                    </a:lnTo>
                    <a:lnTo>
                      <a:pt x="11042" y="10008"/>
                    </a:lnTo>
                    <a:lnTo>
                      <a:pt x="10041" y="10008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7"/>
                    </a:lnTo>
                    <a:lnTo>
                      <a:pt x="8039" y="8007"/>
                    </a:lnTo>
                    <a:lnTo>
                      <a:pt x="8039" y="7006"/>
                    </a:lnTo>
                    <a:lnTo>
                      <a:pt x="7039" y="7006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5"/>
                    </a:lnTo>
                    <a:lnTo>
                      <a:pt x="5037" y="5005"/>
                    </a:lnTo>
                    <a:lnTo>
                      <a:pt x="5037" y="4004"/>
                    </a:lnTo>
                    <a:lnTo>
                      <a:pt x="4037" y="4004"/>
                    </a:lnTo>
                    <a:lnTo>
                      <a:pt x="4037" y="3003"/>
                    </a:lnTo>
                    <a:lnTo>
                      <a:pt x="3036" y="3003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58"/>
              <p:cNvSpPr/>
              <p:nvPr/>
            </p:nvSpPr>
            <p:spPr>
              <a:xfrm>
                <a:off x="1654675" y="3145361"/>
                <a:ext cx="36869" cy="628459"/>
              </a:xfrm>
              <a:custGeom>
                <a:rect b="b" l="l" r="r" t="t"/>
                <a:pathLst>
                  <a:path extrusionOk="0" h="17080" w="1002">
                    <a:moveTo>
                      <a:pt x="1" y="1"/>
                    </a:moveTo>
                    <a:lnTo>
                      <a:pt x="1" y="17079"/>
                    </a:lnTo>
                    <a:lnTo>
                      <a:pt x="1002" y="17079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58"/>
              <p:cNvSpPr/>
              <p:nvPr/>
            </p:nvSpPr>
            <p:spPr>
              <a:xfrm>
                <a:off x="1692758" y="3182193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58"/>
              <p:cNvSpPr/>
              <p:nvPr/>
            </p:nvSpPr>
            <p:spPr>
              <a:xfrm>
                <a:off x="1729553" y="3219025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58"/>
              <p:cNvSpPr/>
              <p:nvPr/>
            </p:nvSpPr>
            <p:spPr>
              <a:xfrm>
                <a:off x="1765170" y="3255820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58"/>
              <p:cNvSpPr/>
              <p:nvPr/>
            </p:nvSpPr>
            <p:spPr>
              <a:xfrm>
                <a:off x="1803216" y="3293866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58"/>
              <p:cNvSpPr/>
              <p:nvPr/>
            </p:nvSpPr>
            <p:spPr>
              <a:xfrm>
                <a:off x="1841262" y="3330697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8"/>
              <p:cNvSpPr/>
              <p:nvPr/>
            </p:nvSpPr>
            <p:spPr>
              <a:xfrm>
                <a:off x="1878057" y="3367529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58"/>
              <p:cNvSpPr/>
              <p:nvPr/>
            </p:nvSpPr>
            <p:spPr>
              <a:xfrm>
                <a:off x="1914889" y="340432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58"/>
              <p:cNvSpPr/>
              <p:nvPr/>
            </p:nvSpPr>
            <p:spPr>
              <a:xfrm>
                <a:off x="1951721" y="3441156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58"/>
              <p:cNvSpPr/>
              <p:nvPr/>
            </p:nvSpPr>
            <p:spPr>
              <a:xfrm>
                <a:off x="1988553" y="3477987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58"/>
              <p:cNvSpPr/>
              <p:nvPr/>
            </p:nvSpPr>
            <p:spPr>
              <a:xfrm>
                <a:off x="2025348" y="3514819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58"/>
              <p:cNvSpPr/>
              <p:nvPr/>
            </p:nvSpPr>
            <p:spPr>
              <a:xfrm>
                <a:off x="2062179" y="355161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58"/>
              <p:cNvSpPr/>
              <p:nvPr/>
            </p:nvSpPr>
            <p:spPr>
              <a:xfrm>
                <a:off x="1914889" y="3589660"/>
                <a:ext cx="185373" cy="36869"/>
              </a:xfrm>
              <a:custGeom>
                <a:rect b="b" l="l" r="r" t="t"/>
                <a:pathLst>
                  <a:path extrusionOk="0" h="1002" w="5038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58"/>
              <p:cNvSpPr/>
              <p:nvPr/>
            </p:nvSpPr>
            <p:spPr>
              <a:xfrm>
                <a:off x="1914889" y="3626492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58"/>
              <p:cNvSpPr/>
              <p:nvPr/>
            </p:nvSpPr>
            <p:spPr>
              <a:xfrm>
                <a:off x="1803216" y="3626492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58"/>
              <p:cNvSpPr/>
              <p:nvPr/>
            </p:nvSpPr>
            <p:spPr>
              <a:xfrm>
                <a:off x="1841262" y="3663323"/>
                <a:ext cx="36832" cy="73664"/>
              </a:xfrm>
              <a:custGeom>
                <a:rect b="b" l="l" r="r" t="t"/>
                <a:pathLst>
                  <a:path extrusionOk="0" h="2002" w="1001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58"/>
              <p:cNvSpPr/>
              <p:nvPr/>
            </p:nvSpPr>
            <p:spPr>
              <a:xfrm>
                <a:off x="1878057" y="3736950"/>
                <a:ext cx="36869" cy="73700"/>
              </a:xfrm>
              <a:custGeom>
                <a:rect b="b" l="l" r="r" t="t"/>
                <a:pathLst>
                  <a:path extrusionOk="0" h="2003" w="1002">
                    <a:moveTo>
                      <a:pt x="1" y="1"/>
                    </a:move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58"/>
              <p:cNvSpPr/>
              <p:nvPr/>
            </p:nvSpPr>
            <p:spPr>
              <a:xfrm>
                <a:off x="1914889" y="3810613"/>
                <a:ext cx="73700" cy="36832"/>
              </a:xfrm>
              <a:custGeom>
                <a:rect b="b" l="l" r="r" t="t"/>
                <a:pathLst>
                  <a:path extrusionOk="0" h="1001" w="2003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58"/>
              <p:cNvSpPr/>
              <p:nvPr/>
            </p:nvSpPr>
            <p:spPr>
              <a:xfrm>
                <a:off x="1951721" y="3663323"/>
                <a:ext cx="36869" cy="73664"/>
              </a:xfrm>
              <a:custGeom>
                <a:rect b="b" l="l" r="r" t="t"/>
                <a:pathLst>
                  <a:path extrusionOk="0" h="2002" w="1002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58"/>
              <p:cNvSpPr/>
              <p:nvPr/>
            </p:nvSpPr>
            <p:spPr>
              <a:xfrm>
                <a:off x="1988553" y="3736950"/>
                <a:ext cx="36832" cy="73700"/>
              </a:xfrm>
              <a:custGeom>
                <a:rect b="b" l="l" r="r" t="t"/>
                <a:pathLst>
                  <a:path extrusionOk="0" h="2003" w="1001">
                    <a:moveTo>
                      <a:pt x="0" y="1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58"/>
              <p:cNvSpPr/>
              <p:nvPr/>
            </p:nvSpPr>
            <p:spPr>
              <a:xfrm>
                <a:off x="1765170" y="3663323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58"/>
              <p:cNvSpPr/>
              <p:nvPr/>
            </p:nvSpPr>
            <p:spPr>
              <a:xfrm>
                <a:off x="1729553" y="3700155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58"/>
              <p:cNvSpPr/>
              <p:nvPr/>
            </p:nvSpPr>
            <p:spPr>
              <a:xfrm>
                <a:off x="1692758" y="3736950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1" name="Google Shape;1291;p58"/>
            <p:cNvSpPr/>
            <p:nvPr/>
          </p:nvSpPr>
          <p:spPr>
            <a:xfrm>
              <a:off x="2173889" y="3589660"/>
              <a:ext cx="184122" cy="110532"/>
            </a:xfrm>
            <a:custGeom>
              <a:rect b="b" l="l" r="r" t="t"/>
              <a:pathLst>
                <a:path extrusionOk="0" h="3004" w="5004">
                  <a:moveTo>
                    <a:pt x="1001" y="1"/>
                  </a:moveTo>
                  <a:lnTo>
                    <a:pt x="1001" y="1002"/>
                  </a:lnTo>
                  <a:lnTo>
                    <a:pt x="0" y="1002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3003"/>
                  </a:lnTo>
                  <a:lnTo>
                    <a:pt x="4003" y="3003"/>
                  </a:lnTo>
                  <a:lnTo>
                    <a:pt x="4003" y="2002"/>
                  </a:lnTo>
                  <a:lnTo>
                    <a:pt x="5004" y="2002"/>
                  </a:lnTo>
                  <a:lnTo>
                    <a:pt x="5004" y="1002"/>
                  </a:lnTo>
                  <a:lnTo>
                    <a:pt x="4003" y="1002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2025348" y="3145361"/>
              <a:ext cx="406327" cy="406290"/>
            </a:xfrm>
            <a:custGeom>
              <a:rect b="b" l="l" r="r" t="t"/>
              <a:pathLst>
                <a:path extrusionOk="0" h="11042" w="11043">
                  <a:moveTo>
                    <a:pt x="3003" y="1"/>
                  </a:moveTo>
                  <a:lnTo>
                    <a:pt x="3003" y="1001"/>
                  </a:ln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3003" y="6038"/>
                  </a:lnTo>
                  <a:lnTo>
                    <a:pt x="3003" y="5038"/>
                  </a:lnTo>
                  <a:lnTo>
                    <a:pt x="3003" y="4037"/>
                  </a:lnTo>
                  <a:lnTo>
                    <a:pt x="3003" y="3003"/>
                  </a:lnTo>
                  <a:lnTo>
                    <a:pt x="3003" y="2002"/>
                  </a:lnTo>
                  <a:lnTo>
                    <a:pt x="4037" y="2002"/>
                  </a:lnTo>
                  <a:lnTo>
                    <a:pt x="4037" y="1001"/>
                  </a:lnTo>
                  <a:lnTo>
                    <a:pt x="7039" y="1001"/>
                  </a:lnTo>
                  <a:lnTo>
                    <a:pt x="7039" y="2002"/>
                  </a:lnTo>
                  <a:lnTo>
                    <a:pt x="8040" y="2002"/>
                  </a:lnTo>
                  <a:lnTo>
                    <a:pt x="8040" y="3003"/>
                  </a:lnTo>
                  <a:lnTo>
                    <a:pt x="8040" y="4037"/>
                  </a:lnTo>
                  <a:lnTo>
                    <a:pt x="8040" y="5038"/>
                  </a:lnTo>
                  <a:lnTo>
                    <a:pt x="8040" y="6038"/>
                  </a:lnTo>
                  <a:lnTo>
                    <a:pt x="7039" y="6038"/>
                  </a:lnTo>
                  <a:lnTo>
                    <a:pt x="7039" y="7039"/>
                  </a:lnTo>
                  <a:lnTo>
                    <a:pt x="6038" y="7039"/>
                  </a:lnTo>
                  <a:lnTo>
                    <a:pt x="6038" y="8040"/>
                  </a:lnTo>
                  <a:lnTo>
                    <a:pt x="5038" y="8040"/>
                  </a:lnTo>
                  <a:lnTo>
                    <a:pt x="5038" y="9040"/>
                  </a:lnTo>
                  <a:lnTo>
                    <a:pt x="5038" y="10041"/>
                  </a:lnTo>
                  <a:lnTo>
                    <a:pt x="5038" y="11042"/>
                  </a:lnTo>
                  <a:lnTo>
                    <a:pt x="8040" y="11042"/>
                  </a:lnTo>
                  <a:lnTo>
                    <a:pt x="8040" y="10041"/>
                  </a:lnTo>
                  <a:lnTo>
                    <a:pt x="8040" y="9040"/>
                  </a:lnTo>
                  <a:lnTo>
                    <a:pt x="8040" y="8040"/>
                  </a:lnTo>
                  <a:lnTo>
                    <a:pt x="9041" y="8040"/>
                  </a:lnTo>
                  <a:lnTo>
                    <a:pt x="9041" y="7039"/>
                  </a:lnTo>
                  <a:lnTo>
                    <a:pt x="10041" y="7039"/>
                  </a:lnTo>
                  <a:lnTo>
                    <a:pt x="10041" y="6038"/>
                  </a:lnTo>
                  <a:lnTo>
                    <a:pt x="11042" y="6038"/>
                  </a:lnTo>
                  <a:lnTo>
                    <a:pt x="11042" y="5038"/>
                  </a:lnTo>
                  <a:lnTo>
                    <a:pt x="11042" y="4037"/>
                  </a:lnTo>
                  <a:lnTo>
                    <a:pt x="11042" y="3003"/>
                  </a:lnTo>
                  <a:lnTo>
                    <a:pt x="11042" y="2002"/>
                  </a:lnTo>
                  <a:lnTo>
                    <a:pt x="10041" y="2002"/>
                  </a:lnTo>
                  <a:lnTo>
                    <a:pt x="10041" y="1001"/>
                  </a:lnTo>
                  <a:lnTo>
                    <a:pt x="8040" y="1001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59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8" name="Google Shape;1298;p59"/>
          <p:cNvSpPr txBox="1"/>
          <p:nvPr>
            <p:ph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99" name="Google Shape;1299;p59"/>
          <p:cNvSpPr txBox="1"/>
          <p:nvPr>
            <p:ph idx="1" type="subTitle"/>
          </p:nvPr>
        </p:nvSpPr>
        <p:spPr>
          <a:xfrm>
            <a:off x="495050" y="3435200"/>
            <a:ext cx="8251500" cy="7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59"/>
          <p:cNvGrpSpPr/>
          <p:nvPr/>
        </p:nvGrpSpPr>
        <p:grpSpPr>
          <a:xfrm>
            <a:off x="856875" y="796263"/>
            <a:ext cx="841800" cy="841800"/>
            <a:chOff x="856875" y="796263"/>
            <a:chExt cx="841800" cy="841800"/>
          </a:xfrm>
        </p:grpSpPr>
        <p:grpSp>
          <p:nvGrpSpPr>
            <p:cNvPr id="1301" name="Google Shape;1301;p59"/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1302" name="Google Shape;1302;p59"/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rect b="b" l="l" r="r" t="t"/>
                <a:pathLst>
                  <a:path extrusionOk="0" h="18014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9"/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9"/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9"/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9"/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59"/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59"/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59"/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59"/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rect b="b" l="l" r="r" t="t"/>
                <a:pathLst>
                  <a:path extrusionOk="0" h="2002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59"/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59"/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59"/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59"/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59"/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59"/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59"/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59"/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59"/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59"/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59"/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59"/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rect b="b" l="l" r="r" t="t"/>
                <a:pathLst>
                  <a:path extrusionOk="0" h="2069" w="11042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59"/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rect b="b" l="l" r="r" t="t"/>
                <a:pathLst>
                  <a:path extrusionOk="0" h="3003" w="5038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59"/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5" name="Google Shape;1325;p59"/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Introduction</a:t>
            </a:r>
            <a:endParaRPr/>
          </a:p>
        </p:txBody>
      </p:sp>
      <p:sp>
        <p:nvSpPr>
          <p:cNvPr id="728" name="Google Shape;728;p35"/>
          <p:cNvSpPr txBox="1"/>
          <p:nvPr>
            <p:ph idx="1" type="body"/>
          </p:nvPr>
        </p:nvSpPr>
        <p:spPr>
          <a:xfrm>
            <a:off x="720000" y="1152475"/>
            <a:ext cx="5856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crucial component of academic integrity protection is plagiarism detection.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order to find similarities between texts and spot plagiarism, string-matching algorithms are essential.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algorithms we will explore are: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Brute force / hamming distance</a:t>
            </a:r>
            <a:r>
              <a:rPr lang="en">
                <a:solidFill>
                  <a:schemeClr val="dk1"/>
                </a:solidFill>
              </a:rPr>
              <a:t> algorithm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The Knuth-Morris-Pratt (KMP) </a:t>
            </a:r>
            <a:r>
              <a:rPr lang="en">
                <a:solidFill>
                  <a:schemeClr val="dk1"/>
                </a:solidFill>
              </a:rPr>
              <a:t>algorithm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Rabin Karp</a:t>
            </a:r>
            <a:r>
              <a:rPr lang="en">
                <a:solidFill>
                  <a:schemeClr val="dk1"/>
                </a:solidFill>
              </a:rPr>
              <a:t> algorithm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Boyer Moore</a:t>
            </a:r>
            <a:r>
              <a:rPr lang="en">
                <a:solidFill>
                  <a:schemeClr val="dk1"/>
                </a:solidFill>
              </a:rPr>
              <a:t> approach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9" name="Google Shape;729;p35"/>
          <p:cNvGrpSpPr/>
          <p:nvPr/>
        </p:nvGrpSpPr>
        <p:grpSpPr>
          <a:xfrm>
            <a:off x="6770673" y="2251931"/>
            <a:ext cx="1016242" cy="639649"/>
            <a:chOff x="6724425" y="3889875"/>
            <a:chExt cx="1575325" cy="991550"/>
          </a:xfrm>
        </p:grpSpPr>
        <p:sp>
          <p:nvSpPr>
            <p:cNvPr id="730" name="Google Shape;730;p35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6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Structure</a:t>
            </a:r>
            <a:endParaRPr/>
          </a:p>
        </p:txBody>
      </p:sp>
      <p:sp>
        <p:nvSpPr>
          <p:cNvPr id="797" name="Google Shape;797;p36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notation</a:t>
            </a:r>
            <a:endParaRPr/>
          </a:p>
        </p:txBody>
      </p:sp>
      <p:sp>
        <p:nvSpPr>
          <p:cNvPr id="798" name="Google Shape;798;p36"/>
          <p:cNvSpPr txBox="1"/>
          <p:nvPr>
            <p:ph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99" name="Google Shape;799;p36"/>
          <p:cNvGrpSpPr/>
          <p:nvPr/>
        </p:nvGrpSpPr>
        <p:grpSpPr>
          <a:xfrm>
            <a:off x="5454124" y="661324"/>
            <a:ext cx="2058986" cy="943002"/>
            <a:chOff x="5454124" y="661324"/>
            <a:chExt cx="2058986" cy="943002"/>
          </a:xfrm>
        </p:grpSpPr>
        <p:grpSp>
          <p:nvGrpSpPr>
            <p:cNvPr id="800" name="Google Shape;800;p36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801" name="Google Shape;801;p36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rect b="b" l="l" r="r" t="t"/>
                <a:pathLst>
                  <a:path extrusionOk="0" h="2569" w="635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rect b="b" l="l" r="r" t="t"/>
                <a:pathLst>
                  <a:path extrusionOk="0" h="635" w="2225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rect b="b" l="l" r="r" t="t"/>
                <a:pathLst>
                  <a:path extrusionOk="0" h="635" w="2937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rect b="b" l="l" r="r" t="t"/>
                <a:pathLst>
                  <a:path extrusionOk="0" h="601" w="27721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rect b="b" l="l" r="r" t="t"/>
                <a:pathLst>
                  <a:path extrusionOk="0" h="12010" w="635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rect b="b" l="l" r="r" t="t"/>
                <a:pathLst>
                  <a:path extrusionOk="0" h="12010" w="601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0" name="Google Shape;820;p36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821" name="Google Shape;821;p36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6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823" name="Google Shape;823;p36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9925"/>
            <a:ext cx="8839200" cy="437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8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834" name="Google Shape;834;p38"/>
          <p:cNvSpPr txBox="1"/>
          <p:nvPr>
            <p:ph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35" name="Google Shape;835;p38"/>
          <p:cNvGrpSpPr/>
          <p:nvPr/>
        </p:nvGrpSpPr>
        <p:grpSpPr>
          <a:xfrm>
            <a:off x="5454124" y="661324"/>
            <a:ext cx="2058986" cy="943002"/>
            <a:chOff x="5454124" y="661324"/>
            <a:chExt cx="2058986" cy="943002"/>
          </a:xfrm>
        </p:grpSpPr>
        <p:grpSp>
          <p:nvGrpSpPr>
            <p:cNvPr id="836" name="Google Shape;836;p38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837" name="Google Shape;837;p38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rect b="b" l="l" r="r" t="t"/>
                <a:pathLst>
                  <a:path extrusionOk="0" h="2569" w="635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rect b="b" l="l" r="r" t="t"/>
                <a:pathLst>
                  <a:path extrusionOk="0" h="635" w="2225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rect b="b" l="l" r="r" t="t"/>
                <a:pathLst>
                  <a:path extrusionOk="0" h="635" w="2937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rect b="b" l="l" r="r" t="t"/>
                <a:pathLst>
                  <a:path extrusionOk="0" h="601" w="27721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rect b="b" l="l" r="r" t="t"/>
                <a:pathLst>
                  <a:path extrusionOk="0" h="12010" w="635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8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rect b="b" l="l" r="r" t="t"/>
                <a:pathLst>
                  <a:path extrusionOk="0" h="12010" w="601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8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8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8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6" name="Google Shape;856;p38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857" name="Google Shape;857;p38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8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859" name="Google Shape;859;p38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9"/>
          <p:cNvSpPr/>
          <p:nvPr/>
        </p:nvSpPr>
        <p:spPr>
          <a:xfrm>
            <a:off x="798350" y="1017725"/>
            <a:ext cx="3588600" cy="373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Brute force / hamming distance approach</a:t>
            </a:r>
            <a:endParaRPr sz="2900"/>
          </a:p>
        </p:txBody>
      </p:sp>
      <p:sp>
        <p:nvSpPr>
          <p:cNvPr id="866" name="Google Shape;866;p39"/>
          <p:cNvSpPr txBox="1"/>
          <p:nvPr>
            <p:ph idx="3" type="subTitle"/>
          </p:nvPr>
        </p:nvSpPr>
        <p:spPr>
          <a:xfrm>
            <a:off x="897350" y="1654525"/>
            <a:ext cx="3390600" cy="29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/>
              <a:t>Works by sequentially comparing a pattern to the text string to determine there is a match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</a:t>
            </a:r>
            <a:r>
              <a:rPr lang="en" sz="1200"/>
              <a:t>aligns</a:t>
            </a:r>
            <a:r>
              <a:rPr lang="en" sz="1200"/>
              <a:t> the pattern string's first character with the text string's first character.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compares each character in the pattern to its matching character in the text.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the characters do not match, the index of the pattern is shifted once to the right and then compared again.</a:t>
            </a:r>
            <a:endParaRPr sz="1200"/>
          </a:p>
        </p:txBody>
      </p:sp>
      <p:sp>
        <p:nvSpPr>
          <p:cNvPr id="867" name="Google Shape;867;p39"/>
          <p:cNvSpPr txBox="1"/>
          <p:nvPr>
            <p:ph idx="1" type="subTitle"/>
          </p:nvPr>
        </p:nvSpPr>
        <p:spPr>
          <a:xfrm>
            <a:off x="897338" y="1113675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868" name="Google Shape;868;p39"/>
          <p:cNvSpPr txBox="1"/>
          <p:nvPr>
            <p:ph idx="2" type="subTitle"/>
          </p:nvPr>
        </p:nvSpPr>
        <p:spPr>
          <a:xfrm>
            <a:off x="4856062" y="1017725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869" name="Google Shape;869;p39"/>
          <p:cNvSpPr txBox="1"/>
          <p:nvPr>
            <p:ph idx="4" type="subTitle"/>
          </p:nvPr>
        </p:nvSpPr>
        <p:spPr>
          <a:xfrm>
            <a:off x="4856050" y="1462625"/>
            <a:ext cx="3390600" cy="29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complexity of this approa</a:t>
            </a:r>
            <a:r>
              <a:rPr lang="en" sz="1200"/>
              <a:t>ch is 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O(n *m)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 the worst-case scenario, when the pattern either exists at the end of the text string or does not exist, the algorithm will perform n - m+1 comparisons.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makes it highly </a:t>
            </a:r>
            <a:r>
              <a:rPr lang="en" sz="1200"/>
              <a:t>inefficient</a:t>
            </a:r>
            <a:r>
              <a:rPr lang="en" sz="1200"/>
              <a:t> for a large amount of text</a:t>
            </a:r>
            <a:endParaRPr sz="1200"/>
          </a:p>
        </p:txBody>
      </p:sp>
      <p:grpSp>
        <p:nvGrpSpPr>
          <p:cNvPr id="870" name="Google Shape;870;p39"/>
          <p:cNvGrpSpPr/>
          <p:nvPr/>
        </p:nvGrpSpPr>
        <p:grpSpPr>
          <a:xfrm>
            <a:off x="3359648" y="4570679"/>
            <a:ext cx="502173" cy="502172"/>
            <a:chOff x="2913983" y="4329790"/>
            <a:chExt cx="591627" cy="591626"/>
          </a:xfrm>
        </p:grpSpPr>
        <p:sp>
          <p:nvSpPr>
            <p:cNvPr id="871" name="Google Shape;871;p39"/>
            <p:cNvSpPr/>
            <p:nvPr/>
          </p:nvSpPr>
          <p:spPr>
            <a:xfrm>
              <a:off x="2913983" y="4329790"/>
              <a:ext cx="591627" cy="589162"/>
            </a:xfrm>
            <a:custGeom>
              <a:rect b="b" l="l" r="r" t="t"/>
              <a:pathLst>
                <a:path extrusionOk="0" h="16012" w="16079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3431946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3358283" y="436662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3246610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3468741" y="4440248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431946" y="4699210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3062488" y="4810920"/>
              <a:ext cx="369495" cy="110495"/>
            </a:xfrm>
            <a:custGeom>
              <a:rect b="b" l="l" r="r" t="t"/>
              <a:pathLst>
                <a:path extrusionOk="0" h="3003" w="10042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2950815" y="4366621"/>
              <a:ext cx="111710" cy="222168"/>
            </a:xfrm>
            <a:custGeom>
              <a:rect b="b" l="l" r="r" t="t"/>
              <a:pathLst>
                <a:path extrusionOk="0" h="6038" w="3036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3136151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3062488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3172946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3283405" y="4329790"/>
              <a:ext cx="74915" cy="36832"/>
            </a:xfrm>
            <a:custGeom>
              <a:rect b="b" l="l" r="r" t="t"/>
              <a:pathLst>
                <a:path extrusionOk="0" h="1001" w="2036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3395114" y="4329790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2913983" y="4515125"/>
              <a:ext cx="148541" cy="295832"/>
            </a:xfrm>
            <a:custGeom>
              <a:rect b="b" l="l" r="r" t="t"/>
              <a:pathLst>
                <a:path extrusionOk="0" h="8040" w="4037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0"/>
          <p:cNvSpPr/>
          <p:nvPr/>
        </p:nvSpPr>
        <p:spPr>
          <a:xfrm>
            <a:off x="798350" y="1017725"/>
            <a:ext cx="3588600" cy="373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Brute force / hamming distance approach</a:t>
            </a:r>
            <a:endParaRPr sz="2900"/>
          </a:p>
        </p:txBody>
      </p:sp>
      <p:sp>
        <p:nvSpPr>
          <p:cNvPr id="891" name="Google Shape;891;p40"/>
          <p:cNvSpPr txBox="1"/>
          <p:nvPr>
            <p:ph idx="3" type="subTitle"/>
          </p:nvPr>
        </p:nvSpPr>
        <p:spPr>
          <a:xfrm>
            <a:off x="897350" y="1654525"/>
            <a:ext cx="3390600" cy="29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ideal as it does not “learn” from its mistakes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not consider a possible structure in the pattern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not have preprocessing, making it computationally expensive.</a:t>
            </a:r>
            <a:endParaRPr sz="1400"/>
          </a:p>
        </p:txBody>
      </p:sp>
      <p:sp>
        <p:nvSpPr>
          <p:cNvPr id="892" name="Google Shape;892;p40"/>
          <p:cNvSpPr txBox="1"/>
          <p:nvPr>
            <p:ph idx="1" type="subTitle"/>
          </p:nvPr>
        </p:nvSpPr>
        <p:spPr>
          <a:xfrm>
            <a:off x="897338" y="1113675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grpSp>
        <p:nvGrpSpPr>
          <p:cNvPr id="893" name="Google Shape;893;p40"/>
          <p:cNvGrpSpPr/>
          <p:nvPr/>
        </p:nvGrpSpPr>
        <p:grpSpPr>
          <a:xfrm>
            <a:off x="3359648" y="4570679"/>
            <a:ext cx="502173" cy="502172"/>
            <a:chOff x="2913983" y="4329790"/>
            <a:chExt cx="591627" cy="591626"/>
          </a:xfrm>
        </p:grpSpPr>
        <p:sp>
          <p:nvSpPr>
            <p:cNvPr id="894" name="Google Shape;894;p40"/>
            <p:cNvSpPr/>
            <p:nvPr/>
          </p:nvSpPr>
          <p:spPr>
            <a:xfrm>
              <a:off x="2913983" y="4329790"/>
              <a:ext cx="591627" cy="589162"/>
            </a:xfrm>
            <a:custGeom>
              <a:rect b="b" l="l" r="r" t="t"/>
              <a:pathLst>
                <a:path extrusionOk="0" h="16012" w="16079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431946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358283" y="436662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3246610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3468741" y="4440248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431946" y="4699210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3062488" y="4810920"/>
              <a:ext cx="369495" cy="110495"/>
            </a:xfrm>
            <a:custGeom>
              <a:rect b="b" l="l" r="r" t="t"/>
              <a:pathLst>
                <a:path extrusionOk="0" h="3003" w="10042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2950815" y="4366621"/>
              <a:ext cx="111710" cy="222168"/>
            </a:xfrm>
            <a:custGeom>
              <a:rect b="b" l="l" r="r" t="t"/>
              <a:pathLst>
                <a:path extrusionOk="0" h="6038" w="3036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3136151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3062488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3172946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3283405" y="4329790"/>
              <a:ext cx="74915" cy="36832"/>
            </a:xfrm>
            <a:custGeom>
              <a:rect b="b" l="l" r="r" t="t"/>
              <a:pathLst>
                <a:path extrusionOk="0" h="1001" w="2036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395114" y="4329790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2913983" y="4515125"/>
              <a:ext cx="148541" cy="295832"/>
            </a:xfrm>
            <a:custGeom>
              <a:rect b="b" l="l" r="r" t="t"/>
              <a:pathLst>
                <a:path extrusionOk="0" h="8040" w="4037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40"/>
          <p:cNvPicPr preferRelativeResize="0"/>
          <p:nvPr/>
        </p:nvPicPr>
        <p:blipFill rotWithShape="1">
          <a:blip r:embed="rId3">
            <a:alphaModFix/>
          </a:blip>
          <a:srcRect b="0" l="0" r="7587" t="0"/>
          <a:stretch/>
        </p:blipFill>
        <p:spPr>
          <a:xfrm>
            <a:off x="4793699" y="1175825"/>
            <a:ext cx="3879051" cy="34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1"/>
          <p:cNvSpPr/>
          <p:nvPr/>
        </p:nvSpPr>
        <p:spPr>
          <a:xfrm>
            <a:off x="798350" y="1017725"/>
            <a:ext cx="3588600" cy="373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The Knuth-Morris-Pratt (KMP) algorithm</a:t>
            </a:r>
            <a:endParaRPr sz="2900"/>
          </a:p>
        </p:txBody>
      </p:sp>
      <p:sp>
        <p:nvSpPr>
          <p:cNvPr id="915" name="Google Shape;915;p41"/>
          <p:cNvSpPr txBox="1"/>
          <p:nvPr>
            <p:ph idx="3" type="subTitle"/>
          </p:nvPr>
        </p:nvSpPr>
        <p:spPr>
          <a:xfrm>
            <a:off x="897350" y="1654525"/>
            <a:ext cx="3390600" cy="29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Utilizes preprocessing to avoid unnecessary comparisons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preprocessing function tells us how far we should skip ahead if a mismatch happens, meaning it will skip over parts of the text where matches are near impossible.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When a mismatch occurs, the pattern is shifted by the appropriate amount given by the preprocessing function rather than increasing to the next index. </a:t>
            </a:r>
            <a:endParaRPr sz="1200"/>
          </a:p>
        </p:txBody>
      </p:sp>
      <p:sp>
        <p:nvSpPr>
          <p:cNvPr id="916" name="Google Shape;916;p41"/>
          <p:cNvSpPr txBox="1"/>
          <p:nvPr>
            <p:ph idx="1" type="subTitle"/>
          </p:nvPr>
        </p:nvSpPr>
        <p:spPr>
          <a:xfrm>
            <a:off x="897338" y="1113675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917" name="Google Shape;917;p41"/>
          <p:cNvSpPr txBox="1"/>
          <p:nvPr>
            <p:ph idx="2" type="subTitle"/>
          </p:nvPr>
        </p:nvSpPr>
        <p:spPr>
          <a:xfrm>
            <a:off x="4856062" y="1017725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</a:t>
            </a:r>
            <a:endParaRPr/>
          </a:p>
        </p:txBody>
      </p:sp>
      <p:sp>
        <p:nvSpPr>
          <p:cNvPr id="918" name="Google Shape;918;p41"/>
          <p:cNvSpPr txBox="1"/>
          <p:nvPr>
            <p:ph idx="4" type="subTitle"/>
          </p:nvPr>
        </p:nvSpPr>
        <p:spPr>
          <a:xfrm>
            <a:off x="4856050" y="1462625"/>
            <a:ext cx="3699900" cy="31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calculates the value of the longest prefix suffix value (lps[] ). Where lps[0]=0 and lps[i] represents the length of the longest prefix suffix of the pattern substring pat[0…i], it iterates over the pattern string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the character at that index of a pattern (pat[i]) matches the position pat[len], it means we have found a prefix that is also a suffix, and increments the index.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But if there is a mismatch (pat[len] and pat[i]), len should be adjusted to find the previous longest prefix suffix. </a:t>
            </a:r>
            <a:endParaRPr sz="1200"/>
          </a:p>
        </p:txBody>
      </p:sp>
      <p:grpSp>
        <p:nvGrpSpPr>
          <p:cNvPr id="919" name="Google Shape;919;p41"/>
          <p:cNvGrpSpPr/>
          <p:nvPr/>
        </p:nvGrpSpPr>
        <p:grpSpPr>
          <a:xfrm>
            <a:off x="3359648" y="4570679"/>
            <a:ext cx="502173" cy="502172"/>
            <a:chOff x="2913983" y="4329790"/>
            <a:chExt cx="591627" cy="591626"/>
          </a:xfrm>
        </p:grpSpPr>
        <p:sp>
          <p:nvSpPr>
            <p:cNvPr id="920" name="Google Shape;920;p41"/>
            <p:cNvSpPr/>
            <p:nvPr/>
          </p:nvSpPr>
          <p:spPr>
            <a:xfrm>
              <a:off x="2913983" y="4329790"/>
              <a:ext cx="591627" cy="589162"/>
            </a:xfrm>
            <a:custGeom>
              <a:rect b="b" l="l" r="r" t="t"/>
              <a:pathLst>
                <a:path extrusionOk="0" h="16012" w="16079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3431946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3358283" y="436662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3246610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3468741" y="4440248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3431946" y="4699210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3062488" y="4810920"/>
              <a:ext cx="369495" cy="110495"/>
            </a:xfrm>
            <a:custGeom>
              <a:rect b="b" l="l" r="r" t="t"/>
              <a:pathLst>
                <a:path extrusionOk="0" h="3003" w="10042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2950815" y="4366621"/>
              <a:ext cx="111710" cy="222168"/>
            </a:xfrm>
            <a:custGeom>
              <a:rect b="b" l="l" r="r" t="t"/>
              <a:pathLst>
                <a:path extrusionOk="0" h="6038" w="3036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3136151" y="4366621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3062488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172946" y="4329790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3283405" y="4329790"/>
              <a:ext cx="74915" cy="36832"/>
            </a:xfrm>
            <a:custGeom>
              <a:rect b="b" l="l" r="r" t="t"/>
              <a:pathLst>
                <a:path extrusionOk="0" h="1001" w="2036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3395114" y="4329790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2913983" y="4515125"/>
              <a:ext cx="148541" cy="295832"/>
            </a:xfrm>
            <a:custGeom>
              <a:rect b="b" l="l" r="r" t="t"/>
              <a:pathLst>
                <a:path extrusionOk="0" h="8040" w="4037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