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334" r:id="rId4"/>
    <p:sldId id="332" r:id="rId5"/>
    <p:sldId id="261" r:id="rId6"/>
    <p:sldId id="336" r:id="rId7"/>
    <p:sldId id="344" r:id="rId8"/>
    <p:sldId id="346" r:id="rId9"/>
    <p:sldId id="347" r:id="rId10"/>
    <p:sldId id="348" r:id="rId11"/>
    <p:sldId id="343" r:id="rId12"/>
    <p:sldId id="337" r:id="rId13"/>
    <p:sldId id="339" r:id="rId14"/>
    <p:sldId id="340" r:id="rId15"/>
    <p:sldId id="338" r:id="rId16"/>
    <p:sldId id="341" r:id="rId17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58"/>
  </p:normalViewPr>
  <p:slideViewPr>
    <p:cSldViewPr>
      <p:cViewPr varScale="1">
        <p:scale>
          <a:sx n="70" d="100"/>
          <a:sy n="70" d="100"/>
        </p:scale>
        <p:origin x="1312" y="48"/>
      </p:cViewPr>
      <p:guideLst>
        <p:guide orient="horz" pos="720"/>
        <p:guide pos="288"/>
        <p:guide orient="horz"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wUtAqe9f-M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2171297"/>
            <a:ext cx="9372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보고서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농가를 위한 위험 야생동물 판별 시스템</a:t>
            </a:r>
            <a:endParaRPr sz="36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2019102197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오세헌</a:t>
            </a:r>
            <a:endParaRPr sz="24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4422-BB0D-3E5A-7E5E-14136C8A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A25E-EF9B-015E-ACE8-7A7A35A7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4BAA-EF43-505D-E9D9-DC002713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338554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B8A7-7FF0-6EAE-390E-8D3D5A0B7D5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338554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01DD3E-BC55-0D0F-9780-7B8B684C16E3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78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Gulim"/>
              </a:rPr>
              <a:t>위험동물이나 침입자 발생 시 알림이 감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F8C301E-3D83-105C-BBF1-8DF4BD734E9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55E25-2AF3-59D5-F0D8-CE7379A6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1444870" cy="1984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C0265C-765D-515F-C0D4-DA3B15CE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36776"/>
            <a:ext cx="1444870" cy="1984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5DBB60-F678-9EEC-9263-C97DB4B8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23403"/>
            <a:ext cx="2209800" cy="19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232A-58D9-EFAF-E142-261AA29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1783AD-4A19-F75E-4B88-637986810F13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824326-EE27-709E-7158-5943D15D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780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1041FBD-FFD1-6639-E0FE-B73C65DCDC64}"/>
              </a:ext>
            </a:extLst>
          </p:cNvPr>
          <p:cNvSpPr txBox="1"/>
          <p:nvPr/>
        </p:nvSpPr>
        <p:spPr>
          <a:xfrm>
            <a:off x="574040" y="1124817"/>
            <a:ext cx="8080375" cy="4676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에지 시스템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카메라가 농장 주변이 </a:t>
            </a:r>
            <a:r>
              <a:rPr lang="ko-KR" altLang="en-US" dirty="0">
                <a:latin typeface="+mn-ea"/>
                <a:cs typeface="Gulim"/>
              </a:rPr>
              <a:t>넓게 </a:t>
            </a:r>
            <a:r>
              <a:rPr lang="ko-KR" altLang="en-US" dirty="0" err="1">
                <a:latin typeface="+mn-ea"/>
                <a:cs typeface="Gulim"/>
              </a:rPr>
              <a:t>깔려있는</a:t>
            </a:r>
            <a:r>
              <a:rPr lang="ko-KR" altLang="en-US" dirty="0">
                <a:latin typeface="+mn-ea"/>
                <a:cs typeface="Gulim"/>
              </a:rPr>
              <a:t> 상태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객체 탐지 시 판별하여 </a:t>
            </a:r>
            <a:r>
              <a:rPr lang="ko-KR" altLang="en-US" dirty="0" err="1">
                <a:latin typeface="+mn-ea"/>
                <a:cs typeface="Gulim"/>
              </a:rPr>
              <a:t>침입자거나</a:t>
            </a:r>
            <a:r>
              <a:rPr lang="ko-KR" altLang="en-US" dirty="0">
                <a:latin typeface="+mn-ea"/>
                <a:cs typeface="Gulim"/>
              </a:rPr>
              <a:t> 위험 동물이면 </a:t>
            </a:r>
            <a:r>
              <a:rPr lang="ko-KR" altLang="en-US" dirty="0" err="1">
                <a:latin typeface="+mn-ea"/>
                <a:cs typeface="Gulim"/>
              </a:rPr>
              <a:t>다장고</a:t>
            </a:r>
            <a:r>
              <a:rPr lang="ko-KR" altLang="en-US" dirty="0">
                <a:latin typeface="+mn-ea"/>
                <a:cs typeface="Gulim"/>
              </a:rPr>
              <a:t> 서버로 </a:t>
            </a:r>
            <a:r>
              <a:rPr lang="en-US" altLang="ko-KR" dirty="0">
                <a:latin typeface="+mn-ea"/>
                <a:cs typeface="Gulim"/>
              </a:rPr>
              <a:t>Post</a:t>
            </a:r>
            <a:r>
              <a:rPr lang="ko-KR" altLang="en-US" dirty="0">
                <a:latin typeface="+mn-ea"/>
                <a:cs typeface="Gulim"/>
              </a:rPr>
              <a:t>를 보냄</a:t>
            </a:r>
            <a:endParaRPr lang="en-US" altLang="ko-KR" dirty="0">
              <a:latin typeface="+mn-ea"/>
              <a:cs typeface="Gulim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서버</a:t>
            </a:r>
            <a:r>
              <a:rPr lang="en-US" altLang="ko-KR" dirty="0">
                <a:latin typeface="+mn-ea"/>
                <a:cs typeface="Gulim"/>
              </a:rPr>
              <a:t>, </a:t>
            </a:r>
            <a:r>
              <a:rPr lang="ko-KR" altLang="en-US" dirty="0">
                <a:latin typeface="+mn-ea"/>
                <a:cs typeface="Gulim"/>
              </a:rPr>
              <a:t>서비스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dirty="0">
                <a:latin typeface="+mn-ea"/>
                <a:cs typeface="Gulim"/>
              </a:rPr>
              <a:t>Post</a:t>
            </a:r>
            <a:r>
              <a:rPr lang="ko-KR" altLang="en-US" dirty="0">
                <a:latin typeface="+mn-ea"/>
                <a:cs typeface="Gulim"/>
              </a:rPr>
              <a:t>를 할 시 그 순간 사진과 경고를 웹에서 확인 가능</a:t>
            </a:r>
            <a:endParaRPr lang="en-US" altLang="ko-KR" dirty="0">
              <a:latin typeface="+mn-ea"/>
              <a:cs typeface="Gulim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클라이언트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위험동물이나 침입자 발생 시 즉각적인 알림이 감</a:t>
            </a:r>
            <a:r>
              <a:rPr lang="en-US" altLang="ko-KR" dirty="0">
                <a:latin typeface="+mn-ea"/>
                <a:cs typeface="Gulim"/>
              </a:rPr>
              <a:t>.</a:t>
            </a: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앱에서 웹에 올라간 사진을 확인 가능</a:t>
            </a:r>
            <a:endParaRPr lang="en-US" altLang="ko-KR" dirty="0">
              <a:latin typeface="+mn-ea"/>
              <a:cs typeface="Gulim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dirty="0">
                <a:latin typeface="+mn-ea"/>
                <a:cs typeface="Gulim"/>
              </a:rPr>
              <a:t>- </a:t>
            </a:r>
            <a:r>
              <a:rPr lang="ko-KR" altLang="en-US" dirty="0">
                <a:latin typeface="+mn-ea"/>
                <a:cs typeface="Gulim"/>
              </a:rPr>
              <a:t>상황을 확인하고 알맞은 대응을 빠르게 가능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en-US" altLang="ko-KR"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09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사용자에게 알림이 옴</a:t>
            </a:r>
            <a:endParaRPr lang="en-US" altLang="ko-KR" sz="1800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사용자가 확인했더니 위험 동물 감지 경고임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앱을 켰더니 곰 사진이 나옴</a:t>
            </a:r>
            <a:endParaRPr lang="en-US" altLang="ko-KR" sz="1800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즉시 경찰에 신고하고 해당 위치를 알려줌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en-US" sz="1800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알림이 옴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침입자 경고임</a:t>
            </a:r>
            <a:endParaRPr lang="en-US" altLang="ko-KR" sz="1800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수상한 움직임을 보일 경우 경찰에 신고</a:t>
            </a:r>
            <a:endParaRPr lang="en-US" altLang="ko-KR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en-US" sz="1800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카메라가 객체를 탐지함</a:t>
            </a:r>
            <a:r>
              <a:rPr lang="en-US" altLang="ko-KR" sz="1800" dirty="0">
                <a:latin typeface="+mn-ea"/>
                <a:cs typeface="Gulim"/>
              </a:rPr>
              <a:t>. </a:t>
            </a:r>
            <a:r>
              <a:rPr lang="ko-KR" altLang="en-US" sz="1800" dirty="0">
                <a:latin typeface="+mn-ea"/>
                <a:cs typeface="Gulim"/>
              </a:rPr>
              <a:t>그러나 위험한 객체가 아님</a:t>
            </a:r>
            <a:endParaRPr lang="en-US" altLang="ko-KR" sz="1800" dirty="0">
              <a:latin typeface="+mn-ea"/>
              <a:cs typeface="Gulim"/>
            </a:endParaRPr>
          </a:p>
          <a:p>
            <a:pPr marL="688975" lvl="1" indent="-285750">
              <a:lnSpc>
                <a:spcPct val="100000"/>
              </a:lnSpc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사용자에게 알림이 가지 않음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개발과정의 이슈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선택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124817"/>
            <a:ext cx="8080375" cy="172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dirty="0"/>
              <a:t>알림을 위해 </a:t>
            </a:r>
            <a:r>
              <a:rPr lang="en-US" altLang="ko-KR" dirty="0" err="1"/>
              <a:t>com.google.gms:google-services</a:t>
            </a:r>
            <a:r>
              <a:rPr lang="ko-KR" altLang="en-US" dirty="0"/>
              <a:t>를 사용했지만 </a:t>
            </a:r>
            <a:r>
              <a:rPr lang="ko-KR" altLang="en-US" dirty="0" err="1"/>
              <a:t>파이어베이스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되지 않음</a:t>
            </a:r>
            <a:r>
              <a:rPr lang="en-US" altLang="ko-KR" dirty="0"/>
              <a:t>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sz="1800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/>
              </a:rPr>
              <a:t>버전이 </a:t>
            </a:r>
            <a:r>
              <a:rPr lang="en-US" altLang="ko-KR" sz="1800" dirty="0">
                <a:latin typeface="+mn-ea"/>
                <a:cs typeface="Gulim"/>
              </a:rPr>
              <a:t>4.4.2</a:t>
            </a:r>
            <a:r>
              <a:rPr lang="ko-KR" altLang="en-US" sz="1800" dirty="0">
                <a:latin typeface="+mn-ea"/>
                <a:cs typeface="Gulim"/>
              </a:rPr>
              <a:t>이였지만 </a:t>
            </a:r>
            <a:r>
              <a:rPr lang="ko-KR" altLang="en-US" sz="1800" dirty="0" err="1">
                <a:latin typeface="+mn-ea"/>
                <a:cs typeface="Gulim"/>
              </a:rPr>
              <a:t>알고보니</a:t>
            </a:r>
            <a:r>
              <a:rPr lang="ko-KR" altLang="en-US" sz="1800" dirty="0">
                <a:latin typeface="+mn-ea"/>
                <a:cs typeface="Gulim"/>
              </a:rPr>
              <a:t> </a:t>
            </a:r>
            <a:r>
              <a:rPr lang="en-US" altLang="ko-KR" sz="1800" dirty="0">
                <a:latin typeface="+mn-ea"/>
                <a:cs typeface="Gulim"/>
              </a:rPr>
              <a:t>4.3.15</a:t>
            </a:r>
            <a:r>
              <a:rPr lang="ko-KR" altLang="en-US" sz="1800" dirty="0">
                <a:latin typeface="+mn-ea"/>
                <a:cs typeface="Gulim"/>
              </a:rPr>
              <a:t>버전으로 해야 돌아갔음</a:t>
            </a:r>
            <a:r>
              <a:rPr lang="en-US" altLang="ko-KR" sz="1800" dirty="0">
                <a:latin typeface="+mn-ea"/>
                <a:cs typeface="Gulim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/>
              </a:rPr>
              <a:t>높은 버전이 반드시 좋은 것은 아니라는 것을 배움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9300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구동 동영상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</a:rPr>
              <a:t>mp4</a:t>
            </a:r>
            <a:r>
              <a:rPr lang="ko-KR" altLang="en-US" sz="2000" i="1" dirty="0">
                <a:solidFill>
                  <a:srgbClr val="FF0000"/>
                </a:solidFill>
              </a:rPr>
              <a:t> 동영상 파일을 추가 함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유튜브 링크 첨부했습니다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  <a:hlinkClick r:id="rId2"/>
              </a:rPr>
              <a:t>https://www.youtube.com/shorts/wUtAqe9f-Mo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88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066800"/>
            <a:ext cx="80803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/>
              </a:rPr>
              <a:t>스마트 감시 시스템의 구현으로 인해 감시의 인력이 감소하고 알림 덕분에 위험요소에 대한 즉각적인 대응이 가능해진다</a:t>
            </a:r>
            <a:r>
              <a:rPr lang="en-US" altLang="ko-KR" sz="1800" dirty="0">
                <a:latin typeface="+mn-ea"/>
                <a:cs typeface="Gulim"/>
              </a:rPr>
              <a:t>.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URL : 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https://brent912.pythonanywhere.com/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: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https://github.com/ohbrent/MWS_Final.git</a:t>
            </a:r>
            <a:endParaRPr lang="en-US" altLang="ko-KR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730AC-CFC8-5EDF-860C-36BC23E2E541}"/>
              </a:ext>
            </a:extLst>
          </p:cNvPr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Root</a:t>
              </a:r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Edge_System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Service_System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Client_System</a:t>
              </a:r>
              <a:endParaRPr kumimoji="1" lang="ko-Kore-KR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YOLO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Django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Android, Native App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6B96D8-C469-DA52-92DD-BE63EAF5557F}"/>
              </a:ext>
            </a:extLst>
          </p:cNvPr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/>
                <a:cs typeface="Times New Roman"/>
              </a:rPr>
              <a:t>pptx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815B585-13F2-2774-E3B0-9AF5359FBF4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D7E21-5A52-D56E-9176-B51368D7472C}"/>
              </a:ext>
            </a:extLst>
          </p:cNvPr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42AADFF-B6E9-FD53-205F-AE4D1443BC0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402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1-4.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ko-KR" altLang="en-US" sz="1600" dirty="0">
                <a:latin typeface="+mn-ea"/>
                <a:cs typeface="Gulim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/>
              </a:rPr>
              <a:t> 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2-3.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2-4.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endParaRPr lang="en-US" altLang="ko-KR" sz="9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ore-KR" sz="1600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3.1.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 list view </a:t>
            </a:r>
            <a:r>
              <a:rPr lang="ko-KR" altLang="en-US" sz="1600" dirty="0">
                <a:latin typeface="+mn-ea"/>
                <a:cs typeface="Gulim"/>
              </a:rPr>
              <a:t>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3.2.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3.3.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Firebase</a:t>
            </a:r>
            <a:r>
              <a:rPr lang="ko-KR" altLang="en-US" sz="1600" dirty="0">
                <a:latin typeface="+mn-ea"/>
                <a:cs typeface="Gulim"/>
              </a:rPr>
              <a:t>를  이용한 알림 시스템</a:t>
            </a:r>
            <a:endParaRPr lang="en-US" altLang="ko-KR" sz="16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658644-18C5-09E3-5A99-583969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18" y="2590800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2AE3B60-BC96-6ABB-6C4A-5C973F50649C}"/>
              </a:ext>
            </a:extLst>
          </p:cNvPr>
          <p:cNvSpPr/>
          <p:nvPr/>
        </p:nvSpPr>
        <p:spPr>
          <a:xfrm>
            <a:off x="3942441" y="2666999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11206EA-D141-C3C0-2DFF-A03FD7DA0CF1}"/>
              </a:ext>
            </a:extLst>
          </p:cNvPr>
          <p:cNvSpPr/>
          <p:nvPr/>
        </p:nvSpPr>
        <p:spPr>
          <a:xfrm>
            <a:off x="1941282" y="2667051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 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21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AE4E6DFE-0A9A-FA71-DD2D-D6F77FE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9" y="4785497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0F63D4D9-953B-2D1F-BFAF-1B1E31D2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1" y="4720803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5AF7C-5A98-242D-DB01-7C8B35B6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3" y="4866073"/>
            <a:ext cx="522801" cy="46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DEE88C-C676-BE47-3735-11C43C5A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38" y="4082001"/>
            <a:ext cx="870999" cy="870999"/>
          </a:xfrm>
          <a:prstGeom prst="rect">
            <a:avLst/>
          </a:prstGeom>
        </p:spPr>
      </p:pic>
      <p:pic>
        <p:nvPicPr>
          <p:cNvPr id="23" name="그림 2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45C8DEC8-D18A-68DD-CD36-BF39CE9D8F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8" y="3756554"/>
            <a:ext cx="858744" cy="586846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3E3AD6F-2BEC-050F-6ABD-67996DB94D9B}"/>
              </a:ext>
            </a:extLst>
          </p:cNvPr>
          <p:cNvSpPr/>
          <p:nvPr/>
        </p:nvSpPr>
        <p:spPr>
          <a:xfrm>
            <a:off x="2061309" y="3192267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Change Detection</a:t>
            </a:r>
            <a:endParaRPr kumimoji="1" lang="ko-Kore-KR" altLang="en-US" sz="11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0186F94-C34A-B6E9-3EE6-4D66A3B4FDC6}"/>
              </a:ext>
            </a:extLst>
          </p:cNvPr>
          <p:cNvSpPr/>
          <p:nvPr/>
        </p:nvSpPr>
        <p:spPr>
          <a:xfrm>
            <a:off x="4031778" y="3395570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Intruder Detection</a:t>
            </a:r>
          </a:p>
          <a:p>
            <a:pPr algn="ctr"/>
            <a:r>
              <a:rPr kumimoji="1" lang="en-US" altLang="ko-Kore-KR" sz="1100" dirty="0"/>
              <a:t>(Django blog)</a:t>
            </a:r>
            <a:endParaRPr kumimoji="1" lang="ko-Kore-KR" altLang="en-US" sz="1100" dirty="0"/>
          </a:p>
        </p:txBody>
      </p:sp>
      <p:pic>
        <p:nvPicPr>
          <p:cNvPr id="26" name="Picture 13" descr="D:\Daum_Cloud\DaumCloud\20131220_스마트 협업테이블\01. Images\Database_3.png">
            <a:extLst>
              <a:ext uri="{FF2B5EF4-FFF2-40B4-BE49-F238E27FC236}">
                <a16:creationId xmlns:a16="http://schemas.microsoft.com/office/drawing/2014/main" id="{962EA651-522D-9C86-C725-0861A9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6" y="4181145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4EF574-AFE5-2436-6726-206CFC668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805" y="2671424"/>
            <a:ext cx="971309" cy="54332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9ADB011-F4B9-BB74-494C-4666C7E714D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153384" y="5097848"/>
            <a:ext cx="871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D70550-21B4-3E41-19BF-039B07FE8DCC}"/>
              </a:ext>
            </a:extLst>
          </p:cNvPr>
          <p:cNvSpPr txBox="1"/>
          <p:nvPr/>
        </p:nvSpPr>
        <p:spPr>
          <a:xfrm>
            <a:off x="1184599" y="4828170"/>
            <a:ext cx="49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RTSP</a:t>
            </a:r>
            <a:endParaRPr kumimoji="1" lang="ko-Kore-KR" altLang="en-US" sz="12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9D1B64E9-B351-4B43-551D-F8B8F5CB930C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357811" y="2327509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9B71CDA-9F6E-482A-5587-BB85509175D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124237" y="4517500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1AC4C0C-D37A-9B30-37F3-932EFFED3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562" y="3680774"/>
            <a:ext cx="431435" cy="414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AB7DE51-8636-F122-B35E-DF97F1590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9861" y="4119079"/>
            <a:ext cx="552835" cy="4146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796987-A85F-E381-8EB8-DE0569E371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9322" y="3223161"/>
            <a:ext cx="395673" cy="4146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6151BF-7ED6-0715-36B9-4A83291C87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4378" y="2785772"/>
            <a:ext cx="421175" cy="41462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08D9B9-9672-F9F7-B1C9-CE4987F78C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ABCD8ECB-282A-6335-0B2A-8E0A1E5F558C}"/>
              </a:ext>
            </a:extLst>
          </p:cNvPr>
          <p:cNvCxnSpPr>
            <a:cxnSpLocks/>
          </p:cNvCxnSpPr>
          <p:nvPr/>
        </p:nvCxnSpPr>
        <p:spPr>
          <a:xfrm>
            <a:off x="5788038" y="2986847"/>
            <a:ext cx="1725679" cy="5625"/>
          </a:xfrm>
          <a:prstGeom prst="bentConnector3">
            <a:avLst>
              <a:gd name="adj1" fmla="val 489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A01F47-3330-C635-0239-9C3660364D09}"/>
              </a:ext>
            </a:extLst>
          </p:cNvPr>
          <p:cNvSpPr txBox="1"/>
          <p:nvPr/>
        </p:nvSpPr>
        <p:spPr>
          <a:xfrm>
            <a:off x="2729982" y="2702939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1CDFA6-6AA4-2B01-173B-46645D590930}"/>
              </a:ext>
            </a:extLst>
          </p:cNvPr>
          <p:cNvSpPr txBox="1"/>
          <p:nvPr/>
        </p:nvSpPr>
        <p:spPr>
          <a:xfrm>
            <a:off x="4459104" y="3087124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5EA3C39-7B5D-6748-BB13-44D60AC654A3}"/>
              </a:ext>
            </a:extLst>
          </p:cNvPr>
          <p:cNvSpPr/>
          <p:nvPr/>
        </p:nvSpPr>
        <p:spPr>
          <a:xfrm>
            <a:off x="4253616" y="4054333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Image blog</a:t>
            </a:r>
            <a:endParaRPr kumimoji="1" lang="ko-Kore-KR" altLang="en-US" sz="10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A2A46386-DA7C-81F2-1F2E-3C2FFD0D31EB}"/>
              </a:ext>
            </a:extLst>
          </p:cNvPr>
          <p:cNvSpPr/>
          <p:nvPr/>
        </p:nvSpPr>
        <p:spPr>
          <a:xfrm>
            <a:off x="4031778" y="3402836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REST API</a:t>
            </a:r>
            <a:endParaRPr kumimoji="1" lang="ko-Kore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D9E07-B252-368F-6CC7-299C67EC932D}"/>
              </a:ext>
            </a:extLst>
          </p:cNvPr>
          <p:cNvSpPr txBox="1"/>
          <p:nvPr/>
        </p:nvSpPr>
        <p:spPr>
          <a:xfrm>
            <a:off x="1903368" y="5377056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&lt;EDGE SYSTEM&gt;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C3EBE-3F71-2BF4-18BE-D4502915FCFA}"/>
              </a:ext>
            </a:extLst>
          </p:cNvPr>
          <p:cNvSpPr txBox="1"/>
          <p:nvPr/>
        </p:nvSpPr>
        <p:spPr>
          <a:xfrm>
            <a:off x="6800813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&lt;CLIENT&gt;</a:t>
            </a:r>
            <a:endParaRPr kumimoji="1"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38BDA-9BCA-D027-CC4E-8EEB922086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9247" y="4589324"/>
            <a:ext cx="431435" cy="439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A8C0A-F9CF-5A2E-A8FF-129FFFF75F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568" y="4060441"/>
            <a:ext cx="971397" cy="6722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53DF5B-04DE-EECD-E9EE-9E0DE586840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11756" y="4398406"/>
            <a:ext cx="912783" cy="69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6D45A-D091-1BD2-D766-90BA81F6265B}"/>
              </a:ext>
            </a:extLst>
          </p:cNvPr>
          <p:cNvSpPr txBox="1"/>
          <p:nvPr/>
        </p:nvSpPr>
        <p:spPr>
          <a:xfrm>
            <a:off x="1158912" y="424892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 USB</a:t>
            </a:r>
            <a:endParaRPr kumimoji="1" lang="ko-Kore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24E271-6665-5F41-7DAD-DE49188977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4232" y="4641184"/>
            <a:ext cx="797854" cy="235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07A8A-A117-F084-4D3B-B664B3E9CE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0935" y="4244808"/>
            <a:ext cx="1047750" cy="327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25158-FCC8-6ED3-0E4D-AA17A3C34D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9400" y="4790122"/>
            <a:ext cx="609600" cy="162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27456F-4861-74AE-96C0-B533B83ABB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6530" y="4464046"/>
            <a:ext cx="715339" cy="357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2E289-E0B5-EAE3-9D1B-CDBDB0A7DFDF}"/>
              </a:ext>
            </a:extLst>
          </p:cNvPr>
          <p:cNvSpPr txBox="1"/>
          <p:nvPr/>
        </p:nvSpPr>
        <p:spPr>
          <a:xfrm>
            <a:off x="3960572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&lt;SERVICE SYSTEM&gt;</a:t>
            </a:r>
            <a:endParaRPr kumimoji="1" lang="ko-Kore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B84053-A581-A75A-8637-107828D65D8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14984" y="2828220"/>
            <a:ext cx="1368448" cy="3015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213A951-5C7D-AF38-3F24-D472B08F72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11420" y="1453624"/>
            <a:ext cx="1996639" cy="733229"/>
          </a:xfrm>
          <a:prstGeom prst="rect">
            <a:avLst/>
          </a:prstGeom>
        </p:spPr>
      </p:pic>
      <p:cxnSp>
        <p:nvCxnSpPr>
          <p:cNvPr id="43" name="꺾인 연결선[E] 33">
            <a:extLst>
              <a:ext uri="{FF2B5EF4-FFF2-40B4-BE49-F238E27FC236}">
                <a16:creationId xmlns:a16="http://schemas.microsoft.com/office/drawing/2014/main" id="{5330040B-E965-D97A-09E1-AE988507E4F1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4312142" y="2069911"/>
            <a:ext cx="948950" cy="449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33">
            <a:extLst>
              <a:ext uri="{FF2B5EF4-FFF2-40B4-BE49-F238E27FC236}">
                <a16:creationId xmlns:a16="http://schemas.microsoft.com/office/drawing/2014/main" id="{4C68C694-9092-9B4D-EA96-E5C0EF0E6AD4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7008059" y="1820239"/>
            <a:ext cx="1029088" cy="770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169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 및 필요성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2978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농가를 위한 스마트 감시 시스템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단순 촬영만 하는 </a:t>
            </a:r>
            <a:r>
              <a:rPr lang="en-US" altLang="ko-KR" dirty="0">
                <a:latin typeface="+mn-ea"/>
                <a:cs typeface="Gulim"/>
              </a:rPr>
              <a:t>CCTV</a:t>
            </a:r>
            <a:r>
              <a:rPr lang="ko-KR" altLang="en-US" dirty="0">
                <a:latin typeface="+mn-ea"/>
                <a:cs typeface="Gulim"/>
              </a:rPr>
              <a:t>의 경우 객체를 판별하는 능력이 없어 즉각적인 대응을 할 수 없다</a:t>
            </a:r>
            <a:r>
              <a:rPr lang="en-US" altLang="ko-KR" dirty="0">
                <a:latin typeface="+mn-ea"/>
                <a:cs typeface="Gulim"/>
              </a:rPr>
              <a:t>.</a:t>
            </a: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이를 보완하여 단순 변화를 감지하는 경우는 위협이 되지 않는 경우도 알림을 보낸다</a:t>
            </a:r>
            <a:r>
              <a:rPr lang="en-US" altLang="ko-KR" dirty="0">
                <a:latin typeface="+mn-ea"/>
                <a:cs typeface="Gulim"/>
              </a:rPr>
              <a:t>.</a:t>
            </a: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만약 사람이 화면을 지켜보게 만든다면 인력낭비가 생긴다</a:t>
            </a:r>
            <a:endParaRPr lang="en-US" altLang="ko-KR" dirty="0">
              <a:latin typeface="+mn-ea"/>
              <a:cs typeface="Gulim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만약 객체를 판별하여 적절한 알림만 보내는 스마트 감시 시스템이 만들어진다면</a:t>
            </a:r>
            <a:r>
              <a:rPr lang="en-US" altLang="ko-KR" dirty="0">
                <a:latin typeface="+mn-ea"/>
                <a:cs typeface="Gulim"/>
              </a:rPr>
              <a:t>, </a:t>
            </a:r>
            <a:r>
              <a:rPr lang="ko-KR" altLang="en-US" dirty="0">
                <a:latin typeface="+mn-ea"/>
                <a:cs typeface="Gulim"/>
              </a:rPr>
              <a:t>인력낭비를 막으면서 즉각적인 대응이 가능할 것이다</a:t>
            </a:r>
            <a:r>
              <a:rPr lang="en-US" altLang="ko-KR" dirty="0">
                <a:latin typeface="+mn-ea"/>
                <a:cs typeface="Gulim"/>
              </a:rPr>
              <a:t>.</a:t>
            </a:r>
            <a:r>
              <a:rPr lang="ko-KR" altLang="en-US" dirty="0">
                <a:latin typeface="+mn-ea"/>
                <a:cs typeface="Gulim"/>
              </a:rPr>
              <a:t> </a:t>
            </a:r>
            <a:endParaRPr sz="1800" dirty="0">
              <a:latin typeface="+mn-ea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92DE-3313-341A-7253-A23793A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12811"/>
              </p:ext>
            </p:extLst>
          </p:nvPr>
        </p:nvGraphicFramePr>
        <p:xfrm>
          <a:off x="457200" y="1498600"/>
          <a:ext cx="8991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6058721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52591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7852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17716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58375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대체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2765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1. Edge System(Python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1-1. YoloV5 pretrained model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6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1-2. </a:t>
                      </a:r>
                      <a:r>
                        <a:rPr lang="en" altLang="ko-KR" sz="1000" dirty="0" err="1"/>
                        <a:t>Ms</a:t>
                      </a:r>
                      <a:r>
                        <a:rPr lang="en" altLang="ko-KR" sz="1000" dirty="0"/>
                        <a:t> coco </a:t>
                      </a:r>
                      <a:r>
                        <a:rPr lang="ko-KR" altLang="en-US" sz="1000" dirty="0"/>
                        <a:t>훈련데이터 기준 검출 객체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" altLang="ko-KR" sz="1000" dirty="0"/>
                        <a:t>Classes) : 80</a:t>
                      </a:r>
                      <a:r>
                        <a:rPr lang="ko-KR" altLang="en-US" sz="1000" dirty="0"/>
                        <a:t>가지 객체 검출 기능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76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1-3. </a:t>
                      </a:r>
                      <a:r>
                        <a:rPr lang="ko-KR" altLang="en-US" sz="1000" dirty="0"/>
                        <a:t>한 종류의 객체를 동일한 객체로 가능한 </a:t>
                      </a:r>
                      <a:r>
                        <a:rPr lang="en" altLang="ko-KR" sz="1000" dirty="0"/>
                        <a:t>Change Detection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en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74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1-4.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58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1-5. </a:t>
                      </a:r>
                      <a:r>
                        <a:rPr lang="ko-KR" altLang="en-US" sz="1000" dirty="0"/>
                        <a:t>기타 추가기능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21904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2. Service System(Python, Django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" altLang="ko-KR" sz="1000" dirty="0" err="1"/>
                        <a:t>Pythonanywhere</a:t>
                      </a:r>
                      <a:r>
                        <a:rPr lang="en" altLang="ko-KR" sz="1000" dirty="0"/>
                        <a:t> </a:t>
                      </a:r>
                      <a:r>
                        <a:rPr lang="ko-KR" altLang="en-US" sz="1000" dirty="0"/>
                        <a:t>클라우드상 서비스 구동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2-1. </a:t>
                      </a:r>
                      <a:r>
                        <a:rPr lang="ko-KR" altLang="en-US" sz="1000" dirty="0"/>
                        <a:t>사용자 보안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보안키를 이용한 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04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2-2. Image Blog </a:t>
                      </a:r>
                      <a:r>
                        <a:rPr lang="ko-KR" altLang="en-US" sz="1000" dirty="0"/>
                        <a:t>및 관리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618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2-3.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91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2-4.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80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2-5. </a:t>
                      </a:r>
                      <a:r>
                        <a:rPr lang="ko-KR" altLang="en-US" sz="1000" dirty="0"/>
                        <a:t>기타 추가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detect.py, changedetection.py, view.py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39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 Client System(Android, Native App,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3.1. Image list view </a:t>
                      </a:r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13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3.2.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66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3.3. </a:t>
                      </a:r>
                      <a:r>
                        <a:rPr lang="ko-KR" altLang="en-US" sz="1000" dirty="0"/>
                        <a:t>공통기능 및 추가기능을 활용한 사용자 시나리오 및 </a:t>
                      </a:r>
                      <a:r>
                        <a:rPr lang="en" altLang="ko-KR" sz="1000" dirty="0"/>
                        <a:t>UI </a:t>
                      </a:r>
                      <a:r>
                        <a:rPr lang="ko-KR" altLang="en-US" sz="1000" dirty="0"/>
                        <a:t>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26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3-4. </a:t>
                      </a:r>
                      <a:r>
                        <a:rPr lang="ko-KR" altLang="en-US" sz="1000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53FC-8DC7-DEB6-AC4F-171A8F7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2D131-20C9-3743-0C3C-F48B12A4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641201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1-1. YoloV5 pretrained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800" dirty="0">
                <a:latin typeface="+mn-ea"/>
                <a:cs typeface="Gulim"/>
              </a:rPr>
              <a:t>YoloV5</a:t>
            </a:r>
            <a:r>
              <a:rPr lang="ko-KR" altLang="en-US" sz="800" dirty="0">
                <a:latin typeface="+mn-ea"/>
                <a:cs typeface="Gulim"/>
              </a:rPr>
              <a:t>를 사용하는 모습</a:t>
            </a: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A10C6-B376-C92B-2E3F-39E2C58C9A9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56682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1-2.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Ms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coco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훈련데이터 기준 검출 객체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Classes) : 80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가지 객체 검출 기능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en-US" altLang="ko-KR" sz="8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800" b="1" spc="-5" dirty="0">
                <a:solidFill>
                  <a:schemeClr val="tx1"/>
                </a:solidFill>
                <a:latin typeface="+mn-ea"/>
                <a:cs typeface="Gulim"/>
              </a:rPr>
              <a:t>고양이 말고도 곰도 검출하는 모습</a:t>
            </a:r>
            <a:endParaRPr lang="en-US" altLang="ko-KR" sz="1200" dirty="0">
              <a:solidFill>
                <a:schemeClr val="tx1"/>
              </a:solidFill>
              <a:latin typeface="+mn-ea"/>
              <a:cs typeface="Gulim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36FCE2-7D0B-C826-592C-819072951881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한 종류의 객체를 동일한 객체로 가능한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Change Detection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CCB36D9-586F-F52E-70DB-55ACD54B7FC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733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ko-KR" altLang="en-US" sz="1400" i="1" kern="0" dirty="0">
                <a:latin typeface="+mn-ea"/>
                <a:cs typeface="Gulim"/>
              </a:rPr>
              <a:t>서버로 올라간 사진을 받아온 모습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F041F9-65C6-2253-356F-9E38B3C7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95704"/>
            <a:ext cx="1996630" cy="20473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F846C3-7AA8-E463-91E2-910DCF1B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44848"/>
            <a:ext cx="2286000" cy="19886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47303A-D3C6-EA28-C0D2-900CEA8C1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155" y="4315599"/>
            <a:ext cx="1299860" cy="21730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B44767-1CA2-1B48-A0B9-046614A7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32" y="4691304"/>
            <a:ext cx="1224707" cy="20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B0C2-7071-927C-C28B-D4889232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B1E0-DCA4-6B53-3ABD-B5A49F1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3D7F-C36C-107B-7BF2-246DBF4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56682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en-US" altLang="ko-KR" sz="1400" i="1" spc="-5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i="1" spc="-5" dirty="0">
                <a:solidFill>
                  <a:srgbClr val="FF0000"/>
                </a:solidFill>
                <a:latin typeface="+mn-ea"/>
                <a:cs typeface="Gulim"/>
              </a:rPr>
              <a:t>Admin </a:t>
            </a:r>
            <a:r>
              <a:rPr lang="ko-KR" altLang="en-US" sz="1400" i="1" spc="-5" dirty="0">
                <a:solidFill>
                  <a:srgbClr val="FF0000"/>
                </a:solidFill>
                <a:latin typeface="+mn-ea"/>
                <a:cs typeface="Gulim"/>
              </a:rPr>
              <a:t>계정으로 접속한 모습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5ACAD-B866-53DA-94B5-BBFD3F1C41A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782265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en-US" altLang="ko-KR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Gulim"/>
              </a:rPr>
              <a:t>Posts 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Gulim"/>
              </a:rPr>
              <a:t>및 타 기능을 관리할 수 있는 모습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701398-9CCD-B812-1428-A0D01599FD8A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BEBBAE-61C7-CA37-64BE-8E9F5E4C5900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641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FBD51-AF42-A895-1F2D-091005C5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" y="2081317"/>
            <a:ext cx="4038600" cy="878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8F1F64-E593-CD83-9D28-90147277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43" y="2103883"/>
            <a:ext cx="4038604" cy="878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6A0C46-813D-7021-FCD8-65A1AAFD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235309"/>
            <a:ext cx="2528906" cy="2334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B669E5-D78B-435C-B79B-AC764FA3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4235309"/>
            <a:ext cx="2231750" cy="20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FE62A-AC32-2ED9-4DBE-05890A2A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7AD99-E4F7-2C66-1881-6248595F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1DB4F-A935-0D3C-1AE9-A8BE88D1D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8420100" cy="56682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  <a:endParaRPr lang="en-US" altLang="ko-KR" sz="14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Gulim"/>
              </a:rPr>
              <a:t>사람이 나타날 경우 침입자 경고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Gulim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Gulim"/>
              </a:rPr>
              <a:t>위험 동물일 경우 즉각 대응 알림 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Gulim"/>
              </a:rPr>
              <a:t> 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1D796-EE66-8F33-37BF-6E0F85D7424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246221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34D15-2130-C6E3-0598-2E656EE6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3225966" cy="2349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EB70AE-0528-F5F5-AE29-79288CC8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43203"/>
            <a:ext cx="3721291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1097</Words>
  <Application>Microsoft Office PowerPoint</Application>
  <PresentationFormat>A4 용지(210x297mm)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</vt:lpstr>
      <vt:lpstr>Arial</vt:lpstr>
      <vt:lpstr>Calibri</vt:lpstr>
      <vt:lpstr>Consolas</vt:lpstr>
      <vt:lpstr>Times New Roman</vt:lpstr>
      <vt:lpstr>Wingdings</vt:lpstr>
      <vt:lpstr>Office Theme</vt:lpstr>
      <vt:lpstr>Mobile/WebService Project</vt:lpstr>
      <vt:lpstr>목차</vt:lpstr>
      <vt:lpstr>요구조건</vt:lpstr>
      <vt:lpstr>시스템 구성도 </vt:lpstr>
      <vt:lpstr>목적 및 필요성</vt:lpstr>
      <vt:lpstr>기능 - 조건대비표</vt:lpstr>
      <vt:lpstr>기능 - 1. Edge System(Python 기반, 공통)</vt:lpstr>
      <vt:lpstr>기능 - 2. Service System(Python, Django 기반)</vt:lpstr>
      <vt:lpstr>기능 - 2. Service System(Python, Django 기반)</vt:lpstr>
      <vt:lpstr>기능 - 3. Client System(Android, Java기반, 개별 제안)</vt:lpstr>
      <vt:lpstr>기능</vt:lpstr>
      <vt:lpstr>사용자 시나리오(Ui 구성)</vt:lpstr>
      <vt:lpstr>개발과정의 이슈(선택)</vt:lpstr>
      <vt:lpstr>데모(구동 동영상, mp4 동영상 파일을 추가 함)</vt:lpstr>
      <vt:lpstr>기대효과 및 결론</vt:lpstr>
      <vt:lpstr>결과물의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세헌 오</cp:lastModifiedBy>
  <cp:revision>65</cp:revision>
  <dcterms:created xsi:type="dcterms:W3CDTF">2020-06-08T19:34:44Z</dcterms:created>
  <dcterms:modified xsi:type="dcterms:W3CDTF">2024-12-14T20:00:14Z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