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5"/>
  </p:notesMasterIdLst>
  <p:sldIdLst>
    <p:sldId id="256" r:id="rId3"/>
    <p:sldId id="268" r:id="rId4"/>
    <p:sldId id="269" r:id="rId5"/>
    <p:sldId id="270" r:id="rId6"/>
    <p:sldId id="271" r:id="rId7"/>
    <p:sldId id="260" r:id="rId8"/>
    <p:sldId id="272" r:id="rId9"/>
    <p:sldId id="273" r:id="rId10"/>
    <p:sldId id="274" r:id="rId11"/>
    <p:sldId id="275" r:id="rId12"/>
    <p:sldId id="276" r:id="rId13"/>
    <p:sldId id="267" r:id="rId14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16"/>
    </p:embeddedFont>
    <p:embeddedFont>
      <p:font typeface="Microsoft JhengHei" panose="020B0604030504040204" pitchFamily="34" charset="-120"/>
      <p:regular r:id="rId17"/>
      <p:bold r:id="rId18"/>
    </p:embeddedFont>
    <p:embeddedFont>
      <p:font typeface="Abadi" panose="020B0604020104020204" pitchFamily="34" charset="0"/>
      <p:regular r:id="rId19"/>
    </p:embeddedFont>
    <p:embeddedFont>
      <p:font typeface="Impact" panose="020B0806030902050204" pitchFamily="34" charset="0"/>
      <p:regular r:id="rId20"/>
    </p:embeddedFont>
    <p:embeddedFont>
      <p:font typeface="Libre Franklin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badi" panose="020B0604020202020204" pitchFamily="34" charset="0"/>
        <a:ea typeface="Abadi" panose="020B06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e42c043e_2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e5e42c043e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5e42c043e_2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solar charge controllers above are expensive items.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Hyeongyu decided to purchase a cheap alternative that seems to work fine with the customers.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type is PWM and it costed about $10</a:t>
            </a:r>
            <a:endParaRPr dirty="0"/>
          </a:p>
        </p:txBody>
      </p:sp>
      <p:sp>
        <p:nvSpPr>
          <p:cNvPr id="197" name="Google Shape;197;ge5e42c043e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Raspberry Pi, I(Hyeongyu) have an idea to utilize ammeter and voltmeter sensor to externally measure electricity flow.</a:t>
            </a:r>
          </a:p>
          <a:p>
            <a:r>
              <a:rPr lang="en-US" altLang="ko-KR" dirty="0"/>
              <a:t>However, this is just a draft before I get into the components of the actual solar charge controller</a:t>
            </a:r>
          </a:p>
          <a:p>
            <a:r>
              <a:rPr lang="en-US" altLang="ko-KR" dirty="0"/>
              <a:t>If I don’t find a way to hook up with the internal sensors, I might have to gather up various equipment to measure on my own in a small scale</a:t>
            </a:r>
          </a:p>
          <a:p>
            <a:r>
              <a:rPr lang="en-US" altLang="ko-KR" dirty="0"/>
              <a:t>But of course, it would be redundant to measure twice, once in the controller and other with raspberry pi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71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5e42c043e_2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ge5e42c043e_2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e42c043e_2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ge5e42c043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ebfe39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ebfe39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All bought by Hyeongyu Lee in advance before the request to our advisor Prof. Kim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e42c043e_2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ge5e42c043e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e42c043e_2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e5e42c043e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e42c043e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ge5e42c043e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5e42c043e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e5e42c043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e42c043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LoRa covers long range up to 450km theoretically with low bandwidth.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technology is suitable for our project since our devices only need to send small size of data containing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Measurements of voltage, current, humidity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ge5e42c043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e42c043e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ge5e42c04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">
  <p:cSld name="Presentation Title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4450606"/>
            <a:ext cx="3644988" cy="6928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57" name="Google Shape;57;p14"/>
          <p:cNvCxnSpPr/>
          <p:nvPr/>
        </p:nvCxnSpPr>
        <p:spPr>
          <a:xfrm>
            <a:off x="224446" y="0"/>
            <a:ext cx="0" cy="437754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4"/>
          <p:cNvCxnSpPr/>
          <p:nvPr/>
        </p:nvCxnSpPr>
        <p:spPr>
          <a:xfrm>
            <a:off x="8153400" y="4301442"/>
            <a:ext cx="0" cy="84205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4"/>
          <p:cNvCxnSpPr/>
          <p:nvPr/>
        </p:nvCxnSpPr>
        <p:spPr>
          <a:xfrm>
            <a:off x="8902450" y="1207019"/>
            <a:ext cx="0" cy="394552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116117" y="1219683"/>
            <a:ext cx="70372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Libre Franklin"/>
              <a:buNone/>
              <a:defRPr sz="4500" b="0" i="1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16115" y="2571751"/>
            <a:ext cx="7037273" cy="25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1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sldNum" idx="12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1116114" y="2928461"/>
            <a:ext cx="7037263" cy="25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1" i="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3"/>
          </p:nvPr>
        </p:nvSpPr>
        <p:spPr>
          <a:xfrm>
            <a:off x="1116114" y="3179780"/>
            <a:ext cx="7037255" cy="25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 b="1" i="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554" y="4629886"/>
            <a:ext cx="2500135" cy="26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bg>
      <p:bgPr>
        <a:solidFill>
          <a:schemeClr val="accen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439099" y="4341"/>
            <a:ext cx="8234109" cy="681103"/>
          </a:xfrm>
          <a:prstGeom prst="rect">
            <a:avLst/>
          </a:prstGeom>
          <a:solidFill>
            <a:srgbClr val="CFBA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678122" y="318425"/>
            <a:ext cx="692573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sz="2400" b="0" i="1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678122" y="995295"/>
            <a:ext cx="6925733" cy="25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1" i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1104901" y="1471905"/>
            <a:ext cx="6938046" cy="255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Y견고딕"/>
              <a:buChar char="▪"/>
              <a:defRPr sz="13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sldNum" idx="12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224446" y="0"/>
            <a:ext cx="0" cy="437754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5"/>
          <p:cNvCxnSpPr/>
          <p:nvPr/>
        </p:nvCxnSpPr>
        <p:spPr>
          <a:xfrm>
            <a:off x="8153400" y="4293846"/>
            <a:ext cx="0" cy="84205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5"/>
          <p:cNvCxnSpPr/>
          <p:nvPr/>
        </p:nvCxnSpPr>
        <p:spPr>
          <a:xfrm>
            <a:off x="8920557" y="1197979"/>
            <a:ext cx="0" cy="394552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64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24">
          <p15:clr>
            <a:srgbClr val="FBAE40"/>
          </p15:clr>
        </p15:guide>
        <p15:guide id="7" pos="984">
          <p15:clr>
            <a:srgbClr val="FBAE40"/>
          </p15:clr>
        </p15:guide>
        <p15:guide id="8" pos="696">
          <p15:clr>
            <a:srgbClr val="FBAE40"/>
          </p15:clr>
        </p15:guide>
        <p15:guide id="9" pos="11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(text + picture)">
  <p:cSld name="Content Slide (text + picture)">
    <p:bg>
      <p:bgPr>
        <a:solidFill>
          <a:schemeClr val="accen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6"/>
          <p:cNvCxnSpPr/>
          <p:nvPr/>
        </p:nvCxnSpPr>
        <p:spPr>
          <a:xfrm>
            <a:off x="224446" y="0"/>
            <a:ext cx="0" cy="437754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128502" y="1438041"/>
            <a:ext cx="3443499" cy="255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Y견고딕"/>
              <a:buChar char="▪"/>
              <a:defRPr sz="13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6" descr="Picture or Chart"/>
          <p:cNvSpPr txBox="1">
            <a:spLocks noGrp="1"/>
          </p:cNvSpPr>
          <p:nvPr>
            <p:ph type="body" idx="2"/>
          </p:nvPr>
        </p:nvSpPr>
        <p:spPr>
          <a:xfrm>
            <a:off x="4765677" y="1440657"/>
            <a:ext cx="3907532" cy="22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1432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b="0" i="0">
                <a:solidFill>
                  <a:schemeClr val="dk1"/>
                </a:solidFill>
                <a:latin typeface="Abadi" panose="020B0604020202020204" pitchFamily="34" charset="0"/>
                <a:ea typeface="Abadi" panose="020B0604020202020204" pitchFamily="34" charset="0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9" name="Google Shape;79;p16"/>
          <p:cNvSpPr>
            <a:spLocks noGrp="1"/>
          </p:cNvSpPr>
          <p:nvPr>
            <p:ph type="sldNum" idx="12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8153400" y="4293846"/>
            <a:ext cx="0" cy="84205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16"/>
          <p:cNvCxnSpPr/>
          <p:nvPr/>
        </p:nvCxnSpPr>
        <p:spPr>
          <a:xfrm>
            <a:off x="8920557" y="1197979"/>
            <a:ext cx="0" cy="394552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6"/>
          <p:cNvSpPr/>
          <p:nvPr/>
        </p:nvSpPr>
        <p:spPr>
          <a:xfrm>
            <a:off x="439099" y="4341"/>
            <a:ext cx="8234109" cy="681103"/>
          </a:xfrm>
          <a:prstGeom prst="rect">
            <a:avLst/>
          </a:prstGeom>
          <a:solidFill>
            <a:srgbClr val="CFBA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678122" y="318425"/>
            <a:ext cx="692573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sz="2400" b="0" i="1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3"/>
          </p:nvPr>
        </p:nvSpPr>
        <p:spPr>
          <a:xfrm>
            <a:off x="678122" y="995295"/>
            <a:ext cx="6925733" cy="25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1" i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(Fact/Highlight)">
  <p:cSld name="Content Slide (Fact/Highlight)">
    <p:bg>
      <p:bgPr>
        <a:solidFill>
          <a:schemeClr val="accen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" y="0"/>
            <a:ext cx="9143999" cy="51391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2170159" y="1099925"/>
            <a:ext cx="4814498" cy="90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50"/>
              <a:buFont typeface="Impact"/>
              <a:buNone/>
              <a:defRPr sz="6450" b="0" i="0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986208" y="2058316"/>
            <a:ext cx="5179092" cy="33074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1986201" y="2108271"/>
            <a:ext cx="517159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 i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2156451" y="2655264"/>
            <a:ext cx="5008850" cy="842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  <a:defRPr sz="1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>
            <a:spLocks noGrp="1"/>
          </p:cNvSpPr>
          <p:nvPr>
            <p:ph type="sldNum" idx="12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224446" y="0"/>
            <a:ext cx="0" cy="437754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7"/>
          <p:cNvCxnSpPr/>
          <p:nvPr/>
        </p:nvCxnSpPr>
        <p:spPr>
          <a:xfrm>
            <a:off x="8153400" y="4293846"/>
            <a:ext cx="0" cy="84205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7"/>
          <p:cNvCxnSpPr/>
          <p:nvPr/>
        </p:nvCxnSpPr>
        <p:spPr>
          <a:xfrm>
            <a:off x="8920557" y="1197979"/>
            <a:ext cx="0" cy="394552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543" y="4629887"/>
            <a:ext cx="2500146" cy="26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orient="horz" pos="756">
          <p15:clr>
            <a:srgbClr val="FBAE40"/>
          </p15:clr>
        </p15:guide>
        <p15:guide id="8" orient="horz" pos="11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(Picture)">
  <p:cSld name="Content Slide (Picture)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 descr="Description of Picture"/>
          <p:cNvSpPr>
            <a:spLocks noGrp="1"/>
          </p:cNvSpPr>
          <p:nvPr>
            <p:ph type="pic" idx="2"/>
          </p:nvPr>
        </p:nvSpPr>
        <p:spPr>
          <a:xfrm>
            <a:off x="419101" y="1202447"/>
            <a:ext cx="8272221" cy="317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badi" panose="020B0604020202020204" pitchFamily="34" charset="0"/>
                <a:ea typeface="Abadi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ctrTitle"/>
          </p:nvPr>
        </p:nvSpPr>
        <p:spPr>
          <a:xfrm>
            <a:off x="5573245" y="255903"/>
            <a:ext cx="2879168" cy="37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ibre Franklin"/>
              <a:buNone/>
              <a:defRPr sz="1350" b="0" i="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18"/>
          <p:cNvCxnSpPr/>
          <p:nvPr/>
        </p:nvCxnSpPr>
        <p:spPr>
          <a:xfrm>
            <a:off x="902640" y="215354"/>
            <a:ext cx="0" cy="98262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8"/>
          <p:cNvSpPr>
            <a:spLocks noGrp="1"/>
          </p:cNvSpPr>
          <p:nvPr>
            <p:ph type="sldNum" idx="12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5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224446" y="0"/>
            <a:ext cx="0" cy="437754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8153400" y="4293846"/>
            <a:ext cx="0" cy="84205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8920557" y="1197979"/>
            <a:ext cx="0" cy="394552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Info">
  <p:cSld name="Contact Info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4450606"/>
            <a:ext cx="3644988" cy="6928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1104906" y="1168250"/>
            <a:ext cx="5485136" cy="6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Libre Franklin"/>
              <a:buNone/>
              <a:defRPr sz="4500" b="0" i="1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>
            <a:spLocks noGrp="1"/>
          </p:cNvSpPr>
          <p:nvPr>
            <p:ph type="sldNum" idx="12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50" b="0" i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1052308" y="3486010"/>
            <a:ext cx="5635893" cy="46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ibre Franklin"/>
              <a:buNone/>
            </a:pPr>
            <a:r>
              <a:rPr lang="ko" sz="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polytechnic.purdue.edu</a:t>
            </a:r>
            <a:endParaRPr sz="9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endParaRPr sz="675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Libre Franklin"/>
              <a:buNone/>
            </a:pPr>
            <a:r>
              <a:rPr lang="ko" sz="788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ko" sz="9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 	TechPurdue</a:t>
            </a:r>
            <a:endParaRPr sz="9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</a:pPr>
            <a:endParaRPr sz="788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1104904" y="2224892"/>
            <a:ext cx="7048489" cy="25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1" i="0">
                <a:solidFill>
                  <a:srgbClr val="CFB99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2"/>
          </p:nvPr>
        </p:nvSpPr>
        <p:spPr>
          <a:xfrm>
            <a:off x="1104899" y="2476211"/>
            <a:ext cx="7048493" cy="25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 b="1" i="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3"/>
          </p:nvPr>
        </p:nvSpPr>
        <p:spPr>
          <a:xfrm>
            <a:off x="1104900" y="2640975"/>
            <a:ext cx="7048485" cy="25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 b="1" i="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4"/>
          </p:nvPr>
        </p:nvSpPr>
        <p:spPr>
          <a:xfrm>
            <a:off x="1104900" y="2821412"/>
            <a:ext cx="7048475" cy="25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 b="1" i="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0554" y="4629886"/>
            <a:ext cx="2500135" cy="26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026" y="3742086"/>
            <a:ext cx="956167" cy="1668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9"/>
          <p:cNvCxnSpPr/>
          <p:nvPr/>
        </p:nvCxnSpPr>
        <p:spPr>
          <a:xfrm>
            <a:off x="224446" y="0"/>
            <a:ext cx="0" cy="437754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8153400" y="4301442"/>
            <a:ext cx="0" cy="84205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8902450" y="1207019"/>
            <a:ext cx="0" cy="394552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20202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Abadi" panose="020B060402020202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202020204" pitchFamily="34" charset="0"/>
          <a:ea typeface="Abadi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202020204" pitchFamily="34" charset="0"/>
          <a:ea typeface="Abadi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06046" y="723519"/>
            <a:ext cx="5937755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50"/>
              <a:buFont typeface="Libre Franklin"/>
              <a:buNone/>
              <a:defRPr sz="195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06046" y="1978534"/>
            <a:ext cx="5937755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sldNum" idx="12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0543" y="4629887"/>
            <a:ext cx="2500146" cy="2647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42">
          <p15:clr>
            <a:srgbClr val="F26B43"/>
          </p15:clr>
        </p15:guide>
        <p15:guide id="4" orient="horz" pos="2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fif"/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31.jfif"/><Relationship Id="rId10" Type="http://schemas.openxmlformats.org/officeDocument/2006/relationships/image" Target="../media/image26.jpg"/><Relationship Id="rId4" Type="http://schemas.openxmlformats.org/officeDocument/2006/relationships/image" Target="../media/image14.svg"/><Relationship Id="rId9" Type="http://schemas.openxmlformats.org/officeDocument/2006/relationships/image" Target="../media/image33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20113032718/http:/www.iea.org/Textbase/npsum/solar2011SUM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3.140.217.1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14.svg"/><Relationship Id="rId5" Type="http://schemas.openxmlformats.org/officeDocument/2006/relationships/image" Target="../media/image21.svg"/><Relationship Id="rId10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ctrTitle"/>
          </p:nvPr>
        </p:nvSpPr>
        <p:spPr>
          <a:xfrm>
            <a:off x="1116117" y="851208"/>
            <a:ext cx="7037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Libre Franklin"/>
              <a:buNone/>
            </a:pPr>
            <a:r>
              <a:rPr lang="ko" dirty="0"/>
              <a:t>Solar Energy Management System with IoT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Ways to interact and maintain solar energy sources from many miles away…</a:t>
            </a:r>
            <a:endParaRPr/>
          </a:p>
        </p:txBody>
      </p:sp>
      <p:sp>
        <p:nvSpPr>
          <p:cNvPr id="124" name="Google Shape;124;p20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1116114" y="2779375"/>
            <a:ext cx="7037263" cy="153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1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175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ko" sz="2000">
                <a:latin typeface="Libre Franklin"/>
                <a:ea typeface="Libre Franklin"/>
                <a:cs typeface="Libre Franklin"/>
                <a:sym typeface="Libre Franklin"/>
              </a:rPr>
              <a:t>Preject #4</a:t>
            </a:r>
            <a:endParaRPr/>
          </a:p>
          <a:p>
            <a:pPr marL="3175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ko" sz="1800">
                <a:latin typeface="Libre Franklin"/>
                <a:ea typeface="Libre Franklin"/>
                <a:cs typeface="Libre Franklin"/>
                <a:sym typeface="Libre Franklin"/>
              </a:rPr>
              <a:t>Jiacheng Wang, Bumjun Oh, Hanbyeol Lee, Hyeongyu Lee, Sangje Jeong</a:t>
            </a:r>
            <a:endParaRPr sz="1800"/>
          </a:p>
          <a:p>
            <a:pPr marL="3175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200400" y="2343150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텍스트를 입력하십시오</a:t>
            </a:r>
            <a:endParaRPr dirty="0">
              <a:latin typeface="Abadi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A59D70-3A47-486C-8590-28489C240CAC}"/>
              </a:ext>
            </a:extLst>
          </p:cNvPr>
          <p:cNvGrpSpPr/>
          <p:nvPr/>
        </p:nvGrpSpPr>
        <p:grpSpPr>
          <a:xfrm>
            <a:off x="1696806" y="1495941"/>
            <a:ext cx="6484292" cy="3414340"/>
            <a:chOff x="1531206" y="1438041"/>
            <a:chExt cx="6484292" cy="3414340"/>
          </a:xfrm>
        </p:grpSpPr>
        <p:pic>
          <p:nvPicPr>
            <p:cNvPr id="199" name="Google Shape;199;p30" descr="라즈베리 파이 - 위키백과, 우리 모두의 백과사전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79200" y="1438041"/>
              <a:ext cx="1636298" cy="134835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46CFD4D-613D-4045-8812-571696F41214}"/>
                </a:ext>
              </a:extLst>
            </p:cNvPr>
            <p:cNvGrpSpPr/>
            <p:nvPr/>
          </p:nvGrpSpPr>
          <p:grpSpPr>
            <a:xfrm>
              <a:off x="1531206" y="2194178"/>
              <a:ext cx="2071445" cy="2071445"/>
              <a:chOff x="1506006" y="2173076"/>
              <a:chExt cx="2071445" cy="2071445"/>
            </a:xfrm>
          </p:grpSpPr>
          <p:pic>
            <p:nvPicPr>
              <p:cNvPr id="3" name="그림 2" descr="컨테이너이(가) 표시된 사진&#10;&#10;자동 생성된 설명">
                <a:extLst>
                  <a:ext uri="{FF2B5EF4-FFF2-40B4-BE49-F238E27FC236}">
                    <a16:creationId xmlns:a16="http://schemas.microsoft.com/office/drawing/2014/main" id="{6678FB0A-9884-4738-8B8F-98773EF2C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6006" y="2173076"/>
                <a:ext cx="2071445" cy="2071445"/>
              </a:xfrm>
              <a:prstGeom prst="rect">
                <a:avLst/>
              </a:prstGeom>
            </p:spPr>
          </p:pic>
          <p:sp>
            <p:nvSpPr>
              <p:cNvPr id="8" name="순서도: 연결자 7">
                <a:extLst>
                  <a:ext uri="{FF2B5EF4-FFF2-40B4-BE49-F238E27FC236}">
                    <a16:creationId xmlns:a16="http://schemas.microsoft.com/office/drawing/2014/main" id="{DBC21041-B89E-491B-99AE-9CA16928EBAC}"/>
                  </a:ext>
                </a:extLst>
              </p:cNvPr>
              <p:cNvSpPr/>
              <p:nvPr/>
            </p:nvSpPr>
            <p:spPr>
              <a:xfrm flipH="1">
                <a:off x="2656800" y="3340800"/>
                <a:ext cx="388800" cy="39600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2FA121B-40BB-4D8D-8090-41FC3B9ADF80}"/>
                </a:ext>
              </a:extLst>
            </p:cNvPr>
            <p:cNvGrpSpPr/>
            <p:nvPr/>
          </p:nvGrpSpPr>
          <p:grpSpPr>
            <a:xfrm>
              <a:off x="3918125" y="2232700"/>
              <a:ext cx="1994400" cy="1994400"/>
              <a:chOff x="3918125" y="2232700"/>
              <a:chExt cx="1994400" cy="19944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B5BC77F-1B91-41D1-8E9F-55D622B75F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8125" y="2232700"/>
                <a:ext cx="1994400" cy="1994400"/>
              </a:xfrm>
              <a:prstGeom prst="rect">
                <a:avLst/>
              </a:prstGeom>
            </p:spPr>
          </p:pic>
          <p:sp>
            <p:nvSpPr>
              <p:cNvPr id="10" name="순서도: 연결자 9">
                <a:extLst>
                  <a:ext uri="{FF2B5EF4-FFF2-40B4-BE49-F238E27FC236}">
                    <a16:creationId xmlns:a16="http://schemas.microsoft.com/office/drawing/2014/main" id="{7490EAB9-25B2-49DC-B6BA-A8CDB08F69F2}"/>
                  </a:ext>
                </a:extLst>
              </p:cNvPr>
              <p:cNvSpPr/>
              <p:nvPr/>
            </p:nvSpPr>
            <p:spPr>
              <a:xfrm>
                <a:off x="4838400" y="3539506"/>
                <a:ext cx="432000" cy="436792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F559D2BC-7949-4A59-9E50-16BFD8E937F9}"/>
                </a:ext>
              </a:extLst>
            </p:cNvPr>
            <p:cNvCxnSpPr>
              <a:cxnSpLocks/>
              <a:stCxn id="3" idx="2"/>
              <a:endCxn id="199" idx="2"/>
            </p:cNvCxnSpPr>
            <p:nvPr/>
          </p:nvCxnSpPr>
          <p:spPr>
            <a:xfrm rot="5400000" flipH="1" flipV="1">
              <a:off x="4142527" y="1210802"/>
              <a:ext cx="1479223" cy="4630420"/>
            </a:xfrm>
            <a:prstGeom prst="bentConnector3">
              <a:avLst>
                <a:gd name="adj1" fmla="val -15454"/>
              </a:avLst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733170C-8F55-498E-AA2C-D67892F531AE}"/>
                </a:ext>
              </a:extLst>
            </p:cNvPr>
            <p:cNvCxnSpPr>
              <a:cxnSpLocks/>
              <a:stCxn id="5" idx="2"/>
              <a:endCxn id="199" idx="1"/>
            </p:cNvCxnSpPr>
            <p:nvPr/>
          </p:nvCxnSpPr>
          <p:spPr>
            <a:xfrm rot="5400000" flipH="1" flipV="1">
              <a:off x="4589822" y="2437723"/>
              <a:ext cx="2114879" cy="1463875"/>
            </a:xfrm>
            <a:prstGeom prst="bentConnector4">
              <a:avLst>
                <a:gd name="adj1" fmla="val -10809"/>
                <a:gd name="adj2" fmla="val 8406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연결자 19">
              <a:extLst>
                <a:ext uri="{FF2B5EF4-FFF2-40B4-BE49-F238E27FC236}">
                  <a16:creationId xmlns:a16="http://schemas.microsoft.com/office/drawing/2014/main" id="{DB9490FE-C645-49A9-A957-DF5EA878751E}"/>
                </a:ext>
              </a:extLst>
            </p:cNvPr>
            <p:cNvSpPr/>
            <p:nvPr/>
          </p:nvSpPr>
          <p:spPr>
            <a:xfrm>
              <a:off x="5374657" y="4139678"/>
              <a:ext cx="715074" cy="712703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badi" panose="020B0604020104020204" pitchFamily="34" charset="0"/>
              </a:endParaRPr>
            </a:p>
          </p:txBody>
        </p:sp>
        <p:pic>
          <p:nvPicPr>
            <p:cNvPr id="19" name="그래픽 18" descr="물음표 단색으로 채워진">
              <a:extLst>
                <a:ext uri="{FF2B5EF4-FFF2-40B4-BE49-F238E27FC236}">
                  <a16:creationId xmlns:a16="http://schemas.microsoft.com/office/drawing/2014/main" id="{5C3771B3-D1D0-4C59-946B-6D97A0E20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23655" y="4186749"/>
              <a:ext cx="617077" cy="617077"/>
            </a:xfrm>
            <a:prstGeom prst="rect">
              <a:avLst/>
            </a:prstGeom>
          </p:spPr>
        </p:pic>
      </p:grp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1128502" y="1438041"/>
            <a:ext cx="5099498" cy="255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05740" indent="-120015">
              <a:buNone/>
            </a:pPr>
            <a:r>
              <a:rPr lang="en-US" dirty="0"/>
              <a:t>How to connect Raspberry Pi to the solar charge controller?</a:t>
            </a:r>
          </a:p>
          <a:p>
            <a:pPr marL="371475" indent="-285750"/>
            <a:r>
              <a:rPr lang="en-US" dirty="0"/>
              <a:t>Although solar charge controllers have numerous sensors that measure electricity flow by itself, not all of them have expansion ports like Ethernet or screw terminals to send out data</a:t>
            </a:r>
          </a:p>
          <a:p>
            <a:pPr marL="85725" indent="0">
              <a:buNone/>
            </a:pPr>
            <a:r>
              <a:rPr lang="en-US" dirty="0"/>
              <a:t>	(Here are some examples)</a:t>
            </a:r>
          </a:p>
        </p:txBody>
      </p:sp>
      <p:sp>
        <p:nvSpPr>
          <p:cNvPr id="201" name="Google Shape;201;p30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ko" dirty="0"/>
              <a:t>Hardships to face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455D-68BB-4957-9FA4-C7B72F684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Alternative</a:t>
            </a:r>
            <a:r>
              <a:rPr lang="ko-KR" altLang="en-US" dirty="0"/>
              <a:t> </a:t>
            </a:r>
            <a:r>
              <a:rPr lang="en-US" altLang="ko-KR" dirty="0"/>
              <a:t>Way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850D4E-1916-4A40-B1F6-36C6FF559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122" y="995295"/>
            <a:ext cx="6925733" cy="356508"/>
          </a:xfrm>
        </p:spPr>
        <p:txBody>
          <a:bodyPr/>
          <a:lstStyle/>
          <a:p>
            <a:r>
              <a:rPr lang="en-US" altLang="ko-KR" dirty="0"/>
              <a:t>Utilize additional sensors to measure current and voltage</a:t>
            </a:r>
            <a:endParaRPr lang="ko-KR" altLang="en-US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F860CD5-752A-46B7-B1A3-1F9BC4EB2305}"/>
              </a:ext>
            </a:extLst>
          </p:cNvPr>
          <p:cNvGrpSpPr/>
          <p:nvPr/>
        </p:nvGrpSpPr>
        <p:grpSpPr>
          <a:xfrm>
            <a:off x="728522" y="1399277"/>
            <a:ext cx="6603444" cy="3410637"/>
            <a:chOff x="728522" y="1399277"/>
            <a:chExt cx="6603444" cy="341063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61BE8FE-7514-4498-804C-1B2D029F6913}"/>
                </a:ext>
              </a:extLst>
            </p:cNvPr>
            <p:cNvGrpSpPr/>
            <p:nvPr/>
          </p:nvGrpSpPr>
          <p:grpSpPr>
            <a:xfrm>
              <a:off x="728522" y="1399277"/>
              <a:ext cx="6603444" cy="2526748"/>
              <a:chOff x="678122" y="1408950"/>
              <a:chExt cx="6603444" cy="2526748"/>
            </a:xfrm>
          </p:grpSpPr>
          <p:pic>
            <p:nvPicPr>
              <p:cNvPr id="6" name="그래픽 5" descr="태양열 전지판 단색으로 채워진">
                <a:extLst>
                  <a:ext uri="{FF2B5EF4-FFF2-40B4-BE49-F238E27FC236}">
                    <a16:creationId xmlns:a16="http://schemas.microsoft.com/office/drawing/2014/main" id="{9040BC58-24DF-497D-80B5-65B849AD6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8122" y="1408950"/>
                <a:ext cx="1748278" cy="174827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4F2FBA2-D1F3-4F65-8609-083755593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7200" y="1408950"/>
                <a:ext cx="1388362" cy="1388362"/>
              </a:xfrm>
              <a:prstGeom prst="rect">
                <a:avLst/>
              </a:prstGeom>
            </p:spPr>
          </p:pic>
          <p:pic>
            <p:nvPicPr>
              <p:cNvPr id="10" name="그래픽 9" descr="배터리 단색으로 채워진">
                <a:extLst>
                  <a:ext uri="{FF2B5EF4-FFF2-40B4-BE49-F238E27FC236}">
                    <a16:creationId xmlns:a16="http://schemas.microsoft.com/office/drawing/2014/main" id="{16BDAEFD-6225-43E4-9B37-321C98B97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05164" y="1945348"/>
                <a:ext cx="1076402" cy="1076402"/>
              </a:xfrm>
              <a:prstGeom prst="rect">
                <a:avLst/>
              </a:prstGeom>
            </p:spPr>
          </p:pic>
          <p:pic>
            <p:nvPicPr>
              <p:cNvPr id="12" name="그림 11" descr="텍스트, 전자기기, 회로이(가) 표시된 사진&#10;&#10;자동 생성된 설명">
                <a:extLst>
                  <a:ext uri="{FF2B5EF4-FFF2-40B4-BE49-F238E27FC236}">
                    <a16:creationId xmlns:a16="http://schemas.microsoft.com/office/drawing/2014/main" id="{38D8C603-2770-4BC9-85E8-90D50FDF0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5368" y="2854459"/>
                <a:ext cx="441832" cy="441832"/>
              </a:xfrm>
              <a:prstGeom prst="rect">
                <a:avLst/>
              </a:prstGeom>
            </p:spPr>
          </p:pic>
          <p:pic>
            <p:nvPicPr>
              <p:cNvPr id="14" name="그림 13" descr="전자기기이(가) 표시된 사진&#10;&#10;자동 생성된 설명">
                <a:extLst>
                  <a:ext uri="{FF2B5EF4-FFF2-40B4-BE49-F238E27FC236}">
                    <a16:creationId xmlns:a16="http://schemas.microsoft.com/office/drawing/2014/main" id="{521400D0-F6BC-4A4C-9F7E-A6AD8C93D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6400" y="3474748"/>
                <a:ext cx="460950" cy="460950"/>
              </a:xfrm>
              <a:prstGeom prst="rect">
                <a:avLst/>
              </a:prstGeom>
            </p:spPr>
          </p:pic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78A5D3A3-7E8C-4E75-BDED-B3486E5475B0}"/>
                  </a:ext>
                </a:extLst>
              </p:cNvPr>
              <p:cNvCxnSpPr>
                <a:cxnSpLocks/>
                <a:stCxn id="6" idx="2"/>
                <a:endCxn id="14" idx="1"/>
              </p:cNvCxnSpPr>
              <p:nvPr/>
            </p:nvCxnSpPr>
            <p:spPr>
              <a:xfrm rot="16200000" flipH="1">
                <a:off x="1715333" y="2994155"/>
                <a:ext cx="547995" cy="874139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37D4617B-F80B-4910-816E-AA817764D97B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2450280" y="3075375"/>
                <a:ext cx="715088" cy="629848"/>
              </a:xfrm>
              <a:prstGeom prst="bentConnector3">
                <a:avLst>
                  <a:gd name="adj1" fmla="val 663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12ED8DDF-4766-491C-AB3A-B5A62D6DD6D4}"/>
                  </a:ext>
                </a:extLst>
              </p:cNvPr>
              <p:cNvCxnSpPr>
                <a:cxnSpLocks/>
                <a:stCxn id="12" idx="1"/>
                <a:endCxn id="8" idx="1"/>
              </p:cNvCxnSpPr>
              <p:nvPr/>
            </p:nvCxnSpPr>
            <p:spPr>
              <a:xfrm rot="10800000" flipH="1">
                <a:off x="3165368" y="2103131"/>
                <a:ext cx="441832" cy="972244"/>
              </a:xfrm>
              <a:prstGeom prst="bentConnector3">
                <a:avLst>
                  <a:gd name="adj1" fmla="val -1222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369A9E63-8A19-47A8-AB5D-51B1B1292D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247105" y="2254455"/>
                <a:ext cx="1611256" cy="993045"/>
              </a:xfrm>
              <a:prstGeom prst="bentConnector3">
                <a:avLst>
                  <a:gd name="adj1" fmla="val 100942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연결선: 꺾임 43">
                <a:extLst>
                  <a:ext uri="{FF2B5EF4-FFF2-40B4-BE49-F238E27FC236}">
                    <a16:creationId xmlns:a16="http://schemas.microsoft.com/office/drawing/2014/main" id="{3FB51A6C-BD65-4AD9-8DA2-ED523ABC0012}"/>
                  </a:ext>
                </a:extLst>
              </p:cNvPr>
              <p:cNvCxnSpPr>
                <a:cxnSpLocks/>
                <a:stCxn id="8" idx="3"/>
                <a:endCxn id="16" idx="1"/>
              </p:cNvCxnSpPr>
              <p:nvPr/>
            </p:nvCxnSpPr>
            <p:spPr>
              <a:xfrm>
                <a:off x="4995562" y="2103131"/>
                <a:ext cx="366378" cy="83318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3FE46EE3-26F0-4EED-9192-49970DEBEAD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07480" y="3157227"/>
                <a:ext cx="726712" cy="399377"/>
              </a:xfrm>
              <a:prstGeom prst="bentConnector3">
                <a:avLst>
                  <a:gd name="adj1" fmla="val 98547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F9F70899-EB15-4602-A9A1-512C00D8AEBD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V="1">
                <a:off x="5361940" y="2483549"/>
                <a:ext cx="1919626" cy="452764"/>
              </a:xfrm>
              <a:prstGeom prst="bentConnector5">
                <a:avLst>
                  <a:gd name="adj1" fmla="val 21963"/>
                  <a:gd name="adj2" fmla="val -80491"/>
                  <a:gd name="adj3" fmla="val 111909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" name="그림 15" descr="텍스트, 전자기기, 회로이(가) 표시된 사진&#10;&#10;자동 생성된 설명">
                <a:extLst>
                  <a:ext uri="{FF2B5EF4-FFF2-40B4-BE49-F238E27FC236}">
                    <a16:creationId xmlns:a16="http://schemas.microsoft.com/office/drawing/2014/main" id="{2EECC429-3B27-42DF-87A3-633B33C29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1940" y="2715396"/>
                <a:ext cx="441832" cy="441832"/>
              </a:xfrm>
              <a:prstGeom prst="rect">
                <a:avLst/>
              </a:prstGeom>
            </p:spPr>
          </p:pic>
          <p:cxnSp>
            <p:nvCxnSpPr>
              <p:cNvPr id="65" name="연결선: 꺾임 64">
                <a:extLst>
                  <a:ext uri="{FF2B5EF4-FFF2-40B4-BE49-F238E27FC236}">
                    <a16:creationId xmlns:a16="http://schemas.microsoft.com/office/drawing/2014/main" id="{0D592C3F-B700-4191-9E69-39BF67E57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5564" y="1890004"/>
                <a:ext cx="1575270" cy="1267223"/>
              </a:xfrm>
              <a:prstGeom prst="bentConnector3">
                <a:avLst>
                  <a:gd name="adj1" fmla="val 59141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1D660CE2-B22E-4112-B98C-4D4D59116CDD}"/>
                  </a:ext>
                </a:extLst>
              </p:cNvPr>
              <p:cNvCxnSpPr>
                <a:cxnSpLocks/>
                <a:stCxn id="10" idx="1"/>
                <a:endCxn id="15" idx="0"/>
              </p:cNvCxnSpPr>
              <p:nvPr/>
            </p:nvCxnSpPr>
            <p:spPr>
              <a:xfrm rot="10800000" flipH="1" flipV="1">
                <a:off x="6205164" y="2483549"/>
                <a:ext cx="518726" cy="642892"/>
              </a:xfrm>
              <a:prstGeom prst="bentConnector4">
                <a:avLst>
                  <a:gd name="adj1" fmla="val -44070"/>
                  <a:gd name="adj2" fmla="val 91858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그림 14" descr="전자기기이(가) 표시된 사진&#10;&#10;자동 생성된 설명">
                <a:extLst>
                  <a:ext uri="{FF2B5EF4-FFF2-40B4-BE49-F238E27FC236}">
                    <a16:creationId xmlns:a16="http://schemas.microsoft.com/office/drawing/2014/main" id="{9FEE02D0-1A98-42FC-8BD0-1F27D2B58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3415" y="3126441"/>
                <a:ext cx="460950" cy="460950"/>
              </a:xfrm>
              <a:prstGeom prst="rect">
                <a:avLst/>
              </a:prstGeom>
            </p:spPr>
          </p:pic>
        </p:grpSp>
        <p:pic>
          <p:nvPicPr>
            <p:cNvPr id="80" name="Google Shape;199;p30" descr="라즈베리 파이 - 위키백과, 우리 모두의 백과사전">
              <a:extLst>
                <a:ext uri="{FF2B5EF4-FFF2-40B4-BE49-F238E27FC236}">
                  <a16:creationId xmlns:a16="http://schemas.microsoft.com/office/drawing/2014/main" id="{3F4D99A8-74D3-4E02-8E79-0E761BA0994E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753851" y="3461555"/>
              <a:ext cx="1636298" cy="13483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C943552A-0B20-4B36-8FC6-E02D7B4A09B1}"/>
                </a:ext>
              </a:extLst>
            </p:cNvPr>
            <p:cNvCxnSpPr>
              <a:cxnSpLocks/>
              <a:stCxn id="80" idx="1"/>
              <a:endCxn id="14" idx="3"/>
            </p:cNvCxnSpPr>
            <p:nvPr/>
          </p:nvCxnSpPr>
          <p:spPr>
            <a:xfrm rot="10800000">
              <a:off x="2937751" y="3695551"/>
              <a:ext cx="816101" cy="440185"/>
            </a:xfrm>
            <a:prstGeom prst="bentConnector3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C0895D40-E143-458F-89C7-330524008984}"/>
                </a:ext>
              </a:extLst>
            </p:cNvPr>
            <p:cNvCxnSpPr>
              <a:cxnSpLocks/>
              <a:stCxn id="80" idx="1"/>
              <a:endCxn id="12" idx="3"/>
            </p:cNvCxnSpPr>
            <p:nvPr/>
          </p:nvCxnSpPr>
          <p:spPr>
            <a:xfrm rot="10800000">
              <a:off x="3657601" y="3065703"/>
              <a:ext cx="96251" cy="107003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2E0771AF-A1F2-41CE-B204-1729A0B37124}"/>
                </a:ext>
              </a:extLst>
            </p:cNvPr>
            <p:cNvCxnSpPr>
              <a:cxnSpLocks/>
              <a:stCxn id="80" idx="0"/>
              <a:endCxn id="16" idx="2"/>
            </p:cNvCxnSpPr>
            <p:nvPr/>
          </p:nvCxnSpPr>
          <p:spPr>
            <a:xfrm rot="5400000" flipH="1" flipV="1">
              <a:off x="4945628" y="2773927"/>
              <a:ext cx="314000" cy="10612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2C692578-F29A-4E3D-B510-8CDE4461D47B}"/>
                </a:ext>
              </a:extLst>
            </p:cNvPr>
            <p:cNvCxnSpPr>
              <a:cxnSpLocks/>
              <a:stCxn id="80" idx="3"/>
              <a:endCxn id="15" idx="2"/>
            </p:cNvCxnSpPr>
            <p:nvPr/>
          </p:nvCxnSpPr>
          <p:spPr>
            <a:xfrm flipV="1">
              <a:off x="5390149" y="3577718"/>
              <a:ext cx="1384141" cy="558017"/>
            </a:xfrm>
            <a:prstGeom prst="bentConnector2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52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Libre Franklin"/>
              <a:buNone/>
            </a:pPr>
            <a:endParaRPr/>
          </a:p>
        </p:txBody>
      </p:sp>
      <p:sp>
        <p:nvSpPr>
          <p:cNvPr id="211" name="Google Shape;211;p31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57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Hyeongyu Lee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57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ko"/>
              <a:t>Student of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57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ko"/>
              <a:t>Chung-Ang University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57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ko"/>
              <a:t>snicket@cau.ac.kr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ko"/>
              <a:t>What we have done so far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1104900" y="1471900"/>
            <a:ext cx="3930900" cy="23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057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Y견고딕"/>
              <a:buChar char="▪"/>
            </a:pPr>
            <a:r>
              <a:rPr lang="ko" b="1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Basic Setup : </a:t>
            </a:r>
            <a:r>
              <a:rPr lang="ko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Server,AWS instance,public IP, DB,Front-End</a:t>
            </a:r>
            <a:endParaRPr dirty="0"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205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205740" marR="0" lvl="0" indent="-2089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▪"/>
            </a:pPr>
            <a:r>
              <a:rPr lang="en-US" altLang="ko" b="1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Changed our goal</a:t>
            </a:r>
            <a:r>
              <a:rPr lang="ko" b="1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: </a:t>
            </a:r>
            <a:endParaRPr lang="en-US" altLang="ko" b="1" dirty="0"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205740" marR="0" lvl="0" indent="-2089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▪"/>
            </a:pPr>
            <a:endParaRPr b="1" dirty="0"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205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Analy</a:t>
            </a:r>
            <a:r>
              <a:rPr lang="en-US" altLang="ko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sis</a:t>
            </a:r>
            <a:r>
              <a:rPr lang="ko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 with Tensorflow → </a:t>
            </a:r>
            <a:endParaRPr lang="en-US" altLang="ko" dirty="0"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205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Fundamental </a:t>
            </a:r>
            <a:r>
              <a:rPr lang="ko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Network</a:t>
            </a:r>
            <a:r>
              <a:rPr lang="en-US" altLang="ko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 Setup for data transfers</a:t>
            </a:r>
          </a:p>
          <a:p>
            <a:pPr marL="205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" name="Google Shape;133;p21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678122" y="4229286"/>
            <a:ext cx="669622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sng" strike="noStrike" cap="none" dirty="0">
                <a:solidFill>
                  <a:schemeClr val="hlink"/>
                </a:solidFill>
                <a:latin typeface="Abadi" panose="020B0604020104020204" pitchFamily="34" charset="0"/>
                <a:sym typeface="Arial"/>
                <a:hlinkClick r:id="rId3"/>
              </a:rPr>
              <a:t>"Solar Energy Perspectives: Executive Summary"</a:t>
            </a:r>
            <a:r>
              <a:rPr lang="ko" sz="1100" b="0" i="0" u="none" strike="noStrike" cap="none" dirty="0">
                <a:solidFill>
                  <a:srgbClr val="222222"/>
                </a:solidFill>
                <a:latin typeface="Abadi" panose="020B0604020104020204" pitchFamily="34" charset="0"/>
                <a:sym typeface="Arial"/>
              </a:rPr>
              <a:t> (PDF). International Energy Agency. 2011. </a:t>
            </a:r>
            <a:endParaRPr sz="11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562" y="1078024"/>
            <a:ext cx="2328075" cy="1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750" y="2436625"/>
            <a:ext cx="2116125" cy="12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2275" y="2300075"/>
            <a:ext cx="2116125" cy="15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we have done so far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678122" y="995295"/>
            <a:ext cx="6925800" cy="2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ko"/>
              <a:t>Equipment purchase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1054925" y="1532350"/>
            <a:ext cx="61722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ko" dirty="0">
                <a:latin typeface="Microsoft JhengHei" panose="020B0604030504040204" pitchFamily="34" charset="-120"/>
                <a:ea typeface="Libre Franklin"/>
                <a:cs typeface="Libre Franklin"/>
                <a:sym typeface="Libre Franklin"/>
              </a:rPr>
              <a:t>Solar Panel (10W, 18V)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ko" dirty="0">
                <a:latin typeface="Microsoft JhengHei" panose="020B0604030504040204" pitchFamily="34" charset="-120"/>
                <a:ea typeface="Libre Franklin"/>
                <a:cs typeface="Libre Franklin"/>
                <a:sym typeface="Libre Franklin"/>
              </a:rPr>
              <a:t>PWM Solar Charge Controller (12V/24V, 10A)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ko" dirty="0">
                <a:latin typeface="Microsoft JhengHei" panose="020B0604030504040204" pitchFamily="34" charset="-120"/>
                <a:ea typeface="Libre Franklin"/>
                <a:cs typeface="Libre Franklin"/>
                <a:sym typeface="Libre Franklin"/>
              </a:rPr>
              <a:t>Lead Acid Battery (12V, 2A)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ko" dirty="0">
                <a:latin typeface="Microsoft JhengHei" panose="020B0604030504040204" pitchFamily="34" charset="-120"/>
                <a:ea typeface="Libre Franklin"/>
                <a:cs typeface="Libre Franklin"/>
                <a:sym typeface="Libre Franklin"/>
              </a:rPr>
              <a:t>Raspberry Pi (may differ by teammates)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ko" dirty="0">
                <a:latin typeface="Microsoft JhengHei" panose="020B0604030504040204" pitchFamily="34" charset="-120"/>
                <a:ea typeface="Libre Franklin"/>
                <a:cs typeface="Libre Franklin"/>
                <a:sym typeface="Libre Franklin"/>
              </a:rPr>
              <a:t>Sensors(Ammeter, Voltmeter, etc.)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ko" dirty="0">
                <a:latin typeface="Microsoft JhengHei" panose="020B0604030504040204" pitchFamily="34" charset="-120"/>
                <a:ea typeface="Libre Franklin"/>
                <a:cs typeface="Libre Franklin"/>
                <a:sym typeface="Libre Franklin"/>
              </a:rPr>
              <a:t>Electric cables, resistors etc.</a:t>
            </a:r>
            <a:endParaRPr lang="en-US" altLang="ko" dirty="0">
              <a:latin typeface="Microsoft JhengHei" panose="020B0604030504040204" pitchFamily="34" charset="-120"/>
              <a:ea typeface="Microsoft JhengHei" panose="020B0604030504040204" pitchFamily="34" charset="-120"/>
              <a:cs typeface="Libre Franklin"/>
              <a:sym typeface="Libre Frankl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Libre Franklin"/>
              <a:sym typeface="Libre Franklin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ko" altLang="en-US" sz="2000" dirty="0">
                <a:latin typeface="Microsoft JhengHei" panose="020B0604030504040204" pitchFamily="34" charset="-120"/>
                <a:ea typeface="Libre Franklin"/>
                <a:cs typeface="Libre Franklin"/>
                <a:sym typeface="Libre Franklin"/>
              </a:rPr>
              <a:t>→</a:t>
            </a:r>
            <a:r>
              <a:rPr lang="en-US" altLang="ko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Libre Franklin"/>
                <a:sym typeface="Libre Franklin"/>
              </a:rPr>
              <a:t>This implies that the experiment will be held in a small scale.</a:t>
            </a:r>
            <a:endParaRPr sz="2000" dirty="0">
              <a:latin typeface="Microsoft JhengHei" panose="020B0604030504040204" pitchFamily="34" charset="-120"/>
              <a:ea typeface="Microsoft JhengHei" panose="020B0604030504040204" pitchFamily="34" charset="-120"/>
              <a:cs typeface="Libre Franklin"/>
              <a:sym typeface="Libre Franklin"/>
            </a:endParaRPr>
          </a:p>
        </p:txBody>
      </p:sp>
      <p:pic>
        <p:nvPicPr>
          <p:cNvPr id="3" name="그래픽 2" descr="배터리 단색으로 채워진">
            <a:extLst>
              <a:ext uri="{FF2B5EF4-FFF2-40B4-BE49-F238E27FC236}">
                <a16:creationId xmlns:a16="http://schemas.microsoft.com/office/drawing/2014/main" id="{BBB4C7A9-4784-4411-8D55-72155B84D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3847" y="2381168"/>
            <a:ext cx="914400" cy="914400"/>
          </a:xfrm>
          <a:prstGeom prst="rect">
            <a:avLst/>
          </a:prstGeom>
        </p:spPr>
      </p:pic>
      <p:pic>
        <p:nvPicPr>
          <p:cNvPr id="5" name="그래픽 4" descr="프로세서 단색으로 채워진">
            <a:extLst>
              <a:ext uri="{FF2B5EF4-FFF2-40B4-BE49-F238E27FC236}">
                <a16:creationId xmlns:a16="http://schemas.microsoft.com/office/drawing/2014/main" id="{53833FD5-92FC-448E-8C92-4E9DDBDA8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5155" y="1249395"/>
            <a:ext cx="914400" cy="914400"/>
          </a:xfrm>
          <a:prstGeom prst="rect">
            <a:avLst/>
          </a:prstGeom>
        </p:spPr>
      </p:pic>
      <p:pic>
        <p:nvPicPr>
          <p:cNvPr id="7" name="그래픽 6" descr="재생 가능 에너지 단색으로 채워진">
            <a:extLst>
              <a:ext uri="{FF2B5EF4-FFF2-40B4-BE49-F238E27FC236}">
                <a16:creationId xmlns:a16="http://schemas.microsoft.com/office/drawing/2014/main" id="{5FE4E011-92DA-473B-B11F-2E78A6B7C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2725" y="1757282"/>
            <a:ext cx="914400" cy="914400"/>
          </a:xfrm>
          <a:prstGeom prst="rect">
            <a:avLst/>
          </a:prstGeom>
        </p:spPr>
      </p:pic>
      <p:pic>
        <p:nvPicPr>
          <p:cNvPr id="9" name="그래픽 8" descr="태양열 전지판 단색으로 채워진">
            <a:extLst>
              <a:ext uri="{FF2B5EF4-FFF2-40B4-BE49-F238E27FC236}">
                <a16:creationId xmlns:a16="http://schemas.microsoft.com/office/drawing/2014/main" id="{66C0CC37-E3F6-4354-87C7-A3B2CB140B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9892" y="1249395"/>
            <a:ext cx="914400" cy="914400"/>
          </a:xfrm>
          <a:prstGeom prst="rect">
            <a:avLst/>
          </a:prstGeom>
        </p:spPr>
      </p:pic>
      <p:pic>
        <p:nvPicPr>
          <p:cNvPr id="11" name="그래픽 10" descr="레이어 디자인 단색으로 채워진">
            <a:extLst>
              <a:ext uri="{FF2B5EF4-FFF2-40B4-BE49-F238E27FC236}">
                <a16:creationId xmlns:a16="http://schemas.microsoft.com/office/drawing/2014/main" id="{AD31E9BC-8D93-4442-9C9A-0F03F1C6EE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5155" y="24394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ctrTitle"/>
          </p:nvPr>
        </p:nvSpPr>
        <p:spPr>
          <a:xfrm>
            <a:off x="2170159" y="1099925"/>
            <a:ext cx="48144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ko" dirty="0">
                <a:latin typeface="Abadi" panose="020B0604020104020204" pitchFamily="34" charset="0"/>
              </a:rPr>
              <a:t>CONTENTS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2"/>
          </p:nvPr>
        </p:nvSpPr>
        <p:spPr>
          <a:xfrm>
            <a:off x="1993650" y="2655275"/>
            <a:ext cx="5171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-"/>
            </a:pPr>
            <a:r>
              <a:rPr lang="ko" sz="1750" b="1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Basic Setup </a:t>
            </a:r>
            <a:endParaRPr lang="en-US" altLang="ko" sz="1750" b="1" dirty="0"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-"/>
            </a:pPr>
            <a:r>
              <a:rPr lang="en-US" sz="1750" b="1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Short term goals</a:t>
            </a:r>
            <a:endParaRPr lang="en-US" altLang="ko" sz="1750" b="1" dirty="0"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-"/>
            </a:pPr>
            <a:r>
              <a:rPr lang="en-US" altLang="ko" sz="1750" b="1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S</a:t>
            </a:r>
            <a:r>
              <a:rPr lang="ko" sz="1750" b="1" dirty="0">
                <a:latin typeface="Abadi" panose="020B0604020104020204" pitchFamily="34" charset="0"/>
                <a:ea typeface="Arial"/>
                <a:cs typeface="Arial"/>
                <a:sym typeface="Arial"/>
              </a:rPr>
              <a:t>olar controller &amp; Raspberry Pi</a:t>
            </a:r>
            <a:endParaRPr sz="2200" dirty="0">
              <a:latin typeface="Abadi" panose="020B0604020104020204" pitchFamily="34" charset="0"/>
            </a:endParaRPr>
          </a:p>
        </p:txBody>
      </p:sp>
      <p:sp>
        <p:nvSpPr>
          <p:cNvPr id="151" name="Google Shape;151;p23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Abadi" panose="020B0604020104020204" pitchFamily="34" charset="0"/>
              </a:rPr>
              <a:t>4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ctrTitle"/>
          </p:nvPr>
        </p:nvSpPr>
        <p:spPr>
          <a:xfrm>
            <a:off x="2170159" y="1099925"/>
            <a:ext cx="4814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ko" sz="4800" dirty="0"/>
              <a:t>Basic Set up</a:t>
            </a:r>
            <a:endParaRPr sz="4800" dirty="0"/>
          </a:p>
        </p:txBody>
      </p:sp>
      <p:sp>
        <p:nvSpPr>
          <p:cNvPr id="157" name="Google Shape;157;p24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ctrTitle"/>
          </p:nvPr>
        </p:nvSpPr>
        <p:spPr>
          <a:xfrm>
            <a:off x="678100" y="318425"/>
            <a:ext cx="7704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ko"/>
              <a:t>Basic Set up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>
            <a:off x="678122" y="995295"/>
            <a:ext cx="6925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 dirty="0"/>
              <a:t>Basic set-up for project</a:t>
            </a:r>
            <a:endParaRPr dirty="0"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057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Y견고딕"/>
              <a:buChar char="▪"/>
            </a:pPr>
            <a:r>
              <a:rPr lang="ko" dirty="0"/>
              <a:t>AWS  : </a:t>
            </a:r>
            <a:r>
              <a:rPr lang="ko" u="sng" dirty="0">
                <a:solidFill>
                  <a:schemeClr val="hlink"/>
                </a:solidFill>
                <a:hlinkClick r:id="rId3"/>
              </a:rPr>
              <a:t>http://3.140.217.19/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05740" marR="0" lvl="0" indent="-2089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ko" dirty="0"/>
              <a:t>Server : Flask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05740" marR="0" lvl="0" indent="-2089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▪"/>
            </a:pPr>
            <a:r>
              <a:rPr lang="ko" dirty="0"/>
              <a:t>DB : MongoDB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05740" marR="0" lvl="0" indent="-1200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Y견고딕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 dirty="0"/>
          </a:p>
        </p:txBody>
      </p:sp>
      <p:sp>
        <p:nvSpPr>
          <p:cNvPr id="160" name="Google Shape;160;p24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4" y="742950"/>
            <a:ext cx="1641900" cy="10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3688" y="1716144"/>
            <a:ext cx="2073725" cy="1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7338" y="2775549"/>
            <a:ext cx="1998045" cy="1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ctrTitle"/>
          </p:nvPr>
        </p:nvSpPr>
        <p:spPr>
          <a:xfrm>
            <a:off x="2170159" y="1099925"/>
            <a:ext cx="4814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n-US" altLang="ko" sz="4800" dirty="0"/>
              <a:t>Short Term Goals</a:t>
            </a:r>
            <a:endParaRPr sz="4800" dirty="0"/>
          </a:p>
        </p:txBody>
      </p:sp>
      <p:sp>
        <p:nvSpPr>
          <p:cNvPr id="174" name="Google Shape;174;p26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ko" dirty="0"/>
              <a:t>Communication between remote Places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2"/>
          </p:nvPr>
        </p:nvSpPr>
        <p:spPr>
          <a:xfrm>
            <a:off x="789042" y="1050910"/>
            <a:ext cx="34434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91490" indent="-285750"/>
            <a:r>
              <a:rPr lang="en-US" sz="1400" dirty="0"/>
              <a:t>Making our own LoRa gateway and LoRa devices connected to solar panels</a:t>
            </a:r>
          </a:p>
          <a:p>
            <a:pPr marL="205740" indent="0">
              <a:buNone/>
            </a:pPr>
            <a:endParaRPr sz="1400" dirty="0"/>
          </a:p>
        </p:txBody>
      </p:sp>
      <p:sp>
        <p:nvSpPr>
          <p:cNvPr id="180" name="Google Shape;180;p27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97BEDE-EFE9-4C05-81FB-ED04C362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0910"/>
            <a:ext cx="3529012" cy="1764506"/>
          </a:xfrm>
          <a:prstGeom prst="rect">
            <a:avLst/>
          </a:prstGeom>
        </p:spPr>
      </p:pic>
      <p:pic>
        <p:nvPicPr>
          <p:cNvPr id="5" name="그래픽 4" descr="농작물 윤곽선">
            <a:extLst>
              <a:ext uri="{FF2B5EF4-FFF2-40B4-BE49-F238E27FC236}">
                <a16:creationId xmlns:a16="http://schemas.microsoft.com/office/drawing/2014/main" id="{30F0547C-A73A-42C8-B81F-C1C261C65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8502" y="3839870"/>
            <a:ext cx="472340" cy="472340"/>
          </a:xfrm>
          <a:prstGeom prst="rect">
            <a:avLst/>
          </a:prstGeom>
        </p:spPr>
      </p:pic>
      <p:pic>
        <p:nvPicPr>
          <p:cNvPr id="7" name="그래픽 6" descr="농장 장면 윤곽선">
            <a:extLst>
              <a:ext uri="{FF2B5EF4-FFF2-40B4-BE49-F238E27FC236}">
                <a16:creationId xmlns:a16="http://schemas.microsoft.com/office/drawing/2014/main" id="{12E4667A-D978-4513-ADE1-9B3EB866B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042" y="3407189"/>
            <a:ext cx="914400" cy="914400"/>
          </a:xfrm>
          <a:prstGeom prst="rect">
            <a:avLst/>
          </a:prstGeom>
        </p:spPr>
      </p:pic>
      <p:pic>
        <p:nvPicPr>
          <p:cNvPr id="9" name="그래픽 8" descr="셀 타워 단색으로 채워진">
            <a:extLst>
              <a:ext uri="{FF2B5EF4-FFF2-40B4-BE49-F238E27FC236}">
                <a16:creationId xmlns:a16="http://schemas.microsoft.com/office/drawing/2014/main" id="{79F61BAD-76F5-4AEF-8E25-7ECDEEF6E1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7793" y="3209517"/>
            <a:ext cx="621122" cy="621122"/>
          </a:xfrm>
          <a:prstGeom prst="rect">
            <a:avLst/>
          </a:prstGeom>
        </p:spPr>
      </p:pic>
      <p:pic>
        <p:nvPicPr>
          <p:cNvPr id="11" name="그래픽 10" descr="태양열 전지판 단색으로 채워진">
            <a:extLst>
              <a:ext uri="{FF2B5EF4-FFF2-40B4-BE49-F238E27FC236}">
                <a16:creationId xmlns:a16="http://schemas.microsoft.com/office/drawing/2014/main" id="{960CE727-F91B-47FF-9CED-63D1DBE1E9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20000" y="3553828"/>
            <a:ext cx="621122" cy="621122"/>
          </a:xfrm>
          <a:prstGeom prst="rect">
            <a:avLst/>
          </a:prstGeom>
        </p:spPr>
      </p:pic>
      <p:pic>
        <p:nvPicPr>
          <p:cNvPr id="15" name="그래픽 14" descr="농작물 윤곽선">
            <a:extLst>
              <a:ext uri="{FF2B5EF4-FFF2-40B4-BE49-F238E27FC236}">
                <a16:creationId xmlns:a16="http://schemas.microsoft.com/office/drawing/2014/main" id="{D32E0463-7863-4364-B354-5DEF9866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0627" y="3833629"/>
            <a:ext cx="472340" cy="472340"/>
          </a:xfrm>
          <a:prstGeom prst="rect">
            <a:avLst/>
          </a:prstGeom>
        </p:spPr>
      </p:pic>
      <p:pic>
        <p:nvPicPr>
          <p:cNvPr id="16" name="그래픽 15" descr="농작물 윤곽선">
            <a:extLst>
              <a:ext uri="{FF2B5EF4-FFF2-40B4-BE49-F238E27FC236}">
                <a16:creationId xmlns:a16="http://schemas.microsoft.com/office/drawing/2014/main" id="{F83C25B2-4599-408A-BEED-FF7288FE2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4032" y="3831479"/>
            <a:ext cx="472340" cy="472340"/>
          </a:xfrm>
          <a:prstGeom prst="rect">
            <a:avLst/>
          </a:prstGeom>
        </p:spPr>
      </p:pic>
      <p:pic>
        <p:nvPicPr>
          <p:cNvPr id="17" name="그래픽 16" descr="농작물 윤곽선">
            <a:extLst>
              <a:ext uri="{FF2B5EF4-FFF2-40B4-BE49-F238E27FC236}">
                <a16:creationId xmlns:a16="http://schemas.microsoft.com/office/drawing/2014/main" id="{6704C9A2-0D63-424C-A55D-E42C6B630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8782" y="3830639"/>
            <a:ext cx="472340" cy="472340"/>
          </a:xfrm>
          <a:prstGeom prst="rect">
            <a:avLst/>
          </a:prstGeom>
        </p:spPr>
      </p:pic>
      <p:pic>
        <p:nvPicPr>
          <p:cNvPr id="18" name="그래픽 17" descr="농작물 윤곽선">
            <a:extLst>
              <a:ext uri="{FF2B5EF4-FFF2-40B4-BE49-F238E27FC236}">
                <a16:creationId xmlns:a16="http://schemas.microsoft.com/office/drawing/2014/main" id="{E999E91B-BC0A-4741-9A39-56E3367D9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9957" y="3839870"/>
            <a:ext cx="472340" cy="472340"/>
          </a:xfrm>
          <a:prstGeom prst="rect">
            <a:avLst/>
          </a:prstGeom>
        </p:spPr>
      </p:pic>
      <p:pic>
        <p:nvPicPr>
          <p:cNvPr id="19" name="그래픽 18" descr="농작물 윤곽선">
            <a:extLst>
              <a:ext uri="{FF2B5EF4-FFF2-40B4-BE49-F238E27FC236}">
                <a16:creationId xmlns:a16="http://schemas.microsoft.com/office/drawing/2014/main" id="{7DF6B83A-6C19-45E8-8779-4A569783B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4255" y="3839870"/>
            <a:ext cx="472340" cy="472340"/>
          </a:xfrm>
          <a:prstGeom prst="rect">
            <a:avLst/>
          </a:prstGeom>
        </p:spPr>
      </p:pic>
      <p:pic>
        <p:nvPicPr>
          <p:cNvPr id="20" name="그래픽 19" descr="농작물 윤곽선">
            <a:extLst>
              <a:ext uri="{FF2B5EF4-FFF2-40B4-BE49-F238E27FC236}">
                <a16:creationId xmlns:a16="http://schemas.microsoft.com/office/drawing/2014/main" id="{7485E39B-AA76-458F-A936-09B3B3591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800" y="3839870"/>
            <a:ext cx="472340" cy="472340"/>
          </a:xfrm>
          <a:prstGeom prst="rect">
            <a:avLst/>
          </a:prstGeom>
        </p:spPr>
      </p:pic>
      <p:pic>
        <p:nvPicPr>
          <p:cNvPr id="21" name="그래픽 20" descr="농작물 윤곽선">
            <a:extLst>
              <a:ext uri="{FF2B5EF4-FFF2-40B4-BE49-F238E27FC236}">
                <a16:creationId xmlns:a16="http://schemas.microsoft.com/office/drawing/2014/main" id="{F8AC31A6-FD95-4BEC-A16E-7232A868C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2853" y="3846910"/>
            <a:ext cx="472340" cy="472340"/>
          </a:xfrm>
          <a:prstGeom prst="rect">
            <a:avLst/>
          </a:prstGeom>
        </p:spPr>
      </p:pic>
      <p:pic>
        <p:nvPicPr>
          <p:cNvPr id="22" name="그래픽 21" descr="농작물 윤곽선">
            <a:extLst>
              <a:ext uri="{FF2B5EF4-FFF2-40B4-BE49-F238E27FC236}">
                <a16:creationId xmlns:a16="http://schemas.microsoft.com/office/drawing/2014/main" id="{476072F2-5D5A-4148-BD0A-F1BF3B5C9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4610" y="3843390"/>
            <a:ext cx="472340" cy="472340"/>
          </a:xfrm>
          <a:prstGeom prst="rect">
            <a:avLst/>
          </a:prstGeom>
        </p:spPr>
      </p:pic>
      <p:pic>
        <p:nvPicPr>
          <p:cNvPr id="23" name="그래픽 22" descr="농작물 윤곽선">
            <a:extLst>
              <a:ext uri="{FF2B5EF4-FFF2-40B4-BE49-F238E27FC236}">
                <a16:creationId xmlns:a16="http://schemas.microsoft.com/office/drawing/2014/main" id="{3D23C235-14B1-40A4-92B1-152955655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9263" y="3839870"/>
            <a:ext cx="472340" cy="472340"/>
          </a:xfrm>
          <a:prstGeom prst="rect">
            <a:avLst/>
          </a:prstGeom>
        </p:spPr>
      </p:pic>
      <p:pic>
        <p:nvPicPr>
          <p:cNvPr id="24" name="그래픽 23" descr="농작물 윤곽선">
            <a:extLst>
              <a:ext uri="{FF2B5EF4-FFF2-40B4-BE49-F238E27FC236}">
                <a16:creationId xmlns:a16="http://schemas.microsoft.com/office/drawing/2014/main" id="{3E034880-A1D3-4987-9C36-40EAA8622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8870" y="3839870"/>
            <a:ext cx="472340" cy="472340"/>
          </a:xfrm>
          <a:prstGeom prst="rect">
            <a:avLst/>
          </a:prstGeom>
        </p:spPr>
      </p:pic>
      <p:pic>
        <p:nvPicPr>
          <p:cNvPr id="25" name="그래픽 24" descr="농작물 윤곽선">
            <a:extLst>
              <a:ext uri="{FF2B5EF4-FFF2-40B4-BE49-F238E27FC236}">
                <a16:creationId xmlns:a16="http://schemas.microsoft.com/office/drawing/2014/main" id="{A6F1FCF9-F2BC-4493-9313-2AFF08776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895" y="3830639"/>
            <a:ext cx="472340" cy="472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ctrTitle"/>
          </p:nvPr>
        </p:nvSpPr>
        <p:spPr>
          <a:xfrm>
            <a:off x="568100" y="778375"/>
            <a:ext cx="83985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ko" sz="4800" dirty="0"/>
              <a:t>Solar Controller - Raspberry pi</a:t>
            </a:r>
            <a:endParaRPr sz="4800" dirty="0"/>
          </a:p>
        </p:txBody>
      </p:sp>
      <p:sp>
        <p:nvSpPr>
          <p:cNvPr id="187" name="Google Shape;187;p28"/>
          <p:cNvSpPr>
            <a:spLocks noGrp="1"/>
          </p:cNvSpPr>
          <p:nvPr>
            <p:ph type="sldNum" idx="12"/>
          </p:nvPr>
        </p:nvSpPr>
        <p:spPr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Custom 4">
      <a:dk1>
        <a:srgbClr val="000000"/>
      </a:dk1>
      <a:lt1>
        <a:srgbClr val="000000"/>
      </a:lt1>
      <a:dk2>
        <a:srgbClr val="555960"/>
      </a:dk2>
      <a:lt2>
        <a:srgbClr val="CFB991"/>
      </a:lt2>
      <a:accent1>
        <a:srgbClr val="8E6F3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E6E3D"/>
      </a:hlink>
      <a:folHlink>
        <a:srgbClr val="8E6F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489</Words>
  <Application>Microsoft Office PowerPoint</Application>
  <PresentationFormat>화면 슬라이드 쇼(16:9)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Impact</vt:lpstr>
      <vt:lpstr>Libre Franklin</vt:lpstr>
      <vt:lpstr>Abadi</vt:lpstr>
      <vt:lpstr>Arial</vt:lpstr>
      <vt:lpstr>Microsoft JhengHei</vt:lpstr>
      <vt:lpstr>Simple Light</vt:lpstr>
      <vt:lpstr>Parcel</vt:lpstr>
      <vt:lpstr>Solar Energy Management System with IoT</vt:lpstr>
      <vt:lpstr>What we have done so far</vt:lpstr>
      <vt:lpstr>What we have done so far</vt:lpstr>
      <vt:lpstr>CONTENTS</vt:lpstr>
      <vt:lpstr>Basic Set up</vt:lpstr>
      <vt:lpstr>Basic Set up</vt:lpstr>
      <vt:lpstr>Short Term Goals</vt:lpstr>
      <vt:lpstr>Communication between remote Places</vt:lpstr>
      <vt:lpstr>Solar Controller - Raspberry pi</vt:lpstr>
      <vt:lpstr>Hardships to face </vt:lpstr>
      <vt:lpstr>Alternative Way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Management System with IoT</dc:title>
  <dc:creator>user</dc:creator>
  <cp:lastModifiedBy>오범준</cp:lastModifiedBy>
  <cp:revision>6</cp:revision>
  <dcterms:modified xsi:type="dcterms:W3CDTF">2021-07-22T11:05:45Z</dcterms:modified>
</cp:coreProperties>
</file>