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</p:sldMasterIdLst>
  <p:notesMasterIdLst>
    <p:notesMasterId r:id="rId66"/>
  </p:notesMasterIdLst>
  <p:sldIdLst>
    <p:sldId id="256" r:id="rId4"/>
    <p:sldId id="257" r:id="rId5"/>
    <p:sldId id="469" r:id="rId6"/>
    <p:sldId id="452" r:id="rId7"/>
    <p:sldId id="464" r:id="rId8"/>
    <p:sldId id="416" r:id="rId9"/>
    <p:sldId id="412" r:id="rId10"/>
    <p:sldId id="413" r:id="rId11"/>
    <p:sldId id="414" r:id="rId12"/>
    <p:sldId id="415" r:id="rId13"/>
    <p:sldId id="411" r:id="rId14"/>
    <p:sldId id="482" r:id="rId15"/>
    <p:sldId id="423" r:id="rId16"/>
    <p:sldId id="440" r:id="rId17"/>
    <p:sldId id="451" r:id="rId18"/>
    <p:sldId id="466" r:id="rId19"/>
    <p:sldId id="435" r:id="rId20"/>
    <p:sldId id="470" r:id="rId21"/>
    <p:sldId id="436" r:id="rId22"/>
    <p:sldId id="438" r:id="rId23"/>
    <p:sldId id="439" r:id="rId24"/>
    <p:sldId id="437" r:id="rId25"/>
    <p:sldId id="443" r:id="rId26"/>
    <p:sldId id="471" r:id="rId27"/>
    <p:sldId id="340" r:id="rId28"/>
    <p:sldId id="456" r:id="rId29"/>
    <p:sldId id="376" r:id="rId30"/>
    <p:sldId id="424" r:id="rId31"/>
    <p:sldId id="483" r:id="rId32"/>
    <p:sldId id="444" r:id="rId33"/>
    <p:sldId id="454" r:id="rId34"/>
    <p:sldId id="472" r:id="rId35"/>
    <p:sldId id="473" r:id="rId36"/>
    <p:sldId id="474" r:id="rId37"/>
    <p:sldId id="475" r:id="rId38"/>
    <p:sldId id="455" r:id="rId39"/>
    <p:sldId id="387" r:id="rId40"/>
    <p:sldId id="420" r:id="rId41"/>
    <p:sldId id="425" r:id="rId42"/>
    <p:sldId id="485" r:id="rId43"/>
    <p:sldId id="457" r:id="rId44"/>
    <p:sldId id="426" r:id="rId45"/>
    <p:sldId id="445" r:id="rId46"/>
    <p:sldId id="447" r:id="rId47"/>
    <p:sldId id="448" r:id="rId48"/>
    <p:sldId id="446" r:id="rId49"/>
    <p:sldId id="468" r:id="rId50"/>
    <p:sldId id="458" r:id="rId51"/>
    <p:sldId id="459" r:id="rId52"/>
    <p:sldId id="484" r:id="rId53"/>
    <p:sldId id="460" r:id="rId54"/>
    <p:sldId id="461" r:id="rId55"/>
    <p:sldId id="463" r:id="rId56"/>
    <p:sldId id="465" r:id="rId57"/>
    <p:sldId id="449" r:id="rId58"/>
    <p:sldId id="450" r:id="rId59"/>
    <p:sldId id="477" r:id="rId60"/>
    <p:sldId id="481" r:id="rId61"/>
    <p:sldId id="478" r:id="rId62"/>
    <p:sldId id="480" r:id="rId63"/>
    <p:sldId id="479" r:id="rId64"/>
    <p:sldId id="265" r:id="rId65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9EA3BEC8-80E7-4A9A-8E7D-9E612EB40EBA}">
          <p14:sldIdLst>
            <p14:sldId id="256"/>
          </p14:sldIdLst>
        </p14:section>
        <p14:section name="개정이력" id="{458962D4-C172-4332-881D-0D4D131A668F}">
          <p14:sldIdLst>
            <p14:sldId id="257"/>
            <p14:sldId id="469"/>
            <p14:sldId id="452"/>
            <p14:sldId id="464"/>
          </p14:sldIdLst>
        </p14:section>
        <p14:section name="기획안" id="{7FDF38BC-AAB9-4622-A4CE-8545BD308EE0}">
          <p14:sldIdLst>
            <p14:sldId id="416"/>
            <p14:sldId id="412"/>
            <p14:sldId id="413"/>
            <p14:sldId id="414"/>
            <p14:sldId id="415"/>
            <p14:sldId id="411"/>
          </p14:sldIdLst>
        </p14:section>
        <p14:section name="이벤트참여유형별프로세스" id="{AA6C9A9D-906A-49D2-A275-C129E36601FB}">
          <p14:sldIdLst>
            <p14:sldId id="482"/>
          </p14:sldIdLst>
        </p14:section>
        <p14:section name="화면설계(독립형) -------------------------" id="{C4810E6C-5FAB-493A-B3C4-49D635B291C7}">
          <p14:sldIdLst>
            <p14:sldId id="423"/>
          </p14:sldIdLst>
        </p14:section>
        <p14:section name="UIUX" id="{1CF1C576-3F69-437A-96A8-E28617017F04}">
          <p14:sldIdLst>
            <p14:sldId id="440"/>
            <p14:sldId id="451"/>
            <p14:sldId id="466"/>
          </p14:sldIdLst>
        </p14:section>
        <p14:section name="이벤트화면설계" id="{D95E4724-61A1-49E2-9C0B-ED11BBF3BD8E}">
          <p14:sldIdLst>
            <p14:sldId id="435"/>
          </p14:sldIdLst>
        </p14:section>
        <p14:section name="wireframe" id="{E3FAE29E-8C51-4BE1-9DCD-BB8F211995D2}">
          <p14:sldIdLst>
            <p14:sldId id="470"/>
            <p14:sldId id="436"/>
            <p14:sldId id="438"/>
            <p14:sldId id="439"/>
            <p14:sldId id="437"/>
          </p14:sldIdLst>
        </p14:section>
        <p14:section name="랜딩" id="{27B4BAD6-0FCB-4293-8F86-DD509BDC2416}">
          <p14:sldIdLst>
            <p14:sldId id="443"/>
            <p14:sldId id="471"/>
          </p14:sldIdLst>
        </p14:section>
        <p14:section name="인증키 구성방안" id="{7641058C-6C40-4726-9FB1-CAE283837DAD}">
          <p14:sldIdLst/>
        </p14:section>
        <p14:section name="Tab01" id="{A4FA178B-45C8-4067-98F3-4CA3A0D0D543}">
          <p14:sldIdLst>
            <p14:sldId id="340"/>
            <p14:sldId id="456"/>
            <p14:sldId id="376"/>
            <p14:sldId id="424"/>
            <p14:sldId id="483"/>
            <p14:sldId id="444"/>
            <p14:sldId id="454"/>
            <p14:sldId id="472"/>
            <p14:sldId id="473"/>
            <p14:sldId id="474"/>
            <p14:sldId id="475"/>
            <p14:sldId id="455"/>
            <p14:sldId id="387"/>
            <p14:sldId id="420"/>
            <p14:sldId id="425"/>
          </p14:sldIdLst>
        </p14:section>
        <p14:section name="Tab02" id="{2463B7A0-F8B0-4757-BE37-CC9379B6F865}">
          <p14:sldIdLst>
            <p14:sldId id="485"/>
            <p14:sldId id="457"/>
            <p14:sldId id="426"/>
            <p14:sldId id="445"/>
            <p14:sldId id="447"/>
            <p14:sldId id="448"/>
            <p14:sldId id="446"/>
            <p14:sldId id="468"/>
            <p14:sldId id="458"/>
            <p14:sldId id="459"/>
            <p14:sldId id="484"/>
            <p14:sldId id="460"/>
            <p14:sldId id="461"/>
            <p14:sldId id="463"/>
            <p14:sldId id="465"/>
          </p14:sldIdLst>
        </p14:section>
        <p14:section name="Tab03" id="{B41CFB28-14B9-44F2-95EA-BD2583933B0F}">
          <p14:sldIdLst>
            <p14:sldId id="449"/>
            <p14:sldId id="450"/>
          </p14:sldIdLst>
        </p14:section>
        <p14:section name="모바일버전" id="{44B96B36-6083-4DCA-A370-6FA3D7A85C0D}">
          <p14:sldIdLst>
            <p14:sldId id="477"/>
            <p14:sldId id="481"/>
            <p14:sldId id="478"/>
            <p14:sldId id="480"/>
            <p14:sldId id="479"/>
            <p14:sldId id="265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D333E"/>
    <a:srgbClr val="018BED"/>
    <a:srgbClr val="004986"/>
    <a:srgbClr val="F4E7D0"/>
    <a:srgbClr val="188C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59" autoAdjust="0"/>
  </p:normalViewPr>
  <p:slideViewPr>
    <p:cSldViewPr snapToGrid="0">
      <p:cViewPr varScale="1">
        <p:scale>
          <a:sx n="80" d="100"/>
          <a:sy n="80" d="100"/>
        </p:scale>
        <p:origin x="-1238" y="-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370ED-7D4D-4409-8EEB-FA8A5C58C1CF}" type="datetimeFigureOut">
              <a:rPr lang="ko-KR" altLang="en-US" smtClean="0"/>
              <a:t>2020-10-23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06B6-81DE-4AB5-A615-A86C085F3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202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58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3604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9239018" y="6646359"/>
            <a:ext cx="692149" cy="217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261" tIns="46631" rIns="93261" bIns="46631" anchor="ctr">
            <a:spAutoFit/>
          </a:bodyPr>
          <a:lstStyle/>
          <a:p>
            <a:pPr algn="r" defTabSz="933450"/>
            <a:fld id="{C6CC4B55-EA8D-446A-9639-B011337630A0}" type="slidenum">
              <a:rPr lang="en-US" altLang="ko-KR" sz="80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 defTabSz="933450"/>
              <a:t>‹#›</a:t>
            </a:fld>
            <a:endParaRPr lang="en-US" altLang="ko-KR" sz="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6674336"/>
            <a:ext cx="352337" cy="1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0" y="0"/>
            <a:ext cx="262467" cy="6858000"/>
            <a:chOff x="772089" y="0"/>
            <a:chExt cx="584200" cy="6534000"/>
          </a:xfrm>
        </p:grpSpPr>
        <p:sp>
          <p:nvSpPr>
            <p:cNvPr id="3" name="직사각형 2"/>
            <p:cNvSpPr/>
            <p:nvPr/>
          </p:nvSpPr>
          <p:spPr>
            <a:xfrm>
              <a:off x="772089" y="0"/>
              <a:ext cx="584200" cy="2178000"/>
            </a:xfrm>
            <a:prstGeom prst="rect">
              <a:avLst/>
            </a:prstGeom>
            <a:solidFill>
              <a:srgbClr val="0049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772089" y="2178000"/>
              <a:ext cx="584200" cy="2178000"/>
            </a:xfrm>
            <a:prstGeom prst="rect">
              <a:avLst/>
            </a:prstGeom>
            <a:solidFill>
              <a:srgbClr val="188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72089" y="4356000"/>
              <a:ext cx="584200" cy="2178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7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39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8.jpeg"/><Relationship Id="rId4" Type="http://schemas.openxmlformats.org/officeDocument/2006/relationships/image" Target="../media/image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25612" y="2433935"/>
            <a:ext cx="5661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latin typeface="맑은 고딕" panose="020B0503020000020004" pitchFamily="50" charset="-127"/>
              </a:rPr>
              <a:t>Branded campaign EVENT </a:t>
            </a:r>
            <a:r>
              <a:rPr lang="ko-KR" altLang="en-US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4079" y="2168092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smtClean="0"/>
              <a:t>라이나생명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2593389" y="2980078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ver.0.98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7" y="6483792"/>
            <a:ext cx="731308" cy="265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93389" y="3907795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2020.10.23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94306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5" y="1941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b="1" spc="-150" dirty="0" smtClean="0"/>
              <a:t>건강한 경품 소개</a:t>
            </a:r>
            <a:endParaRPr lang="ko-KR" altLang="en-US" sz="1400" b="1" spc="-150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38" y="1247161"/>
            <a:ext cx="801173" cy="1419696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94" y="1569342"/>
            <a:ext cx="1489802" cy="6853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18" y="1274275"/>
            <a:ext cx="973107" cy="129344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92971" y="2615148"/>
            <a:ext cx="2315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셀프</a:t>
            </a:r>
            <a:r>
              <a:rPr lang="ko-KR" altLang="en-US" dirty="0" smtClean="0"/>
              <a:t> 치아관리</a:t>
            </a:r>
            <a:r>
              <a:rPr lang="en-US" altLang="ko-KR" dirty="0"/>
              <a:t>,</a:t>
            </a:r>
            <a:endParaRPr lang="en-US" altLang="ko-KR" dirty="0" smtClean="0"/>
          </a:p>
          <a:p>
            <a:pPr algn="ctr"/>
            <a:r>
              <a:rPr lang="ko-KR" altLang="en-US" b="1" dirty="0" err="1" smtClean="0"/>
              <a:t>아쿠아픽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구강세정기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47605" y="2615148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구석구석 섬세하게</a:t>
            </a:r>
            <a:r>
              <a:rPr lang="en-US" altLang="ko-KR" dirty="0" smtClean="0"/>
              <a:t>~</a:t>
            </a:r>
          </a:p>
          <a:p>
            <a:pPr algn="ctr"/>
            <a:r>
              <a:rPr lang="ko-KR" altLang="en-US" b="1" dirty="0" err="1" smtClean="0"/>
              <a:t>아쿠아픽</a:t>
            </a:r>
            <a:r>
              <a:rPr lang="ko-KR" altLang="en-US" b="1" dirty="0" smtClean="0"/>
              <a:t> 음파전동칫솔</a:t>
            </a:r>
            <a:endParaRPr lang="ko-KR" alt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778405" y="2615148"/>
            <a:ext cx="2190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전국 어디서나 쓰는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신세계상품권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874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256546" y="322359"/>
            <a:ext cx="30780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이벤트 경품 목록</a:t>
            </a:r>
            <a:r>
              <a:rPr lang="en-US" altLang="ko-KR" sz="1100" b="1" smtClean="0"/>
              <a:t>(</a:t>
            </a:r>
            <a:r>
              <a:rPr lang="ko-KR" altLang="en-US" sz="1100" b="1" smtClean="0"/>
              <a:t>확정안</a:t>
            </a:r>
            <a:r>
              <a:rPr lang="en-US" altLang="ko-KR" sz="1100" b="1" smtClean="0"/>
              <a:t>, </a:t>
            </a:r>
            <a:r>
              <a:rPr lang="ko-KR" altLang="en-US" sz="1100" b="1" smtClean="0"/>
              <a:t>수량변동 여부 고려</a:t>
            </a:r>
            <a:r>
              <a:rPr lang="en-US" altLang="ko-KR" sz="1100" b="1"/>
              <a:t>)</a:t>
            </a:r>
            <a:endParaRPr lang="ko-KR" altLang="en-US" sz="11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32638"/>
              </p:ext>
            </p:extLst>
          </p:nvPr>
        </p:nvGraphicFramePr>
        <p:xfrm>
          <a:off x="372534" y="1438274"/>
          <a:ext cx="7560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="" xmlns:a16="http://schemas.microsoft.com/office/drawing/2014/main" val="2609553003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229262667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453476070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272223627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3303487175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18441609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6258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923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세라젬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바디프렌드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엘리제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신세계상품권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271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아쿠아픽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음파전동칫솔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AQ-120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야나두 피트니스 </a:t>
                      </a:r>
                      <a:r>
                        <a:rPr lang="en-US" altLang="ko-KR" sz="900" smtClean="0">
                          <a:solidFill>
                            <a:schemeClr val="tx1"/>
                          </a:solidFill>
                        </a:rPr>
                        <a:t>YAFIT </a:t>
                      </a:r>
                      <a:r>
                        <a:rPr lang="ko-KR" altLang="en-US" sz="900" smtClean="0">
                          <a:solidFill>
                            <a:schemeClr val="tx1"/>
                          </a:solidFill>
                        </a:rPr>
                        <a:t>사이클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445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 상품권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아쿠아픽 구강세정기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AQ-300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4147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전성기재단 전성기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매거진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신세계상품권 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천원권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7545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3,603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3,073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Total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5,000</a:t>
                      </a:r>
                      <a:endParaRPr lang="ko-KR" altLang="en-US" sz="900" b="1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229409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6546" y="652789"/>
            <a:ext cx="24256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2020-10-20 : </a:t>
            </a:r>
            <a:r>
              <a:rPr lang="ko-KR" altLang="en-US" sz="1100" b="1" smtClean="0"/>
              <a:t>전성기매거진 경품 추가</a:t>
            </a:r>
            <a:endParaRPr lang="ko-KR" altLang="en-US" sz="1100" b="1"/>
          </a:p>
        </p:txBody>
      </p:sp>
      <p:sp>
        <p:nvSpPr>
          <p:cNvPr id="5" name="TextBox 4"/>
          <p:cNvSpPr txBox="1"/>
          <p:nvPr/>
        </p:nvSpPr>
        <p:spPr>
          <a:xfrm>
            <a:off x="256546" y="914726"/>
            <a:ext cx="1515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2020-10-22 : </a:t>
            </a:r>
            <a:r>
              <a:rPr lang="ko-KR" altLang="en-US" sz="1100" b="1" smtClean="0"/>
              <a:t>최종확정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400409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256546" y="322359"/>
            <a:ext cx="19415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/>
              <a:t>이벤트 참여유형별 프로세스</a:t>
            </a:r>
            <a:endParaRPr lang="ko-KR" altLang="en-US" sz="1100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00825"/>
              </p:ext>
            </p:extLst>
          </p:nvPr>
        </p:nvGraphicFramePr>
        <p:xfrm>
          <a:off x="364370" y="693964"/>
          <a:ext cx="9265373" cy="5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73">
                  <a:extLst>
                    <a:ext uri="{9D8B030D-6E8A-4147-A177-3AD203B41FA5}">
                      <a16:colId xmlns="" xmlns:a16="http://schemas.microsoft.com/office/drawing/2014/main" val="2609553003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2229262667"/>
                    </a:ext>
                  </a:extLst>
                </a:gridCol>
                <a:gridCol w="504000">
                  <a:extLst>
                    <a:ext uri="{9D8B030D-6E8A-4147-A177-3AD203B41FA5}">
                      <a16:colId xmlns="" xmlns:a16="http://schemas.microsoft.com/office/drawing/2014/main" val="4259024595"/>
                    </a:ext>
                  </a:extLst>
                </a:gridCol>
                <a:gridCol w="396000">
                  <a:extLst>
                    <a:ext uri="{9D8B030D-6E8A-4147-A177-3AD203B41FA5}">
                      <a16:colId xmlns="" xmlns:a16="http://schemas.microsoft.com/office/drawing/2014/main" val="1453476070"/>
                    </a:ext>
                  </a:extLst>
                </a:gridCol>
                <a:gridCol w="396000">
                  <a:extLst>
                    <a:ext uri="{9D8B030D-6E8A-4147-A177-3AD203B41FA5}">
                      <a16:colId xmlns="" xmlns:a16="http://schemas.microsoft.com/office/drawing/2014/main" val="1293951712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4272223627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3303487175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1844160955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3610632867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3061342060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3780780766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140559579"/>
                    </a:ext>
                  </a:extLst>
                </a:gridCol>
                <a:gridCol w="864000">
                  <a:extLst>
                    <a:ext uri="{9D8B030D-6E8A-4147-A177-3AD203B41FA5}">
                      <a16:colId xmlns="" xmlns:a16="http://schemas.microsoft.com/office/drawing/2014/main" val="3370796315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참여자 조건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참여여부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923314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인증키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유효여부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 01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04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05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06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07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Step 08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9520434"/>
                  </a:ext>
                </a:extLst>
              </a:tr>
              <a:tr h="32400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및 참여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4271977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참여완료 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406334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및 참여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4200790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참여완료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244541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 및 참여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6872667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 참여완료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3181682"/>
                  </a:ext>
                </a:extLst>
              </a:tr>
              <a:tr h="32400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로그인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구독신청 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 진행</a:t>
                      </a:r>
                      <a:r>
                        <a:rPr lang="en-US" altLang="ko-KR" sz="9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141478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5754544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 참여완료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4727032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구독신청 </a:t>
                      </a:r>
                      <a:endParaRPr lang="en-US" altLang="ko-KR" sz="900" b="0" strike="sngStrik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 진행 안내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08501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59147753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참여완료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64893578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구독신청 </a:t>
                      </a:r>
                      <a:endParaRPr lang="en-US" altLang="ko-KR" sz="900" b="0" strike="sngStrik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 진행 안내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관심키워드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372796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공유채널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참여완료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83200474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유효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공유콘텐츠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참여버튼</a:t>
                      </a:r>
                      <a:endParaRPr lang="en-US" altLang="ko-KR" sz="900" b="0" smtClean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rgbClr val="FFFF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endParaRPr lang="ko-KR" altLang="en-US" sz="900" b="0">
                        <a:solidFill>
                          <a:srgbClr val="FFFF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참여완료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  <a:endParaRPr lang="en-US" altLang="ko-KR" sz="9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추가공유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032805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6546" y="6252503"/>
            <a:ext cx="6508513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조건</a:t>
            </a:r>
            <a:endParaRPr lang="en-US" altLang="ko-KR" sz="1100" dirty="0" smtClean="0"/>
          </a:p>
          <a:p>
            <a:pPr marL="228600" indent="-228600">
              <a:buAutoNum type="arabicPeriod"/>
            </a:pPr>
            <a:r>
              <a:rPr lang="ko-KR" altLang="en-US" sz="1000" dirty="0" smtClean="0"/>
              <a:t>계획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의 경우 계획</a:t>
            </a:r>
            <a:r>
              <a:rPr lang="en-US" altLang="ko-KR" sz="1000" dirty="0" smtClean="0"/>
              <a:t>1 </a:t>
            </a:r>
            <a:r>
              <a:rPr lang="ko-KR" altLang="en-US" sz="1000" smtClean="0"/>
              <a:t>구독이 선 진행되어야 참여 가능 </a:t>
            </a:r>
            <a:r>
              <a:rPr lang="en-US" altLang="ko-KR" sz="1000" dirty="0" smtClean="0"/>
              <a:t>( </a:t>
            </a:r>
            <a:r>
              <a:rPr lang="ko-KR" altLang="en-US" sz="1000" smtClean="0"/>
              <a:t>따라서 이벤트 참여여부는 계획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만 체크되는 경우 없음</a:t>
            </a:r>
            <a:r>
              <a:rPr lang="en-US" altLang="ko-KR" sz="1000" dirty="0" smtClean="0"/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/>
              <a:t>보너스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간편비밀번호설정 및 개인정보변경 이벤트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의 경우 이벤트 참여여부 체크와 무관함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앱에서 판별 가능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3617" y="1336963"/>
            <a:ext cx="8735291" cy="648000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이벤트 진행 시 로그인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상태 구분 없이 </a:t>
            </a:r>
            <a:r>
              <a:rPr lang="ko-KR" altLang="en-US" sz="1200" dirty="0" err="1" smtClean="0"/>
              <a:t>비로그인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상태로만 제공함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893617" y="3290454"/>
            <a:ext cx="8735291" cy="972000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진행 시 로그인</a:t>
            </a:r>
            <a:r>
              <a:rPr lang="en-US" altLang="ko-KR" sz="1200" dirty="0"/>
              <a:t>/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 구분 없이 </a:t>
            </a:r>
            <a:r>
              <a:rPr lang="ko-KR" altLang="en-US" sz="1200" dirty="0" err="1"/>
              <a:t>비로그인</a:t>
            </a:r>
            <a:r>
              <a:rPr lang="ko-KR" altLang="en-US" sz="1200" dirty="0"/>
              <a:t> 상태로만 제공함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439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383507" y="2498292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mtClean="0"/>
              <a:t>이벤트 화면설계서</a:t>
            </a:r>
            <a:endParaRPr lang="en-US" altLang="ko-KR" sz="2800" b="1" smtClean="0"/>
          </a:p>
        </p:txBody>
      </p:sp>
    </p:spTree>
    <p:extLst>
      <p:ext uri="{BB962C8B-B14F-4D97-AF65-F5344CB8AC3E}">
        <p14:creationId xmlns:p14="http://schemas.microsoft.com/office/powerpoint/2010/main" val="9743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851" y="433857"/>
            <a:ext cx="2102584" cy="619554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661" y="432653"/>
            <a:ext cx="2102584" cy="5271154"/>
          </a:xfrm>
          <a:prstGeom prst="rect">
            <a:avLst/>
          </a:prstGeom>
        </p:spPr>
      </p:pic>
      <p:sp>
        <p:nvSpPr>
          <p:cNvPr id="12" name="위쪽 화살표 11"/>
          <p:cNvSpPr/>
          <p:nvPr/>
        </p:nvSpPr>
        <p:spPr>
          <a:xfrm>
            <a:off x="3445328" y="432653"/>
            <a:ext cx="228600" cy="2302383"/>
          </a:xfrm>
          <a:prstGeom prst="upArrow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812721" y="1273629"/>
            <a:ext cx="5633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190740" y="1061357"/>
            <a:ext cx="2198477" cy="74295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479714" y="383669"/>
            <a:ext cx="2198477" cy="326626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/>
          <p:cNvCxnSpPr>
            <a:endCxn id="55" idx="1"/>
          </p:cNvCxnSpPr>
          <p:nvPr/>
        </p:nvCxnSpPr>
        <p:spPr>
          <a:xfrm flipV="1">
            <a:off x="3392260" y="546982"/>
            <a:ext cx="1087454" cy="514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29795" y="432653"/>
            <a:ext cx="2298065" cy="464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 스크롤 시 상단 탭으로 고정</a:t>
            </a:r>
            <a:endParaRPr lang="en-US" altLang="ko-KR" sz="10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탭 클릭 시 해당 위치로 자동 스크롤링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3118" y="1884746"/>
            <a:ext cx="21611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08000" indent="-10800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마우스 오버 시 강조처리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302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07457" y="186432"/>
            <a:ext cx="1329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레이아웃 구성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57" y="872232"/>
            <a:ext cx="1466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 – LNB 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없는 화면구성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3229" y="1270000"/>
            <a:ext cx="4514304" cy="45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3229" y="1270000"/>
            <a:ext cx="4514304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03229" y="5393267"/>
            <a:ext cx="4514304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11200" y="1896960"/>
            <a:ext cx="3698362" cy="33354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5390" y="872232"/>
            <a:ext cx="498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MOB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81162" y="1270000"/>
            <a:ext cx="2643171" cy="4572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81162" y="1270000"/>
            <a:ext cx="2643171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GNB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781162" y="5393267"/>
            <a:ext cx="2643171" cy="4487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81162" y="1718733"/>
            <a:ext cx="2643171" cy="367453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15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07457" y="186432"/>
            <a:ext cx="2546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 프로세스 팝업 동일 규격화 방안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457" y="751463"/>
            <a:ext cx="29636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구독 미신청 고객이 콘텐츠 공유 진행 시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3010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46701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구독신청 안내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70393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관심키워드 선택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094084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 선택</a:t>
            </a:r>
            <a:endParaRPr lang="en-US" altLang="ko-KR" sz="11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완료 후</a:t>
            </a:r>
            <a:r>
              <a:rPr lang="en-US" altLang="ko-KR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017775" y="21446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참여완료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화살표 연결선 3"/>
          <p:cNvCxnSpPr>
            <a:stCxn id="14" idx="3"/>
            <a:endCxn id="15" idx="1"/>
          </p:cNvCxnSpPr>
          <p:nvPr/>
        </p:nvCxnSpPr>
        <p:spPr>
          <a:xfrm>
            <a:off x="1820414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5" idx="3"/>
            <a:endCxn id="24" idx="1"/>
          </p:cNvCxnSpPr>
          <p:nvPr/>
        </p:nvCxnSpPr>
        <p:spPr>
          <a:xfrm>
            <a:off x="3744105" y="2814852"/>
            <a:ext cx="4262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4" idx="3"/>
            <a:endCxn id="25" idx="1"/>
          </p:cNvCxnSpPr>
          <p:nvPr/>
        </p:nvCxnSpPr>
        <p:spPr>
          <a:xfrm>
            <a:off x="5667797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5" idx="3"/>
            <a:endCxn id="26" idx="1"/>
          </p:cNvCxnSpPr>
          <p:nvPr/>
        </p:nvCxnSpPr>
        <p:spPr>
          <a:xfrm>
            <a:off x="7591488" y="2814852"/>
            <a:ext cx="4262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7457" y="1102874"/>
            <a:ext cx="71423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동일팝업 크기 유지하여 프로세스 진행 단계가 하나의 레이어팝업에서 모두 진행되는 형태로 보이도록 구성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이탈 시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 종료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17775" y="36432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 참여완료안내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094084" y="3643231"/>
            <a:ext cx="1497404" cy="13404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 선택</a:t>
            </a:r>
            <a:endParaRPr lang="ko-KR" altLang="en-US" sz="11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오른쪽 대괄호 34"/>
          <p:cNvSpPr/>
          <p:nvPr/>
        </p:nvSpPr>
        <p:spPr>
          <a:xfrm rot="5400000">
            <a:off x="4800241" y="1038164"/>
            <a:ext cx="237705" cy="9192167"/>
          </a:xfrm>
          <a:prstGeom prst="righ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650933" y="5629990"/>
            <a:ext cx="4191853" cy="24622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r>
              <a:rPr lang="ko-KR" altLang="en-US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 팝업 크기는 모두 동일하도록 구성 </a:t>
            </a:r>
            <a:r>
              <a:rPr lang="en-US" altLang="ko-KR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000" b="1" spc="-7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모바일의 경우 풀 레이어팝업</a:t>
            </a:r>
            <a:endParaRPr lang="en-US" altLang="ko-KR" sz="1000" b="1" spc="-7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23010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ET-010100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246701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ET-020206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170393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smtClean="0">
                <a:solidFill>
                  <a:schemeClr val="tx1"/>
                </a:solidFill>
                <a:latin typeface="+mn-ea"/>
              </a:rPr>
              <a:t>ET-010300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094084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ET-020203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017775" y="21446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ET-020204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094084" y="36432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ET-020202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017775" y="3643231"/>
            <a:ext cx="1497404" cy="3183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+mn-ea"/>
              </a:rPr>
              <a:t>ET-020205</a:t>
            </a:r>
            <a:endParaRPr lang="ko-KR" altLang="en-US" sz="10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58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228868" y="647699"/>
            <a:ext cx="9448532" cy="5334001"/>
            <a:chOff x="0" y="-1"/>
            <a:chExt cx="10562109" cy="5962651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419103" cy="5962650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1503" y="0"/>
              <a:ext cx="3419103" cy="4641003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006" y="-1"/>
              <a:ext cx="3419103" cy="5691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34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4244783"/>
            <a:ext cx="9906000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154642" y="5310957"/>
            <a:ext cx="7500862" cy="154704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0" y="436175"/>
            <a:ext cx="9906000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205456" y="1290017"/>
            <a:ext cx="3290644" cy="1264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36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44333" y="825447"/>
            <a:ext cx="1976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84599" y="5628540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 dirty="0">
                <a:latin typeface="맑은 고딕" panose="020B0503020000020004" pitchFamily="50" charset="-127"/>
              </a:rPr>
              <a:t>총 </a:t>
            </a:r>
            <a:r>
              <a:rPr lang="en-US" altLang="ko-KR" sz="1100" b="1" u="sng" spc="-70" dirty="0">
                <a:latin typeface="맑은 고딕" panose="020B0503020000020004" pitchFamily="50" charset="-127"/>
              </a:rPr>
              <a:t>11,676</a:t>
            </a:r>
            <a:r>
              <a:rPr lang="ko-KR" altLang="en-US" sz="11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1100" b="1" spc="-70">
                <a:latin typeface="맑은 고딕" panose="020B0503020000020004" pitchFamily="50" charset="-127"/>
              </a:rPr>
              <a:t>께 건강한 행복 안겨드리는 푸짐한 경품 계획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!</a:t>
            </a:r>
          </a:p>
        </p:txBody>
      </p:sp>
      <p:grpSp>
        <p:nvGrpSpPr>
          <p:cNvPr id="9" name="그룹 8"/>
          <p:cNvGrpSpPr/>
          <p:nvPr/>
        </p:nvGrpSpPr>
        <p:grpSpPr>
          <a:xfrm rot="5400000">
            <a:off x="4833524" y="5986455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5" name="갈매기형 수장 4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갈매기형 수장 137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7" name="직사각형 26"/>
          <p:cNvSpPr/>
          <p:nvPr/>
        </p:nvSpPr>
        <p:spPr>
          <a:xfrm>
            <a:off x="0" y="-10021"/>
            <a:ext cx="9906000" cy="459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GNB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80364" y="4244783"/>
            <a:ext cx="2475140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154641" y="4244783"/>
            <a:ext cx="2478465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133076" y="4407784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798850" y="4736457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12480" y="4409882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35965" y="4736457"/>
            <a:ext cx="11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</a:rPr>
              <a:t>치아정보 확인하고</a:t>
            </a:r>
            <a:endParaRPr lang="en-US" altLang="ko-KR" sz="900" b="1" smtClean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</a:rPr>
              <a:t>지인에게 공유하기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58974" y="4409882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BONUS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2763" y="4736457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</a:rPr>
              <a:t>App</a:t>
            </a:r>
            <a:r>
              <a:rPr lang="ko-KR" altLang="en-US" sz="900" b="1" dirty="0">
                <a:latin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5473239" y="449108"/>
            <a:ext cx="3171469" cy="3782843"/>
            <a:chOff x="5563400" y="449108"/>
            <a:chExt cx="3171469" cy="3782843"/>
          </a:xfrm>
        </p:grpSpPr>
        <p:cxnSp>
          <p:nvCxnSpPr>
            <p:cNvPr id="6" name="직선 연결선 5"/>
            <p:cNvCxnSpPr/>
            <p:nvPr/>
          </p:nvCxnSpPr>
          <p:spPr>
            <a:xfrm flipH="1"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/>
          <p:cNvSpPr txBox="1"/>
          <p:nvPr/>
        </p:nvSpPr>
        <p:spPr>
          <a:xfrm>
            <a:off x="6953337" y="3939587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70969" y="85401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44333" y="2720902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참여하기 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1362522" y="3372563"/>
            <a:ext cx="1225882" cy="554637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37" y="3292628"/>
            <a:ext cx="745776" cy="720119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47" y="3292628"/>
            <a:ext cx="662926" cy="7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3"/>
            <a:ext cx="7500862" cy="174978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3798188" y="436174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416447" y="17029315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660571" y="10960214"/>
            <a:ext cx="6323020" cy="2790471"/>
            <a:chOff x="-6299938" y="11120498"/>
            <a:chExt cx="6323020" cy="2790471"/>
          </a:xfrm>
        </p:grpSpPr>
        <p:sp>
          <p:nvSpPr>
            <p:cNvPr id="50" name="TextBox 49"/>
            <p:cNvSpPr txBox="1"/>
            <p:nvPr/>
          </p:nvSpPr>
          <p:spPr>
            <a:xfrm>
              <a:off x="-5157422" y="11120498"/>
              <a:ext cx="4182876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누구나 신청가능합니다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]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>
            <a:xfrm>
              <a:off x="-3850023" y="13615409"/>
              <a:ext cx="1582142" cy="295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더 알아보기  </a:t>
              </a:r>
              <a:r>
                <a:rPr lang="en-US" altLang="ko-KR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66" name="그룹 65"/>
            <p:cNvGrpSpPr/>
            <p:nvPr/>
          </p:nvGrpSpPr>
          <p:grpSpPr>
            <a:xfrm>
              <a:off x="-5842174" y="11951299"/>
              <a:ext cx="892871" cy="888116"/>
              <a:chOff x="1328739" y="4667177"/>
              <a:chExt cx="478873" cy="476323"/>
            </a:xfrm>
          </p:grpSpPr>
          <p:sp>
            <p:nvSpPr>
              <p:cNvPr id="67" name="직사각형 6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-6299938" y="1297962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치아건강에 필요한</a:t>
              </a:r>
              <a:r>
                <a:rPr lang="en-US" altLang="ko-KR" sz="900"/>
                <a:t> </a:t>
              </a:r>
              <a:r>
                <a:rPr lang="ko-KR" altLang="en-US" sz="900" smtClean="0"/>
                <a:t>다양한 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정보를 알기 쉽게 안내해드려요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-3472936" y="11951299"/>
              <a:ext cx="892871" cy="888116"/>
              <a:chOff x="1328739" y="4667177"/>
              <a:chExt cx="478873" cy="476323"/>
            </a:xfrm>
          </p:grpSpPr>
          <p:sp>
            <p:nvSpPr>
              <p:cNvPr id="72" name="직사각형 71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3" name="직선 연결선 72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/>
            <p:cNvSpPr txBox="1"/>
            <p:nvPr/>
          </p:nvSpPr>
          <p:spPr>
            <a:xfrm>
              <a:off x="-3997222" y="12979622"/>
              <a:ext cx="19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서울대 치대 교수님의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전문적인 지식도 확인할 수 있어요</a:t>
              </a:r>
              <a:r>
                <a:rPr lang="en-US" altLang="ko-KR" sz="900"/>
                <a:t>!</a:t>
              </a:r>
              <a:endParaRPr lang="en-US" altLang="ko-KR" sz="900" dirty="0"/>
            </a:p>
          </p:txBody>
        </p:sp>
        <p:grpSp>
          <p:nvGrpSpPr>
            <p:cNvPr id="76" name="그룹 75"/>
            <p:cNvGrpSpPr/>
            <p:nvPr/>
          </p:nvGrpSpPr>
          <p:grpSpPr>
            <a:xfrm>
              <a:off x="-1132102" y="11951299"/>
              <a:ext cx="892871" cy="888116"/>
              <a:chOff x="1328739" y="4667177"/>
              <a:chExt cx="478873" cy="476323"/>
            </a:xfrm>
          </p:grpSpPr>
          <p:sp>
            <p:nvSpPr>
              <p:cNvPr id="77" name="직사각형 76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78" name="직선 연결선 77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-1403912" y="12979622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내 치아건강을 체크하고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맞춤 정보 제공해드려요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</p:grpSp>
      <p:sp>
        <p:nvSpPr>
          <p:cNvPr id="90" name="직사각형 89"/>
          <p:cNvSpPr/>
          <p:nvPr/>
        </p:nvSpPr>
        <p:spPr>
          <a:xfrm>
            <a:off x="1745307" y="14286785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4468917"/>
            <a:ext cx="45736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050" smtClean="0"/>
              <a:t>이벤트 응모기간 </a:t>
            </a:r>
            <a:r>
              <a:rPr lang="en-US" altLang="ko-KR" sz="1050" smtClean="0"/>
              <a:t>: 2020.11.04 ~ 12.09</a:t>
            </a:r>
          </a:p>
          <a:p>
            <a:pPr>
              <a:spcBef>
                <a:spcPts val="800"/>
              </a:spcBef>
            </a:pPr>
            <a:r>
              <a:rPr lang="ko-KR" altLang="en-US" sz="1050" smtClean="0"/>
              <a:t>응모 방법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기간 내 스마일케어 구독 신청하신 분</a:t>
            </a:r>
            <a:r>
              <a:rPr lang="en-US" altLang="ko-KR" sz="1050" smtClean="0"/>
              <a:t>(1</a:t>
            </a:r>
            <a:r>
              <a:rPr lang="ko-KR" altLang="en-US" sz="1050" smtClean="0"/>
              <a:t>인 </a:t>
            </a:r>
            <a:r>
              <a:rPr lang="en-US" altLang="ko-KR" sz="1050" smtClean="0"/>
              <a:t>1</a:t>
            </a:r>
            <a:r>
              <a:rPr lang="ko-KR" altLang="en-US" sz="1050" smtClean="0"/>
              <a:t>회</a:t>
            </a:r>
            <a:r>
              <a:rPr lang="en-US" altLang="ko-KR" sz="1050" smtClean="0"/>
              <a:t>) </a:t>
            </a:r>
            <a:r>
              <a:rPr lang="ko-KR" altLang="en-US" sz="1050" smtClean="0"/>
              <a:t>자동 응모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선정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참여 대상자 중 추첨으로 당첨자 선정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발표 </a:t>
            </a:r>
            <a:r>
              <a:rPr lang="en-US" altLang="ko-KR" sz="1050" smtClean="0"/>
              <a:t>: 2020.12.16 / </a:t>
            </a:r>
            <a:r>
              <a:rPr lang="ko-KR" altLang="en-US" sz="1050" smtClean="0"/>
              <a:t>라이나생명 케어라운지 이벤트 게시판</a:t>
            </a:r>
            <a:endParaRPr lang="en-US" altLang="ko-KR" sz="105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030984" y="1571122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5905378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/>
              <a:t>‘</a:t>
            </a:r>
            <a:r>
              <a:rPr lang="ko-KR" altLang="en-US" sz="900"/>
              <a:t>전성기매거진</a:t>
            </a:r>
            <a:r>
              <a:rPr lang="en-US" altLang="ko-KR" sz="900"/>
              <a:t>’</a:t>
            </a:r>
            <a:r>
              <a:rPr lang="ko-KR" altLang="en-US" sz="900"/>
              <a:t>에 당첨되신 분들은 당첨자 발표 페이지에 주소를 꼭 남겨주세요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2059565" y="436175"/>
            <a:ext cx="6166155" cy="477371"/>
            <a:chOff x="2415200" y="3496364"/>
            <a:chExt cx="6166155" cy="477371"/>
          </a:xfrm>
        </p:grpSpPr>
        <p:sp>
          <p:nvSpPr>
            <p:cNvPr id="147" name="TextBox 146"/>
            <p:cNvSpPr txBox="1"/>
            <p:nvPr/>
          </p:nvSpPr>
          <p:spPr>
            <a:xfrm>
              <a:off x="2415200" y="3550382"/>
              <a:ext cx="12634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주기적으로 안내받아</a:t>
              </a:r>
              <a:endPara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치아건강에 도움받기</a:t>
              </a:r>
              <a:endParaRPr lang="en-US" altLang="ko-KR" sz="900" b="1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35806" y="3550382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치아정보 확인하고 지인에게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/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공유하기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6793839" y="3550382"/>
              <a:ext cx="1361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간편비밀번호</a:t>
              </a:r>
            </a:p>
            <a:p>
              <a:pPr algn="ctr"/>
              <a:r>
                <a:rPr lang="ko-KR" altLang="en-US" sz="9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등록 이용하기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290876" y="1337795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7976" y="1687224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28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93015" y="2309586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치아백과사전  </a:t>
            </a:r>
            <a:r>
              <a:rPr lang="en-US" altLang="ko-KR" sz="1000" b="1" spc="-70" smtClean="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 smtClean="0">
                <a:latin typeface="맑은 고딕" panose="020B0503020000020004" pitchFamily="50" charset="-127"/>
              </a:rPr>
              <a:t>카톡으로 </a:t>
            </a:r>
            <a:r>
              <a:rPr lang="ko-KR" altLang="en-US" sz="1000" b="1" spc="-70">
                <a:latin typeface="맑은 고딕" panose="020B0503020000020004" pitchFamily="50" charset="-127"/>
              </a:rPr>
              <a:t>확인가능  </a:t>
            </a: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지식검색그만</a:t>
            </a:r>
            <a:r>
              <a:rPr lang="en-US" altLang="ko-KR" sz="1000" b="1" spc="-70">
                <a:latin typeface="맑은 고딕" panose="020B0503020000020004" pitchFamily="50" charset="-127"/>
              </a:rPr>
              <a:t>!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760314" y="3580571"/>
            <a:ext cx="404309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0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구독해서 매월 치아건강에 도움되는 알찬 정보와</a:t>
            </a:r>
            <a:endParaRPr lang="en-US" altLang="ko-KR" sz="10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en-US" altLang="ko-KR" sz="1000" b="1" u="sng" spc="-70" dirty="0">
                <a:latin typeface="맑은 고딕" panose="020B0503020000020004" pitchFamily="50" charset="-127"/>
              </a:rPr>
              <a:t>3,603</a:t>
            </a:r>
            <a:r>
              <a:rPr lang="ko-KR" altLang="en-US" sz="1000" b="1" u="sng" spc="-70">
                <a:latin typeface="맑은 고딕" panose="020B0503020000020004" pitchFamily="50" charset="-127"/>
              </a:rPr>
              <a:t>명</a:t>
            </a:r>
            <a:r>
              <a:rPr lang="ko-KR" altLang="en-US" sz="1000" spc="-70">
                <a:latin typeface="맑은 고딕" panose="020B0503020000020004" pitchFamily="50" charset="-127"/>
              </a:rPr>
              <a:t>에게 건강한 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행복 안겨드리는 푸짐한 경품이벤트에 참여해보세요</a:t>
            </a:r>
            <a:r>
              <a:rPr lang="en-US" altLang="ko-KR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55165" y="2619125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3785644" y="2931361"/>
            <a:ext cx="2052881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2074697" y="548746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세라젬의료기</a:t>
            </a:r>
            <a:endParaRPr lang="en-US" altLang="ko-KR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3988194" y="5463708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아쿠아픽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음파전동칫솔</a:t>
            </a:r>
            <a:endParaRPr lang="en-US" altLang="ko-KR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6285262" y="5466085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신세계상품권 </a:t>
            </a:r>
            <a:r>
              <a:rPr lang="en-US" altLang="ko-KR" sz="900" dirty="0"/>
              <a:t>5</a:t>
            </a:r>
            <a:r>
              <a:rPr lang="ko-KR" altLang="en-US" sz="900" smtClean="0"/>
              <a:t>천원권</a:t>
            </a:r>
            <a:endParaRPr lang="en-US" altLang="ko-KR" sz="900" dirty="0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1875070" y="4630694"/>
            <a:ext cx="1426943" cy="645605"/>
          </a:xfrm>
          <a:prstGeom prst="rect">
            <a:avLst/>
          </a:prstGeom>
        </p:spPr>
      </p:pic>
      <p:pic>
        <p:nvPicPr>
          <p:cNvPr id="89" name="그림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43" y="4415702"/>
            <a:ext cx="576738" cy="102199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308" y="4584044"/>
            <a:ext cx="1489802" cy="685309"/>
          </a:xfrm>
          <a:prstGeom prst="rect">
            <a:avLst/>
          </a:prstGeom>
        </p:spPr>
      </p:pic>
      <p:sp>
        <p:nvSpPr>
          <p:cNvPr id="96" name="타원 95"/>
          <p:cNvSpPr/>
          <p:nvPr/>
        </p:nvSpPr>
        <p:spPr>
          <a:xfrm>
            <a:off x="3040390" y="4213187"/>
            <a:ext cx="493898" cy="49389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816822" y="4270400"/>
            <a:ext cx="499834" cy="49983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7477039" y="4265212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307004" y="7899667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전성기매거진 </a:t>
            </a:r>
            <a:r>
              <a:rPr lang="en-US" altLang="ko-KR" sz="900" dirty="0" smtClean="0"/>
              <a:t>12</a:t>
            </a:r>
            <a:r>
              <a:rPr lang="ko-KR" altLang="en-US" sz="900" smtClean="0"/>
              <a:t>월호</a:t>
            </a:r>
            <a:endParaRPr lang="en-US" altLang="ko-KR" sz="9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00" y="6884013"/>
            <a:ext cx="674843" cy="923409"/>
          </a:xfrm>
          <a:prstGeom prst="rect">
            <a:avLst/>
          </a:prstGeom>
        </p:spPr>
      </p:pic>
      <p:sp>
        <p:nvSpPr>
          <p:cNvPr id="100" name="타원 99"/>
          <p:cNvSpPr/>
          <p:nvPr/>
        </p:nvSpPr>
        <p:spPr>
          <a:xfrm>
            <a:off x="4096989" y="6647817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4041108" y="6767028"/>
            <a:ext cx="641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</a:rPr>
              <a:t>3,000</a:t>
            </a:r>
            <a:r>
              <a:rPr lang="ko-KR" altLang="en-US" sz="1000" b="1">
                <a:latin typeface="맑은 고딕" panose="020B0503020000020004" pitchFamily="50" charset="-127"/>
              </a:rPr>
              <a:t>명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609284" y="6060709"/>
            <a:ext cx="45704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건강한 </a:t>
            </a:r>
            <a:r>
              <a:rPr lang="en-US" altLang="ko-KR" sz="1050" dirty="0"/>
              <a:t>2</a:t>
            </a:r>
            <a:r>
              <a:rPr lang="ko-KR" altLang="en-US" sz="1050"/>
              <a:t>라운드 삶을 원하시나요</a:t>
            </a:r>
            <a:r>
              <a:rPr lang="en-US" altLang="ko-KR" sz="1050" dirty="0"/>
              <a:t>? </a:t>
            </a:r>
          </a:p>
          <a:p>
            <a:pPr algn="ctr"/>
            <a:r>
              <a:rPr lang="ko-KR" altLang="en-US" sz="1050" b="1" dirty="0"/>
              <a:t>건강한 삶을 위한 진지한 지식을 담은 </a:t>
            </a:r>
            <a:r>
              <a:rPr lang="ko-KR" altLang="en-US" sz="1050" b="1" dirty="0" err="1"/>
              <a:t>헬스라이프북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&lt;</a:t>
            </a:r>
            <a:r>
              <a:rPr lang="ko-KR" altLang="en-US" sz="1050" b="1"/>
              <a:t>전성기</a:t>
            </a:r>
            <a:r>
              <a:rPr lang="en-US" altLang="ko-KR" sz="1050" b="1" smtClean="0"/>
              <a:t>&gt; 3,000</a:t>
            </a:r>
            <a:r>
              <a:rPr lang="ko-KR" altLang="en-US" sz="1050" b="1" smtClean="0"/>
              <a:t>명 증정</a:t>
            </a:r>
            <a:r>
              <a:rPr lang="en-US" altLang="ko-KR" sz="1050" b="1" smtClean="0"/>
              <a:t>! </a:t>
            </a:r>
            <a:endParaRPr lang="en-US" altLang="ko-KR" sz="1050" b="1" dirty="0"/>
          </a:p>
        </p:txBody>
      </p:sp>
      <p:sp>
        <p:nvSpPr>
          <p:cNvPr id="2" name="사각형 설명선 1"/>
          <p:cNvSpPr/>
          <p:nvPr/>
        </p:nvSpPr>
        <p:spPr>
          <a:xfrm>
            <a:off x="5729982" y="6831447"/>
            <a:ext cx="2253609" cy="514270"/>
          </a:xfrm>
          <a:prstGeom prst="wedgeRectCallout">
            <a:avLst>
              <a:gd name="adj1" fmla="val -57351"/>
              <a:gd name="adj2" fmla="val -1023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46641" y="6889275"/>
            <a:ext cx="225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만성 소화불량을 달고 살았는데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 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덕에 원인을 찾았네요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10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월 한 달간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에서 알려준 방법으로 건강을 되찾고 있습니다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565578" y="7113624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3" name="사각형 설명선 132"/>
          <p:cNvSpPr/>
          <p:nvPr/>
        </p:nvSpPr>
        <p:spPr>
          <a:xfrm>
            <a:off x="5729982" y="7569552"/>
            <a:ext cx="2253609" cy="514270"/>
          </a:xfrm>
          <a:prstGeom prst="wedgeRectCallout">
            <a:avLst>
              <a:gd name="adj1" fmla="val -57351"/>
              <a:gd name="adj2" fmla="val -2963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713779" y="7627380"/>
            <a:ext cx="232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건강의 중요성을 입에 달고 살지만 어디서부터 시작해야 할지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몰라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막연했는데 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가 매달 다른 주제로 건강을 챙겨주니 든든합니다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!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7565578" y="7851729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>
                <a:latin typeface="맑은 고딕" panose="020B0503020000020004" pitchFamily="50" charset="-127"/>
                <a:cs typeface="굴림" panose="020B0600000101010101" pitchFamily="50" charset="-127"/>
              </a:rPr>
              <a:t>조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36" name="사각형 설명선 135"/>
          <p:cNvSpPr/>
          <p:nvPr/>
        </p:nvSpPr>
        <p:spPr>
          <a:xfrm>
            <a:off x="1584424" y="7088582"/>
            <a:ext cx="2253609" cy="514270"/>
          </a:xfrm>
          <a:prstGeom prst="wedgeRectCallout">
            <a:avLst>
              <a:gd name="adj1" fmla="val 57734"/>
              <a:gd name="adj2" fmla="val -1508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695019" y="7146410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코로나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19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로 계속되는 피로감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우울감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불안감을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해소할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수 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없어서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지쳐가던 중 마음 근육 키우기 기사는 딱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좋은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힌트이자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단비였습니다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당장 실천해보려고 합니다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3420020" y="7370759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4594446" y="8172744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9" name="직사각형 58"/>
          <p:cNvSpPr/>
          <p:nvPr/>
        </p:nvSpPr>
        <p:spPr>
          <a:xfrm>
            <a:off x="1774282" y="8583408"/>
            <a:ext cx="6313998" cy="2200144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덧셈 기호 179"/>
          <p:cNvSpPr/>
          <p:nvPr/>
        </p:nvSpPr>
        <p:spPr>
          <a:xfrm rot="2700000">
            <a:off x="7711218" y="8880184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4" name="직사각형 163"/>
          <p:cNvSpPr/>
          <p:nvPr/>
        </p:nvSpPr>
        <p:spPr>
          <a:xfrm>
            <a:off x="6181455" y="9927267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err="1">
                <a:solidFill>
                  <a:schemeClr val="tx1"/>
                </a:solidFill>
              </a:rPr>
              <a:t>한달살기에</a:t>
            </a:r>
            <a:r>
              <a:rPr lang="ko-KR" altLang="ko-KR" sz="800" dirty="0">
                <a:solidFill>
                  <a:schemeClr val="tx1"/>
                </a:solidFill>
              </a:rPr>
              <a:t> 대한 진지한 경험론부터 다가올 건강불평등 시대를 위한 준비 등 삶을 보다 건강하게 살기 위한 삶의 진지한 질문을 던집니다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ko-KR" sz="800">
              <a:solidFill>
                <a:schemeClr val="tx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4025577" y="9927267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800" dirty="0">
                <a:solidFill>
                  <a:schemeClr val="tx1"/>
                </a:solidFill>
              </a:rPr>
              <a:t>치매전문의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회계사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경제 칼럼니스트 등 각 분야 전문가들이 나서 우리의 고민거리를 시원하게 풀어드립니다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66" name="직사각형 165"/>
          <p:cNvSpPr/>
          <p:nvPr/>
        </p:nvSpPr>
        <p:spPr>
          <a:xfrm>
            <a:off x="1865732" y="9927267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tx1"/>
                </a:solidFill>
              </a:rPr>
              <a:t>면역력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소화력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수면력 등 우리 일상에서 꼭 필요한 ‘건강력’을 시리즈로 발행합니다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ko-KR" sz="800">
                <a:solidFill>
                  <a:schemeClr val="tx1"/>
                </a:solidFill>
              </a:rPr>
              <a:t>의사들의 건강법부터 쉽게 따라 할 수 있는 운동법까지 보다 전문적인 건강정보를 담았습니다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ko-KR" sz="800">
              <a:solidFill>
                <a:schemeClr val="tx1"/>
              </a:solidFill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6866108" y="9084271"/>
            <a:ext cx="744887" cy="740921"/>
            <a:chOff x="1328739" y="4667177"/>
            <a:chExt cx="478873" cy="476323"/>
          </a:xfrm>
        </p:grpSpPr>
        <p:sp>
          <p:nvSpPr>
            <p:cNvPr id="168" name="직사각형 16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9" name="직선 연결선 16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그룹 170"/>
          <p:cNvGrpSpPr/>
          <p:nvPr/>
        </p:nvGrpSpPr>
        <p:grpSpPr>
          <a:xfrm>
            <a:off x="4710230" y="9084271"/>
            <a:ext cx="744887" cy="740921"/>
            <a:chOff x="1328739" y="4667177"/>
            <a:chExt cx="478873" cy="476323"/>
          </a:xfrm>
        </p:grpSpPr>
        <p:sp>
          <p:nvSpPr>
            <p:cNvPr id="172" name="직사각형 17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3" name="직선 연결선 17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그룹 174"/>
          <p:cNvGrpSpPr/>
          <p:nvPr/>
        </p:nvGrpSpPr>
        <p:grpSpPr>
          <a:xfrm>
            <a:off x="2550385" y="9084271"/>
            <a:ext cx="744887" cy="740921"/>
            <a:chOff x="1328739" y="4667177"/>
            <a:chExt cx="478873" cy="476323"/>
          </a:xfrm>
        </p:grpSpPr>
        <p:sp>
          <p:nvSpPr>
            <p:cNvPr id="176" name="직사각형 17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77" name="직선 연결선 17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3413" y="1643277"/>
            <a:ext cx="1904759" cy="6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42165"/>
              </p:ext>
            </p:extLst>
          </p:nvPr>
        </p:nvGraphicFramePr>
        <p:xfrm>
          <a:off x="364067" y="829733"/>
          <a:ext cx="9203263" cy="565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1185333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928533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2020-09-21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최초작성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화면설계서 작성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2020-09-29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고객자료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후 수정반영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참여 및 구독 시 본인인증은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본인인증으로 처리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풀버전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간소화버전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가지로 구분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이벤트 체크 제외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컨셉 변경에 따른 수정내용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라이나생명 전속모델 활용한 이벤트 기획 변경한 설계내역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경품이벤트 변경건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2020-10-08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리뷰 후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번쨰 공유 이벤트 경품내용 변경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일정 변경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구독이벤트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정보변경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11/04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동시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- 2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공유이벤트 시작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11/18</a:t>
                      </a: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이벤트 동시 종료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안내 및 경품이 한화면에서 보여지도록 구성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정보안내 부분은 후순위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 안내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 낮지만 필수 안내 요소로 위치 필요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4)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연관성을 고려하여 한화면 내 모든 이벤트 안내 및 이탈 없이 이벤트 모두 달성하도록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5624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0.87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본인인증부분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본인인증 내용 수정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272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이벤트구성 수정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원페이지 이벤트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탭으로 구성하여 위치 이동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이벤트 안내 부분은 아코디언 방식으로 적용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71044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0.93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피드백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광고촬영 연기에 따른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버전 준비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이벤트별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Flow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진행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참여확인 팝업 제외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 참여 시 구독여부 판별 후 구독 선 진행 프로세스 수립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정보변경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간편비밀번호 등록 참여진행 경로 구성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41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2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2"/>
            <a:ext cx="7500862" cy="136036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011955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745307" y="11102543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1284675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94" name="TextBox 93"/>
          <p:cNvSpPr txBox="1"/>
          <p:nvPr/>
        </p:nvSpPr>
        <p:spPr>
          <a:xfrm>
            <a:off x="2030984" y="12526980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2721136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2" y="436175"/>
            <a:ext cx="6641298" cy="477371"/>
            <a:chOff x="1940057" y="3496364"/>
            <a:chExt cx="6641298" cy="477371"/>
          </a:xfrm>
        </p:grpSpPr>
        <p:sp>
          <p:nvSpPr>
            <p:cNvPr id="148" name="직사각형 147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2816840" y="1336843"/>
            <a:ext cx="4043094" cy="2559264"/>
            <a:chOff x="2807183" y="2177539"/>
            <a:chExt cx="4043094" cy="2559264"/>
          </a:xfrm>
        </p:grpSpPr>
        <p:sp>
          <p:nvSpPr>
            <p:cNvPr id="52" name="TextBox 51"/>
            <p:cNvSpPr txBox="1"/>
            <p:nvPr/>
          </p:nvSpPr>
          <p:spPr>
            <a:xfrm>
              <a:off x="4346313" y="2177539"/>
              <a:ext cx="10518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20711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37062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807183" y="3533927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lang="ko-KR" altLang="en-US" sz="1000" spc="-70" dirty="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dirty="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dirty="0" smtClean="0">
                <a:latin typeface="맑은 고딕" panose="020B0503020000020004" pitchFamily="50" charset="-127"/>
              </a:endParaRPr>
            </a:p>
            <a:p>
              <a:pPr algn="ctr">
                <a:spcBef>
                  <a:spcPts val="200"/>
                </a:spcBef>
              </a:pPr>
              <a:r>
                <a:rPr lang="en-US" altLang="ko-KR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건강한 행복 안겨드리는 푸짐한 경품이벤트에 참여해보세요</a:t>
              </a:r>
              <a:r>
                <a:rPr lang="en-US" altLang="ko-KR" sz="10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902034" y="3948922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4168481" y="4371023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1" name="모서리가 둥근 직사각형 100"/>
          <p:cNvSpPr/>
          <p:nvPr/>
        </p:nvSpPr>
        <p:spPr>
          <a:xfrm>
            <a:off x="3852554" y="9781436"/>
            <a:ext cx="2098006" cy="454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야핏 더 알아보기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438204" y="49019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727344" y="5604571"/>
            <a:ext cx="12634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바디프렌드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안마의자</a:t>
            </a:r>
            <a:endParaRPr lang="en-US" altLang="ko-KR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4960694" y="5604571"/>
            <a:ext cx="12634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아쿠아픽</a:t>
            </a:r>
            <a:r>
              <a:rPr lang="ko-KR" altLang="en-US" sz="900" dirty="0"/>
              <a:t> </a:t>
            </a:r>
            <a:r>
              <a:rPr lang="ko-KR" altLang="en-US" sz="900" dirty="0" err="1" smtClean="0"/>
              <a:t>구강세정기</a:t>
            </a:r>
            <a:endParaRPr lang="en-US" altLang="ko-KR" sz="900" dirty="0"/>
          </a:p>
        </p:txBody>
      </p:sp>
      <p:sp>
        <p:nvSpPr>
          <p:cNvPr id="76" name="TextBox 75"/>
          <p:cNvSpPr txBox="1"/>
          <p:nvPr/>
        </p:nvSpPr>
        <p:spPr>
          <a:xfrm>
            <a:off x="6682191" y="5604571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신세계상품권 </a:t>
            </a:r>
            <a:r>
              <a:rPr lang="en-US" altLang="ko-KR" sz="900" dirty="0"/>
              <a:t>5</a:t>
            </a:r>
            <a:r>
              <a:rPr lang="ko-KR" altLang="en-US" sz="900" smtClean="0"/>
              <a:t>천원권</a:t>
            </a:r>
            <a:endParaRPr lang="en-US" altLang="ko-KR" sz="900" dirty="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237" y="4722530"/>
            <a:ext cx="1489802" cy="68530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85" y="4582218"/>
            <a:ext cx="952835" cy="920054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7101" y="4515862"/>
            <a:ext cx="942172" cy="1013277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982192" y="5604571"/>
            <a:ext cx="1677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야나두</a:t>
            </a:r>
            <a:r>
              <a:rPr lang="ko-KR" altLang="en-US" sz="900" dirty="0"/>
              <a:t> 피트니스 </a:t>
            </a:r>
            <a:r>
              <a:rPr lang="en-US" altLang="ko-KR" sz="900" dirty="0"/>
              <a:t>YAFIT </a:t>
            </a:r>
            <a:r>
              <a:rPr lang="ko-KR" altLang="en-US" sz="900" smtClean="0"/>
              <a:t>사이클</a:t>
            </a:r>
            <a:endParaRPr lang="en-US" altLang="ko-KR" sz="900" dirty="0"/>
          </a:p>
        </p:txBody>
      </p:sp>
      <p:sp>
        <p:nvSpPr>
          <p:cNvPr id="83" name="타원 82"/>
          <p:cNvSpPr/>
          <p:nvPr/>
        </p:nvSpPr>
        <p:spPr>
          <a:xfrm>
            <a:off x="1671681" y="4312018"/>
            <a:ext cx="493898" cy="49389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146283" y="4312018"/>
            <a:ext cx="499834" cy="49983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6433462" y="4312018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6361429" y="4447531"/>
            <a:ext cx="641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</a:rPr>
              <a:t>3,000</a:t>
            </a:r>
            <a:r>
              <a:rPr lang="ko-KR" altLang="en-US" sz="1000" b="1">
                <a:latin typeface="맑은 고딕" panose="020B0503020000020004" pitchFamily="50" charset="-127"/>
              </a:rPr>
              <a:t>명</a:t>
            </a: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894" y="4537507"/>
            <a:ext cx="713323" cy="948143"/>
          </a:xfrm>
          <a:prstGeom prst="rect">
            <a:avLst/>
          </a:prstGeom>
        </p:spPr>
      </p:pic>
      <p:sp>
        <p:nvSpPr>
          <p:cNvPr id="107" name="타원 106"/>
          <p:cNvSpPr/>
          <p:nvPr/>
        </p:nvSpPr>
        <p:spPr>
          <a:xfrm>
            <a:off x="4843028" y="4312018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745307" y="6526602"/>
            <a:ext cx="6312500" cy="29992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이등변 삼각형 1"/>
          <p:cNvSpPr/>
          <p:nvPr/>
        </p:nvSpPr>
        <p:spPr>
          <a:xfrm rot="5400000">
            <a:off x="4651921" y="7828447"/>
            <a:ext cx="499269" cy="4304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83517" y="6109947"/>
            <a:ext cx="143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야핏 사이클 활용법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4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202902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011955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745307" y="17776464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17958596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94" name="TextBox 93"/>
          <p:cNvSpPr txBox="1"/>
          <p:nvPr/>
        </p:nvSpPr>
        <p:spPr>
          <a:xfrm>
            <a:off x="2030984" y="19200901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9395057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2" y="436175"/>
            <a:ext cx="6641298" cy="477371"/>
            <a:chOff x="1940057" y="3496364"/>
            <a:chExt cx="6641298" cy="477371"/>
          </a:xfrm>
        </p:grpSpPr>
        <p:sp>
          <p:nvSpPr>
            <p:cNvPr id="148" name="직사각형 147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002687" y="88384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안마의자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4934674" y="883848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아쿠아픽 구강세정기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50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86" name="TextBox 85"/>
          <p:cNvSpPr txBox="1"/>
          <p:nvPr/>
        </p:nvSpPr>
        <p:spPr>
          <a:xfrm>
            <a:off x="6659379" y="8838484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신세계상품권 </a:t>
            </a:r>
            <a:r>
              <a:rPr lang="en-US" altLang="ko-KR" sz="900" smtClean="0"/>
              <a:t>5</a:t>
            </a:r>
            <a:r>
              <a:rPr lang="ko-KR" altLang="en-US" sz="900" smtClean="0"/>
              <a:t>천원권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3,000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005" y="7956442"/>
            <a:ext cx="1489802" cy="685309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1709674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703713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752" y="7816131"/>
            <a:ext cx="952835" cy="92005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84" y="7603486"/>
            <a:ext cx="829774" cy="1102929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4893617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3278957" y="7645176"/>
            <a:ext cx="329970" cy="32997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endParaRPr lang="ko-KR" altLang="en-US" sz="105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9" name="그림 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3869" y="7749774"/>
            <a:ext cx="942172" cy="1013277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3252727" y="8838484"/>
            <a:ext cx="1069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/>
              <a:t>야핏</a:t>
            </a:r>
            <a:r>
              <a:rPr lang="en-US" altLang="ko-KR" sz="900"/>
              <a:t>(</a:t>
            </a:r>
            <a:r>
              <a:rPr lang="en-US" altLang="ko-KR" sz="900" smtClean="0"/>
              <a:t>Yafit) </a:t>
            </a:r>
            <a:r>
              <a:rPr lang="ko-KR" altLang="en-US" sz="900" smtClean="0"/>
              <a:t>사이클</a:t>
            </a:r>
            <a:endParaRPr lang="en-US" altLang="ko-KR" sz="900" smtClean="0"/>
          </a:p>
          <a:p>
            <a:pPr algn="ctr"/>
            <a:r>
              <a:rPr lang="en-US" altLang="ko-KR" sz="900" smtClean="0"/>
              <a:t>20</a:t>
            </a:r>
            <a:r>
              <a:rPr lang="ko-KR" altLang="en-US" sz="900" smtClean="0"/>
              <a:t>명</a:t>
            </a:r>
            <a:endParaRPr lang="en-US" altLang="ko-KR" sz="900" dirty="0"/>
          </a:p>
        </p:txBody>
      </p:sp>
      <p:sp>
        <p:nvSpPr>
          <p:cNvPr id="38" name="TextBox 37"/>
          <p:cNvSpPr txBox="1"/>
          <p:nvPr/>
        </p:nvSpPr>
        <p:spPr>
          <a:xfrm>
            <a:off x="1694923" y="4862975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1788373" y="3824242"/>
            <a:ext cx="1335609" cy="969992"/>
            <a:chOff x="1328739" y="4667177"/>
            <a:chExt cx="478873" cy="476323"/>
          </a:xfrm>
        </p:grpSpPr>
        <p:sp>
          <p:nvSpPr>
            <p:cNvPr id="40" name="직사각형 39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339940" y="4862975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3442063" y="3824242"/>
            <a:ext cx="1335609" cy="969992"/>
            <a:chOff x="1328739" y="4667177"/>
            <a:chExt cx="478873" cy="476323"/>
          </a:xfrm>
        </p:grpSpPr>
        <p:sp>
          <p:nvSpPr>
            <p:cNvPr id="45" name="직사각형 4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6" name="직선 연결선 4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47"/>
          <p:cNvGrpSpPr/>
          <p:nvPr/>
        </p:nvGrpSpPr>
        <p:grpSpPr>
          <a:xfrm>
            <a:off x="2270131" y="4129238"/>
            <a:ext cx="360000" cy="360000"/>
            <a:chOff x="1083487" y="6518884"/>
            <a:chExt cx="360000" cy="360000"/>
          </a:xfrm>
        </p:grpSpPr>
        <p:sp>
          <p:nvSpPr>
            <p:cNvPr id="50" name="타원 49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171" y="4112560"/>
            <a:ext cx="360000" cy="3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5011628" y="4862975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5105078" y="3824242"/>
            <a:ext cx="1335609" cy="969992"/>
            <a:chOff x="1328739" y="4667177"/>
            <a:chExt cx="478873" cy="476323"/>
          </a:xfrm>
        </p:grpSpPr>
        <p:sp>
          <p:nvSpPr>
            <p:cNvPr id="59" name="직사각형 5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0" name="직선 연결선 5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/>
          <p:cNvGrpSpPr/>
          <p:nvPr/>
        </p:nvGrpSpPr>
        <p:grpSpPr>
          <a:xfrm>
            <a:off x="5586836" y="4129238"/>
            <a:ext cx="360000" cy="360000"/>
            <a:chOff x="1083487" y="6518884"/>
            <a:chExt cx="360000" cy="360000"/>
          </a:xfrm>
        </p:grpSpPr>
        <p:sp>
          <p:nvSpPr>
            <p:cNvPr id="63" name="타원 62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6669607" y="4862975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6763057" y="3824242"/>
            <a:ext cx="1335609" cy="969992"/>
            <a:chOff x="1328739" y="4667177"/>
            <a:chExt cx="478873" cy="476323"/>
          </a:xfrm>
        </p:grpSpPr>
        <p:sp>
          <p:nvSpPr>
            <p:cNvPr id="67" name="직사각형 6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7244815" y="4129238"/>
            <a:ext cx="360000" cy="360000"/>
            <a:chOff x="1083487" y="6518884"/>
            <a:chExt cx="360000" cy="360000"/>
          </a:xfrm>
        </p:grpSpPr>
        <p:sp>
          <p:nvSpPr>
            <p:cNvPr id="71" name="타원 70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73" name="모서리가 둥근 직사각형 72"/>
          <p:cNvSpPr/>
          <p:nvPr/>
        </p:nvSpPr>
        <p:spPr>
          <a:xfrm>
            <a:off x="1782728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25527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5107120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770169" y="5386195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512676" y="6113627"/>
            <a:ext cx="2732536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콘텐츠 공유하고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직사각형 58"/>
          <p:cNvSpPr/>
          <p:nvPr/>
        </p:nvSpPr>
        <p:spPr>
          <a:xfrm>
            <a:off x="1741380" y="13397066"/>
            <a:ext cx="6313998" cy="3570817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539807" y="13954324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 smtClean="0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/>
              <a:t>받으며</a:t>
            </a:r>
          </a:p>
          <a:p>
            <a:r>
              <a:rPr lang="ko-KR" altLang="ko-KR" sz="90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104" name="직사각형 103"/>
          <p:cNvSpPr/>
          <p:nvPr/>
        </p:nvSpPr>
        <p:spPr>
          <a:xfrm>
            <a:off x="1938985" y="15999265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3968342" y="15999265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5981192" y="15999265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107" name="그룹 106"/>
          <p:cNvGrpSpPr/>
          <p:nvPr/>
        </p:nvGrpSpPr>
        <p:grpSpPr>
          <a:xfrm>
            <a:off x="1938985" y="14809826"/>
            <a:ext cx="1878290" cy="1125124"/>
            <a:chOff x="1328739" y="4667177"/>
            <a:chExt cx="478873" cy="476323"/>
          </a:xfrm>
        </p:grpSpPr>
        <p:sp>
          <p:nvSpPr>
            <p:cNvPr id="108" name="직사각형 10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9" name="직선 연결선 10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그룹 110"/>
          <p:cNvGrpSpPr/>
          <p:nvPr/>
        </p:nvGrpSpPr>
        <p:grpSpPr>
          <a:xfrm>
            <a:off x="3968342" y="14809826"/>
            <a:ext cx="1878290" cy="1125124"/>
            <a:chOff x="1328739" y="4667177"/>
            <a:chExt cx="478873" cy="476323"/>
          </a:xfrm>
        </p:grpSpPr>
        <p:sp>
          <p:nvSpPr>
            <p:cNvPr id="112" name="직사각형 11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3" name="직선 연결선 11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14"/>
          <p:cNvGrpSpPr/>
          <p:nvPr/>
        </p:nvGrpSpPr>
        <p:grpSpPr>
          <a:xfrm>
            <a:off x="5981192" y="14809826"/>
            <a:ext cx="1878290" cy="1125124"/>
            <a:chOff x="1328739" y="4667177"/>
            <a:chExt cx="478873" cy="476323"/>
          </a:xfrm>
        </p:grpSpPr>
        <p:sp>
          <p:nvSpPr>
            <p:cNvPr id="116" name="직사각형 11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7" name="직선 연결선 11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9" name="그림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7606" y="13852885"/>
            <a:ext cx="701266" cy="442252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315" y="13763747"/>
            <a:ext cx="778495" cy="837249"/>
          </a:xfrm>
          <a:prstGeom prst="rect">
            <a:avLst/>
          </a:prstGeom>
        </p:spPr>
      </p:pic>
      <p:sp>
        <p:nvSpPr>
          <p:cNvPr id="121" name="덧셈 기호 120"/>
          <p:cNvSpPr/>
          <p:nvPr/>
        </p:nvSpPr>
        <p:spPr>
          <a:xfrm rot="2700000">
            <a:off x="7678316" y="13693843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438204" y="490193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이용하기</a:t>
            </a:r>
          </a:p>
        </p:txBody>
      </p:sp>
      <p:grpSp>
        <p:nvGrpSpPr>
          <p:cNvPr id="125" name="그룹 124"/>
          <p:cNvGrpSpPr/>
          <p:nvPr/>
        </p:nvGrpSpPr>
        <p:grpSpPr>
          <a:xfrm>
            <a:off x="2816840" y="1336843"/>
            <a:ext cx="4043094" cy="1986827"/>
            <a:chOff x="2807183" y="2177539"/>
            <a:chExt cx="4043094" cy="1986827"/>
          </a:xfrm>
        </p:grpSpPr>
        <p:sp>
          <p:nvSpPr>
            <p:cNvPr id="126" name="TextBox 125"/>
            <p:cNvSpPr txBox="1"/>
            <p:nvPr/>
          </p:nvSpPr>
          <p:spPr>
            <a:xfrm>
              <a:off x="4346313" y="2177539"/>
              <a:ext cx="10518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#02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320711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337062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807183" y="3533927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lang="ko-KR" altLang="en-US" sz="1000" spc="-70" dirty="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dirty="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dirty="0" smtClean="0">
                <a:latin typeface="맑은 고딕" panose="020B0503020000020004" pitchFamily="50" charset="-127"/>
              </a:endParaRPr>
            </a:p>
            <a:p>
              <a:pPr algn="ctr">
                <a:spcBef>
                  <a:spcPts val="200"/>
                </a:spcBef>
              </a:pPr>
              <a:r>
                <a:rPr lang="en-US" altLang="ko-KR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건강한 행복 안겨드리는 푸짐한 경품이벤트에 참여해보세요</a:t>
              </a:r>
              <a:r>
                <a:rPr lang="en-US" altLang="ko-KR" sz="10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902034" y="3948922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</p:grpSp>
      <p:sp>
        <p:nvSpPr>
          <p:cNvPr id="133" name="직사각형 132"/>
          <p:cNvSpPr/>
          <p:nvPr/>
        </p:nvSpPr>
        <p:spPr>
          <a:xfrm>
            <a:off x="1745307" y="10132504"/>
            <a:ext cx="6312500" cy="29992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이등변 삼각형 133"/>
          <p:cNvSpPr/>
          <p:nvPr/>
        </p:nvSpPr>
        <p:spPr>
          <a:xfrm rot="5400000">
            <a:off x="4651921" y="11434349"/>
            <a:ext cx="499269" cy="4304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183517" y="9698625"/>
            <a:ext cx="143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야핏 사이클 활용법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981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/>
          <p:cNvSpPr/>
          <p:nvPr/>
        </p:nvSpPr>
        <p:spPr>
          <a:xfrm>
            <a:off x="1154642" y="436174"/>
            <a:ext cx="7500862" cy="112224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8225719" y="436174"/>
            <a:ext cx="429784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1154642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745307" y="8631524"/>
            <a:ext cx="6312500" cy="24684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30984" y="8813656"/>
            <a:ext cx="5059398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050" dirty="0"/>
              <a:t>이벤트 응모기간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2020.11.04 </a:t>
            </a:r>
            <a:r>
              <a:rPr lang="en-US" altLang="ko-KR" sz="1050" dirty="0"/>
              <a:t>~ 12.09</a:t>
            </a:r>
          </a:p>
          <a:p>
            <a:pPr>
              <a:spcBef>
                <a:spcPts val="400"/>
              </a:spcBef>
            </a:pPr>
            <a:r>
              <a:rPr lang="ko-KR" altLang="en-US" sz="1050" dirty="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간편비밀번호 등록 시 자동 응모</a:t>
            </a:r>
            <a:endParaRPr lang="en-US" altLang="ko-KR" sz="1050"/>
          </a:p>
          <a:p>
            <a:pPr>
              <a:spcBef>
                <a:spcPts val="400"/>
              </a:spcBef>
            </a:pPr>
            <a:r>
              <a:rPr lang="en-US" altLang="ko-KR" sz="1050" smtClean="0"/>
              <a:t>                      *</a:t>
            </a:r>
            <a:r>
              <a:rPr lang="ko-KR" altLang="en-US" sz="1050"/>
              <a:t>라이나생명 </a:t>
            </a:r>
            <a:r>
              <a:rPr lang="en-US" altLang="ko-KR" sz="1050"/>
              <a:t>App </a:t>
            </a:r>
            <a:r>
              <a:rPr lang="ko-KR" altLang="en-US" sz="1050"/>
              <a:t>미설치 고객은 먼저 설치 해 주세요</a:t>
            </a:r>
            <a:r>
              <a:rPr lang="en-US" altLang="ko-KR" sz="1050"/>
              <a:t>.</a:t>
            </a:r>
          </a:p>
          <a:p>
            <a:pPr>
              <a:spcBef>
                <a:spcPts val="400"/>
              </a:spcBef>
            </a:pPr>
            <a:r>
              <a:rPr lang="en-US" altLang="ko-KR" sz="1050" smtClean="0"/>
              <a:t>                      *</a:t>
            </a:r>
            <a:r>
              <a:rPr lang="ko-KR" altLang="en-US" sz="1050"/>
              <a:t>최초 등록 시에만 응모 인정 됩니다</a:t>
            </a:r>
            <a:r>
              <a:rPr lang="en-US" altLang="ko-KR" sz="1050"/>
              <a:t>. </a:t>
            </a:r>
            <a:endParaRPr lang="en-US" altLang="ko-KR" sz="1050" smtClean="0"/>
          </a:p>
          <a:p>
            <a:pPr>
              <a:spcBef>
                <a:spcPts val="1000"/>
              </a:spcBef>
            </a:pPr>
            <a:r>
              <a:rPr lang="ko-KR" altLang="en-US" sz="1050" smtClean="0"/>
              <a:t>당첨자 </a:t>
            </a:r>
            <a:r>
              <a:rPr lang="ko-KR" altLang="en-US" sz="1050" dirty="0"/>
              <a:t>선정 </a:t>
            </a:r>
            <a:r>
              <a:rPr lang="en-US" altLang="ko-KR" sz="1050"/>
              <a:t>: </a:t>
            </a:r>
            <a:r>
              <a:rPr lang="ko-KR" altLang="en-US" sz="1050"/>
              <a:t>이벤트 기간 내 간편비밀번호 등록한 고객 중 추첨을 통해 당첨자 </a:t>
            </a:r>
            <a:r>
              <a:rPr lang="ko-KR" altLang="en-US" sz="1050" smtClean="0"/>
              <a:t>선정</a:t>
            </a:r>
            <a:endParaRPr lang="en-US" altLang="ko-KR" sz="1050" dirty="0"/>
          </a:p>
          <a:p>
            <a:pPr>
              <a:spcBef>
                <a:spcPts val="1000"/>
              </a:spcBef>
            </a:pPr>
            <a:r>
              <a:rPr lang="ko-KR" altLang="en-US" sz="1050" dirty="0"/>
              <a:t>당첨자 발표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2020.12.16 / </a:t>
            </a:r>
            <a:r>
              <a:rPr lang="ko-KR" altLang="en-US" sz="1050" smtClean="0"/>
              <a:t>라이나생명 </a:t>
            </a:r>
            <a:r>
              <a:rPr lang="ko-KR" altLang="en-US" sz="1050"/>
              <a:t>케어라운지 이벤트 게시판</a:t>
            </a:r>
            <a:endParaRPr lang="en-US" altLang="ko-KR" sz="105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2030984" y="1023831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95" name="TextBox 94"/>
          <p:cNvSpPr txBox="1"/>
          <p:nvPr/>
        </p:nvSpPr>
        <p:spPr>
          <a:xfrm>
            <a:off x="2055205" y="10432475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584424" y="436175"/>
            <a:ext cx="4427531" cy="477371"/>
            <a:chOff x="1940059" y="3496364"/>
            <a:chExt cx="4427531" cy="477371"/>
          </a:xfrm>
        </p:grpSpPr>
        <p:sp>
          <p:nvSpPr>
            <p:cNvPr id="82" name="직사각형 81"/>
            <p:cNvSpPr/>
            <p:nvPr/>
          </p:nvSpPr>
          <p:spPr>
            <a:xfrm>
              <a:off x="1940059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" name="직선 연결선 4"/>
          <p:cNvCxnSpPr/>
          <p:nvPr/>
        </p:nvCxnSpPr>
        <p:spPr>
          <a:xfrm>
            <a:off x="1154642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flipH="1">
            <a:off x="1154642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/>
          <p:cNvGrpSpPr/>
          <p:nvPr/>
        </p:nvGrpSpPr>
        <p:grpSpPr>
          <a:xfrm>
            <a:off x="2610514" y="1385420"/>
            <a:ext cx="4596130" cy="2627861"/>
            <a:chOff x="1693435" y="2225164"/>
            <a:chExt cx="4596130" cy="2627861"/>
          </a:xfrm>
        </p:grpSpPr>
        <p:sp>
          <p:nvSpPr>
            <p:cNvPr id="102" name="TextBox 101"/>
            <p:cNvSpPr txBox="1"/>
            <p:nvPr/>
          </p:nvSpPr>
          <p:spPr>
            <a:xfrm>
              <a:off x="3405923" y="2225164"/>
              <a:ext cx="1171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 이벤트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693435" y="2574593"/>
              <a:ext cx="4596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28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r>
                <a:rPr lang="ko-KR" altLang="en-US" sz="28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간편비밀번호 등록</a:t>
              </a:r>
              <a:endParaRPr lang="en-US" altLang="ko-KR" sz="28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283180" y="3993253"/>
              <a:ext cx="3416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계약이 있는 고객님들께만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시크릿이벤트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무려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천명당첨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542546" y="3213348"/>
              <a:ext cx="2897909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lang="en-US" altLang="ko-KR" sz="1000" spc="-70" dirty="0">
                  <a:latin typeface="맑은 고딕" panose="020B0503020000020004" pitchFamily="50" charset="-127"/>
                </a:rPr>
                <a:t>App</a:t>
              </a:r>
              <a:r>
                <a:rPr lang="ko-KR" altLang="en-US" sz="1000" spc="-70" dirty="0">
                  <a:latin typeface="맑은 고딕" panose="020B0503020000020004" pitchFamily="50" charset="-127"/>
                </a:rPr>
                <a:t>에서 </a:t>
              </a:r>
              <a:r>
                <a:rPr lang="ko-KR" altLang="en-US" sz="1000" spc="-70" dirty="0" err="1">
                  <a:latin typeface="맑은 고딕" panose="020B0503020000020004" pitchFamily="50" charset="-127"/>
                </a:rPr>
                <a:t>로그인을</a:t>
              </a:r>
              <a:r>
                <a:rPr lang="ko-KR" altLang="en-US" sz="1000" spc="-70" dirty="0">
                  <a:latin typeface="맑은 고딕" panose="020B0503020000020004" pitchFamily="50" charset="-127"/>
                </a:rPr>
                <a:t> 쉽고 빠르게</a:t>
              </a:r>
              <a:r>
                <a:rPr lang="en-US" altLang="ko-KR" sz="1000" spc="-70" dirty="0">
                  <a:latin typeface="맑은 고딕" panose="020B0503020000020004" pitchFamily="50" charset="-127"/>
                </a:rPr>
                <a:t>,</a:t>
              </a:r>
            </a:p>
            <a:p>
              <a:pPr algn="ctr">
                <a:spcBef>
                  <a:spcPts val="200"/>
                </a:spcBef>
              </a:pPr>
              <a:r>
                <a:rPr lang="ko-KR" altLang="en-US" sz="1000" spc="-70" dirty="0" smtClean="0">
                  <a:latin typeface="맑은 고딕" panose="020B0503020000020004" pitchFamily="50" charset="-127"/>
                </a:rPr>
                <a:t>간편비밀번호를 </a:t>
              </a:r>
              <a:r>
                <a:rPr lang="ko-KR" altLang="en-US" sz="1000" spc="-70" dirty="0">
                  <a:latin typeface="맑은 고딕" panose="020B0503020000020004" pitchFamily="50" charset="-127"/>
                </a:rPr>
                <a:t>등록해서 이용해 보세요</a:t>
              </a:r>
              <a:r>
                <a:rPr lang="en-US" altLang="ko-KR" sz="1000" spc="-70" dirty="0">
                  <a:latin typeface="맑은 고딕" panose="020B0503020000020004" pitchFamily="50" charset="-127"/>
                </a:rPr>
                <a:t>.</a:t>
              </a:r>
            </a:p>
            <a:p>
              <a:pPr algn="ctr">
                <a:spcBef>
                  <a:spcPts val="200"/>
                </a:spcBef>
              </a:pPr>
              <a:r>
                <a:rPr lang="ko-KR" altLang="en-US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추첨을 통해 </a:t>
              </a:r>
              <a:r>
                <a:rPr lang="en-US" altLang="ko-KR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5,000</a:t>
              </a:r>
              <a:r>
                <a:rPr lang="ko-KR" altLang="en-US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상품권을 증정해드립니다</a:t>
              </a:r>
              <a:r>
                <a:rPr lang="en-US" altLang="ko-KR" sz="10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836568" y="4606804"/>
              <a:ext cx="22958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이벤트 응모기간 </a:t>
              </a:r>
              <a:r>
                <a:rPr lang="en-US" altLang="ko-KR" sz="1000" smtClean="0"/>
                <a:t>: 2020</a:t>
              </a:r>
              <a:r>
                <a:rPr lang="en-US" altLang="ko-KR" sz="1000"/>
                <a:t>. 11. </a:t>
              </a:r>
              <a:r>
                <a:rPr lang="en-US" altLang="ko-KR" sz="1000" smtClean="0"/>
                <a:t>04 </a:t>
              </a:r>
              <a:r>
                <a:rPr lang="en-US" altLang="ko-KR" sz="1000"/>
                <a:t>~ </a:t>
              </a:r>
              <a:r>
                <a:rPr lang="en-US" altLang="ko-KR" sz="1000" smtClean="0"/>
                <a:t>12. 09</a:t>
              </a:r>
              <a:endParaRPr lang="en-US" altLang="ko-KR" sz="1000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423231" y="5531787"/>
            <a:ext cx="504849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600" b="1" spc="-70" dirty="0">
                <a:latin typeface="맑은 고딕" panose="020B0503020000020004" pitchFamily="50" charset="-127"/>
              </a:rPr>
              <a:t>[  </a:t>
            </a:r>
            <a:r>
              <a:rPr lang="ko-KR" altLang="en-US" sz="1600" b="1" spc="-70">
                <a:latin typeface="맑은 고딕" panose="020B0503020000020004" pitchFamily="50" charset="-127"/>
              </a:rPr>
              <a:t>안전하고 정확한 내 보험계약</a:t>
            </a:r>
            <a:r>
              <a:rPr lang="en-US" altLang="ko-KR" sz="1600" b="1" spc="-70" dirty="0">
                <a:latin typeface="맑은 고딕" panose="020B0503020000020004" pitchFamily="50" charset="-127"/>
              </a:rPr>
              <a:t>, </a:t>
            </a:r>
            <a:r>
              <a:rPr lang="ko-KR" altLang="en-US" sz="1600" b="1" spc="-70">
                <a:latin typeface="맑은 고딕" panose="020B0503020000020004" pitchFamily="50" charset="-127"/>
              </a:rPr>
              <a:t>이렇게 관리해보세요</a:t>
            </a:r>
            <a:r>
              <a:rPr lang="en-US" altLang="ko-KR" sz="1600" b="1" spc="-70" dirty="0">
                <a:latin typeface="맑은 고딕" panose="020B0503020000020004" pitchFamily="50" charset="-127"/>
              </a:rPr>
              <a:t>  ]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90855" y="6015643"/>
            <a:ext cx="3913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빠르고 편리한 간편비밀번호 설정을 통해 더 쉽게 </a:t>
            </a:r>
            <a:r>
              <a:rPr lang="ko-KR" altLang="en-US" sz="1000"/>
              <a:t>로그인해보세요</a:t>
            </a:r>
            <a:r>
              <a:rPr lang="en-US" altLang="ko-KR" sz="1000" smtClean="0"/>
              <a:t>~</a:t>
            </a:r>
            <a:endParaRPr lang="en-US" altLang="ko-KR" sz="1000" dirty="0" smtClean="0"/>
          </a:p>
        </p:txBody>
      </p:sp>
      <p:grpSp>
        <p:nvGrpSpPr>
          <p:cNvPr id="127" name="그룹 126"/>
          <p:cNvGrpSpPr/>
          <p:nvPr/>
        </p:nvGrpSpPr>
        <p:grpSpPr>
          <a:xfrm>
            <a:off x="3956807" y="6511872"/>
            <a:ext cx="2051022" cy="1253402"/>
            <a:chOff x="1328739" y="4667177"/>
            <a:chExt cx="478873" cy="476323"/>
          </a:xfrm>
        </p:grpSpPr>
        <p:sp>
          <p:nvSpPr>
            <p:cNvPr id="128" name="직사각형 12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9" name="직선 연결선 12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059565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80171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09350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097302" y="4238663"/>
            <a:ext cx="1719010" cy="583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라이나생명 </a:t>
            </a:r>
            <a:r>
              <a:rPr lang="en-US" altLang="ko-KR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App</a:t>
            </a:r>
          </a:p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설치하기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039962" y="4238663"/>
            <a:ext cx="1719010" cy="583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라이나생명 </a:t>
            </a:r>
            <a:r>
              <a:rPr lang="en-US" altLang="ko-KR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App</a:t>
            </a:r>
          </a:p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설치하기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205551" y="4352636"/>
            <a:ext cx="370405" cy="352633"/>
            <a:chOff x="1328739" y="4667177"/>
            <a:chExt cx="478873" cy="476323"/>
          </a:xfrm>
        </p:grpSpPr>
        <p:sp>
          <p:nvSpPr>
            <p:cNvPr id="44" name="직사각형 4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/>
          <p:cNvGrpSpPr/>
          <p:nvPr/>
        </p:nvGrpSpPr>
        <p:grpSpPr>
          <a:xfrm>
            <a:off x="5151988" y="4352636"/>
            <a:ext cx="370405" cy="352633"/>
            <a:chOff x="1328739" y="4667177"/>
            <a:chExt cx="478873" cy="476323"/>
          </a:xfrm>
        </p:grpSpPr>
        <p:sp>
          <p:nvSpPr>
            <p:cNvPr id="48" name="직사각형 4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87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/>
          <p:cNvSpPr/>
          <p:nvPr/>
        </p:nvSpPr>
        <p:spPr>
          <a:xfrm>
            <a:off x="59267" y="5740735"/>
            <a:ext cx="7500863" cy="10462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64719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(1/4)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01248"/>
              </p:ext>
            </p:extLst>
          </p:nvPr>
        </p:nvGraphicFramePr>
        <p:xfrm>
          <a:off x="7691267" y="304800"/>
          <a:ext cx="2160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건강관리이벤트 상단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마우스 오버 시 효과 적용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영역으로 자동 스크롤링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영역으로 자동 스크롤링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준법감시인 확인 필 번호</a:t>
                      </a:r>
                      <a:r>
                        <a:rPr lang="ko-KR" altLang="en-US" sz="800" b="0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 스크롤에 따라 상하 이동되는 플로팅버튼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두번째 이벤트 예고 안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내 레이어팝업이 슬라이딩 되며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랜딩페이지 하단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Coming Soon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부분 진입 시 해당 플로팅버튼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hidden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-4401"/>
            <a:ext cx="1275091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267" y="4681634"/>
            <a:ext cx="7500863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59267" y="873026"/>
            <a:ext cx="7500863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10082" y="1726868"/>
            <a:ext cx="3290644" cy="1264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36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8959" y="1262298"/>
            <a:ext cx="1976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89225" y="60653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 dirty="0">
                <a:latin typeface="맑은 고딕" panose="020B0503020000020004" pitchFamily="50" charset="-127"/>
              </a:rPr>
              <a:t>총 </a:t>
            </a:r>
            <a:r>
              <a:rPr lang="en-US" altLang="ko-KR" sz="1100" b="1" u="sng" spc="-70" dirty="0">
                <a:latin typeface="맑은 고딕" panose="020B0503020000020004" pitchFamily="50" charset="-127"/>
              </a:rPr>
              <a:t>11,676</a:t>
            </a:r>
            <a:r>
              <a:rPr lang="ko-KR" altLang="en-US" sz="11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1100" b="1" spc="-70">
                <a:latin typeface="맑은 고딕" panose="020B0503020000020004" pitchFamily="50" charset="-127"/>
              </a:rPr>
              <a:t>께 건강한 행복 안겨드리는 푸짐한 경품 계획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!</a:t>
            </a:r>
          </a:p>
        </p:txBody>
      </p:sp>
      <p:grpSp>
        <p:nvGrpSpPr>
          <p:cNvPr id="39" name="그룹 38"/>
          <p:cNvGrpSpPr/>
          <p:nvPr/>
        </p:nvGrpSpPr>
        <p:grpSpPr>
          <a:xfrm rot="5400000">
            <a:off x="3738150" y="6423306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40" name="갈매기형 수장 39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갈매기형 수장 41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59267" y="426830"/>
            <a:ext cx="7500863" cy="459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GNB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084990" y="4681634"/>
            <a:ext cx="2475140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9267" y="4681634"/>
            <a:ext cx="2478465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1037702" y="48446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476" y="5173308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517106" y="484673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40591" y="5173308"/>
            <a:ext cx="11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</a:rPr>
              <a:t>치아정보 확인하고</a:t>
            </a:r>
            <a:endParaRPr lang="en-US" altLang="ko-KR" sz="900" b="1" smtClean="0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</a:rPr>
              <a:t>지인에게 공유하기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963600" y="4846733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BONUS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37389" y="517330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</a:rPr>
              <a:t>App</a:t>
            </a:r>
            <a:r>
              <a:rPr lang="ko-KR" altLang="en-US" sz="900" b="1" dirty="0">
                <a:latin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grpSp>
        <p:nvGrpSpPr>
          <p:cNvPr id="71" name="그룹 70"/>
          <p:cNvGrpSpPr/>
          <p:nvPr/>
        </p:nvGrpSpPr>
        <p:grpSpPr>
          <a:xfrm>
            <a:off x="4377865" y="885959"/>
            <a:ext cx="3171469" cy="3782843"/>
            <a:chOff x="5563400" y="449108"/>
            <a:chExt cx="3171469" cy="3782843"/>
          </a:xfrm>
        </p:grpSpPr>
        <p:cxnSp>
          <p:nvCxnSpPr>
            <p:cNvPr id="72" name="직선 연결선 71"/>
            <p:cNvCxnSpPr/>
            <p:nvPr/>
          </p:nvCxnSpPr>
          <p:spPr>
            <a:xfrm flipH="1"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857963" y="4376438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581003" y="1290868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48959" y="3157753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참여하기 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3"/>
          <a:srcRect b="3415"/>
          <a:stretch/>
        </p:blipFill>
        <p:spPr>
          <a:xfrm>
            <a:off x="267148" y="3809414"/>
            <a:ext cx="1225882" cy="554637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63" y="3729479"/>
            <a:ext cx="745776" cy="720119"/>
          </a:xfrm>
          <a:prstGeom prst="rect">
            <a:avLst/>
          </a:prstGeom>
        </p:spPr>
      </p:pic>
      <p:pic>
        <p:nvPicPr>
          <p:cNvPr id="79" name="그림 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73" y="3729479"/>
            <a:ext cx="662926" cy="712956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1984466" y="484917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4577451" y="484917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83098" y="484917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2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174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(1/4) - 2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번째 이벤트 미진행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60730"/>
              </p:ext>
            </p:extLst>
          </p:nvPr>
        </p:nvGraphicFramePr>
        <p:xfrm>
          <a:off x="7691267" y="304800"/>
          <a:ext cx="2160000" cy="2060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건강관리이벤트 상단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번째 이벤트 미진행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-4401"/>
            <a:ext cx="1275091" cy="914400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267" y="5740735"/>
            <a:ext cx="7500863" cy="104625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267" y="4681634"/>
            <a:ext cx="7500863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9267" y="873026"/>
            <a:ext cx="7500863" cy="380860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110082" y="1726868"/>
            <a:ext cx="3290644" cy="12644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36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36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ko-KR" altLang="en-US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32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48959" y="1262298"/>
            <a:ext cx="1976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89225" y="6065391"/>
            <a:ext cx="44409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100" b="1" spc="-70" dirty="0">
                <a:latin typeface="맑은 고딕" panose="020B0503020000020004" pitchFamily="50" charset="-127"/>
              </a:rPr>
              <a:t>총 </a:t>
            </a:r>
            <a:r>
              <a:rPr lang="en-US" altLang="ko-KR" sz="1100" b="1" u="sng" spc="-70" dirty="0">
                <a:latin typeface="맑은 고딕" panose="020B0503020000020004" pitchFamily="50" charset="-127"/>
              </a:rPr>
              <a:t>11,676</a:t>
            </a:r>
            <a:r>
              <a:rPr lang="ko-KR" altLang="en-US" sz="11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1100" b="1" spc="-70">
                <a:latin typeface="맑은 고딕" panose="020B0503020000020004" pitchFamily="50" charset="-127"/>
              </a:rPr>
              <a:t>께 건강한 행복 안겨드리는 푸짐한 경품 계획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, </a:t>
            </a:r>
            <a:r>
              <a:rPr lang="ko-KR" altLang="en-US" sz="11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1100" b="1" spc="-70" dirty="0">
                <a:latin typeface="맑은 고딕" panose="020B0503020000020004" pitchFamily="50" charset="-127"/>
              </a:rPr>
              <a:t>!</a:t>
            </a:r>
          </a:p>
        </p:txBody>
      </p:sp>
      <p:grpSp>
        <p:nvGrpSpPr>
          <p:cNvPr id="38" name="그룹 37"/>
          <p:cNvGrpSpPr/>
          <p:nvPr/>
        </p:nvGrpSpPr>
        <p:grpSpPr>
          <a:xfrm rot="5400000">
            <a:off x="3738150" y="6423306"/>
            <a:ext cx="143096" cy="140669"/>
            <a:chOff x="2695099" y="-361950"/>
            <a:chExt cx="177495" cy="209550"/>
          </a:xfrm>
          <a:solidFill>
            <a:schemeClr val="bg1">
              <a:lumMod val="50000"/>
            </a:schemeClr>
          </a:solidFill>
        </p:grpSpPr>
        <p:sp>
          <p:nvSpPr>
            <p:cNvPr id="39" name="갈매기형 수장 38"/>
            <p:cNvSpPr/>
            <p:nvPr/>
          </p:nvSpPr>
          <p:spPr>
            <a:xfrm>
              <a:off x="2774963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갈매기형 수장 39"/>
            <p:cNvSpPr/>
            <p:nvPr/>
          </p:nvSpPr>
          <p:spPr>
            <a:xfrm>
              <a:off x="2695099" y="-361950"/>
              <a:ext cx="97631" cy="209550"/>
            </a:xfrm>
            <a:prstGeom prst="chevron">
              <a:avLst>
                <a:gd name="adj" fmla="val 71766"/>
              </a:avLst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9267" y="426830"/>
            <a:ext cx="7500863" cy="45912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mtClean="0">
                <a:solidFill>
                  <a:schemeClr val="tx1"/>
                </a:solidFill>
              </a:rPr>
              <a:t>GNB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084990" y="4681634"/>
            <a:ext cx="2475140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9267" y="4681634"/>
            <a:ext cx="2478465" cy="106617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1037702" y="4844635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3476" y="5173308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주기적으로 안내받아</a:t>
            </a:r>
            <a:endParaRPr lang="en-US" altLang="ko-KR" sz="900" b="1">
              <a:latin typeface="맑은 고딕" panose="020B0503020000020004" pitchFamily="50" charset="-127"/>
            </a:endParaRPr>
          </a:p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치아건강에 도움받기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17106" y="4846733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125174" y="5173308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건강한 경품 계획</a:t>
            </a:r>
            <a:r>
              <a:rPr lang="en-US" altLang="ko-KR" sz="900" b="1"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900" b="1">
                <a:latin typeface="맑은 고딕" panose="020B0503020000020004" pitchFamily="50" charset="-127"/>
              </a:rPr>
              <a:t>11</a:t>
            </a:r>
            <a:r>
              <a:rPr lang="ko-KR" altLang="en-US" sz="900" b="1">
                <a:latin typeface="맑은 고딕" panose="020B0503020000020004" pitchFamily="50" charset="-127"/>
              </a:rPr>
              <a:t>월 </a:t>
            </a:r>
            <a:r>
              <a:rPr lang="en-US" altLang="ko-KR" sz="900" b="1">
                <a:latin typeface="맑은 고딕" panose="020B0503020000020004" pitchFamily="50" charset="-127"/>
              </a:rPr>
              <a:t>18</a:t>
            </a:r>
            <a:r>
              <a:rPr lang="ko-KR" altLang="en-US" sz="900" b="1">
                <a:latin typeface="맑은 고딕" panose="020B0503020000020004" pitchFamily="50" charset="-127"/>
              </a:rPr>
              <a:t>일 공개됩니다</a:t>
            </a:r>
            <a:r>
              <a:rPr lang="en-US" altLang="ko-KR" sz="900" b="1">
                <a:latin typeface="맑은 고딕" panose="020B0503020000020004" pitchFamily="50" charset="-127"/>
              </a:rPr>
              <a:t>!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963600" y="4846733"/>
            <a:ext cx="7665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BONUS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37389" y="5173308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맑은 고딕" panose="020B0503020000020004" pitchFamily="50" charset="-127"/>
              </a:rPr>
              <a:t>App</a:t>
            </a:r>
            <a:r>
              <a:rPr lang="ko-KR" altLang="en-US" sz="900" b="1" dirty="0">
                <a:latin typeface="맑은 고딕" panose="020B0503020000020004" pitchFamily="50" charset="-127"/>
              </a:rPr>
              <a:t>에서 간편비밀번호</a:t>
            </a:r>
          </a:p>
          <a:p>
            <a:pPr algn="ctr"/>
            <a:r>
              <a:rPr lang="ko-KR" altLang="en-US" sz="9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4377865" y="885959"/>
            <a:ext cx="3171469" cy="3782843"/>
            <a:chOff x="5563400" y="449108"/>
            <a:chExt cx="3171469" cy="3782843"/>
          </a:xfrm>
        </p:grpSpPr>
        <p:cxnSp>
          <p:nvCxnSpPr>
            <p:cNvPr id="71" name="직선 연결선 70"/>
            <p:cNvCxnSpPr/>
            <p:nvPr/>
          </p:nvCxnSpPr>
          <p:spPr>
            <a:xfrm flipH="1"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>
              <a:off x="5563400" y="449108"/>
              <a:ext cx="3171469" cy="3782843"/>
            </a:xfrm>
            <a:prstGeom prst="line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57963" y="4376438"/>
            <a:ext cx="174438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준법감시인 확인필 제 </a:t>
            </a:r>
            <a:r>
              <a:rPr lang="en-US" altLang="ko-KR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2020-M00456</a:t>
            </a:r>
            <a:r>
              <a:rPr lang="ko-KR" altLang="en-US" sz="7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en-US" altLang="ko-KR" sz="7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581003" y="1290868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48959" y="3157753"/>
            <a:ext cx="1462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참여하기  </a:t>
            </a:r>
            <a:r>
              <a:rPr lang="en-US" altLang="ko-KR" sz="1100" smtClean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endParaRPr lang="en-US" altLang="ko-KR" sz="11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3"/>
          <a:srcRect b="3415"/>
          <a:stretch/>
        </p:blipFill>
        <p:spPr>
          <a:xfrm>
            <a:off x="267148" y="3809414"/>
            <a:ext cx="1225882" cy="554637"/>
          </a:xfrm>
          <a:prstGeom prst="rect">
            <a:avLst/>
          </a:prstGeom>
        </p:spPr>
      </p:pic>
      <p:pic>
        <p:nvPicPr>
          <p:cNvPr id="77" name="그림 7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963" y="3729479"/>
            <a:ext cx="745776" cy="720119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673" y="3729479"/>
            <a:ext cx="662926" cy="712956"/>
          </a:xfrm>
          <a:prstGeom prst="rect">
            <a:avLst/>
          </a:prstGeom>
        </p:spPr>
      </p:pic>
      <p:sp>
        <p:nvSpPr>
          <p:cNvPr id="80" name="타원 79"/>
          <p:cNvSpPr/>
          <p:nvPr/>
        </p:nvSpPr>
        <p:spPr>
          <a:xfrm>
            <a:off x="4577451" y="484917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70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403267" y="2498292"/>
            <a:ext cx="509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mtClean="0"/>
              <a:t>1. </a:t>
            </a:r>
            <a:r>
              <a:rPr lang="ko-KR" altLang="en-US" sz="2800" b="1" smtClean="0"/>
              <a:t>스마일케어 구독 신청 이벤트</a:t>
            </a:r>
            <a:endParaRPr lang="en-US" altLang="ko-KR" sz="2800" b="1" smtClean="0"/>
          </a:p>
        </p:txBody>
      </p:sp>
    </p:spTree>
    <p:extLst>
      <p:ext uri="{BB962C8B-B14F-4D97-AF65-F5344CB8AC3E}">
        <p14:creationId xmlns:p14="http://schemas.microsoft.com/office/powerpoint/2010/main" val="386143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504179" y="2915104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비 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18004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스마일케어 구독 프로세스</a:t>
            </a:r>
            <a:endParaRPr lang="ko-KR" altLang="en-US" sz="1100" b="1"/>
          </a:p>
        </p:txBody>
      </p:sp>
      <p:cxnSp>
        <p:nvCxnSpPr>
          <p:cNvPr id="25" name="직선 화살표 연결선 24"/>
          <p:cNvCxnSpPr>
            <a:stCxn id="179" idx="3"/>
            <a:endCxn id="48" idx="1"/>
          </p:cNvCxnSpPr>
          <p:nvPr/>
        </p:nvCxnSpPr>
        <p:spPr>
          <a:xfrm>
            <a:off x="1800323" y="3077104"/>
            <a:ext cx="61410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154164" y="1752600"/>
            <a:ext cx="1296144" cy="5840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기 이벤트 참여완료 안내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타 이벤트 참여 요청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64546" y="3818663"/>
            <a:ext cx="1296144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및 참여 완료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6118160" y="2789072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구독</a:t>
            </a:r>
            <a:r>
              <a:rPr lang="en-US" altLang="ko-KR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62" idx="2"/>
            <a:endCxn id="60" idx="1"/>
          </p:cNvCxnSpPr>
          <p:nvPr/>
        </p:nvCxnSpPr>
        <p:spPr>
          <a:xfrm rot="5400000" flipH="1" flipV="1">
            <a:off x="3869352" y="2306258"/>
            <a:ext cx="1477962" cy="3019653"/>
          </a:xfrm>
          <a:prstGeom prst="bentConnector4">
            <a:avLst>
              <a:gd name="adj1" fmla="val -15467"/>
              <a:gd name="adj2" fmla="val 60731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746579" y="286795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2414431" y="2789072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인증키</a:t>
            </a:r>
            <a:endParaRPr lang="en-US" altLang="ko-KR" sz="900" spc="-4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유효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450435" y="4120893"/>
            <a:ext cx="1296144" cy="434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본인인증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73310" y="3347238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cxnSp>
        <p:nvCxnSpPr>
          <p:cNvPr id="100" name="직선 화살표 연결선 99"/>
          <p:cNvCxnSpPr>
            <a:stCxn id="48" idx="3"/>
            <a:endCxn id="60" idx="1"/>
          </p:cNvCxnSpPr>
          <p:nvPr/>
        </p:nvCxnSpPr>
        <p:spPr>
          <a:xfrm>
            <a:off x="3782583" y="3077104"/>
            <a:ext cx="233557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2"/>
            <a:endCxn id="62" idx="0"/>
          </p:cNvCxnSpPr>
          <p:nvPr/>
        </p:nvCxnSpPr>
        <p:spPr>
          <a:xfrm>
            <a:off x="3098507" y="3365136"/>
            <a:ext cx="0" cy="75575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>
            <a:stCxn id="60" idx="0"/>
            <a:endCxn id="49" idx="2"/>
          </p:cNvCxnSpPr>
          <p:nvPr/>
        </p:nvCxnSpPr>
        <p:spPr>
          <a:xfrm flipV="1">
            <a:off x="6802236" y="2336667"/>
            <a:ext cx="0" cy="45240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965044" y="291277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관심키워드 선택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stCxn id="60" idx="3"/>
            <a:endCxn id="130" idx="1"/>
          </p:cNvCxnSpPr>
          <p:nvPr/>
        </p:nvCxnSpPr>
        <p:spPr>
          <a:xfrm flipV="1">
            <a:off x="7486312" y="3074777"/>
            <a:ext cx="478732" cy="2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>
            <a:stCxn id="130" idx="2"/>
            <a:endCxn id="26" idx="0"/>
          </p:cNvCxnSpPr>
          <p:nvPr/>
        </p:nvCxnSpPr>
        <p:spPr>
          <a:xfrm flipH="1">
            <a:off x="8612618" y="3236777"/>
            <a:ext cx="498" cy="5818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580438" y="2588730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434906" y="285933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147" name="직사각형 146"/>
          <p:cNvSpPr/>
          <p:nvPr/>
        </p:nvSpPr>
        <p:spPr>
          <a:xfrm>
            <a:off x="504179" y="5368416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구독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48" name="꺾인 연결선 147"/>
          <p:cNvCxnSpPr>
            <a:stCxn id="147" idx="3"/>
            <a:endCxn id="60" idx="1"/>
          </p:cNvCxnSpPr>
          <p:nvPr/>
        </p:nvCxnSpPr>
        <p:spPr>
          <a:xfrm flipV="1">
            <a:off x="1800323" y="3077104"/>
            <a:ext cx="4317837" cy="2453312"/>
          </a:xfrm>
          <a:prstGeom prst="bentConnector3">
            <a:avLst>
              <a:gd name="adj1" fmla="val 7255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154164" y="1445464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latin typeface="+mj-ea"/>
              </a:rPr>
              <a:t>ET-020103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2450435" y="3816085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>
                <a:solidFill>
                  <a:prstClr val="black"/>
                </a:solidFill>
                <a:latin typeface="+mj-ea"/>
              </a:rPr>
              <a:t>ET-010100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8" name="직사각형 167"/>
          <p:cNvSpPr/>
          <p:nvPr/>
        </p:nvSpPr>
        <p:spPr>
          <a:xfrm>
            <a:off x="7964546" y="2607968"/>
            <a:ext cx="1296144" cy="304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defRPr/>
            </a:pPr>
            <a:r>
              <a:rPr lang="en-US" altLang="ko-KR" sz="900" smtClean="0">
                <a:solidFill>
                  <a:prstClr val="black"/>
                </a:solidFill>
                <a:latin typeface="+mj-ea"/>
              </a:rPr>
              <a:t>ET-010300</a:t>
            </a:r>
            <a:endParaRPr lang="ko-KR" altLang="en-US" sz="90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5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181"/>
          <p:cNvSpPr txBox="1"/>
          <p:nvPr/>
        </p:nvSpPr>
        <p:spPr>
          <a:xfrm>
            <a:off x="256546" y="322359"/>
            <a:ext cx="21403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스마일케어 구독 이벤트 </a:t>
            </a:r>
            <a:r>
              <a:rPr lang="en-US" altLang="ko-KR" sz="1100" b="1" smtClean="0"/>
              <a:t>journey</a:t>
            </a:r>
            <a:endParaRPr lang="ko-KR" altLang="en-US" sz="11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2" y="1417783"/>
            <a:ext cx="1790700" cy="31228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56546" y="97429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1. </a:t>
            </a:r>
            <a:r>
              <a:rPr lang="ko-KR" altLang="en-US" sz="1100" b="1" smtClean="0"/>
              <a:t>구독이벤트 인지</a:t>
            </a:r>
            <a:endParaRPr lang="ko-KR" altLang="en-US" sz="1100" b="1"/>
          </a:p>
        </p:txBody>
      </p:sp>
      <p:pic>
        <p:nvPicPr>
          <p:cNvPr id="48" name="Picture 2" descr="C:\Users\netive\Downloads\tap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68" y="2143156"/>
            <a:ext cx="367854" cy="3678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2728813" y="974292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2. </a:t>
            </a:r>
            <a:r>
              <a:rPr lang="ko-KR" altLang="en-US" sz="1100" b="1" smtClean="0"/>
              <a:t>본인인증 진행</a:t>
            </a:r>
            <a:endParaRPr lang="ko-KR" altLang="en-US" sz="1100" b="1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32" y="1417783"/>
            <a:ext cx="1790700" cy="31228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236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0670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연락처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동의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40213" y="974292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3. </a:t>
            </a:r>
            <a:r>
              <a:rPr lang="ko-KR" altLang="en-US" sz="1100" b="1" smtClean="0"/>
              <a:t>관심카테고리설정</a:t>
            </a:r>
            <a:endParaRPr lang="ko-KR" altLang="en-US" sz="1100" b="1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32" y="1417783"/>
            <a:ext cx="1790700" cy="3122841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51350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53784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관심카테고리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351613" y="974292"/>
            <a:ext cx="1346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4. </a:t>
            </a:r>
            <a:r>
              <a:rPr lang="ko-KR" altLang="en-US" sz="1100" b="1" smtClean="0"/>
              <a:t>구독이벤트 완료</a:t>
            </a:r>
            <a:endParaRPr lang="ko-KR" altLang="en-US" sz="1100" b="1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432" y="1417783"/>
            <a:ext cx="1790700" cy="3122841"/>
          </a:xfrm>
          <a:prstGeom prst="rect">
            <a:avLst/>
          </a:prstGeom>
        </p:spPr>
      </p:pic>
      <p:sp>
        <p:nvSpPr>
          <p:cNvPr id="65" name="직사각형 64"/>
          <p:cNvSpPr/>
          <p:nvPr/>
        </p:nvSpPr>
        <p:spPr>
          <a:xfrm>
            <a:off x="7446432" y="1417783"/>
            <a:ext cx="1790700" cy="3122841"/>
          </a:xfrm>
          <a:prstGeom prst="rect">
            <a:avLst/>
          </a:pr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7689848" y="1922577"/>
            <a:ext cx="1303867" cy="117686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및 이벤트참여완료</a:t>
            </a:r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en-US" altLang="ko-KR" sz="8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이벤트 안내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/>
          <p:cNvCxnSpPr>
            <a:stCxn id="48" idx="3"/>
          </p:cNvCxnSpPr>
          <p:nvPr/>
        </p:nvCxnSpPr>
        <p:spPr>
          <a:xfrm>
            <a:off x="1297822" y="2327083"/>
            <a:ext cx="1525809" cy="79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4" idx="3"/>
            <a:endCxn id="57" idx="1"/>
          </p:cNvCxnSpPr>
          <p:nvPr/>
        </p:nvCxnSpPr>
        <p:spPr>
          <a:xfrm>
            <a:off x="4614332" y="2979204"/>
            <a:ext cx="520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58" idx="3"/>
            <a:endCxn id="63" idx="1"/>
          </p:cNvCxnSpPr>
          <p:nvPr/>
        </p:nvCxnSpPr>
        <p:spPr>
          <a:xfrm>
            <a:off x="6925732" y="2979204"/>
            <a:ext cx="520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351613" y="4809155"/>
            <a:ext cx="1904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이벤트가 완료된 이후</a:t>
            </a:r>
            <a:r>
              <a:rPr lang="en-US" altLang="ko-KR" sz="1100" b="1" smtClean="0"/>
              <a:t>,</a:t>
            </a:r>
          </a:p>
          <a:p>
            <a:r>
              <a:rPr lang="ko-KR" altLang="en-US" sz="1100" b="1" smtClean="0"/>
              <a:t>팝업을 닫으면 </a:t>
            </a:r>
            <a:r>
              <a:rPr lang="en-US" altLang="ko-KR" sz="1100" b="1" smtClean="0"/>
              <a:t>2</a:t>
            </a:r>
            <a:r>
              <a:rPr lang="ko-KR" altLang="en-US" sz="1100" b="1" smtClean="0"/>
              <a:t>번째 이벤트</a:t>
            </a:r>
            <a:endParaRPr lang="en-US" altLang="ko-KR" sz="1100" b="1" smtClean="0"/>
          </a:p>
          <a:p>
            <a:r>
              <a:rPr lang="ko-KR" altLang="en-US" sz="1100" b="1" smtClean="0"/>
              <a:t>페이지가 자동롤링 되면서</a:t>
            </a:r>
            <a:endParaRPr lang="en-US" altLang="ko-KR" sz="1100" b="1" smtClean="0"/>
          </a:p>
          <a:p>
            <a:r>
              <a:rPr lang="ko-KR" altLang="en-US" sz="1100" b="1" smtClean="0"/>
              <a:t>연계 진행이 가능하도록 함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387837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64" name="직사각형 63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2702815" y="436176"/>
              <a:ext cx="4427530" cy="477371"/>
              <a:chOff x="4153825" y="3496364"/>
              <a:chExt cx="4427530" cy="477371"/>
            </a:xfrm>
          </p:grpSpPr>
          <p:sp>
            <p:nvSpPr>
              <p:cNvPr id="93" name="직사각형 92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10661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(1/3)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355335"/>
              </p:ext>
            </p:extLst>
          </p:nvPr>
        </p:nvGraphicFramePr>
        <p:xfrm>
          <a:off x="7691267" y="304800"/>
          <a:ext cx="2160000" cy="3386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이벤트 배너 및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903327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38376" y="1695522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05476" y="2044951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28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940515" y="2667313"/>
            <a:ext cx="4003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치아백과사전  </a:t>
            </a:r>
            <a:r>
              <a:rPr lang="en-US" altLang="ko-KR" sz="1000" b="1" spc="-70" smtClean="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 smtClean="0">
                <a:latin typeface="맑은 고딕" panose="020B0503020000020004" pitchFamily="50" charset="-127"/>
              </a:rPr>
              <a:t>카톡으로 </a:t>
            </a:r>
            <a:r>
              <a:rPr lang="ko-KR" altLang="en-US" sz="1000" b="1" spc="-70">
                <a:latin typeface="맑은 고딕" panose="020B0503020000020004" pitchFamily="50" charset="-127"/>
              </a:rPr>
              <a:t>확인가능  </a:t>
            </a:r>
            <a:r>
              <a:rPr lang="en-US" altLang="ko-KR" sz="1000" b="1" spc="-70">
                <a:latin typeface="맑은 고딕" panose="020B0503020000020004" pitchFamily="50" charset="-127"/>
              </a:rPr>
              <a:t>#</a:t>
            </a:r>
            <a:r>
              <a:rPr lang="ko-KR" altLang="en-US" sz="1000" b="1" spc="-70">
                <a:latin typeface="맑은 고딕" panose="020B0503020000020004" pitchFamily="50" charset="-127"/>
              </a:rPr>
              <a:t>지식검색그만</a:t>
            </a:r>
            <a:r>
              <a:rPr lang="en-US" altLang="ko-KR" sz="1000" b="1" spc="-70">
                <a:latin typeface="맑은 고딕" panose="020B0503020000020004" pitchFamily="50" charset="-127"/>
              </a:rPr>
              <a:t>!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07814" y="3938298"/>
            <a:ext cx="404309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0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구독해서 매월 치아건강에 도움되는 알찬 정보와</a:t>
            </a:r>
            <a:endParaRPr lang="en-US" altLang="ko-KR" sz="10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200"/>
              </a:spcBef>
            </a:pPr>
            <a:r>
              <a:rPr lang="en-US" altLang="ko-KR" sz="1000" b="1" u="sng" spc="-70" dirty="0">
                <a:latin typeface="맑은 고딕" panose="020B0503020000020004" pitchFamily="50" charset="-127"/>
              </a:rPr>
              <a:t>3,603</a:t>
            </a:r>
            <a:r>
              <a:rPr lang="ko-KR" altLang="en-US" sz="1000" b="1" u="sng" spc="-70">
                <a:latin typeface="맑은 고딕" panose="020B0503020000020004" pitchFamily="50" charset="-127"/>
              </a:rPr>
              <a:t>명</a:t>
            </a:r>
            <a:r>
              <a:rPr lang="ko-KR" altLang="en-US" sz="1000" spc="-70">
                <a:latin typeface="맑은 고딕" panose="020B0503020000020004" pitchFamily="50" charset="-127"/>
              </a:rPr>
              <a:t>에게 건강한 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행복 안겨드리는 푸짐한 경품이벤트에 참여해보세요</a:t>
            </a:r>
            <a:r>
              <a:rPr lang="en-US" altLang="ko-KR" sz="10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02665" y="2976852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2833144" y="3289088"/>
            <a:ext cx="2052881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22197" y="584518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/>
              <a:t>세라젬의료기</a:t>
            </a:r>
            <a:endParaRPr lang="en-US" altLang="ko-KR" sz="900" dirty="0"/>
          </a:p>
        </p:txBody>
      </p:sp>
      <p:sp>
        <p:nvSpPr>
          <p:cNvPr id="48" name="TextBox 47"/>
          <p:cNvSpPr txBox="1"/>
          <p:nvPr/>
        </p:nvSpPr>
        <p:spPr>
          <a:xfrm>
            <a:off x="3035694" y="5821435"/>
            <a:ext cx="1378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아쿠아픽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음파전동칫솔</a:t>
            </a:r>
            <a:endParaRPr lang="en-US" altLang="ko-KR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5332762" y="5823812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신세계상품권 </a:t>
            </a:r>
            <a:r>
              <a:rPr lang="en-US" altLang="ko-KR" sz="900" dirty="0"/>
              <a:t>5</a:t>
            </a:r>
            <a:r>
              <a:rPr lang="ko-KR" altLang="en-US" sz="900" smtClean="0"/>
              <a:t>천원권</a:t>
            </a:r>
            <a:endParaRPr lang="en-US" altLang="ko-KR" sz="9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"/>
          <a:srcRect b="3415"/>
          <a:stretch/>
        </p:blipFill>
        <p:spPr>
          <a:xfrm>
            <a:off x="922570" y="4988421"/>
            <a:ext cx="1426943" cy="64560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043" y="4773429"/>
            <a:ext cx="576738" cy="102199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1808" y="4941771"/>
            <a:ext cx="1489802" cy="685309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2087890" y="4570914"/>
            <a:ext cx="493898" cy="49389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864322" y="4628127"/>
            <a:ext cx="499834" cy="49983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6524539" y="4622939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0913" y="2001004"/>
            <a:ext cx="1904759" cy="62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1516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(2/3)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kumimoji="0" lang="ko-KR" altLang="en-US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38060"/>
              </p:ext>
            </p:extLst>
          </p:nvPr>
        </p:nvGraphicFramePr>
        <p:xfrm>
          <a:off x="7691267" y="304800"/>
          <a:ext cx="2160000" cy="2289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이벤트 배너 및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 아래로 전성기 상세 안내화면이 등장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상세 안내화면 닫힘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903327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212602" y="2742285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전성기매거진 </a:t>
            </a:r>
            <a:r>
              <a:rPr lang="en-US" altLang="ko-KR" sz="900" dirty="0" smtClean="0"/>
              <a:t>12</a:t>
            </a:r>
            <a:r>
              <a:rPr lang="ko-KR" altLang="en-US" sz="900" smtClean="0"/>
              <a:t>월호</a:t>
            </a:r>
            <a:endParaRPr lang="en-US" altLang="ko-KR" sz="900"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98" y="1726631"/>
            <a:ext cx="674843" cy="923409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3002587" y="1490435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946706" y="1609646"/>
            <a:ext cx="641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B050"/>
                </a:solidFill>
                <a:latin typeface="맑은 고딕" panose="020B0503020000020004" pitchFamily="50" charset="-127"/>
              </a:rPr>
              <a:t>3,000</a:t>
            </a:r>
            <a:r>
              <a:rPr lang="ko-KR" altLang="en-US" sz="1000" b="1">
                <a:solidFill>
                  <a:srgbClr val="00B050"/>
                </a:solidFill>
                <a:latin typeface="맑은 고딕" panose="020B0503020000020004" pitchFamily="50" charset="-127"/>
              </a:rPr>
              <a:t>명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14882" y="903327"/>
            <a:ext cx="45704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건강한 </a:t>
            </a:r>
            <a:r>
              <a:rPr lang="en-US" altLang="ko-KR" sz="1050" dirty="0"/>
              <a:t>2</a:t>
            </a:r>
            <a:r>
              <a:rPr lang="ko-KR" altLang="en-US" sz="1050"/>
              <a:t>라운드 삶을 원하시나요</a:t>
            </a:r>
            <a:r>
              <a:rPr lang="en-US" altLang="ko-KR" sz="1050" dirty="0"/>
              <a:t>? </a:t>
            </a:r>
          </a:p>
          <a:p>
            <a:pPr algn="ctr"/>
            <a:r>
              <a:rPr lang="ko-KR" altLang="en-US" sz="1050" b="1" dirty="0"/>
              <a:t>건강한 삶을 위한 진지한 지식을 담은 </a:t>
            </a:r>
            <a:r>
              <a:rPr lang="ko-KR" altLang="en-US" sz="1050" b="1" dirty="0" err="1"/>
              <a:t>헬스라이프북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&lt;</a:t>
            </a:r>
            <a:r>
              <a:rPr lang="ko-KR" altLang="en-US" sz="1050" b="1"/>
              <a:t>전성기</a:t>
            </a:r>
            <a:r>
              <a:rPr lang="en-US" altLang="ko-KR" sz="1050" b="1" smtClean="0"/>
              <a:t>&gt; 3,000</a:t>
            </a:r>
            <a:r>
              <a:rPr lang="ko-KR" altLang="en-US" sz="1050" b="1" smtClean="0"/>
              <a:t>명 증정</a:t>
            </a:r>
            <a:r>
              <a:rPr lang="en-US" altLang="ko-KR" sz="1050" b="1" smtClean="0"/>
              <a:t>! </a:t>
            </a:r>
            <a:endParaRPr lang="en-US" altLang="ko-KR" sz="1050" b="1" dirty="0"/>
          </a:p>
        </p:txBody>
      </p:sp>
      <p:sp>
        <p:nvSpPr>
          <p:cNvPr id="46" name="사각형 설명선 45"/>
          <p:cNvSpPr/>
          <p:nvPr/>
        </p:nvSpPr>
        <p:spPr>
          <a:xfrm>
            <a:off x="4635580" y="1674065"/>
            <a:ext cx="2253609" cy="514270"/>
          </a:xfrm>
          <a:prstGeom prst="wedgeRectCallout">
            <a:avLst>
              <a:gd name="adj1" fmla="val -57351"/>
              <a:gd name="adj2" fmla="val -10239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652239" y="1731893"/>
            <a:ext cx="225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만성 소화불량을 달고 살았는데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 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덕에 원인을 찾았네요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10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월 한 달간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에서 알려준 방법으로 건강을 되찾고 있습니다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471176" y="1956242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9" name="사각형 설명선 48"/>
          <p:cNvSpPr/>
          <p:nvPr/>
        </p:nvSpPr>
        <p:spPr>
          <a:xfrm>
            <a:off x="4635580" y="2412170"/>
            <a:ext cx="2253609" cy="514270"/>
          </a:xfrm>
          <a:prstGeom prst="wedgeRectCallout">
            <a:avLst>
              <a:gd name="adj1" fmla="val -57351"/>
              <a:gd name="adj2" fmla="val -2963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19377" y="2469998"/>
            <a:ext cx="232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건강의 중요성을 입에 달고 살지만 어디서부터 시작해야 할지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몰라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막연했는데 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가 매달 다른 주제로 건강을 챙겨주니 든든합니다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!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71176" y="2694347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>
                <a:latin typeface="맑은 고딕" panose="020B0503020000020004" pitchFamily="50" charset="-127"/>
                <a:cs typeface="굴림" panose="020B0600000101010101" pitchFamily="50" charset="-127"/>
              </a:rPr>
              <a:t>조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2" name="사각형 설명선 51"/>
          <p:cNvSpPr/>
          <p:nvPr/>
        </p:nvSpPr>
        <p:spPr>
          <a:xfrm>
            <a:off x="490022" y="1931200"/>
            <a:ext cx="2253609" cy="514270"/>
          </a:xfrm>
          <a:prstGeom prst="wedgeRectCallout">
            <a:avLst>
              <a:gd name="adj1" fmla="val 57734"/>
              <a:gd name="adj2" fmla="val -1508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0617" y="1989028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코로나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19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로 계속되는 피로감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우울감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불안감을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해소할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수 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없어서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지쳐가던 중 마음 근육 키우기 기사는 딱 </a:t>
            </a:r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좋은</a:t>
            </a:r>
            <a:endParaRPr lang="en-US" altLang="ko-KR" sz="600" spc="-70" smtClean="0"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latin typeface="맑은 고딕" panose="020B0503020000020004" pitchFamily="50" charset="-127"/>
                <a:cs typeface="굴림" panose="020B0600000101010101" pitchFamily="50" charset="-127"/>
              </a:rPr>
              <a:t>힌트이자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단비였습니다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당장 실천해보려고 합니다</a:t>
            </a:r>
            <a:r>
              <a:rPr lang="en-US" altLang="ko-KR" sz="600" spc="-70"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en-US" altLang="ko-KR" sz="800" spc="-7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325618" y="2213377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3500044" y="3015362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8"/>
          <p:cNvSpPr/>
          <p:nvPr/>
        </p:nvSpPr>
        <p:spPr>
          <a:xfrm>
            <a:off x="679880" y="3426026"/>
            <a:ext cx="6313998" cy="2200144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덧셈 기호 56"/>
          <p:cNvSpPr/>
          <p:nvPr/>
        </p:nvSpPr>
        <p:spPr>
          <a:xfrm rot="2700000">
            <a:off x="6616816" y="3722802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087053" y="4769885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 err="1">
                <a:solidFill>
                  <a:schemeClr val="tx1"/>
                </a:solidFill>
              </a:rPr>
              <a:t>한달살기에</a:t>
            </a:r>
            <a:r>
              <a:rPr lang="ko-KR" altLang="ko-KR" sz="800" dirty="0">
                <a:solidFill>
                  <a:schemeClr val="tx1"/>
                </a:solidFill>
              </a:rPr>
              <a:t> 대한 진지한 경험론부터 다가올 건강불평등 시대를 위한 준비 등 삶을 보다 건강하게 살기 위한 삶의 진지한 질문을 던집니다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ko-KR" sz="80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2931175" y="4769885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ko-KR" sz="800" dirty="0">
                <a:solidFill>
                  <a:schemeClr val="tx1"/>
                </a:solidFill>
              </a:rPr>
              <a:t>치매전문의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회계사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경제 칼럼니스트 등 각 분야 전문가들이 나서 우리의 고민거리를 시원하게 풀어드립니다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771330" y="4769885"/>
            <a:ext cx="2114192" cy="669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tx1"/>
                </a:solidFill>
              </a:rPr>
              <a:t>면역력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소화력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ko-KR" sz="800">
                <a:solidFill>
                  <a:schemeClr val="tx1"/>
                </a:solidFill>
              </a:rPr>
              <a:t>수면력 등 우리 일상에서 꼭 필요한 ‘건강력’을 시리즈로 발행합니다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ko-KR" sz="800">
                <a:solidFill>
                  <a:schemeClr val="tx1"/>
                </a:solidFill>
              </a:rPr>
              <a:t>의사들의 건강법부터 쉽게 따라 할 수 있는 운동법까지 보다 전문적인 건강정보를 담았습니다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endParaRPr lang="ko-KR" altLang="ko-KR" sz="800">
              <a:solidFill>
                <a:schemeClr val="tx1"/>
              </a:solidFill>
            </a:endParaRPr>
          </a:p>
        </p:txBody>
      </p:sp>
      <p:grpSp>
        <p:nvGrpSpPr>
          <p:cNvPr id="61" name="그룹 60"/>
          <p:cNvGrpSpPr/>
          <p:nvPr/>
        </p:nvGrpSpPr>
        <p:grpSpPr>
          <a:xfrm>
            <a:off x="5771706" y="3926889"/>
            <a:ext cx="744887" cy="740921"/>
            <a:chOff x="1328739" y="4667177"/>
            <a:chExt cx="478873" cy="476323"/>
          </a:xfrm>
        </p:grpSpPr>
        <p:sp>
          <p:nvSpPr>
            <p:cNvPr id="62" name="직사각형 6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3615828" y="3926889"/>
            <a:ext cx="744887" cy="740921"/>
            <a:chOff x="1328739" y="4667177"/>
            <a:chExt cx="478873" cy="476323"/>
          </a:xfrm>
        </p:grpSpPr>
        <p:sp>
          <p:nvSpPr>
            <p:cNvPr id="70" name="직사각형 69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그룹 72"/>
          <p:cNvGrpSpPr/>
          <p:nvPr/>
        </p:nvGrpSpPr>
        <p:grpSpPr>
          <a:xfrm>
            <a:off x="1455983" y="3926889"/>
            <a:ext cx="744887" cy="740921"/>
            <a:chOff x="1328739" y="4667177"/>
            <a:chExt cx="478873" cy="476323"/>
          </a:xfrm>
        </p:grpSpPr>
        <p:sp>
          <p:nvSpPr>
            <p:cNvPr id="74" name="직사각형 7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6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5" name="직선 연결선 7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타원 76"/>
          <p:cNvSpPr/>
          <p:nvPr/>
        </p:nvSpPr>
        <p:spPr>
          <a:xfrm>
            <a:off x="4093160" y="294429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6788420" y="367787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58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개정이력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26757"/>
              </p:ext>
            </p:extLst>
          </p:nvPr>
        </p:nvGraphicFramePr>
        <p:xfrm>
          <a:off x="364067" y="829733"/>
          <a:ext cx="9203263" cy="497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1185333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928533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  <a:gridCol w="787399">
                  <a:extLst>
                    <a:ext uri="{9D8B030D-6E8A-4147-A177-3AD203B41FA5}">
                      <a16:colId xmlns=""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사유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변경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0.94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검수사항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안내 문구 변경 및 추가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2020-10-19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검수사항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간편비밀번호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내정보업데이트 순서 및 문구 변경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구독 신청 연계 시 마케팅활용동의 제거 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 문구 수급 및 반영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0.96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2020-10-20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매거진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경품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18~20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p, 29~30p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경품 내용 반영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김다정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관련사항 설계 반영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2020-10-22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수정사항 반영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시안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확정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 구독신청 시 이메일 폼 삭제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타입 수정 반영 및 디자인 시안 설계 현행화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수정사항 반영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18~24p,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58~61p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BONUS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타이틀 문구 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22p, 60p BONUS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페이지 내 상세 문구 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구독신청 팝업 내 문구 수정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공유이벤트 구독신청 팝업과 일반 구독신청 팝업 공통 사용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53p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치아정보 공유하기 본인인증과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구독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신청 공통 사용으로 구독진행 요청 팝업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(ET-020206)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필요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(41p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스마일케어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구독 및 공유이벤트가 동시에 진행되는 경우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프로세스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플로우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확인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395624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2020-10-23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수정사항 반영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12p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참여유형별 프로세스 수정</a:t>
                      </a:r>
                    </a:p>
                    <a:p>
                      <a:pPr algn="l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진행 시 로그인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 구분 없이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비로그인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상태로만 제공함</a:t>
                      </a:r>
                      <a:endParaRPr lang="ko-KR" altLang="en-US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노우선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정지영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27287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71044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29419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6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3091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(3/3)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402835"/>
              </p:ext>
            </p:extLst>
          </p:nvPr>
        </p:nvGraphicFramePr>
        <p:xfrm>
          <a:off x="7691267" y="304800"/>
          <a:ext cx="2160000" cy="3493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이벤트 배너 및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이미지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스마일케어 페이지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새창띄움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이벤트 이탈 최소화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관심키워드 선택 팝업 호출</a:t>
                      </a:r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1809750"/>
            <a:ext cx="1275091" cy="123833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307641" y="6256540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 이벤트 참여하기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51765" y="579857"/>
            <a:ext cx="6323020" cy="2790471"/>
            <a:chOff x="-6299938" y="11120498"/>
            <a:chExt cx="6323020" cy="2790471"/>
          </a:xfrm>
        </p:grpSpPr>
        <p:sp>
          <p:nvSpPr>
            <p:cNvPr id="37" name="TextBox 36"/>
            <p:cNvSpPr txBox="1"/>
            <p:nvPr/>
          </p:nvSpPr>
          <p:spPr>
            <a:xfrm>
              <a:off x="-5157422" y="11120498"/>
              <a:ext cx="4182876" cy="3385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[ 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구독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누구나 신청가능합니다</a:t>
              </a:r>
              <a:r>
                <a:rPr lang="en-US" altLang="ko-KR" sz="16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 ]</a:t>
              </a:r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-3850023" y="13615409"/>
              <a:ext cx="1582142" cy="2955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더 알아보기  </a:t>
              </a:r>
              <a:r>
                <a:rPr lang="en-US" altLang="ko-KR" sz="8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rPr>
                <a:t></a:t>
              </a:r>
              <a:endParaRPr lang="ko-KR" altLang="en-US" sz="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-5842174" y="11951299"/>
              <a:ext cx="892871" cy="888116"/>
              <a:chOff x="1328739" y="4667177"/>
              <a:chExt cx="478873" cy="476323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-6299938" y="12979622"/>
              <a:ext cx="179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치아건강에 필요한</a:t>
              </a:r>
              <a:r>
                <a:rPr lang="en-US" altLang="ko-KR" sz="900"/>
                <a:t> </a:t>
              </a:r>
              <a:r>
                <a:rPr lang="ko-KR" altLang="en-US" sz="900" smtClean="0"/>
                <a:t>다양한 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정보를 알기 쉽게 안내해드려요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-3472936" y="11951299"/>
              <a:ext cx="892871" cy="888116"/>
              <a:chOff x="1328739" y="4667177"/>
              <a:chExt cx="478873" cy="476323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9" name="직선 연결선 4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997222" y="12979622"/>
              <a:ext cx="1931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서울대 치대 교수님의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전문적인 지식도 확인할 수 있어요</a:t>
              </a:r>
              <a:r>
                <a:rPr lang="en-US" altLang="ko-KR" sz="900"/>
                <a:t>!</a:t>
              </a:r>
              <a:endParaRPr lang="en-US" altLang="ko-KR" sz="900" dirty="0"/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1132102" y="11951299"/>
              <a:ext cx="892871" cy="888116"/>
              <a:chOff x="1328739" y="4667177"/>
              <a:chExt cx="478873" cy="476323"/>
            </a:xfrm>
          </p:grpSpPr>
          <p:sp>
            <p:nvSpPr>
              <p:cNvPr id="45" name="직사각형 44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6" name="직선 연결선 45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/>
            <p:cNvSpPr txBox="1"/>
            <p:nvPr/>
          </p:nvSpPr>
          <p:spPr>
            <a:xfrm>
              <a:off x="-1403912" y="12979622"/>
              <a:ext cx="1426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내 치아건강을 체크하고</a:t>
              </a:r>
              <a:endParaRPr lang="en-US" altLang="ko-KR" sz="900" smtClean="0"/>
            </a:p>
            <a:p>
              <a:pPr algn="ctr"/>
              <a:r>
                <a:rPr lang="ko-KR" altLang="en-US" sz="900" smtClean="0"/>
                <a:t>맞춤 정보 제공해드려요</a:t>
              </a:r>
              <a:r>
                <a:rPr lang="en-US" altLang="ko-KR" sz="900" smtClean="0"/>
                <a:t>!</a:t>
              </a:r>
              <a:endParaRPr lang="en-US" altLang="ko-KR" sz="900" dirty="0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636501" y="3712948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22178" y="3907387"/>
            <a:ext cx="457368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050" smtClean="0"/>
              <a:t>이벤트 응모기간 </a:t>
            </a:r>
            <a:r>
              <a:rPr lang="en-US" altLang="ko-KR" sz="1050" smtClean="0"/>
              <a:t>: 2020.11.04 ~ 12.09</a:t>
            </a:r>
          </a:p>
          <a:p>
            <a:pPr>
              <a:spcBef>
                <a:spcPts val="800"/>
              </a:spcBef>
            </a:pPr>
            <a:r>
              <a:rPr lang="ko-KR" altLang="en-US" sz="1050" smtClean="0"/>
              <a:t>응모 방법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기간 내 스마일케어 구독 신청하신 분</a:t>
            </a:r>
            <a:r>
              <a:rPr lang="en-US" altLang="ko-KR" sz="1050" smtClean="0"/>
              <a:t>(1</a:t>
            </a:r>
            <a:r>
              <a:rPr lang="ko-KR" altLang="en-US" sz="1050" smtClean="0"/>
              <a:t>인 </a:t>
            </a:r>
            <a:r>
              <a:rPr lang="en-US" altLang="ko-KR" sz="1050" smtClean="0"/>
              <a:t>1</a:t>
            </a:r>
            <a:r>
              <a:rPr lang="ko-KR" altLang="en-US" sz="1050" smtClean="0"/>
              <a:t>회</a:t>
            </a:r>
            <a:r>
              <a:rPr lang="en-US" altLang="ko-KR" sz="1050" smtClean="0"/>
              <a:t>) </a:t>
            </a:r>
            <a:r>
              <a:rPr lang="ko-KR" altLang="en-US" sz="1050" smtClean="0"/>
              <a:t>자동 응모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선정 </a:t>
            </a:r>
            <a:r>
              <a:rPr lang="en-US" altLang="ko-KR" sz="1050" smtClean="0"/>
              <a:t>: </a:t>
            </a:r>
            <a:r>
              <a:rPr lang="ko-KR" altLang="en-US" sz="1050" smtClean="0"/>
              <a:t>이벤트 참여 대상자 중 추첨으로 당첨자 선정</a:t>
            </a:r>
            <a:endParaRPr lang="en-US" altLang="ko-KR" sz="1050" smtClean="0"/>
          </a:p>
          <a:p>
            <a:pPr>
              <a:spcBef>
                <a:spcPts val="800"/>
              </a:spcBef>
            </a:pPr>
            <a:r>
              <a:rPr lang="ko-KR" altLang="en-US" sz="1050" smtClean="0"/>
              <a:t>당첨자 발표 </a:t>
            </a:r>
            <a:r>
              <a:rPr lang="en-US" altLang="ko-KR" sz="1050" smtClean="0"/>
              <a:t>: 2020.12.16 / </a:t>
            </a:r>
            <a:r>
              <a:rPr lang="ko-KR" altLang="en-US" sz="1050" smtClean="0"/>
              <a:t>라이나생명 케어라운지 이벤트 게시판</a:t>
            </a:r>
            <a:endParaRPr lang="en-US" altLang="ko-KR" sz="1050" smtClean="0"/>
          </a:p>
        </p:txBody>
      </p:sp>
      <p:sp>
        <p:nvSpPr>
          <p:cNvPr id="56" name="TextBox 55"/>
          <p:cNvSpPr txBox="1"/>
          <p:nvPr/>
        </p:nvSpPr>
        <p:spPr>
          <a:xfrm>
            <a:off x="922178" y="514969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946399" y="5343848"/>
            <a:ext cx="5083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/>
              <a:t>‘</a:t>
            </a:r>
            <a:r>
              <a:rPr lang="ko-KR" altLang="en-US" sz="900"/>
              <a:t>전성기매거진</a:t>
            </a:r>
            <a:r>
              <a:rPr lang="en-US" altLang="ko-KR" sz="900"/>
              <a:t>’</a:t>
            </a:r>
            <a:r>
              <a:rPr lang="ko-KR" altLang="en-US" sz="900"/>
              <a:t>에 당첨되신 분들은 당첨자 발표 페이지에 주소를 꼭 남겨주세요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sp>
        <p:nvSpPr>
          <p:cNvPr id="58" name="타원 57"/>
          <p:cNvSpPr/>
          <p:nvPr/>
        </p:nvSpPr>
        <p:spPr>
          <a:xfrm>
            <a:off x="4483053" y="299116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150645" y="62065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9267" y="436175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841559" y="436176"/>
            <a:ext cx="6288786" cy="477371"/>
            <a:chOff x="2292569" y="3496364"/>
            <a:chExt cx="6288786" cy="477371"/>
          </a:xfrm>
        </p:grpSpPr>
        <p:sp>
          <p:nvSpPr>
            <p:cNvPr id="91" name="TextBox 90"/>
            <p:cNvSpPr txBox="1"/>
            <p:nvPr/>
          </p:nvSpPr>
          <p:spPr>
            <a:xfrm>
              <a:off x="2292569" y="3628109"/>
              <a:ext cx="1508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1: 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치아건강 구독받기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390918" y="3628109"/>
              <a:ext cx="17395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계획</a:t>
              </a: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2: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지인에게 정보 공유하기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90443" y="3628109"/>
              <a:ext cx="15680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BONUS : </a:t>
              </a:r>
              <a:r>
                <a:rPr lang="ko-KR" altLang="en-US" sz="90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업데이트</a:t>
              </a:r>
              <a:endParaRPr lang="en-US" altLang="ko-KR" sz="90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47170" y="1466683"/>
            <a:ext cx="1815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서비스를 위한 수집</a:t>
            </a:r>
            <a:r>
              <a:rPr lang="en-US" altLang="ko-KR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1054014" y="1756250"/>
            <a:ext cx="3070470" cy="2231380"/>
            <a:chOff x="4083378" y="1204493"/>
            <a:chExt cx="3070470" cy="2231380"/>
          </a:xfrm>
        </p:grpSpPr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1229541"/>
              <a:ext cx="159345" cy="159345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4224841" y="1204493"/>
              <a:ext cx="2929007" cy="223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개인정보 수집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동의         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외 </a:t>
              </a:r>
              <a:r>
                <a:rPr lang="en-US" altLang="ko-KR" sz="700" spc="-50" dirty="0" smtClean="0"/>
                <a:t>4</a:t>
              </a:r>
              <a:r>
                <a:rPr lang="ko-KR" altLang="en-US" sz="700" spc="-50" dirty="0" smtClean="0"/>
                <a:t>건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err="1">
                  <a:latin typeface="맑은 고딕" panose="020B0503020000020004" pitchFamily="50" charset="-127"/>
                </a:rPr>
                <a:t>민감정보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 및 개인식별정보 수집 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700" spc="-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계약정보 외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spcBef>
                  <a:spcPts val="600"/>
                </a:spcBef>
              </a:pPr>
              <a:endParaRPr lang="en-US" altLang="ko-KR" sz="7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3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자 제공 동의 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           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 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</a:t>
              </a:r>
              <a:r>
                <a:rPr lang="en-US" altLang="ko-KR" sz="700" spc="-50" dirty="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 smtClean="0"/>
                <a:t>, 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)</a:t>
              </a:r>
            </a:p>
            <a:p>
              <a:pPr>
                <a:spcBef>
                  <a:spcPts val="600"/>
                </a:spcBef>
              </a:pPr>
              <a:endParaRPr lang="en-US" altLang="ko-KR" sz="7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선택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마케팅 활용 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7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 </a:t>
              </a:r>
              <a:r>
                <a:rPr lang="ko-KR" altLang="en-US" sz="700" spc="-50" dirty="0"/>
                <a:t>휴대폰번호</a:t>
              </a:r>
              <a:r>
                <a:rPr lang="en-US" altLang="ko-KR" sz="700" spc="-50" dirty="0"/>
                <a:t> </a:t>
              </a:r>
              <a:r>
                <a:rPr lang="ko-KR" altLang="en-US" sz="700" spc="-50" dirty="0"/>
                <a:t>외 </a:t>
              </a:r>
              <a:r>
                <a:rPr lang="en-US" altLang="ko-KR" sz="700" spc="-50" dirty="0"/>
                <a:t>4</a:t>
              </a:r>
              <a:r>
                <a:rPr lang="ko-KR" altLang="en-US" sz="700" spc="-50" dirty="0"/>
                <a:t>건</a:t>
              </a:r>
              <a:r>
                <a:rPr lang="en-US" altLang="ko-KR" sz="700" spc="-50" dirty="0"/>
                <a:t>)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1613230"/>
              <a:ext cx="159345" cy="159345"/>
            </a:xfrm>
            <a:prstGeom prst="rect">
              <a:avLst/>
            </a:prstGeom>
          </p:spPr>
        </p:pic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2326474"/>
              <a:ext cx="159345" cy="159345"/>
            </a:xfrm>
            <a:prstGeom prst="rect">
              <a:avLst/>
            </a:prstGeom>
          </p:spPr>
        </p:pic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3060323"/>
              <a:ext cx="159345" cy="159345"/>
            </a:xfrm>
            <a:prstGeom prst="rect">
              <a:avLst/>
            </a:prstGeom>
          </p:spPr>
        </p:pic>
      </p:grpSp>
      <p:sp>
        <p:nvSpPr>
          <p:cNvPr id="78" name="TextBox 77"/>
          <p:cNvSpPr txBox="1"/>
          <p:nvPr/>
        </p:nvSpPr>
        <p:spPr>
          <a:xfrm>
            <a:off x="947170" y="2590003"/>
            <a:ext cx="1830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경품 지급을 위한 이용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947170" y="3314164"/>
            <a:ext cx="24247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기회 제공을 위한 마케팅 활용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1045327" y="4101151"/>
            <a:ext cx="1078748" cy="2960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필수만 동의하기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2191402" y="4101151"/>
            <a:ext cx="1078748" cy="2960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동의하기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100" name="덧셈 기호 99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025224" y="1466683"/>
            <a:ext cx="1692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서비스를 이용할 정보 입력</a:t>
            </a:r>
          </a:p>
        </p:txBody>
      </p:sp>
      <p:sp>
        <p:nvSpPr>
          <p:cNvPr id="102" name="타원 101"/>
          <p:cNvSpPr/>
          <p:nvPr/>
        </p:nvSpPr>
        <p:spPr>
          <a:xfrm>
            <a:off x="921015" y="394298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4055728" y="1814389"/>
            <a:ext cx="2599834" cy="533524"/>
            <a:chOff x="3568009" y="1106500"/>
            <a:chExt cx="2599834" cy="533524"/>
          </a:xfrm>
        </p:grpSpPr>
        <p:sp>
          <p:nvSpPr>
            <p:cNvPr id="104" name="TextBox 103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052900" y="2509173"/>
            <a:ext cx="2602662" cy="563809"/>
            <a:chOff x="4052900" y="2435193"/>
            <a:chExt cx="2602662" cy="563809"/>
          </a:xfrm>
        </p:grpSpPr>
        <p:grpSp>
          <p:nvGrpSpPr>
            <p:cNvPr id="107" name="그룹 106"/>
            <p:cNvGrpSpPr/>
            <p:nvPr/>
          </p:nvGrpSpPr>
          <p:grpSpPr>
            <a:xfrm>
              <a:off x="5431562" y="2646561"/>
              <a:ext cx="1224000" cy="324000"/>
              <a:chOff x="452500" y="1394768"/>
              <a:chExt cx="1080000" cy="252000"/>
            </a:xfrm>
          </p:grpSpPr>
          <p:sp>
            <p:nvSpPr>
              <p:cNvPr id="111" name="양쪽 모서리가 둥근 사각형 110"/>
              <p:cNvSpPr/>
              <p:nvPr/>
            </p:nvSpPr>
            <p:spPr>
              <a:xfrm rot="16200000">
                <a:off x="59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최신</a:t>
                </a:r>
                <a:endParaRPr lang="ko-KR" altLang="en-US" sz="9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양쪽 모서리가 둥근 사각형 111"/>
              <p:cNvSpPr/>
              <p:nvPr/>
            </p:nvSpPr>
            <p:spPr>
              <a:xfrm rot="5400000">
                <a:off x="113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</a:t>
                </a:r>
                <a:endParaRPr lang="ko-KR" altLang="en-US" sz="900" spc="-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모서리가 둥근 직사각형 112"/>
              <p:cNvSpPr/>
              <p:nvPr/>
            </p:nvSpPr>
            <p:spPr>
              <a:xfrm rot="5400000">
                <a:off x="630250" y="1217018"/>
                <a:ext cx="252000" cy="6075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남</a:t>
                </a:r>
                <a:endParaRPr lang="ko-KR" altLang="en-US" sz="9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4052900" y="2435193"/>
              <a:ext cx="1310758" cy="563809"/>
              <a:chOff x="3332485" y="3489480"/>
              <a:chExt cx="1310758" cy="56380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3332485" y="3489480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생년월일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3419243" y="3693289"/>
                <a:ext cx="1224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20100101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14" name="그룹 113"/>
          <p:cNvGrpSpPr/>
          <p:nvPr/>
        </p:nvGrpSpPr>
        <p:grpSpPr>
          <a:xfrm>
            <a:off x="4055728" y="3234242"/>
            <a:ext cx="2599834" cy="565935"/>
            <a:chOff x="3568009" y="2526595"/>
            <a:chExt cx="2599834" cy="565935"/>
          </a:xfrm>
        </p:grpSpPr>
        <p:sp>
          <p:nvSpPr>
            <p:cNvPr id="115" name="TextBox 114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7" name="모서리가 둥근 직사각형 116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4055728" y="3961436"/>
            <a:ext cx="2599834" cy="569524"/>
            <a:chOff x="4055728" y="4334606"/>
            <a:chExt cx="2599834" cy="569524"/>
          </a:xfrm>
        </p:grpSpPr>
        <p:grpSp>
          <p:nvGrpSpPr>
            <p:cNvPr id="119" name="그룹 118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0" name="TextBox 119"/>
            <p:cNvSpPr txBox="1"/>
            <p:nvPr/>
          </p:nvSpPr>
          <p:spPr>
            <a:xfrm>
              <a:off x="6119963" y="4613254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1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4657976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4" name="타원 123"/>
          <p:cNvSpPr/>
          <p:nvPr/>
        </p:nvSpPr>
        <p:spPr>
          <a:xfrm>
            <a:off x="3944888" y="25349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5565068" y="25349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타원 125"/>
          <p:cNvSpPr/>
          <p:nvPr/>
        </p:nvSpPr>
        <p:spPr>
          <a:xfrm>
            <a:off x="5709084" y="33182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타원 126"/>
          <p:cNvSpPr/>
          <p:nvPr/>
        </p:nvSpPr>
        <p:spPr>
          <a:xfrm>
            <a:off x="3930188" y="335424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3947474" y="406290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5961112" y="406290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3947474" y="17392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4052900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신청하기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4065703" y="496065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3" name="표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0598"/>
              </p:ext>
            </p:extLst>
          </p:nvPr>
        </p:nvGraphicFramePr>
        <p:xfrm>
          <a:off x="7691267" y="304800"/>
          <a:ext cx="2160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전체동의 클릭 시 전체 약관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개별 약관 클릭 시 약관상세보기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09156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이벤트참여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67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524002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2193634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케어콘텐츠의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소개 및 홍보 등을 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299809"/>
              </p:ext>
            </p:extLst>
          </p:nvPr>
        </p:nvGraphicFramePr>
        <p:xfrm>
          <a:off x="1064568" y="2474922"/>
          <a:ext cx="5580000" cy="169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케어콘텐츠의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spc="-5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 웹사이트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/Application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정보 등에 대한 분석 및 세분화를 통한 이용자의 서비스 이용 선호도 분석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dirty="0" smtClean="0">
                          <a:solidFill>
                            <a:schemeClr val="tx1"/>
                          </a:solidFill>
                        </a:rPr>
                        <a:t>고객 분석 통계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Tx/>
                        <a:buChar char="-"/>
                      </a:pP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개인식별정보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성명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성별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ADID, Cookie )</a:t>
                      </a:r>
                      <a:b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선호도 관심정보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클릭정보</a:t>
                      </a:r>
                      <a:r>
                        <a:rPr lang="en-US" altLang="ko-KR" sz="800" b="0" spc="-5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baseline="0" smtClean="0">
                          <a:solidFill>
                            <a:schemeClr val="tx1"/>
                          </a:solidFill>
                        </a:rPr>
                        <a:t>콘텐츠 분류 정보</a:t>
                      </a:r>
                      <a:endParaRPr lang="ko-KR" altLang="en-US" sz="800" b="1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구독 서비스 알림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카카오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알림톡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SMS, Email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개월 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3" name="Rectangle 2"/>
          <p:cNvSpPr>
            <a:spLocks noChangeArrowheads="1"/>
          </p:cNvSpPr>
          <p:nvPr/>
        </p:nvSpPr>
        <p:spPr bwMode="auto">
          <a:xfrm>
            <a:off x="1064565" y="4239118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동의 하시더라도 당사 홈페이지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(www.lina.co.kr,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구독서비스해재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구독 해지 하실 수 있습니다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80000"/>
              </a:lnSpc>
              <a:spcBef>
                <a:spcPts val="1400"/>
              </a:spcBef>
            </a:pPr>
            <a:endParaRPr lang="en-US" altLang="ko-KR" sz="750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4419718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또는 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 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웹사이트를 통하여 접속한 고객에 한하여 </a:t>
            </a:r>
            <a:r>
              <a:rPr lang="ko-KR" altLang="en-US" sz="75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수집ㆍ이용</a:t>
            </a:r>
            <a:r>
              <a:rPr lang="ko-KR" altLang="en-US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75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4708130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970866"/>
            <a:ext cx="33570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 제공을 위한 개인정보 수집 </a:t>
            </a:r>
            <a:r>
              <a:rPr lang="en-US" altLang="ko-KR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1000" b="1" spc="-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 </a:t>
            </a:r>
            <a:endParaRPr lang="ko-KR" altLang="en-US" sz="2400" b="1" dirty="0"/>
          </a:p>
        </p:txBody>
      </p:sp>
      <p:sp>
        <p:nvSpPr>
          <p:cNvPr id="23" name="직사각형 22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47170" y="1030910"/>
            <a:ext cx="182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약관 상세</a:t>
            </a:r>
          </a:p>
        </p:txBody>
      </p:sp>
      <p:sp>
        <p:nvSpPr>
          <p:cNvPr id="26" name="덧셈 기호 25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587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1" y="1524002"/>
            <a:ext cx="5580000" cy="360000"/>
            <a:chOff x="1028564" y="1124784"/>
            <a:chExt cx="4311973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 및 개인식별정보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</a:rPr>
                <a:t>이용 동의</a:t>
              </a:r>
              <a:endPara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0537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2193634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당사는 「개인정보보호법」에 따라 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당사의 계약 조회 및 수집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이용을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 귀하의 개인정보를 수집 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 </a:t>
            </a:r>
            <a:r>
              <a:rPr lang="ko-KR" altLang="en-US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이용하고자 합니다</a:t>
            </a:r>
            <a:r>
              <a:rPr lang="en-US" altLang="ko-KR" sz="8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1363"/>
              </p:ext>
            </p:extLst>
          </p:nvPr>
        </p:nvGraphicFramePr>
        <p:xfrm>
          <a:off x="1064568" y="2474922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 맞춤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케어컨텐츠의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소개 및 홍보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solidFill>
                            <a:srgbClr val="000000"/>
                          </a:solidFill>
                          <a:latin typeface="+mn-ea"/>
                        </a:rPr>
                        <a:t>라이나생명의</a:t>
                      </a: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 </a:t>
                      </a:r>
                      <a:r>
                        <a:rPr lang="ko-KR" altLang="en-US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보험계약정보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 청구사유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사고유형</a:t>
                      </a:r>
                      <a:r>
                        <a:rPr lang="en-US" altLang="ko-KR" sz="800" b="1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b="1" smtClean="0">
                          <a:solidFill>
                            <a:srgbClr val="000000"/>
                          </a:solidFill>
                          <a:latin typeface="+mn-ea"/>
                        </a:rPr>
                        <a:t>청구보험금지급일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개월 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696395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라이나생명의 보혐계약이 있는 경우에 계약자에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한하여 </a:t>
            </a:r>
            <a:r>
              <a:rPr lang="ko-KR" altLang="en-US" sz="750" spc="-70">
                <a:latin typeface="맑은 고딕" panose="020B0503020000020004" pitchFamily="50" charset="-127"/>
              </a:rPr>
              <a:t>수집ㆍ이용 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 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989644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970866"/>
            <a:ext cx="28761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민감정보 및 개인식별정보 수집 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·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170" y="1030910"/>
            <a:ext cx="182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약관 상세</a:t>
            </a:r>
          </a:p>
        </p:txBody>
      </p:sp>
      <p:sp>
        <p:nvSpPr>
          <p:cNvPr id="25" name="덧셈 기호 24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1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524002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bg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2193634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11958"/>
              </p:ext>
            </p:extLst>
          </p:nvPr>
        </p:nvGraphicFramePr>
        <p:xfrm>
          <a:off x="1064568" y="2474922"/>
          <a:ext cx="5580000" cy="106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대행사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00000 (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미정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당첨자 시 경품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이벤트 종료 및 발송 완료 후 </a:t>
                      </a:r>
                      <a:r>
                        <a:rPr lang="ko-KR" altLang="en-US" sz="800" b="1" dirty="0" smtClean="0"/>
                        <a:t>90일</a:t>
                      </a:r>
                      <a:r>
                        <a:rPr lang="ko-KR" altLang="en-US" sz="800" dirty="0" smtClean="0"/>
                        <a:t> 이내 폐기</a:t>
                      </a:r>
                      <a:endParaRPr lang="en-US" altLang="ko-KR" sz="800" dirty="0" smtClean="0"/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657759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개인정보의 </a:t>
            </a:r>
            <a:r>
              <a:rPr lang="ko-KR" altLang="en-US" sz="750" spc="-70">
                <a:latin typeface="맑은 고딕" panose="020B0503020000020004" pitchFamily="50" charset="-127"/>
              </a:rPr>
              <a:t>제 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3</a:t>
            </a:r>
            <a:r>
              <a:rPr lang="ko-KR" altLang="en-US" sz="750" spc="-70">
                <a:latin typeface="맑은 고딕" panose="020B0503020000020004" pitchFamily="50" charset="-127"/>
              </a:rPr>
              <a:t>자 제공을 원하지 않을 경우 수집하지 않으며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미동의하실 경우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750" spc="-70">
                <a:latin typeface="맑은 고딕" panose="020B0503020000020004" pitchFamily="50" charset="-127"/>
              </a:rPr>
              <a:t>이벤트 </a:t>
            </a:r>
            <a:r>
              <a:rPr lang="ko-KR" altLang="en-US" sz="750" spc="-70" smtClean="0">
                <a:latin typeface="맑은 고딕" panose="020B0503020000020004" pitchFamily="50" charset="-127"/>
              </a:rPr>
              <a:t>참여가 </a:t>
            </a:r>
            <a:r>
              <a:rPr lang="ko-KR" altLang="en-US" sz="750" spc="-70">
                <a:latin typeface="맑은 고딕" panose="020B0503020000020004" pitchFamily="50" charset="-127"/>
              </a:rPr>
              <a:t>불가능합니다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989644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970866"/>
            <a:ext cx="2794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필수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이벤트 경품 지급을 위한 제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3</a:t>
            </a:r>
            <a:r>
              <a:rPr lang="ko-KR" altLang="en-US" sz="1000" b="1" spc="-50">
                <a:latin typeface="맑은 고딕" panose="020B0503020000020004" pitchFamily="50" charset="-127"/>
              </a:rPr>
              <a:t>자 </a:t>
            </a:r>
            <a:r>
              <a:rPr lang="ko-KR" altLang="en-US" sz="1000" b="1" spc="-50" smtClean="0">
                <a:latin typeface="맑은 고딕" panose="020B0503020000020004" pitchFamily="50" charset="-127"/>
              </a:rPr>
              <a:t>제공 </a:t>
            </a:r>
            <a:r>
              <a:rPr lang="ko-KR" altLang="en-US" sz="1000" b="1" spc="-50">
                <a:latin typeface="맑은 고딕" panose="020B0503020000020004" pitchFamily="50" charset="-127"/>
              </a:rPr>
              <a:t>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170" y="1030910"/>
            <a:ext cx="182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약관 상세</a:t>
            </a:r>
          </a:p>
        </p:txBody>
      </p:sp>
      <p:sp>
        <p:nvSpPr>
          <p:cNvPr id="25" name="덧셈 기호 24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10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직사각형 63"/>
          <p:cNvSpPr/>
          <p:nvPr/>
        </p:nvSpPr>
        <p:spPr>
          <a:xfrm>
            <a:off x="59267" y="436175"/>
            <a:ext cx="7500862" cy="64218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2702813" y="436175"/>
            <a:ext cx="4857315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59267" y="913545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59267" y="913545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약관 상세정보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ET-010200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6" name="표 245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본인인증 시 안내되는 약관 상세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800" b="1" smtClean="0">
                          <a:solidFill>
                            <a:srgbClr val="FF0000"/>
                          </a:solidFill>
                        </a:rPr>
                        <a:t>약관 내용 및 필수 여부 수급 필요</a:t>
                      </a:r>
                      <a:r>
                        <a:rPr lang="en-US" altLang="ko-KR" sz="800" b="1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72" name="직사각형 71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1057562" y="1524002"/>
            <a:ext cx="5580000" cy="360000"/>
            <a:chOff x="1028564" y="1124784"/>
            <a:chExt cx="4320000" cy="360000"/>
          </a:xfrm>
        </p:grpSpPr>
        <p:sp>
          <p:nvSpPr>
            <p:cNvPr id="76" name="직사각형 75"/>
            <p:cNvSpPr/>
            <p:nvPr/>
          </p:nvSpPr>
          <p:spPr>
            <a:xfrm>
              <a:off x="1028564" y="1124784"/>
              <a:ext cx="1080000" cy="360000"/>
            </a:xfrm>
            <a:prstGeom prst="rect">
              <a:avLst/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· </a:t>
              </a:r>
              <a:r>
                <a: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 </a:t>
              </a:r>
              <a:r>
                <a:rPr lang="ko-KR" altLang="en-US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동의</a:t>
              </a:r>
              <a:endPara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210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민감정보 및 개인식별정보 수집 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·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이용 동의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188564" y="1124784"/>
              <a:ext cx="1080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필수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3</a:t>
              </a:r>
              <a:r>
                <a: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</a:rPr>
                <a:t>자 제공 동의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268564" y="1124784"/>
              <a:ext cx="1080000" cy="36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마케팅 활용 이용 동의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963871" y="2193634"/>
            <a:ext cx="5616624" cy="324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400"/>
              </a:spcBef>
            </a:pPr>
            <a:r>
              <a:rPr lang="ko-KR" altLang="en-US" sz="800" spc="-70" dirty="0">
                <a:latin typeface="맑은 고딕" panose="020B0503020000020004" pitchFamily="50" charset="-127"/>
              </a:rPr>
              <a:t>마케팅 등을 위한 개인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(</a:t>
            </a:r>
            <a:r>
              <a:rPr lang="ko-KR" altLang="en-US" sz="800" spc="-70">
                <a:latin typeface="맑은 고딕" panose="020B0503020000020004" pitchFamily="50" charset="-127"/>
              </a:rPr>
              <a:t>신용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)</a:t>
            </a:r>
            <a:r>
              <a:rPr lang="ko-KR" altLang="en-US" sz="800" spc="-70">
                <a:latin typeface="맑은 고딕" panose="020B0503020000020004" pitchFamily="50" charset="-127"/>
              </a:rPr>
              <a:t>정보의 수집</a:t>
            </a:r>
            <a:r>
              <a:rPr lang="en-US" altLang="ko-KR" sz="800" spc="-70" dirty="0">
                <a:latin typeface="맑은 고딕" panose="020B0503020000020004" pitchFamily="50" charset="-127"/>
              </a:rPr>
              <a:t>, </a:t>
            </a:r>
            <a:r>
              <a:rPr lang="ko-KR" altLang="en-US" sz="800" spc="-70">
                <a:latin typeface="맑은 고딕" panose="020B0503020000020004" pitchFamily="50" charset="-127"/>
              </a:rPr>
              <a:t>이용 및 제공 </a:t>
            </a:r>
            <a:r>
              <a:rPr lang="ko-KR" altLang="en-US" sz="800" spc="-70" smtClean="0">
                <a:latin typeface="맑은 고딕" panose="020B0503020000020004" pitchFamily="50" charset="-127"/>
              </a:rPr>
              <a:t>동의 하시겠습니까</a:t>
            </a:r>
            <a:r>
              <a:rPr lang="en-US" altLang="ko-KR" sz="800" spc="-70" dirty="0" smtClean="0">
                <a:latin typeface="맑은 고딕" panose="020B0503020000020004" pitchFamily="50" charset="-127"/>
              </a:rPr>
              <a:t>?</a:t>
            </a:r>
            <a:endParaRPr lang="en-US" altLang="ko-KR" sz="800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86424"/>
              </p:ext>
            </p:extLst>
          </p:nvPr>
        </p:nvGraphicFramePr>
        <p:xfrm>
          <a:off x="1064568" y="2474922"/>
          <a:ext cx="5580000" cy="118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680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주체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라이나생명보험주식회사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800" b="0" spc="-5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목적</a:t>
                      </a:r>
                      <a:endParaRPr lang="ko-KR" altLang="en-US" sz="800" b="0" spc="-50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이벤트 정보제공 및 프로모션 참여기회 제공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내용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성명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생년월일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성별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휴대폰번호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. </a:t>
                      </a:r>
                      <a:r>
                        <a:rPr lang="ko-KR" altLang="en-US" sz="800" smtClean="0">
                          <a:solidFill>
                            <a:srgbClr val="000000"/>
                          </a:solidFill>
                          <a:latin typeface="+mn-ea"/>
                        </a:rPr>
                        <a:t>이메일</a:t>
                      </a:r>
                      <a:r>
                        <a:rPr lang="en-US" altLang="ko-KR" sz="800" dirty="0" smtClean="0">
                          <a:solidFill>
                            <a:srgbClr val="000000"/>
                          </a:solidFill>
                          <a:latin typeface="+mn-ea"/>
                        </a:rPr>
                        <a:t>, ADID, Cookie</a:t>
                      </a:r>
                      <a:endParaRPr lang="ko-KR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1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이용 기간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pc="-50" dirty="0" smtClean="0">
                          <a:solidFill>
                            <a:schemeClr val="tx1"/>
                          </a:solidFill>
                        </a:rPr>
                        <a:t>동의일로부터 </a:t>
                      </a:r>
                      <a:r>
                        <a:rPr lang="en-US" altLang="ko-KR" sz="800" b="1" spc="-5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800" b="1" spc="-50" baseline="0" smtClean="0">
                          <a:solidFill>
                            <a:schemeClr val="tx1"/>
                          </a:solidFill>
                        </a:rPr>
                        <a:t>년</a:t>
                      </a:r>
                      <a:endParaRPr lang="en-US" altLang="ko-KR" sz="800" b="1" spc="-5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pc="-50" dirty="0" err="1" smtClean="0">
                          <a:solidFill>
                            <a:schemeClr val="tx1"/>
                          </a:solidFill>
                        </a:rPr>
                        <a:t>보유ㆍ이용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 기간이 경과한 후에는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pc="-50" dirty="0" smtClean="0">
                          <a:solidFill>
                            <a:schemeClr val="tx1"/>
                          </a:solidFill>
                        </a:rPr>
                        <a:t>민원처리 및 법령상 의무이행만을 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위하여 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800" b="0" spc="-50" smtClean="0">
                          <a:solidFill>
                            <a:schemeClr val="tx1"/>
                          </a:solidFill>
                        </a:rPr>
                        <a:t>개월  보관ㆍ이용</a:t>
                      </a:r>
                      <a:r>
                        <a:rPr lang="en-US" altLang="ko-KR" sz="800" b="0" spc="-5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4" name="Rectangle 2"/>
          <p:cNvSpPr>
            <a:spLocks noChangeArrowheads="1"/>
          </p:cNvSpPr>
          <p:nvPr/>
        </p:nvSpPr>
        <p:spPr bwMode="auto">
          <a:xfrm>
            <a:off x="1064565" y="3696395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750" spc="-70">
                <a:latin typeface="맑은 고딕" panose="020B0503020000020004" pitchFamily="50" charset="-127"/>
              </a:rPr>
              <a:t>본 동의는 서비스 이용에 필수적이지 않으며 동의를 거부할 수 있습니다</a:t>
            </a:r>
            <a:r>
              <a:rPr lang="en-US" altLang="ko-KR" sz="75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85" name="Rectangle 2"/>
          <p:cNvSpPr>
            <a:spLocks noChangeArrowheads="1"/>
          </p:cNvSpPr>
          <p:nvPr/>
        </p:nvSpPr>
        <p:spPr bwMode="auto">
          <a:xfrm>
            <a:off x="1064565" y="3989644"/>
            <a:ext cx="5580000" cy="215444"/>
          </a:xfrm>
          <a:prstGeom prst="rect">
            <a:avLst/>
          </a:prstGeom>
          <a:noFill/>
          <a:extLst/>
        </p:spPr>
        <p:txBody>
          <a:bodyPr wrap="square" rtlCol="0">
            <a:noAutofit/>
          </a:bodyPr>
          <a:lstStyle/>
          <a:p>
            <a:pPr algn="r">
              <a:lnSpc>
                <a:spcPct val="80000"/>
              </a:lnSpc>
              <a:spcBef>
                <a:spcPts val="1400"/>
              </a:spcBef>
            </a:pP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미확인</a:t>
            </a:r>
            <a:r>
              <a:rPr lang="en-US" altLang="ko-KR" sz="75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5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신용정보관리보호인필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750" spc="-3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DGT2006-01-XXXXX-OYN</a:t>
            </a:r>
            <a:r>
              <a:rPr lang="en-US" altLang="ko-KR" sz="750" spc="-3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750" spc="-3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955985" y="1970866"/>
            <a:ext cx="1758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spc="-50" dirty="0">
                <a:latin typeface="맑은 고딕" panose="020B0503020000020004" pitchFamily="50" charset="-127"/>
              </a:rPr>
              <a:t>[</a:t>
            </a:r>
            <a:r>
              <a:rPr lang="ko-KR" altLang="en-US" sz="1000" b="1" spc="-50">
                <a:latin typeface="맑은 고딕" panose="020B0503020000020004" pitchFamily="50" charset="-127"/>
              </a:rPr>
              <a:t>선택</a:t>
            </a:r>
            <a:r>
              <a:rPr lang="en-US" altLang="ko-KR" sz="1000" b="1" spc="-50" dirty="0">
                <a:latin typeface="맑은 고딕" panose="020B0503020000020004" pitchFamily="50" charset="-127"/>
              </a:rPr>
              <a:t>] </a:t>
            </a:r>
            <a:r>
              <a:rPr lang="ko-KR" altLang="en-US" sz="1000" b="1" spc="-50">
                <a:latin typeface="맑은 고딕" panose="020B0503020000020004" pitchFamily="50" charset="-127"/>
              </a:rPr>
              <a:t>마케팅 활용 이용 동의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79360" y="3234572"/>
            <a:ext cx="2171908" cy="825030"/>
          </a:xfrm>
          <a:prstGeom prst="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2020-10-19</a:t>
            </a:r>
          </a:p>
          <a:p>
            <a:pPr algn="ctr"/>
            <a:endParaRPr lang="en-US" altLang="ko-KR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서비스이용동의 항목 확정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7170" y="1030910"/>
            <a:ext cx="182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약관 상세</a:t>
            </a:r>
          </a:p>
        </p:txBody>
      </p:sp>
      <p:sp>
        <p:nvSpPr>
          <p:cNvPr id="25" name="덧셈 기호 24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310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6" y="436175"/>
            <a:ext cx="7516036" cy="6421826"/>
            <a:chOff x="59266" y="436175"/>
            <a:chExt cx="7516036" cy="6421826"/>
          </a:xfrm>
        </p:grpSpPr>
        <p:sp>
          <p:nvSpPr>
            <p:cNvPr id="64" name="직사각형 63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59266" y="913545"/>
              <a:ext cx="7500862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65195" y="1337796"/>
              <a:ext cx="917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09"/>
              <a:ext cx="576738" cy="102199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9504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이벤트참여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관심키워드 선택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7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4284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7170" y="1511752"/>
            <a:ext cx="393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58887" y="1973414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선택해주세요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8" name="타원 137"/>
          <p:cNvSpPr/>
          <p:nvPr/>
        </p:nvSpPr>
        <p:spPr>
          <a:xfrm>
            <a:off x="2631285" y="48489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123018" y="2759254"/>
            <a:ext cx="852329" cy="326468"/>
            <a:chOff x="2473837" y="2075043"/>
            <a:chExt cx="852329" cy="326468"/>
          </a:xfrm>
        </p:grpSpPr>
        <p:sp>
          <p:nvSpPr>
            <p:cNvPr id="140" name="모서리가 둥근 직사각형 139"/>
            <p:cNvSpPr/>
            <p:nvPr/>
          </p:nvSpPr>
          <p:spPr>
            <a:xfrm rot="5400000">
              <a:off x="2736768" y="1812112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065053" y="2759255"/>
            <a:ext cx="750618" cy="326468"/>
            <a:chOff x="3452950" y="2075044"/>
            <a:chExt cx="750618" cy="326468"/>
          </a:xfrm>
        </p:grpSpPr>
        <p:sp>
          <p:nvSpPr>
            <p:cNvPr id="143" name="모서리가 둥근 직사각형 142"/>
            <p:cNvSpPr/>
            <p:nvPr/>
          </p:nvSpPr>
          <p:spPr>
            <a:xfrm rot="5400000">
              <a:off x="3665025" y="1862969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브릿지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905377" y="2759257"/>
            <a:ext cx="750618" cy="326468"/>
            <a:chOff x="4339644" y="2075046"/>
            <a:chExt cx="750618" cy="326468"/>
          </a:xfrm>
        </p:grpSpPr>
        <p:sp>
          <p:nvSpPr>
            <p:cNvPr id="146" name="모서리가 둥근 직사각형 145"/>
            <p:cNvSpPr/>
            <p:nvPr/>
          </p:nvSpPr>
          <p:spPr>
            <a:xfrm rot="5400000">
              <a:off x="4551719" y="1862971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크라운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4398821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745701" y="2759254"/>
            <a:ext cx="852329" cy="326468"/>
            <a:chOff x="2473837" y="2075044"/>
            <a:chExt cx="852329" cy="326468"/>
          </a:xfrm>
        </p:grpSpPr>
        <p:sp>
          <p:nvSpPr>
            <p:cNvPr id="149" name="모서리가 둥근 직사각형 148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치아관리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687736" y="2759256"/>
            <a:ext cx="852329" cy="326468"/>
            <a:chOff x="3450583" y="2075046"/>
            <a:chExt cx="852329" cy="326468"/>
          </a:xfrm>
        </p:grpSpPr>
        <p:sp>
          <p:nvSpPr>
            <p:cNvPr id="152" name="모서리가 둥근 직사각형 151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치아교정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629769" y="2759256"/>
            <a:ext cx="650340" cy="326468"/>
            <a:chOff x="4410564" y="2075046"/>
            <a:chExt cx="650340" cy="326468"/>
          </a:xfrm>
        </p:grpSpPr>
        <p:sp>
          <p:nvSpPr>
            <p:cNvPr id="155" name="모서리가 둥근 직사각형 154"/>
            <p:cNvSpPr/>
            <p:nvPr/>
          </p:nvSpPr>
          <p:spPr>
            <a:xfrm rot="5400000">
              <a:off x="4572500" y="1913110"/>
              <a:ext cx="326468" cy="65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129945" y="3351530"/>
            <a:ext cx="852329" cy="326468"/>
            <a:chOff x="2473837" y="2075044"/>
            <a:chExt cx="852329" cy="326468"/>
          </a:xfrm>
        </p:grpSpPr>
        <p:sp>
          <p:nvSpPr>
            <p:cNvPr id="158" name="모서리가 둥근 직사각형 157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신경치료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063979" y="3351532"/>
            <a:ext cx="852329" cy="326468"/>
            <a:chOff x="3450583" y="2075046"/>
            <a:chExt cx="852329" cy="326468"/>
          </a:xfrm>
        </p:grpSpPr>
        <p:sp>
          <p:nvSpPr>
            <p:cNvPr id="161" name="모서리가 둥근 직사각형 160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충치치료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998013" y="3351533"/>
            <a:ext cx="852329" cy="326468"/>
            <a:chOff x="4420401" y="2075047"/>
            <a:chExt cx="852329" cy="326468"/>
          </a:xfrm>
        </p:grpSpPr>
        <p:sp>
          <p:nvSpPr>
            <p:cNvPr id="164" name="모서리가 둥근 직사각형 163"/>
            <p:cNvSpPr/>
            <p:nvPr/>
          </p:nvSpPr>
          <p:spPr>
            <a:xfrm rot="5400000">
              <a:off x="4683332" y="1812116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보철치료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932047" y="3351531"/>
            <a:ext cx="709725" cy="326468"/>
            <a:chOff x="2475869" y="2075043"/>
            <a:chExt cx="709725" cy="326468"/>
          </a:xfrm>
        </p:grpSpPr>
        <p:sp>
          <p:nvSpPr>
            <p:cNvPr id="167" name="모서리가 둥근 직사각형 166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723477" y="3351531"/>
            <a:ext cx="709725" cy="326468"/>
            <a:chOff x="2475869" y="2075043"/>
            <a:chExt cx="709725" cy="326468"/>
          </a:xfrm>
        </p:grpSpPr>
        <p:sp>
          <p:nvSpPr>
            <p:cNvPr id="170" name="모서리가 둥근 직사각형 169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514909" y="3351531"/>
            <a:ext cx="709725" cy="326468"/>
            <a:chOff x="2475869" y="2075043"/>
            <a:chExt cx="709725" cy="326468"/>
          </a:xfrm>
        </p:grpSpPr>
        <p:sp>
          <p:nvSpPr>
            <p:cNvPr id="173" name="모서리가 둥근 직사각형 172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123018" y="3943805"/>
            <a:ext cx="709725" cy="326468"/>
            <a:chOff x="2475869" y="2075043"/>
            <a:chExt cx="709725" cy="326468"/>
          </a:xfrm>
        </p:grpSpPr>
        <p:sp>
          <p:nvSpPr>
            <p:cNvPr id="176" name="모서리가 둥근 직사각형 175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954289" y="3943805"/>
            <a:ext cx="709725" cy="326468"/>
            <a:chOff x="2475869" y="2075043"/>
            <a:chExt cx="709725" cy="326468"/>
          </a:xfrm>
        </p:grpSpPr>
        <p:sp>
          <p:nvSpPr>
            <p:cNvPr id="179" name="모서리가 둥근 직사각형 178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785560" y="3943805"/>
            <a:ext cx="709725" cy="326468"/>
            <a:chOff x="2475869" y="2075043"/>
            <a:chExt cx="709725" cy="326468"/>
          </a:xfrm>
        </p:grpSpPr>
        <p:sp>
          <p:nvSpPr>
            <p:cNvPr id="182" name="모서리가 둥근 직사각형 181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1038013" y="253188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108959" y="2695870"/>
            <a:ext cx="5527367" cy="190832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87" name="덧셈 기호 86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73129" y="1935893"/>
            <a:ext cx="977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400"/>
              </a:spcBef>
            </a:pP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선택가능</a:t>
            </a:r>
          </a:p>
        </p:txBody>
      </p:sp>
    </p:spTree>
    <p:extLst>
      <p:ext uri="{BB962C8B-B14F-4D97-AF65-F5344CB8AC3E}">
        <p14:creationId xmlns:p14="http://schemas.microsoft.com/office/powerpoint/2010/main" val="22957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62" name="직사각형 61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5" name="그룹 64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66" name="직선 연결선 65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85" name="그림 8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86" name="타원 85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1849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전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ET-020101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53587"/>
              </p:ext>
            </p:extLst>
          </p:nvPr>
        </p:nvGraphicFramePr>
        <p:xfrm>
          <a:off x="7691267" y="304800"/>
          <a:ext cx="216000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안내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전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267" y="436173"/>
            <a:ext cx="7500862" cy="6421827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01602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이벤트 미진행 시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47170" y="1511752"/>
            <a:ext cx="5756284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이벤트에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500"/>
              </a:spcBef>
            </a:pPr>
            <a:endParaRPr lang="en-US" altLang="ko-KR" b="1" spc="-70" dirty="0" err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59" name="타원 58"/>
          <p:cNvSpPr/>
          <p:nvPr/>
        </p:nvSpPr>
        <p:spPr>
          <a:xfrm>
            <a:off x="2631285" y="48489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148" name="덧셈 기호 147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3091804" y="2077392"/>
            <a:ext cx="134331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Coming Soon! ]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081449" y="2722117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건강한 계획 </a:t>
            </a:r>
            <a:r>
              <a:rPr lang="ko-KR" altLang="en-US" sz="1100" dirty="0" err="1" smtClean="0"/>
              <a:t>두번째는</a:t>
            </a:r>
            <a:r>
              <a:rPr lang="ko-KR" altLang="en-US" sz="1100" dirty="0" smtClean="0"/>
              <a:t> 무엇일까요</a:t>
            </a:r>
            <a:r>
              <a:rPr lang="en-US" altLang="ko-KR" sz="1100" dirty="0" smtClean="0"/>
              <a:t>?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81449" y="3013283"/>
            <a:ext cx="3209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/>
              <a:t>11</a:t>
            </a:r>
            <a:r>
              <a:rPr lang="ko-KR" altLang="en-US" sz="1100" b="1" dirty="0" smtClean="0"/>
              <a:t>월 </a:t>
            </a:r>
            <a:r>
              <a:rPr lang="en-US" altLang="ko-KR" sz="1100" b="1" dirty="0" smtClean="0"/>
              <a:t>18</a:t>
            </a:r>
            <a:r>
              <a:rPr lang="ko-KR" altLang="en-US" sz="1100" b="1" dirty="0" smtClean="0"/>
              <a:t>일</a:t>
            </a:r>
            <a:r>
              <a:rPr lang="en-US" altLang="ko-KR" sz="1100" b="1" dirty="0" smtClean="0"/>
              <a:t>, </a:t>
            </a:r>
            <a:r>
              <a:rPr lang="ko-KR" altLang="en-US" sz="1100" b="1" dirty="0" err="1" smtClean="0"/>
              <a:t>홈트레이닝의</a:t>
            </a:r>
            <a:r>
              <a:rPr lang="ko-KR" altLang="en-US" sz="1100" b="1" dirty="0" smtClean="0"/>
              <a:t> 혁명적인 색다른 경품과</a:t>
            </a:r>
            <a:endParaRPr lang="en-US" altLang="ko-KR" sz="1100" b="1" dirty="0" smtClean="0"/>
          </a:p>
          <a:p>
            <a:r>
              <a:rPr lang="ko-KR" altLang="en-US" sz="1100" b="1" dirty="0" smtClean="0"/>
              <a:t>새로운 모델과 함께 </a:t>
            </a:r>
            <a:r>
              <a:rPr lang="en-US" altLang="ko-KR" sz="1100" b="1" dirty="0" smtClean="0"/>
              <a:t>2</a:t>
            </a:r>
            <a:r>
              <a:rPr lang="ko-KR" altLang="en-US" sz="1100" b="1" dirty="0" smtClean="0"/>
              <a:t>차 </a:t>
            </a:r>
            <a:r>
              <a:rPr lang="ko-KR" altLang="en-US" sz="1100" b="1" dirty="0" err="1" smtClean="0"/>
              <a:t>오픈됩니다</a:t>
            </a:r>
            <a:r>
              <a:rPr lang="en-US" altLang="ko-KR" sz="1100" b="1" dirty="0" smtClean="0"/>
              <a:t>.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81449" y="3513341"/>
            <a:ext cx="282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 smtClean="0"/>
              <a:t>라이나생명</a:t>
            </a:r>
            <a:r>
              <a:rPr lang="ko-KR" altLang="en-US" sz="1100" dirty="0" smtClean="0"/>
              <a:t> 고객님만을 위한 특별이벤트도</a:t>
            </a:r>
            <a:endParaRPr lang="en-US" altLang="ko-KR" sz="1100" dirty="0" smtClean="0"/>
          </a:p>
          <a:p>
            <a:r>
              <a:rPr lang="ko-KR" altLang="en-US" sz="1100" dirty="0" smtClean="0"/>
              <a:t>준비해두었으니 많은 참여 </a:t>
            </a:r>
            <a:r>
              <a:rPr lang="ko-KR" altLang="en-US" sz="1100" dirty="0" err="1" smtClean="0"/>
              <a:t>부탁드립니다</a:t>
            </a:r>
            <a:r>
              <a:rPr lang="en-US" altLang="ko-KR" sz="1100" dirty="0" smtClean="0"/>
              <a:t>!</a:t>
            </a: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 rotWithShape="1">
          <a:blip r:embed="rId5"/>
          <a:srcRect l="12287" r="3502"/>
          <a:stretch/>
        </p:blipFill>
        <p:spPr>
          <a:xfrm>
            <a:off x="4934833" y="2675304"/>
            <a:ext cx="1015206" cy="1438957"/>
          </a:xfrm>
          <a:prstGeom prst="rect">
            <a:avLst/>
          </a:prstGeom>
        </p:spPr>
      </p:pic>
      <p:sp>
        <p:nvSpPr>
          <p:cNvPr id="155" name="타원 154"/>
          <p:cNvSpPr/>
          <p:nvPr/>
        </p:nvSpPr>
        <p:spPr>
          <a:xfrm>
            <a:off x="6437188" y="8867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254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81" name="직사각형 80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5" name="직선 연결선 84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23242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진행 중인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43753"/>
              </p:ext>
            </p:extLst>
          </p:nvPr>
        </p:nvGraphicFramePr>
        <p:xfrm>
          <a:off x="7691267" y="304800"/>
          <a:ext cx="2160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안내 영역으로 자동 스크롤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개인정보 변경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간편비밀번호 설정 이벤트 안내 영역으로 자동 스크롤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267" y="419592"/>
            <a:ext cx="7500862" cy="6438408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1602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 이벤트 진행 중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170" y="1511752"/>
            <a:ext cx="57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이벤트에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90" name="타원 89"/>
          <p:cNvSpPr/>
          <p:nvPr/>
        </p:nvSpPr>
        <p:spPr>
          <a:xfrm>
            <a:off x="2631285" y="48489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95" name="덧셈 기호 94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타원 121"/>
          <p:cNvSpPr/>
          <p:nvPr/>
        </p:nvSpPr>
        <p:spPr>
          <a:xfrm>
            <a:off x="6437188" y="8867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58887" y="1973414"/>
            <a:ext cx="3704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라이나생명에서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준비한 다른 </a:t>
            </a: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이벤트에도 참여해보시겠어요</a:t>
            </a:r>
            <a:r>
              <a: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124" name="그룹 123"/>
          <p:cNvGrpSpPr/>
          <p:nvPr/>
        </p:nvGrpSpPr>
        <p:grpSpPr>
          <a:xfrm>
            <a:off x="1050503" y="2928122"/>
            <a:ext cx="596642" cy="593465"/>
            <a:chOff x="1328739" y="4896527"/>
            <a:chExt cx="478873" cy="476323"/>
          </a:xfrm>
        </p:grpSpPr>
        <p:sp>
          <p:nvSpPr>
            <p:cNvPr id="125" name="직사각형 124"/>
            <p:cNvSpPr/>
            <p:nvPr/>
          </p:nvSpPr>
          <p:spPr>
            <a:xfrm>
              <a:off x="1331289" y="489652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6" name="직선 연결선 125"/>
            <p:cNvCxnSpPr/>
            <p:nvPr/>
          </p:nvCxnSpPr>
          <p:spPr>
            <a:xfrm>
              <a:off x="1331289" y="489652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H="1">
              <a:off x="1328739" y="489652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1740604" y="3035791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치아정보 공유하기이벤트</a:t>
            </a:r>
            <a:endParaRPr lang="en-US" altLang="ko-KR" sz="1200" smtClean="0"/>
          </a:p>
        </p:txBody>
      </p:sp>
      <p:sp>
        <p:nvSpPr>
          <p:cNvPr id="129" name="TextBox 128"/>
          <p:cNvSpPr txBox="1"/>
          <p:nvPr/>
        </p:nvSpPr>
        <p:spPr>
          <a:xfrm>
            <a:off x="1740604" y="288670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건강한 계획</a:t>
            </a:r>
            <a:r>
              <a:rPr lang="en-US" altLang="ko-KR" sz="1000" smtClean="0"/>
              <a:t>2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740604" y="33138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2020.11.18 ~ 12.09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948239" y="2928122"/>
            <a:ext cx="596642" cy="593465"/>
            <a:chOff x="1328739" y="4896527"/>
            <a:chExt cx="478873" cy="476323"/>
          </a:xfrm>
        </p:grpSpPr>
        <p:sp>
          <p:nvSpPr>
            <p:cNvPr id="132" name="직사각형 131"/>
            <p:cNvSpPr/>
            <p:nvPr/>
          </p:nvSpPr>
          <p:spPr>
            <a:xfrm>
              <a:off x="1331289" y="489652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3" name="직선 연결선 132"/>
            <p:cNvCxnSpPr/>
            <p:nvPr/>
          </p:nvCxnSpPr>
          <p:spPr>
            <a:xfrm>
              <a:off x="1331289" y="489652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/>
            <p:cNvCxnSpPr/>
            <p:nvPr/>
          </p:nvCxnSpPr>
          <p:spPr>
            <a:xfrm flipH="1">
              <a:off x="1328739" y="489652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Box 134"/>
          <p:cNvSpPr txBox="1"/>
          <p:nvPr/>
        </p:nvSpPr>
        <p:spPr>
          <a:xfrm>
            <a:off x="4638340" y="3035791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App</a:t>
            </a:r>
            <a:r>
              <a:rPr lang="ko-KR" altLang="en-US" sz="1200" b="1" dirty="0"/>
              <a:t>에서 간편비밀번호 등록</a:t>
            </a:r>
            <a:endParaRPr lang="en-US" altLang="ko-KR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4638340" y="288670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보너스</a:t>
            </a:r>
            <a:r>
              <a:rPr lang="en-US" altLang="ko-KR" sz="1000" dirty="0" smtClean="0"/>
              <a:t>!</a:t>
            </a:r>
            <a:endParaRPr lang="en-US" altLang="ko-KR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638340" y="33138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2020.11.04 ~ 12.09</a:t>
            </a:r>
          </a:p>
        </p:txBody>
      </p:sp>
      <p:sp>
        <p:nvSpPr>
          <p:cNvPr id="138" name="타원 137"/>
          <p:cNvSpPr/>
          <p:nvPr/>
        </p:nvSpPr>
        <p:spPr>
          <a:xfrm>
            <a:off x="3502544" y="274231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6591798" y="28074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11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/>
          <p:cNvGrpSpPr/>
          <p:nvPr/>
        </p:nvGrpSpPr>
        <p:grpSpPr>
          <a:xfrm>
            <a:off x="59267" y="436175"/>
            <a:ext cx="7516035" cy="6421826"/>
            <a:chOff x="59267" y="436175"/>
            <a:chExt cx="7516035" cy="6421826"/>
          </a:xfrm>
        </p:grpSpPr>
        <p:sp>
          <p:nvSpPr>
            <p:cNvPr id="81" name="직사각형 80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4" name="그룹 83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85" name="직선 연결선 84"/>
            <p:cNvCxnSpPr/>
            <p:nvPr/>
          </p:nvCxnSpPr>
          <p:spPr>
            <a:xfrm>
              <a:off x="59267" y="913545"/>
              <a:ext cx="7500861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565196" y="1337796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8" name="그림 107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10"/>
              <a:ext cx="576738" cy="1021993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17144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ET-020103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756257"/>
              </p:ext>
            </p:extLst>
          </p:nvPr>
        </p:nvGraphicFramePr>
        <p:xfrm>
          <a:off x="7691267" y="304800"/>
          <a:ext cx="216000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이벤트에 이미 참여한 경우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안내 영역으로 자동 스크롤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개인정보 변경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간편비밀번호 설정 이벤트 안내 영역으로 자동 스크롤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스마일케어 페이지로 이동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페이지로 자동 스크롤 이동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2698158"/>
                  </a:ext>
                </a:extLst>
              </a:tr>
            </a:tbl>
          </a:graphicData>
        </a:graphic>
      </p:graphicFrame>
      <p:sp>
        <p:nvSpPr>
          <p:cNvPr id="98" name="직사각형 97"/>
          <p:cNvSpPr/>
          <p:nvPr/>
        </p:nvSpPr>
        <p:spPr>
          <a:xfrm>
            <a:off x="59725" y="436175"/>
            <a:ext cx="7500862" cy="6421825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102060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한 경우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170" y="1511752"/>
            <a:ext cx="57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 이미 참여해주셨습니다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이동</a:t>
            </a:r>
          </a:p>
        </p:txBody>
      </p:sp>
      <p:sp>
        <p:nvSpPr>
          <p:cNvPr id="90" name="타원 89"/>
          <p:cNvSpPr/>
          <p:nvPr/>
        </p:nvSpPr>
        <p:spPr>
          <a:xfrm>
            <a:off x="2631285" y="48489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95" name="덧셈 기호 94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6437188" y="88674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958887" y="1973414"/>
            <a:ext cx="37048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라이나생명에서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준비한 다른 </a:t>
            </a: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이벤트에도 참여해보시겠어요</a:t>
            </a:r>
            <a:r>
              <a: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1050503" y="2928122"/>
            <a:ext cx="596642" cy="593465"/>
            <a:chOff x="1328739" y="4896527"/>
            <a:chExt cx="478873" cy="476323"/>
          </a:xfrm>
        </p:grpSpPr>
        <p:sp>
          <p:nvSpPr>
            <p:cNvPr id="106" name="직사각형 105"/>
            <p:cNvSpPr/>
            <p:nvPr/>
          </p:nvSpPr>
          <p:spPr>
            <a:xfrm>
              <a:off x="1331289" y="489652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1" name="직선 연결선 120"/>
            <p:cNvCxnSpPr/>
            <p:nvPr/>
          </p:nvCxnSpPr>
          <p:spPr>
            <a:xfrm>
              <a:off x="1331289" y="489652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H="1">
              <a:off x="1328739" y="489652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1740604" y="3035791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mtClean="0"/>
              <a:t>치아정보 공유하기이벤트</a:t>
            </a:r>
            <a:endParaRPr lang="en-US" altLang="ko-KR" sz="1200" smtClean="0"/>
          </a:p>
        </p:txBody>
      </p:sp>
      <p:sp>
        <p:nvSpPr>
          <p:cNvPr id="124" name="TextBox 123"/>
          <p:cNvSpPr txBox="1"/>
          <p:nvPr/>
        </p:nvSpPr>
        <p:spPr>
          <a:xfrm>
            <a:off x="1740604" y="2886703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건강한 계획</a:t>
            </a:r>
            <a:r>
              <a:rPr lang="en-US" altLang="ko-KR" sz="1000" smtClean="0"/>
              <a:t>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740604" y="33138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2020.11.18 ~ 12.09</a:t>
            </a:r>
          </a:p>
        </p:txBody>
      </p:sp>
      <p:grpSp>
        <p:nvGrpSpPr>
          <p:cNvPr id="126" name="그룹 125"/>
          <p:cNvGrpSpPr/>
          <p:nvPr/>
        </p:nvGrpSpPr>
        <p:grpSpPr>
          <a:xfrm>
            <a:off x="3948239" y="2928122"/>
            <a:ext cx="596642" cy="593465"/>
            <a:chOff x="1328739" y="4896527"/>
            <a:chExt cx="478873" cy="476323"/>
          </a:xfrm>
        </p:grpSpPr>
        <p:sp>
          <p:nvSpPr>
            <p:cNvPr id="127" name="직사각형 126"/>
            <p:cNvSpPr/>
            <p:nvPr/>
          </p:nvSpPr>
          <p:spPr>
            <a:xfrm>
              <a:off x="1331289" y="489652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28" name="직선 연결선 127"/>
            <p:cNvCxnSpPr/>
            <p:nvPr/>
          </p:nvCxnSpPr>
          <p:spPr>
            <a:xfrm>
              <a:off x="1331289" y="489652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H="1">
              <a:off x="1328739" y="489652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extBox 129"/>
          <p:cNvSpPr txBox="1"/>
          <p:nvPr/>
        </p:nvSpPr>
        <p:spPr>
          <a:xfrm>
            <a:off x="4638340" y="3035791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App</a:t>
            </a:r>
            <a:r>
              <a:rPr lang="ko-KR" altLang="en-US" sz="1200" b="1" dirty="0"/>
              <a:t>에서 간편비밀번호 등록</a:t>
            </a:r>
            <a:endParaRPr lang="en-US" altLang="ko-KR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638340" y="2886703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보너스</a:t>
            </a:r>
            <a:r>
              <a:rPr lang="en-US" altLang="ko-KR" sz="1000" dirty="0" smtClean="0"/>
              <a:t>!</a:t>
            </a:r>
            <a:endParaRPr lang="en-US" altLang="ko-KR" sz="1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4638340" y="3313830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2020.11.04 ~ 12.09</a:t>
            </a:r>
          </a:p>
        </p:txBody>
      </p:sp>
      <p:sp>
        <p:nvSpPr>
          <p:cNvPr id="133" name="타원 132"/>
          <p:cNvSpPr/>
          <p:nvPr/>
        </p:nvSpPr>
        <p:spPr>
          <a:xfrm>
            <a:off x="3502544" y="274231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6591798" y="280747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79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322359"/>
            <a:ext cx="15520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smtClean="0"/>
              <a:t>Action Item (</a:t>
            </a:r>
            <a:r>
              <a:rPr lang="ko-KR" altLang="en-US" sz="1100" b="1" smtClean="0"/>
              <a:t>요청사항</a:t>
            </a:r>
            <a:r>
              <a:rPr lang="en-US" altLang="ko-KR" sz="1100" b="1" smtClean="0"/>
              <a:t>)</a:t>
            </a:r>
            <a:endParaRPr lang="ko-KR" altLang="en-US" sz="1100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6750"/>
              </p:ext>
            </p:extLst>
          </p:nvPr>
        </p:nvGraphicFramePr>
        <p:xfrm>
          <a:off x="364067" y="829733"/>
          <a:ext cx="9203265" cy="570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85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823148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1016000">
                  <a:extLst>
                    <a:ext uri="{9D8B030D-6E8A-4147-A177-3AD203B41FA5}">
                      <a16:colId xmlns="" xmlns:a16="http://schemas.microsoft.com/office/drawing/2014/main" val="2972785780"/>
                    </a:ext>
                  </a:extLst>
                </a:gridCol>
                <a:gridCol w="5403163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558323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558323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  <a:gridCol w="558323">
                  <a:extLst>
                    <a:ext uri="{9D8B030D-6E8A-4147-A177-3AD203B41FA5}">
                      <a16:colId xmlns="" xmlns:a16="http://schemas.microsoft.com/office/drawing/2014/main" val="243530867"/>
                    </a:ext>
                  </a:extLst>
                </a:gridCol>
              </a:tblGrid>
              <a:tr h="3240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문서명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Branded campaign EVENT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화면설계서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875039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요청일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확인 내용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수급여부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검토자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8085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2020-10-15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컨셉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라이나생명 브랜드 모델 이벤트 이미지 활용 계획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[2020-10-14]</a:t>
                      </a:r>
                      <a:b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광고촬영 일정 연기로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(11.04~)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와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차 이벤트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(11.18~)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 미적용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적용 구분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광고촬영 일정 및 이미지 수급 일정 확인 후 진행</a:t>
                      </a:r>
                      <a:endParaRPr lang="en-US" altLang="ko-KR" sz="1000" b="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479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PC-LNB 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적용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LNB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적용 여부 확정 필요</a:t>
                      </a:r>
                      <a:endParaRPr lang="en-US" altLang="ko-KR" sz="10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LNB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없는 화면으로 구성</a:t>
                      </a:r>
                      <a:endParaRPr lang="ko-KR" altLang="en-US" sz="9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rgbClr val="FF0000"/>
                          </a:solidFill>
                        </a:rPr>
                        <a:t>확정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1976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이벤트 참여 시 진행되는 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본인인증 검토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축약형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확장형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000" b="1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확장형으로 선 진행</a:t>
                      </a:r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22193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2020-10-15</a:t>
                      </a: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콘텐츠 워싱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이벤트 문구 검토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진행 중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3083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2020-10-15</a:t>
                      </a: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디자인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1,2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차 구분될 수 있는 디자인 진행 필요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정종필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정지영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65082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9731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2657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711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88534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4998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6369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843035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563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2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829432" y="33638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dirty="0" err="1" smtClean="0">
                <a:solidFill>
                  <a:schemeClr val="tx1"/>
                </a:solidFill>
                <a:latin typeface="+mn-ea"/>
              </a:rPr>
              <a:t>비로그인</a:t>
            </a:r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3696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스마일케어</a:t>
            </a:r>
            <a:r>
              <a:rPr lang="ko-KR" altLang="en-US" sz="1100" b="1" dirty="0" smtClean="0"/>
              <a:t> 구독 및 공유이벤트가 동시에 진행되는 경우</a:t>
            </a:r>
            <a:endParaRPr lang="ko-KR" altLang="en-US" sz="1100" b="1" dirty="0"/>
          </a:p>
        </p:txBody>
      </p:sp>
      <p:cxnSp>
        <p:nvCxnSpPr>
          <p:cNvPr id="25" name="직선 화살표 연결선 24"/>
          <p:cNvCxnSpPr>
            <a:stCxn id="179" idx="3"/>
            <a:endCxn id="48" idx="1"/>
          </p:cNvCxnSpPr>
          <p:nvPr/>
        </p:nvCxnSpPr>
        <p:spPr>
          <a:xfrm>
            <a:off x="2125576" y="3525837"/>
            <a:ext cx="23311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34349" y="1631443"/>
            <a:ext cx="1296144" cy="5840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기 이벤트 참여완료 안내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타 이벤트 참여 요청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27267" y="5319637"/>
            <a:ext cx="108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이벤트 참여완료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4029263" y="3238366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구독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신청여부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5698345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</a:t>
            </a:r>
            <a:r>
              <a:rPr lang="en-US" altLang="ko-KR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62" idx="2"/>
            <a:endCxn id="54" idx="2"/>
          </p:cNvCxnSpPr>
          <p:nvPr/>
        </p:nvCxnSpPr>
        <p:spPr>
          <a:xfrm rot="5400000" flipH="1" flipV="1">
            <a:off x="3475408" y="3381783"/>
            <a:ext cx="805284" cy="1670577"/>
          </a:xfrm>
          <a:prstGeom prst="bentConnector3">
            <a:avLst>
              <a:gd name="adj1" fmla="val -28388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90834" y="33166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2358686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인증키</a:t>
            </a:r>
            <a:endParaRPr lang="en-US" altLang="ko-KR" sz="900" spc="-4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유효 여부</a:t>
            </a:r>
            <a:endParaRPr lang="en-US" altLang="ko-KR" sz="90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94690" y="4295714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>SMS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본인인증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017565" y="3795971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cxnSp>
        <p:nvCxnSpPr>
          <p:cNvPr id="100" name="직선 화살표 연결선 99"/>
          <p:cNvCxnSpPr>
            <a:stCxn id="48" idx="3"/>
            <a:endCxn id="54" idx="1"/>
          </p:cNvCxnSpPr>
          <p:nvPr/>
        </p:nvCxnSpPr>
        <p:spPr>
          <a:xfrm>
            <a:off x="3726838" y="3525837"/>
            <a:ext cx="302425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2"/>
            <a:endCxn id="62" idx="0"/>
          </p:cNvCxnSpPr>
          <p:nvPr/>
        </p:nvCxnSpPr>
        <p:spPr>
          <a:xfrm>
            <a:off x="3042762" y="3813869"/>
            <a:ext cx="0" cy="453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4065267" y="1896533"/>
            <a:ext cx="1296144" cy="3189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구독 진행 요청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7" name="직선 화살표 연결선 116"/>
          <p:cNvCxnSpPr>
            <a:stCxn id="54" idx="3"/>
            <a:endCxn id="60" idx="1"/>
          </p:cNvCxnSpPr>
          <p:nvPr/>
        </p:nvCxnSpPr>
        <p:spPr>
          <a:xfrm flipV="1">
            <a:off x="5397415" y="3525837"/>
            <a:ext cx="300930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54" idx="0"/>
            <a:endCxn id="116" idx="2"/>
          </p:cNvCxnSpPr>
          <p:nvPr/>
        </p:nvCxnSpPr>
        <p:spPr>
          <a:xfrm flipV="1">
            <a:off x="4713339" y="2215510"/>
            <a:ext cx="0" cy="102285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89691" y="303746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344159" y="330806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125" name="직선 화살표 연결선 124"/>
          <p:cNvCxnSpPr>
            <a:stCxn id="60" idx="0"/>
            <a:endCxn id="49" idx="2"/>
          </p:cNvCxnSpPr>
          <p:nvPr/>
        </p:nvCxnSpPr>
        <p:spPr>
          <a:xfrm flipV="1">
            <a:off x="6382421" y="2215510"/>
            <a:ext cx="0" cy="10222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367426" y="3361510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공유채널 선택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stCxn id="60" idx="3"/>
            <a:endCxn id="130" idx="1"/>
          </p:cNvCxnSpPr>
          <p:nvPr/>
        </p:nvCxnSpPr>
        <p:spPr>
          <a:xfrm flipV="1">
            <a:off x="7066497" y="3523510"/>
            <a:ext cx="300929" cy="2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60623" y="303746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015091" y="330806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793428" y="1625269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 콘텐츠선택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stCxn id="27" idx="2"/>
            <a:endCxn id="179" idx="0"/>
          </p:cNvCxnSpPr>
          <p:nvPr/>
        </p:nvCxnSpPr>
        <p:spPr>
          <a:xfrm>
            <a:off x="1477504" y="2201333"/>
            <a:ext cx="0" cy="11625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7504" y="22217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34" name="직선 화살표 연결선 33"/>
          <p:cNvCxnSpPr>
            <a:stCxn id="35" idx="2"/>
            <a:endCxn id="26" idx="0"/>
          </p:cNvCxnSpPr>
          <p:nvPr/>
        </p:nvCxnSpPr>
        <p:spPr>
          <a:xfrm>
            <a:off x="8767267" y="4619714"/>
            <a:ext cx="0" cy="6999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227267" y="4295714"/>
            <a:ext cx="1080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공유진행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130" idx="2"/>
            <a:endCxn id="35" idx="1"/>
          </p:cNvCxnSpPr>
          <p:nvPr/>
        </p:nvCxnSpPr>
        <p:spPr>
          <a:xfrm rot="16200000" flipH="1">
            <a:off x="7735280" y="3965727"/>
            <a:ext cx="772204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30" idx="2"/>
            <a:endCxn id="26" idx="1"/>
          </p:cNvCxnSpPr>
          <p:nvPr/>
        </p:nvCxnSpPr>
        <p:spPr>
          <a:xfrm rot="16200000" flipH="1">
            <a:off x="7223319" y="4477688"/>
            <a:ext cx="1796127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29432" y="53196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꺾인 연결선 63"/>
          <p:cNvCxnSpPr>
            <a:stCxn id="27" idx="2"/>
            <a:endCxn id="63" idx="1"/>
          </p:cNvCxnSpPr>
          <p:nvPr/>
        </p:nvCxnSpPr>
        <p:spPr>
          <a:xfrm rot="5400000">
            <a:off x="-486684" y="3517449"/>
            <a:ext cx="3280304" cy="648072"/>
          </a:xfrm>
          <a:prstGeom prst="bentConnector4">
            <a:avLst>
              <a:gd name="adj1" fmla="val 14235"/>
              <a:gd name="adj2" fmla="val 15487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3" idx="3"/>
            <a:endCxn id="54" idx="2"/>
          </p:cNvCxnSpPr>
          <p:nvPr/>
        </p:nvCxnSpPr>
        <p:spPr>
          <a:xfrm flipV="1">
            <a:off x="2125576" y="3814430"/>
            <a:ext cx="2587763" cy="166720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65267" y="1210767"/>
            <a:ext cx="1296144" cy="3189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관심카테고리 등록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9" name="직선 화살표 연결선 98"/>
          <p:cNvCxnSpPr>
            <a:stCxn id="116" idx="0"/>
            <a:endCxn id="98" idx="2"/>
          </p:cNvCxnSpPr>
          <p:nvPr/>
        </p:nvCxnSpPr>
        <p:spPr>
          <a:xfrm flipV="1">
            <a:off x="4713339" y="1529744"/>
            <a:ext cx="0" cy="36678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98" idx="0"/>
            <a:endCxn id="130" idx="0"/>
          </p:cNvCxnSpPr>
          <p:nvPr/>
        </p:nvCxnSpPr>
        <p:spPr>
          <a:xfrm rot="16200000" flipH="1">
            <a:off x="5289046" y="635059"/>
            <a:ext cx="2150743" cy="3302159"/>
          </a:xfrm>
          <a:prstGeom prst="bentConnector3">
            <a:avLst>
              <a:gd name="adj1" fmla="val -10629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609831" y="863355"/>
            <a:ext cx="671979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smtClean="0">
                <a:solidFill>
                  <a:schemeClr val="bg1"/>
                </a:solidFill>
              </a:rPr>
              <a:t>구독 완료</a:t>
            </a:r>
            <a:endParaRPr lang="ko-KR" altLang="en-US" sz="900" b="1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치아정보 공유하기 본인인증과</a:t>
            </a:r>
            <a:endParaRPr lang="en-US" altLang="ko-KR" dirty="0" smtClean="0"/>
          </a:p>
          <a:p>
            <a:pPr algn="ctr"/>
            <a:r>
              <a:rPr lang="ko-KR" altLang="en-US" dirty="0" err="1"/>
              <a:t>스마일케어</a:t>
            </a:r>
            <a:r>
              <a:rPr lang="ko-KR" altLang="en-US" dirty="0"/>
              <a:t> </a:t>
            </a:r>
            <a:r>
              <a:rPr lang="ko-KR" altLang="en-US" dirty="0" smtClean="0"/>
              <a:t>구독 </a:t>
            </a:r>
            <a:r>
              <a:rPr lang="en-US" altLang="ko-KR" dirty="0"/>
              <a:t>&amp; </a:t>
            </a:r>
            <a:r>
              <a:rPr lang="ko-KR" altLang="en-US" dirty="0"/>
              <a:t>이벤트 </a:t>
            </a:r>
            <a:r>
              <a:rPr lang="ko-KR" altLang="en-US" dirty="0" smtClean="0"/>
              <a:t>신청 공통 사용으로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구독진행 요청 팝업</a:t>
            </a:r>
            <a:r>
              <a:rPr lang="en-US" altLang="ko-KR" dirty="0"/>
              <a:t>(</a:t>
            </a:r>
            <a:r>
              <a:rPr lang="en-US" altLang="ko-KR" dirty="0" smtClean="0"/>
              <a:t>ET-020206)</a:t>
            </a:r>
            <a:r>
              <a:rPr lang="ko-KR" altLang="en-US" dirty="0" smtClean="0"/>
              <a:t> 삭제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1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직사각형 178"/>
          <p:cNvSpPr/>
          <p:nvPr/>
        </p:nvSpPr>
        <p:spPr>
          <a:xfrm>
            <a:off x="829432" y="33638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비로그인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3696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err="1" smtClean="0"/>
              <a:t>스마일케어</a:t>
            </a:r>
            <a:r>
              <a:rPr lang="ko-KR" altLang="en-US" sz="1100" b="1" dirty="0" smtClean="0"/>
              <a:t> 구독 및 공유이벤트가 동시에 진행되는 경우 </a:t>
            </a:r>
            <a:endParaRPr lang="ko-KR" altLang="en-US" sz="1100" b="1" dirty="0"/>
          </a:p>
        </p:txBody>
      </p:sp>
      <p:cxnSp>
        <p:nvCxnSpPr>
          <p:cNvPr id="25" name="직선 화살표 연결선 24"/>
          <p:cNvCxnSpPr>
            <a:stCxn id="179" idx="3"/>
            <a:endCxn id="48" idx="1"/>
          </p:cNvCxnSpPr>
          <p:nvPr/>
        </p:nvCxnSpPr>
        <p:spPr>
          <a:xfrm>
            <a:off x="2125576" y="3525837"/>
            <a:ext cx="23311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5734349" y="1631443"/>
            <a:ext cx="1296144" cy="58406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기 이벤트 참여완료 안내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타 이벤트 참여 요청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27267" y="5319637"/>
            <a:ext cx="1080000" cy="3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이벤트 참여완료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순서도: 판단 53"/>
          <p:cNvSpPr/>
          <p:nvPr/>
        </p:nvSpPr>
        <p:spPr>
          <a:xfrm>
            <a:off x="4029263" y="3238366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구독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신청여부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0" name="순서도: 판단 59"/>
          <p:cNvSpPr/>
          <p:nvPr/>
        </p:nvSpPr>
        <p:spPr>
          <a:xfrm>
            <a:off x="5698345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</a:t>
            </a:r>
            <a:r>
              <a:rPr lang="en-US" altLang="ko-KR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이벤트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참여여부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6" name="꺾인 연결선 85"/>
          <p:cNvCxnSpPr>
            <a:stCxn id="62" idx="2"/>
            <a:endCxn id="54" idx="2"/>
          </p:cNvCxnSpPr>
          <p:nvPr/>
        </p:nvCxnSpPr>
        <p:spPr>
          <a:xfrm rot="5400000" flipH="1" flipV="1">
            <a:off x="3475408" y="3381783"/>
            <a:ext cx="805284" cy="1670577"/>
          </a:xfrm>
          <a:prstGeom prst="bentConnector3">
            <a:avLst>
              <a:gd name="adj1" fmla="val -28388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690834" y="331669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48" name="순서도: 판단 47"/>
          <p:cNvSpPr/>
          <p:nvPr/>
        </p:nvSpPr>
        <p:spPr>
          <a:xfrm>
            <a:off x="2358686" y="3237805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인증키</a:t>
            </a:r>
            <a:endParaRPr lang="en-US" altLang="ko-KR" sz="900" spc="-4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900" spc="-4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유효 여부</a:t>
            </a:r>
            <a:endParaRPr lang="en-US" altLang="ko-KR" sz="900" spc="-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394690" y="4295714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dirty="0" err="1">
                <a:solidFill>
                  <a:schemeClr val="tx1"/>
                </a:solidFill>
                <a:latin typeface="+mn-ea"/>
              </a:rPr>
              <a:t>스마일케어</a:t>
            </a:r>
            <a:r>
              <a:rPr lang="ko-KR" altLang="en-US" sz="900" spc="-4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구독</a:t>
            </a:r>
            <a: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  <a:t/>
            </a:r>
            <a:br>
              <a:rPr lang="en-US" altLang="ko-KR" sz="900" spc="-40" dirty="0" smtClean="0">
                <a:solidFill>
                  <a:schemeClr val="tx1"/>
                </a:solidFill>
                <a:latin typeface="+mn-ea"/>
              </a:rPr>
            </a:br>
            <a:r>
              <a:rPr lang="ko-KR" altLang="en-US" sz="900" spc="-4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900" spc="-40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900" spc="-40" dirty="0">
                <a:solidFill>
                  <a:schemeClr val="tx1"/>
                </a:solidFill>
                <a:latin typeface="+mn-ea"/>
              </a:rPr>
              <a:t>이벤트 신청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17565" y="3795971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cxnSp>
        <p:nvCxnSpPr>
          <p:cNvPr id="100" name="직선 화살표 연결선 99"/>
          <p:cNvCxnSpPr>
            <a:stCxn id="48" idx="3"/>
            <a:endCxn id="54" idx="1"/>
          </p:cNvCxnSpPr>
          <p:nvPr/>
        </p:nvCxnSpPr>
        <p:spPr>
          <a:xfrm>
            <a:off x="3726838" y="3525837"/>
            <a:ext cx="302425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48" idx="2"/>
            <a:endCxn id="62" idx="0"/>
          </p:cNvCxnSpPr>
          <p:nvPr/>
        </p:nvCxnSpPr>
        <p:spPr>
          <a:xfrm>
            <a:off x="3042762" y="3813869"/>
            <a:ext cx="0" cy="4535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54" idx="3"/>
            <a:endCxn id="60" idx="1"/>
          </p:cNvCxnSpPr>
          <p:nvPr/>
        </p:nvCxnSpPr>
        <p:spPr>
          <a:xfrm flipV="1">
            <a:off x="5397415" y="3525837"/>
            <a:ext cx="300930" cy="56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54" idx="0"/>
            <a:endCxn id="98" idx="2"/>
          </p:cNvCxnSpPr>
          <p:nvPr/>
        </p:nvCxnSpPr>
        <p:spPr>
          <a:xfrm flipV="1">
            <a:off x="4713339" y="2019141"/>
            <a:ext cx="0" cy="121922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89691" y="3037463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344159" y="330806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125" name="직선 화살표 연결선 124"/>
          <p:cNvCxnSpPr>
            <a:stCxn id="60" idx="0"/>
            <a:endCxn id="49" idx="2"/>
          </p:cNvCxnSpPr>
          <p:nvPr/>
        </p:nvCxnSpPr>
        <p:spPr>
          <a:xfrm flipV="1">
            <a:off x="6382421" y="2215510"/>
            <a:ext cx="0" cy="10222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7367426" y="3361510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공유채널 선택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31" name="직선 화살표 연결선 130"/>
          <p:cNvCxnSpPr>
            <a:stCxn id="60" idx="3"/>
            <a:endCxn id="130" idx="1"/>
          </p:cNvCxnSpPr>
          <p:nvPr/>
        </p:nvCxnSpPr>
        <p:spPr>
          <a:xfrm flipV="1">
            <a:off x="7066497" y="3523510"/>
            <a:ext cx="300929" cy="232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160623" y="303746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015091" y="3308066"/>
            <a:ext cx="2632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</a:p>
        </p:txBody>
      </p:sp>
      <p:sp>
        <p:nvSpPr>
          <p:cNvPr id="27" name="순서도: 판단 26"/>
          <p:cNvSpPr/>
          <p:nvPr/>
        </p:nvSpPr>
        <p:spPr>
          <a:xfrm>
            <a:off x="793428" y="1625269"/>
            <a:ext cx="1368152" cy="576064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 콘텐츠선택 여부</a:t>
            </a:r>
            <a:endParaRPr lang="en-US" altLang="ko-KR" sz="900" spc="-4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stCxn id="27" idx="2"/>
            <a:endCxn id="179" idx="0"/>
          </p:cNvCxnSpPr>
          <p:nvPr/>
        </p:nvCxnSpPr>
        <p:spPr>
          <a:xfrm>
            <a:off x="1477504" y="2201333"/>
            <a:ext cx="0" cy="116250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77504" y="2221743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</a:p>
        </p:txBody>
      </p:sp>
      <p:cxnSp>
        <p:nvCxnSpPr>
          <p:cNvPr id="34" name="직선 화살표 연결선 33"/>
          <p:cNvCxnSpPr>
            <a:stCxn id="35" idx="2"/>
            <a:endCxn id="26" idx="0"/>
          </p:cNvCxnSpPr>
          <p:nvPr/>
        </p:nvCxnSpPr>
        <p:spPr>
          <a:xfrm>
            <a:off x="8767267" y="4619714"/>
            <a:ext cx="0" cy="69992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8227267" y="4295714"/>
            <a:ext cx="1080000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공유진행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꺾인 연결선 54"/>
          <p:cNvCxnSpPr>
            <a:stCxn id="130" idx="2"/>
            <a:endCxn id="35" idx="1"/>
          </p:cNvCxnSpPr>
          <p:nvPr/>
        </p:nvCxnSpPr>
        <p:spPr>
          <a:xfrm rot="16200000" flipH="1">
            <a:off x="7735280" y="3965727"/>
            <a:ext cx="772204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stCxn id="130" idx="2"/>
            <a:endCxn id="26" idx="1"/>
          </p:cNvCxnSpPr>
          <p:nvPr/>
        </p:nvCxnSpPr>
        <p:spPr>
          <a:xfrm rot="16200000" flipH="1">
            <a:off x="7223319" y="4477688"/>
            <a:ext cx="1796127" cy="211769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29432" y="5319637"/>
            <a:ext cx="1296144" cy="3240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공유 이벤트 진입</a:t>
            </a:r>
            <a:endParaRPr lang="en-US" altLang="ko-KR" sz="900" spc="-4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로그인</a:t>
            </a:r>
            <a:r>
              <a:rPr lang="en-US" altLang="ko-KR" sz="900" spc="-4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4" name="꺾인 연결선 63"/>
          <p:cNvCxnSpPr>
            <a:stCxn id="27" idx="2"/>
            <a:endCxn id="63" idx="1"/>
          </p:cNvCxnSpPr>
          <p:nvPr/>
        </p:nvCxnSpPr>
        <p:spPr>
          <a:xfrm rot="5400000">
            <a:off x="-486684" y="3517449"/>
            <a:ext cx="3280304" cy="648072"/>
          </a:xfrm>
          <a:prstGeom prst="bentConnector4">
            <a:avLst>
              <a:gd name="adj1" fmla="val 14235"/>
              <a:gd name="adj2" fmla="val 154870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3" idx="3"/>
            <a:endCxn id="54" idx="2"/>
          </p:cNvCxnSpPr>
          <p:nvPr/>
        </p:nvCxnSpPr>
        <p:spPr>
          <a:xfrm flipV="1">
            <a:off x="2125576" y="3814430"/>
            <a:ext cx="2587763" cy="1667207"/>
          </a:xfrm>
          <a:prstGeom prst="bentConnector2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065267" y="1700164"/>
            <a:ext cx="1296144" cy="3189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spc="-40" smtClean="0">
                <a:solidFill>
                  <a:schemeClr val="tx1"/>
                </a:solidFill>
                <a:latin typeface="+mn-ea"/>
              </a:rPr>
              <a:t>관심카테고리 등록</a:t>
            </a:r>
            <a:endParaRPr lang="ko-KR" altLang="en-US" sz="900" spc="-4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꺾인 연결선 103"/>
          <p:cNvCxnSpPr/>
          <p:nvPr/>
        </p:nvCxnSpPr>
        <p:spPr>
          <a:xfrm rot="16200000" flipH="1">
            <a:off x="5533745" y="879758"/>
            <a:ext cx="1661346" cy="3302159"/>
          </a:xfrm>
          <a:prstGeom prst="bentConnector3">
            <a:avLst>
              <a:gd name="adj1" fmla="val -43218"/>
            </a:avLst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028429" y="863355"/>
            <a:ext cx="671979" cy="2308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900" b="1" dirty="0" smtClean="0">
                <a:solidFill>
                  <a:schemeClr val="bg1"/>
                </a:solidFill>
              </a:rPr>
              <a:t>구독 완료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92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평행 사변형 43"/>
          <p:cNvSpPr/>
          <p:nvPr/>
        </p:nvSpPr>
        <p:spPr>
          <a:xfrm>
            <a:off x="5950683" y="2657475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201942" y="311684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참여완료</a:t>
            </a:r>
            <a:endParaRPr lang="en-US" altLang="ko-KR" sz="1000" b="1" smtClean="0"/>
          </a:p>
        </p:txBody>
      </p:sp>
      <p:sp>
        <p:nvSpPr>
          <p:cNvPr id="2" name="평행 사변형 1"/>
          <p:cNvSpPr/>
          <p:nvPr/>
        </p:nvSpPr>
        <p:spPr>
          <a:xfrm>
            <a:off x="516670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평행 사변형 30"/>
          <p:cNvSpPr/>
          <p:nvPr/>
        </p:nvSpPr>
        <p:spPr>
          <a:xfrm>
            <a:off x="3541395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/>
        </p:nvSpPr>
        <p:spPr>
          <a:xfrm>
            <a:off x="5950683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56546" y="322359"/>
            <a:ext cx="2710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치아정보 공유하기 이벤트 참여 프로세스</a:t>
            </a:r>
            <a:endParaRPr lang="ko-KR" altLang="en-US" sz="1100" b="1"/>
          </a:p>
        </p:txBody>
      </p:sp>
      <p:sp>
        <p:nvSpPr>
          <p:cNvPr id="36" name="TextBox 35"/>
          <p:cNvSpPr txBox="1"/>
          <p:nvPr/>
        </p:nvSpPr>
        <p:spPr>
          <a:xfrm>
            <a:off x="694286" y="2231395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이벤트참여</a:t>
            </a:r>
            <a:endParaRPr lang="ko-KR" altLang="en-US" sz="1000" b="1"/>
          </a:p>
        </p:txBody>
      </p:sp>
      <p:sp>
        <p:nvSpPr>
          <p:cNvPr id="37" name="TextBox 36"/>
          <p:cNvSpPr txBox="1"/>
          <p:nvPr/>
        </p:nvSpPr>
        <p:spPr>
          <a:xfrm>
            <a:off x="3775719" y="216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공유채널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선택</a:t>
            </a:r>
            <a:endParaRPr lang="ko-KR" altLang="en-US" sz="1000" b="1"/>
          </a:p>
        </p:txBody>
      </p:sp>
      <p:sp>
        <p:nvSpPr>
          <p:cNvPr id="38" name="TextBox 37"/>
          <p:cNvSpPr txBox="1"/>
          <p:nvPr/>
        </p:nvSpPr>
        <p:spPr>
          <a:xfrm>
            <a:off x="6123396" y="2062118"/>
            <a:ext cx="8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smtClean="0"/>
              <a:t>선택된 채널</a:t>
            </a:r>
            <a:endParaRPr lang="en-US" altLang="ko-KR" sz="1000" b="1" smtClean="0"/>
          </a:p>
          <a:p>
            <a:pPr algn="ctr"/>
            <a:r>
              <a:rPr lang="ko-KR" altLang="en-US" sz="1000" b="1" smtClean="0"/>
              <a:t>로그인</a:t>
            </a:r>
            <a:endParaRPr lang="en-US" altLang="ko-KR" sz="1000" b="1" smtClean="0"/>
          </a:p>
          <a:p>
            <a:pPr algn="ctr"/>
            <a:r>
              <a:rPr lang="en-US" altLang="ko-KR" sz="1000" b="1" smtClean="0"/>
              <a:t>(</a:t>
            </a:r>
            <a:r>
              <a:rPr lang="ko-KR" altLang="en-US" sz="1000" b="1" smtClean="0"/>
              <a:t>새창</a:t>
            </a:r>
            <a:r>
              <a:rPr lang="en-US" altLang="ko-KR" sz="1000" b="1" smtClean="0"/>
              <a:t>)</a:t>
            </a:r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7398483" y="1137563"/>
            <a:ext cx="18678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PC</a:t>
            </a:r>
            <a:r>
              <a:rPr lang="ko-KR" altLang="en-US" sz="1000" b="1" smtClean="0"/>
              <a:t>의 경우 로그인 창 띄움</a:t>
            </a:r>
            <a:endParaRPr lang="en-US" altLang="ko-KR" sz="1000" b="1"/>
          </a:p>
          <a:p>
            <a:r>
              <a:rPr lang="ko-KR" altLang="en-US" sz="1000" b="1" smtClean="0"/>
              <a:t>모바일은 채널별 앱 로그인 시 </a:t>
            </a:r>
            <a:endParaRPr lang="en-US" altLang="ko-KR" sz="1000" b="1" smtClean="0"/>
          </a:p>
          <a:p>
            <a:r>
              <a:rPr lang="ko-KR" altLang="en-US" sz="1000" b="1" smtClean="0"/>
              <a:t>해당 플랫폼 바로진입</a:t>
            </a:r>
            <a:endParaRPr lang="ko-KR" altLang="en-US" sz="1000" b="1"/>
          </a:p>
        </p:txBody>
      </p:sp>
      <p:cxnSp>
        <p:nvCxnSpPr>
          <p:cNvPr id="4" name="직선 화살표 연결선 3"/>
          <p:cNvCxnSpPr>
            <a:stCxn id="2" idx="2"/>
            <a:endCxn id="33" idx="5"/>
          </p:cNvCxnSpPr>
          <p:nvPr/>
        </p:nvCxnSpPr>
        <p:spPr>
          <a:xfrm>
            <a:off x="1569183" y="2362200"/>
            <a:ext cx="5415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31" idx="2"/>
            <a:endCxn id="32" idx="5"/>
          </p:cNvCxnSpPr>
          <p:nvPr/>
        </p:nvCxnSpPr>
        <p:spPr>
          <a:xfrm>
            <a:off x="4593908" y="2362200"/>
            <a:ext cx="15044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1" idx="2"/>
            <a:endCxn id="44" idx="5"/>
          </p:cNvCxnSpPr>
          <p:nvPr/>
        </p:nvCxnSpPr>
        <p:spPr>
          <a:xfrm>
            <a:off x="4593908" y="2362200"/>
            <a:ext cx="1504413" cy="885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32" idx="1"/>
            <a:endCxn id="40" idx="1"/>
          </p:cNvCxnSpPr>
          <p:nvPr/>
        </p:nvCxnSpPr>
        <p:spPr>
          <a:xfrm rot="5400000" flipH="1" flipV="1">
            <a:off x="6869895" y="1243063"/>
            <a:ext cx="357088" cy="700087"/>
          </a:xfrm>
          <a:prstGeom prst="bentConnector2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평행 사변형 32"/>
          <p:cNvSpPr/>
          <p:nvPr/>
        </p:nvSpPr>
        <p:spPr>
          <a:xfrm>
            <a:off x="1963065" y="1771650"/>
            <a:ext cx="1200150" cy="118110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0767" y="216214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b="1"/>
              <a:t>SMS</a:t>
            </a:r>
          </a:p>
          <a:p>
            <a:pPr algn="ctr"/>
            <a:r>
              <a:rPr lang="ko-KR" altLang="en-US" sz="1000" b="1"/>
              <a:t>본인인증</a:t>
            </a:r>
            <a:endParaRPr lang="en-US" altLang="ko-KR" sz="1000" b="1"/>
          </a:p>
        </p:txBody>
      </p:sp>
      <p:cxnSp>
        <p:nvCxnSpPr>
          <p:cNvPr id="46" name="직선 화살표 연결선 45"/>
          <p:cNvCxnSpPr>
            <a:stCxn id="33" idx="2"/>
            <a:endCxn id="31" idx="5"/>
          </p:cNvCxnSpPr>
          <p:nvPr/>
        </p:nvCxnSpPr>
        <p:spPr>
          <a:xfrm>
            <a:off x="3015578" y="2362200"/>
            <a:ext cx="6734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1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16580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89047" y="436175"/>
            <a:ext cx="6641298" cy="477371"/>
            <a:chOff x="1940057" y="3496364"/>
            <a:chExt cx="6641298" cy="477371"/>
          </a:xfrm>
        </p:grpSpPr>
        <p:sp>
          <p:nvSpPr>
            <p:cNvPr id="73" name="직사각형 72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23996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731991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 이벤트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버튼 사라지면서 공유할 콘텐츠 목록 등장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야핏 사이클 상세정보 펼침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1810747" y="1522288"/>
            <a:ext cx="4043094" cy="2559264"/>
            <a:chOff x="2807183" y="2177539"/>
            <a:chExt cx="4043094" cy="2559264"/>
          </a:xfrm>
        </p:grpSpPr>
        <p:sp>
          <p:nvSpPr>
            <p:cNvPr id="43" name="TextBox 42"/>
            <p:cNvSpPr txBox="1"/>
            <p:nvPr/>
          </p:nvSpPr>
          <p:spPr>
            <a:xfrm>
              <a:off x="4346313" y="2177539"/>
              <a:ext cx="10518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320711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37062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07183" y="3533927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lang="ko-KR" altLang="en-US" sz="1000" spc="-70" dirty="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dirty="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dirty="0" smtClean="0">
                <a:latin typeface="맑은 고딕" panose="020B0503020000020004" pitchFamily="50" charset="-127"/>
              </a:endParaRPr>
            </a:p>
            <a:p>
              <a:pPr algn="ctr">
                <a:spcBef>
                  <a:spcPts val="200"/>
                </a:spcBef>
              </a:pPr>
              <a:r>
                <a:rPr lang="en-US" altLang="ko-KR" sz="1000" b="1" u="sng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건강한 행복 안겨드리는 푸짐한 경품이벤트에 참여해보세요</a:t>
              </a:r>
              <a:r>
                <a:rPr lang="en-US" altLang="ko-KR" sz="1000" spc="-7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02034" y="3948922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4168481" y="4371023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21251" y="5790016"/>
            <a:ext cx="12634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바디프렌드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안마의자</a:t>
            </a:r>
            <a:endParaRPr lang="en-US" altLang="ko-KR" sz="900" dirty="0"/>
          </a:p>
        </p:txBody>
      </p:sp>
      <p:sp>
        <p:nvSpPr>
          <p:cNvPr id="51" name="TextBox 50"/>
          <p:cNvSpPr txBox="1"/>
          <p:nvPr/>
        </p:nvSpPr>
        <p:spPr>
          <a:xfrm>
            <a:off x="3954601" y="5790016"/>
            <a:ext cx="12634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아쿠아픽</a:t>
            </a:r>
            <a:r>
              <a:rPr lang="ko-KR" altLang="en-US" sz="900" dirty="0"/>
              <a:t> </a:t>
            </a:r>
            <a:r>
              <a:rPr lang="ko-KR" altLang="en-US" sz="900" dirty="0" err="1" smtClean="0"/>
              <a:t>구강세정기</a:t>
            </a:r>
            <a:endParaRPr lang="en-US" altLang="ko-KR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5676098" y="5790016"/>
            <a:ext cx="13276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신세계상품권 </a:t>
            </a:r>
            <a:r>
              <a:rPr lang="en-US" altLang="ko-KR" sz="900" dirty="0"/>
              <a:t>5</a:t>
            </a:r>
            <a:r>
              <a:rPr lang="ko-KR" altLang="en-US" sz="900" smtClean="0"/>
              <a:t>천원권</a:t>
            </a:r>
            <a:endParaRPr lang="en-US" altLang="ko-KR" sz="900" dirty="0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144" y="4907975"/>
            <a:ext cx="1489802" cy="685309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92" y="4767663"/>
            <a:ext cx="952835" cy="92005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008" y="4701307"/>
            <a:ext cx="942172" cy="101327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1976099" y="5790016"/>
            <a:ext cx="16770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/>
              <a:t>야나두</a:t>
            </a:r>
            <a:r>
              <a:rPr lang="ko-KR" altLang="en-US" sz="900" dirty="0"/>
              <a:t> 피트니스 </a:t>
            </a:r>
            <a:r>
              <a:rPr lang="en-US" altLang="ko-KR" sz="900" dirty="0"/>
              <a:t>YAFIT </a:t>
            </a:r>
            <a:r>
              <a:rPr lang="ko-KR" altLang="en-US" sz="900" smtClean="0"/>
              <a:t>사이클</a:t>
            </a:r>
            <a:endParaRPr lang="en-US" altLang="ko-KR" sz="900" dirty="0"/>
          </a:p>
        </p:txBody>
      </p:sp>
      <p:sp>
        <p:nvSpPr>
          <p:cNvPr id="57" name="타원 56"/>
          <p:cNvSpPr/>
          <p:nvPr/>
        </p:nvSpPr>
        <p:spPr>
          <a:xfrm>
            <a:off x="665588" y="4497463"/>
            <a:ext cx="493898" cy="49389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2140190" y="4497463"/>
            <a:ext cx="499834" cy="499834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5427369" y="4497463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9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355336" y="4632976"/>
            <a:ext cx="6415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</a:rPr>
              <a:t>3,000</a:t>
            </a:r>
            <a:r>
              <a:rPr lang="ko-KR" altLang="en-US" sz="1000" b="1">
                <a:latin typeface="맑은 고딕" panose="020B0503020000020004" pitchFamily="50" charset="-127"/>
              </a:rPr>
              <a:t>명</a:t>
            </a:r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801" y="4722952"/>
            <a:ext cx="713323" cy="948143"/>
          </a:xfrm>
          <a:prstGeom prst="rect">
            <a:avLst/>
          </a:prstGeom>
        </p:spPr>
      </p:pic>
      <p:sp>
        <p:nvSpPr>
          <p:cNvPr id="66" name="타원 65"/>
          <p:cNvSpPr/>
          <p:nvPr/>
        </p:nvSpPr>
        <p:spPr>
          <a:xfrm>
            <a:off x="3836935" y="4497463"/>
            <a:ext cx="497457" cy="49745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</a:t>
            </a:r>
            <a:r>
              <a:rPr lang="ko-KR" altLang="en-US" sz="10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4570948" y="372615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42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0" name="그룹 79"/>
          <p:cNvGrpSpPr/>
          <p:nvPr/>
        </p:nvGrpSpPr>
        <p:grpSpPr>
          <a:xfrm>
            <a:off x="529447" y="715097"/>
            <a:ext cx="4078842" cy="1897434"/>
            <a:chOff x="1615165" y="2177539"/>
            <a:chExt cx="4078842" cy="1897434"/>
          </a:xfrm>
        </p:grpSpPr>
        <p:sp>
          <p:nvSpPr>
            <p:cNvPr id="81" name="TextBox 80"/>
            <p:cNvSpPr txBox="1"/>
            <p:nvPr/>
          </p:nvSpPr>
          <p:spPr>
            <a:xfrm>
              <a:off x="1650913" y="2177539"/>
              <a:ext cx="9175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165" y="2526968"/>
              <a:ext cx="3103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>
                  <a:latin typeface="맑은 고딕" panose="020B0503020000020004" pitchFamily="50" charset="-127"/>
                </a:rPr>
                <a:t>치아정보 공유하기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0913" y="3149330"/>
              <a:ext cx="30703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정보는나눌수록좋잖아요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지인에게공유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#1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분만에 끝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50913" y="3444534"/>
              <a:ext cx="404309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>
                  <a:latin typeface="맑은 고딕" panose="020B0503020000020004" pitchFamily="50" charset="-127"/>
                </a:rPr>
                <a:t>혼자만 보기 아까운 유익한 내용들을 지인과 함께 </a:t>
              </a:r>
              <a:r>
                <a:rPr lang="ko-KR" altLang="en-US" sz="1000" spc="-70" smtClean="0">
                  <a:latin typeface="맑은 고딕" panose="020B0503020000020004" pitchFamily="50" charset="-127"/>
                </a:rPr>
                <a:t>공유하고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3,073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</a:t>
              </a:r>
              <a:r>
                <a:rPr lang="ko-KR" altLang="en-US" sz="1000" spc="-70">
                  <a:latin typeface="맑은 고딕" panose="020B0503020000020004" pitchFamily="50" charset="-127"/>
                </a:rPr>
                <a:t>건강한 행복 안겨드리는 푸짐한 경품이벤트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50913" y="3859529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43305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참여 클릭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246546"/>
              </p:ext>
            </p:extLst>
          </p:nvPr>
        </p:nvGraphicFramePr>
        <p:xfrm>
          <a:off x="7691267" y="304800"/>
          <a:ext cx="21600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공유 참여 클릭 시 화면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미션인 공유할 콘텐츠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가지 배열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콘텐츠 배너 클릭 시 체크 활성화되며 활성화된 배너 재 클릭 시 비활성화 처리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 latinLnBrk="1">
                        <a:buAutoNum type="arabicParenR"/>
                      </a:pP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콘텐츠 선택 시 공유하기 버튼 활성화 처리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미선택 된 콘텐츠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체크 영역을 제외한 나머지 영역을 클릭 시 상세 콘텐츠 내용을 확인할 수 있는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콘텐츠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타 콘텐츠와는 부각된 형태로 표현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미선택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 버튼 비활성화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선택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  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 버튼 활성화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콘텐츠 상세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ET-020201</a:t>
                      </a:r>
                      <a:endParaRPr lang="ko-KR" altLang="en-US" sz="800" b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5195" y="4265287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658645" y="3226554"/>
            <a:ext cx="1335609" cy="969992"/>
            <a:chOff x="1328739" y="4667177"/>
            <a:chExt cx="478873" cy="476323"/>
          </a:xfrm>
        </p:grpSpPr>
        <p:sp>
          <p:nvSpPr>
            <p:cNvPr id="44" name="직사각형 4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5" name="직선 연결선 4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2210212" y="4265287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312335" y="3226554"/>
            <a:ext cx="1335609" cy="969992"/>
            <a:chOff x="1328739" y="4667177"/>
            <a:chExt cx="478873" cy="476323"/>
          </a:xfrm>
        </p:grpSpPr>
        <p:sp>
          <p:nvSpPr>
            <p:cNvPr id="49" name="직사각형 4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0" name="직선 연결선 4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/>
          <p:cNvGrpSpPr/>
          <p:nvPr/>
        </p:nvGrpSpPr>
        <p:grpSpPr>
          <a:xfrm>
            <a:off x="1140403" y="3531550"/>
            <a:ext cx="360000" cy="360000"/>
            <a:chOff x="1083487" y="6518884"/>
            <a:chExt cx="360000" cy="360000"/>
          </a:xfrm>
        </p:grpSpPr>
        <p:sp>
          <p:nvSpPr>
            <p:cNvPr id="53" name="타원 52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3" y="3514872"/>
            <a:ext cx="360000" cy="360000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881900" y="4265287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3975350" y="3226554"/>
            <a:ext cx="1335609" cy="969992"/>
            <a:chOff x="1328739" y="4667177"/>
            <a:chExt cx="478873" cy="476323"/>
          </a:xfrm>
        </p:grpSpPr>
        <p:sp>
          <p:nvSpPr>
            <p:cNvPr id="58" name="직사각형 5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59" name="직선 연결선 5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4457108" y="3531550"/>
            <a:ext cx="360000" cy="360000"/>
            <a:chOff x="1083487" y="6518884"/>
            <a:chExt cx="360000" cy="360000"/>
          </a:xfrm>
        </p:grpSpPr>
        <p:sp>
          <p:nvSpPr>
            <p:cNvPr id="66" name="타원 65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91" name="TextBox 90"/>
          <p:cNvSpPr txBox="1"/>
          <p:nvPr/>
        </p:nvSpPr>
        <p:spPr>
          <a:xfrm>
            <a:off x="5539879" y="4265287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633329" y="3226554"/>
            <a:ext cx="1335609" cy="969992"/>
            <a:chOff x="1328739" y="4667177"/>
            <a:chExt cx="478873" cy="476323"/>
          </a:xfrm>
        </p:grpSpPr>
        <p:sp>
          <p:nvSpPr>
            <p:cNvPr id="94" name="직사각형 9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>
            <a:off x="6115087" y="3531550"/>
            <a:ext cx="360000" cy="360000"/>
            <a:chOff x="1083487" y="6518884"/>
            <a:chExt cx="360000" cy="360000"/>
          </a:xfrm>
        </p:grpSpPr>
        <p:sp>
          <p:nvSpPr>
            <p:cNvPr id="98" name="타원 97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9" name="그림 98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100" name="모서리가 둥근 직사각형 99"/>
          <p:cNvSpPr/>
          <p:nvPr/>
        </p:nvSpPr>
        <p:spPr>
          <a:xfrm>
            <a:off x="653000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2295799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3977392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5640441" y="4788507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2382948" y="5673242"/>
            <a:ext cx="2732536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콘텐츠 공유하고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9135" y="2990080"/>
            <a:ext cx="6758042" cy="220842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18367" y="288931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32673" y="33073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09511" y="332974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2382948" y="557247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368629" y="473494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41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2941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야핏사이클 상세보기 클릭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75055"/>
              </p:ext>
            </p:extLst>
          </p:nvPr>
        </p:nvGraphicFramePr>
        <p:xfrm>
          <a:off x="7691267" y="304800"/>
          <a:ext cx="2160000" cy="238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야핏 사이클 상세보기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야핏 상세보기가 펼쳐지며 버튼 사라짐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Yafit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상세보기 클릭 시 상세내용이 펼쳐짐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화면 밀림 형태로 등장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 해당 상세화면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 접힘 처리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66" name="직사각형 58"/>
          <p:cNvSpPr/>
          <p:nvPr/>
        </p:nvSpPr>
        <p:spPr>
          <a:xfrm>
            <a:off x="579330" y="4870923"/>
            <a:ext cx="6313998" cy="3570817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2377757" y="5428181"/>
            <a:ext cx="4198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 smtClean="0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/>
              <a:t>받으며</a:t>
            </a:r>
          </a:p>
          <a:p>
            <a:r>
              <a:rPr lang="ko-KR" altLang="ko-KR" sz="90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71" name="직사각형 70"/>
          <p:cNvSpPr/>
          <p:nvPr/>
        </p:nvSpPr>
        <p:spPr>
          <a:xfrm>
            <a:off x="776935" y="7473122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2806292" y="7473122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819142" y="7473122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74" name="그룹 73"/>
          <p:cNvGrpSpPr/>
          <p:nvPr/>
        </p:nvGrpSpPr>
        <p:grpSpPr>
          <a:xfrm>
            <a:off x="776935" y="6283683"/>
            <a:ext cx="1878290" cy="1125124"/>
            <a:chOff x="1328739" y="4667177"/>
            <a:chExt cx="478873" cy="476323"/>
          </a:xfrm>
        </p:grpSpPr>
        <p:sp>
          <p:nvSpPr>
            <p:cNvPr id="75" name="직사각형 7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6" name="직선 연결선 7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/>
          <p:cNvGrpSpPr/>
          <p:nvPr/>
        </p:nvGrpSpPr>
        <p:grpSpPr>
          <a:xfrm>
            <a:off x="2806292" y="6283683"/>
            <a:ext cx="1878290" cy="1125124"/>
            <a:chOff x="1328739" y="4667177"/>
            <a:chExt cx="478873" cy="476323"/>
          </a:xfrm>
        </p:grpSpPr>
        <p:sp>
          <p:nvSpPr>
            <p:cNvPr id="79" name="직사각형 7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그룹 81"/>
          <p:cNvGrpSpPr/>
          <p:nvPr/>
        </p:nvGrpSpPr>
        <p:grpSpPr>
          <a:xfrm>
            <a:off x="4819142" y="6283683"/>
            <a:ext cx="1878290" cy="1125124"/>
            <a:chOff x="1328739" y="4667177"/>
            <a:chExt cx="478873" cy="476323"/>
          </a:xfrm>
        </p:grpSpPr>
        <p:sp>
          <p:nvSpPr>
            <p:cNvPr id="83" name="직사각형 82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그림 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56" y="5326742"/>
            <a:ext cx="701266" cy="442252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265" y="5237604"/>
            <a:ext cx="778495" cy="837249"/>
          </a:xfrm>
          <a:prstGeom prst="rect">
            <a:avLst/>
          </a:prstGeom>
        </p:spPr>
      </p:pic>
      <p:sp>
        <p:nvSpPr>
          <p:cNvPr id="91" name="덧셈 기호 90"/>
          <p:cNvSpPr/>
          <p:nvPr/>
        </p:nvSpPr>
        <p:spPr>
          <a:xfrm rot="2700000">
            <a:off x="6516266" y="516770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583257" y="938704"/>
            <a:ext cx="6312500" cy="299929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이등변 삼각형 93"/>
          <p:cNvSpPr/>
          <p:nvPr/>
        </p:nvSpPr>
        <p:spPr>
          <a:xfrm rot="5400000">
            <a:off x="3489871" y="2240549"/>
            <a:ext cx="499269" cy="430404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021467" y="504825"/>
            <a:ext cx="143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야핏 사이클 활용법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2635221" y="4146828"/>
            <a:ext cx="2098006" cy="4543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야핏 더 알아보기</a:t>
            </a:r>
            <a:endParaRPr lang="ko-KR" altLang="en-US" sz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32458" y="414479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478561" y="509055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6657583" y="533949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6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649932" y="1311085"/>
            <a:ext cx="6312500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35609" y="1493217"/>
            <a:ext cx="3961341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1050"/>
              <a:t>이벤트 응모기간 </a:t>
            </a:r>
            <a:r>
              <a:rPr lang="en-US" altLang="ko-KR" sz="1050"/>
              <a:t>: 2020.11.18 ~ 12.09</a:t>
            </a:r>
          </a:p>
          <a:p>
            <a:pPr>
              <a:spcBef>
                <a:spcPts val="1000"/>
              </a:spcBef>
            </a:pPr>
            <a:r>
              <a:rPr lang="ko-KR" altLang="en-US" sz="105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스마일케어 콘텐츠 정보 공유</a:t>
            </a:r>
            <a:r>
              <a:rPr lang="en-US" altLang="ko-KR" sz="1050"/>
              <a:t> </a:t>
            </a:r>
            <a:r>
              <a:rPr lang="ko-KR" altLang="en-US" sz="1050"/>
              <a:t>시 응모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선정 </a:t>
            </a:r>
            <a:r>
              <a:rPr lang="en-US" altLang="ko-KR" sz="1050"/>
              <a:t>: </a:t>
            </a:r>
            <a:r>
              <a:rPr lang="ko-KR" altLang="en-US" sz="1050"/>
              <a:t>이벤트 참여 대상자 중 추첨을 통해 당첨자 선정</a:t>
            </a:r>
            <a:endParaRPr lang="en-US" altLang="ko-KR" sz="1050"/>
          </a:p>
          <a:p>
            <a:pPr>
              <a:spcBef>
                <a:spcPts val="1000"/>
              </a:spcBef>
            </a:pPr>
            <a:r>
              <a:rPr lang="ko-KR" altLang="en-US" sz="1050"/>
              <a:t>당첨자 발표 </a:t>
            </a:r>
            <a:r>
              <a:rPr lang="en-US" altLang="ko-KR" sz="1050"/>
              <a:t>: </a:t>
            </a:r>
            <a:r>
              <a:rPr lang="en-US" altLang="ko-KR" sz="1050" smtClean="0"/>
              <a:t>2020.12.16 / </a:t>
            </a:r>
            <a:r>
              <a:rPr lang="ko-KR" altLang="en-US" sz="1050"/>
              <a:t>라이나생명 케어라운지 이벤트 게시판</a:t>
            </a:r>
            <a:endParaRPr lang="en-US" altLang="ko-KR" sz="1050"/>
          </a:p>
        </p:txBody>
      </p:sp>
      <p:sp>
        <p:nvSpPr>
          <p:cNvPr id="70" name="TextBox 69"/>
          <p:cNvSpPr txBox="1"/>
          <p:nvPr/>
        </p:nvSpPr>
        <p:spPr>
          <a:xfrm>
            <a:off x="935609" y="2735522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71" name="TextBox 70"/>
          <p:cNvSpPr txBox="1"/>
          <p:nvPr/>
        </p:nvSpPr>
        <p:spPr>
          <a:xfrm>
            <a:off x="959830" y="2929678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525796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치아건강 콘텐츠 공유 이벤트 상세정보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4042940"/>
            <a:ext cx="1275091" cy="761289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146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4916580" y="436174"/>
            <a:ext cx="2643548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/>
          <p:cNvGrpSpPr/>
          <p:nvPr/>
        </p:nvGrpSpPr>
        <p:grpSpPr>
          <a:xfrm>
            <a:off x="489047" y="436175"/>
            <a:ext cx="6641298" cy="477371"/>
            <a:chOff x="1940057" y="3496364"/>
            <a:chExt cx="6641298" cy="477371"/>
          </a:xfrm>
        </p:grpSpPr>
        <p:sp>
          <p:nvSpPr>
            <p:cNvPr id="73" name="직사각형 72"/>
            <p:cNvSpPr/>
            <p:nvPr/>
          </p:nvSpPr>
          <p:spPr>
            <a:xfrm>
              <a:off x="1940057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6367590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8" name="직선 연결선 77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529447" y="2328310"/>
            <a:ext cx="4776308" cy="1897434"/>
            <a:chOff x="1615165" y="2177539"/>
            <a:chExt cx="4776308" cy="1897434"/>
          </a:xfrm>
        </p:grpSpPr>
        <p:sp>
          <p:nvSpPr>
            <p:cNvPr id="81" name="TextBox 80"/>
            <p:cNvSpPr txBox="1"/>
            <p:nvPr/>
          </p:nvSpPr>
          <p:spPr>
            <a:xfrm>
              <a:off x="1650913" y="2177539"/>
              <a:ext cx="1056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Coming Soon!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15165" y="2526968"/>
              <a:ext cx="47763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70" smtClean="0">
                  <a:latin typeface="맑은 고딕" panose="020B0503020000020004" pitchFamily="50" charset="-127"/>
                </a:rPr>
                <a:t>건강한 계획</a:t>
              </a:r>
              <a:r>
                <a:rPr lang="en-US" altLang="ko-KR" sz="2800" b="1" spc="-7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2800" b="1" spc="-70" smtClean="0">
                  <a:latin typeface="맑은 고딕" panose="020B0503020000020004" pitchFamily="50" charset="-127"/>
                </a:rPr>
                <a:t>는 무엇일까요</a:t>
              </a:r>
              <a:r>
                <a:rPr lang="en-US" altLang="ko-KR" sz="2800" b="1" spc="-70" smtClean="0">
                  <a:latin typeface="맑은 고딕" panose="020B0503020000020004" pitchFamily="50" charset="-127"/>
                </a:rPr>
                <a:t>?</a:t>
              </a:r>
              <a:endParaRPr lang="en-US" altLang="ko-KR" sz="2800" b="1" spc="-70">
                <a:latin typeface="맑은 고딕" panose="020B0503020000020004" pitchFamily="50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650913" y="3149330"/>
              <a:ext cx="47086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 smtClean="0">
                  <a:latin typeface="맑은 고딕" panose="020B0503020000020004" pitchFamily="50" charset="-127"/>
                </a:rPr>
                <a:t>11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월 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18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일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, 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홈트레이닝의 혁명적인 색다른 경품과 새로운 모델과 함께 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1000" b="1" spc="-70" smtClean="0">
                  <a:latin typeface="맑은 고딕" panose="020B0503020000020004" pitchFamily="50" charset="-127"/>
                </a:rPr>
                <a:t>차 오픈됩니다</a:t>
              </a:r>
              <a:r>
                <a:rPr lang="en-US" altLang="ko-KR" sz="1000" b="1" spc="-70" smtClean="0">
                  <a:latin typeface="맑은 고딕" panose="020B0503020000020004" pitchFamily="50" charset="-127"/>
                </a:rPr>
                <a:t>.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50913" y="3444534"/>
              <a:ext cx="3226524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</a:rPr>
                <a:t>라이나생명 고객님만을 위한 특별 이벤트도 진행중이오니</a:t>
              </a:r>
              <a:endParaRPr lang="en-US" altLang="ko-KR" sz="1000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많은 참여 부탁드립니다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650913" y="3859529"/>
              <a:ext cx="1401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시작일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18</a:t>
              </a:r>
              <a:endParaRPr lang="en-US" altLang="ko-KR" sz="800" dirty="0"/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91847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미진행 시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846723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차 이벤트 미진행 시 화면 구성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비활성화 된 버튼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D-Day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카운팅 적용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1275091" y="3072945"/>
            <a:ext cx="1275091" cy="9088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rcRect l="12287" r="3502"/>
          <a:stretch/>
        </p:blipFill>
        <p:spPr>
          <a:xfrm>
            <a:off x="5308847" y="3200959"/>
            <a:ext cx="1881112" cy="2666295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658722" y="4585725"/>
            <a:ext cx="2978972" cy="44375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</a:t>
            </a:r>
            <a:r>
              <a:rPr lang="en-US" altLang="ko-KR" sz="1100" b="1" u="sng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00</a:t>
            </a:r>
            <a:r>
              <a:rPr lang="ko-KR" altLang="en-US" sz="11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전</a:t>
            </a:r>
            <a:endParaRPr lang="ko-KR" altLang="en-US" sz="11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62641" y="451865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57360" y="490193"/>
            <a:ext cx="137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>
                <a:latin typeface="맑은 고딕" panose="020B0503020000020004" pitchFamily="50" charset="-127"/>
              </a:rPr>
              <a:t>건강한 경품 계획</a:t>
            </a:r>
            <a:r>
              <a:rPr lang="en-US" altLang="ko-KR" sz="900" b="1"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900" b="1">
                <a:latin typeface="맑은 고딕" panose="020B0503020000020004" pitchFamily="50" charset="-127"/>
              </a:rPr>
              <a:t>11</a:t>
            </a:r>
            <a:r>
              <a:rPr lang="ko-KR" altLang="en-US" sz="900" b="1">
                <a:latin typeface="맑은 고딕" panose="020B0503020000020004" pitchFamily="50" charset="-127"/>
              </a:rPr>
              <a:t>월 </a:t>
            </a:r>
            <a:r>
              <a:rPr lang="en-US" altLang="ko-KR" sz="900" b="1">
                <a:latin typeface="맑은 고딕" panose="020B0503020000020004" pitchFamily="50" charset="-127"/>
              </a:rPr>
              <a:t>18</a:t>
            </a:r>
            <a:r>
              <a:rPr lang="ko-KR" altLang="en-US" sz="900" b="1">
                <a:latin typeface="맑은 고딕" panose="020B0503020000020004" pitchFamily="50" charset="-127"/>
              </a:rPr>
              <a:t>일 공개됩니다</a:t>
            </a:r>
            <a:r>
              <a:rPr lang="en-US" altLang="ko-KR" sz="900" b="1">
                <a:latin typeface="맑은 고딕" panose="020B0503020000020004" pitchFamily="50" charset="-127"/>
              </a:rPr>
              <a:t>!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552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9319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콘텐츠 상세보기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ET-020201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534624" y="997096"/>
            <a:ext cx="6437675" cy="5134578"/>
            <a:chOff x="534624" y="997096"/>
            <a:chExt cx="6437675" cy="5134578"/>
          </a:xfrm>
        </p:grpSpPr>
        <p:sp>
          <p:nvSpPr>
            <p:cNvPr id="67" name="직사각형 66"/>
            <p:cNvSpPr/>
            <p:nvPr/>
          </p:nvSpPr>
          <p:spPr>
            <a:xfrm>
              <a:off x="534624" y="997096"/>
              <a:ext cx="6437675" cy="513457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덧셈 기호 67"/>
            <p:cNvSpPr/>
            <p:nvPr/>
          </p:nvSpPr>
          <p:spPr>
            <a:xfrm rot="2700000">
              <a:off x="6564454" y="1194491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58233" y="1250688"/>
              <a:ext cx="23968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/>
                <a:t>황니가 걱정</a:t>
              </a:r>
              <a:r>
                <a:rPr lang="en-US" altLang="ko-KR" sz="1200" b="1"/>
                <a:t>? </a:t>
              </a:r>
              <a:r>
                <a:rPr lang="ko-KR" altLang="en-US" sz="1200" b="1"/>
                <a:t>치아 미백관리 방법</a:t>
              </a:r>
              <a:endParaRPr lang="en-US" altLang="ko-KR" sz="12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233" y="1828336"/>
              <a:ext cx="2852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일반 </a:t>
              </a:r>
              <a:r>
                <a:rPr lang="ko-KR" altLang="ko-KR" sz="800"/>
                <a:t>사람들에게 황니는 아주 큰 콤플렉스입니다</a:t>
              </a:r>
              <a:r>
                <a:rPr lang="en-US" altLang="ko-KR" sz="800"/>
                <a:t>. </a:t>
              </a:r>
            </a:p>
            <a:p>
              <a:r>
                <a:rPr lang="ko-KR" altLang="ko-KR" sz="800"/>
                <a:t>활짝 웃지 못하며 미소에 자신감을 잃게 만들기 때문인데요</a:t>
              </a:r>
              <a:r>
                <a:rPr lang="en-US" altLang="ko-KR" sz="800"/>
                <a:t>. </a:t>
              </a:r>
            </a:p>
            <a:p>
              <a:r>
                <a:rPr lang="ko-KR" altLang="ko-KR" sz="800"/>
                <a:t>오늘은 닦아도 닦아도 누런 치아</a:t>
              </a:r>
              <a:r>
                <a:rPr lang="en-US" altLang="ko-KR" sz="800"/>
                <a:t>, </a:t>
              </a:r>
              <a:r>
                <a:rPr lang="ko-KR" altLang="ko-KR" sz="800" b="1"/>
                <a:t>황니의 원인은 무엇인지</a:t>
              </a:r>
              <a:r>
                <a:rPr lang="en-US" altLang="ko-KR" sz="800" b="1"/>
                <a:t>, </a:t>
              </a:r>
            </a:p>
            <a:p>
              <a:r>
                <a:rPr lang="ko-KR" altLang="ko-KR" sz="800" b="1"/>
                <a:t>어떻게 예방할 수 있을지</a:t>
              </a:r>
              <a:r>
                <a:rPr lang="ko-KR" altLang="ko-KR" sz="800"/>
                <a:t>에 대해서 알아보겠습니다</a:t>
              </a:r>
              <a:r>
                <a:rPr lang="en-US" altLang="ko-KR" sz="800"/>
                <a:t>.</a:t>
              </a:r>
              <a:endParaRPr lang="ko-KR" altLang="ko-KR" sz="800" dirty="0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2091679" y="5320304"/>
              <a:ext cx="321701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공유하기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58233" y="2692293"/>
              <a:ext cx="13564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/>
                <a:t>1. </a:t>
              </a:r>
              <a:r>
                <a:rPr lang="ko-KR" altLang="en-US" sz="800" b="1"/>
                <a:t>후천적으로 변색된 치아</a:t>
              </a:r>
              <a:endParaRPr lang="ko-KR" altLang="en-US" sz="8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58233" y="2903921"/>
              <a:ext cx="5847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우리가 먹는 음식은 대부분 치아의 색을 변하게 할 수 있지만</a:t>
              </a:r>
              <a:r>
                <a:rPr lang="en-US" altLang="ko-KR" sz="800"/>
                <a:t>, </a:t>
              </a:r>
            </a:p>
            <a:p>
              <a:r>
                <a:rPr lang="ko-KR" altLang="en-US" sz="800"/>
                <a:t>특히나 경계해야 할 식품들이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아침마다 즐겨 마시는 </a:t>
              </a:r>
              <a:r>
                <a:rPr lang="en-US" altLang="ko-KR" sz="800"/>
                <a:t> </a:t>
              </a:r>
              <a:r>
                <a:rPr lang="ko-KR" altLang="en-US" sz="800"/>
                <a:t>커피</a:t>
              </a:r>
              <a:r>
                <a:rPr lang="en-US" altLang="ko-KR" sz="800"/>
                <a:t>, </a:t>
              </a:r>
              <a:r>
                <a:rPr lang="ko-KR" altLang="en-US" sz="800"/>
                <a:t>퇴근하고 마시는 와인이황니의 후천적인 원인이 될 수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색소가 진한 음식을 섭취하면 하얀 법랑질에 색소가 침투하여 변색이 일어나게 됩니다</a:t>
              </a:r>
              <a:r>
                <a:rPr lang="en-US" altLang="ko-KR" sz="800"/>
                <a:t>. </a:t>
              </a:r>
              <a:r>
                <a:rPr lang="ko-KR" altLang="en-US" sz="800"/>
                <a:t>콜라와 사이다 같은 산도가 높은 음식도 치아 표면을 거칠게 하여 착색이 더 쉽게 일어나는 원인이 됩니다</a:t>
              </a:r>
              <a:r>
                <a:rPr lang="en-US" altLang="ko-KR" sz="800"/>
                <a:t>. </a:t>
              </a:r>
              <a:r>
                <a:rPr lang="ko-KR" altLang="en-US" sz="800"/>
                <a:t>담배도 빼놓을 수 없습니다</a:t>
              </a:r>
              <a:r>
                <a:rPr lang="en-US" altLang="ko-KR" sz="800"/>
                <a:t>. </a:t>
              </a:r>
              <a:r>
                <a:rPr lang="ko-KR" altLang="en-US" sz="800"/>
                <a:t>담배의 니코틴 성분이 치아의 미세한 구멍으로 파고들어서 치아를 변색시킵니다</a:t>
              </a:r>
              <a:r>
                <a:rPr lang="en-US" altLang="ko-KR" sz="800"/>
                <a:t>. </a:t>
              </a:r>
              <a:r>
                <a:rPr lang="ko-KR" altLang="en-US" sz="800"/>
                <a:t>황니가 고민인 흡연자라면 금연부터 시작하는 것이 좋겠죠</a:t>
              </a:r>
              <a:r>
                <a:rPr lang="en-US" altLang="ko-KR" sz="800"/>
                <a:t>?</a:t>
              </a:r>
              <a:endParaRPr lang="ko-KR" altLang="en-US" sz="8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8233" y="3822837"/>
              <a:ext cx="15167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/>
                <a:t>2. </a:t>
              </a:r>
              <a:r>
                <a:rPr lang="ko-KR" altLang="en-US" sz="800" b="1"/>
                <a:t>무조건 식후 바로 양치</a:t>
              </a:r>
              <a:r>
                <a:rPr lang="en-US" altLang="ko-KR" sz="800" b="1"/>
                <a:t>? NO!</a:t>
              </a:r>
              <a:endParaRPr lang="en-US" altLang="ko-KR" sz="8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8233" y="4034465"/>
              <a:ext cx="58476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/>
                <a:t>대개는 식사한 뒤에 바로 양치를 하는 것이 좋습니다</a:t>
              </a:r>
              <a:r>
                <a:rPr lang="en-US" altLang="ko-KR" sz="800"/>
                <a:t>. </a:t>
              </a:r>
              <a:r>
                <a:rPr lang="ko-KR" altLang="en-US" sz="800"/>
                <a:t>치약에는 마모제가 함유되어 있어서 양치만으로도 치아 변색을 어느 정도 예방할 수 있습니다</a:t>
              </a:r>
              <a:r>
                <a:rPr lang="en-US" altLang="ko-KR" sz="800"/>
                <a:t>. </a:t>
              </a:r>
              <a:r>
                <a:rPr lang="ko-KR" altLang="en-US" sz="800"/>
                <a:t>양치할 때는 칫솔과 치실을 사용하여 치아 사이사이를 꼼꼼하게 양치를 해야 합니다</a:t>
              </a:r>
              <a:r>
                <a:rPr lang="en-US" altLang="ko-KR" sz="800"/>
                <a:t>. </a:t>
              </a:r>
            </a:p>
            <a:p>
              <a:r>
                <a:rPr lang="ko-KR" altLang="en-US" sz="800"/>
                <a:t>탄산음료를 마신 후에는 바로 양치를 하는 것이 오히려 안 좋습니다</a:t>
              </a:r>
              <a:r>
                <a:rPr lang="en-US" altLang="ko-KR" sz="800"/>
                <a:t>. </a:t>
              </a:r>
              <a:r>
                <a:rPr lang="ko-KR" altLang="en-US" sz="800"/>
                <a:t>탄산이 치아의 무기질을 탈회시키면서 치아 표면을 거칠게 하기 때문인데요</a:t>
              </a:r>
              <a:r>
                <a:rPr lang="en-US" altLang="ko-KR" sz="800"/>
                <a:t>. </a:t>
              </a:r>
              <a:r>
                <a:rPr lang="ko-KR" altLang="en-US" sz="800"/>
                <a:t>표면이 거칠어진 상태에서 바로 칫솔질을 하게 되면 치아 표면은 더욱 거칠어져 오히려 착색이 쉬운 상태로 악화시키게 됩니다</a:t>
              </a:r>
              <a:r>
                <a:rPr lang="en-US" altLang="ko-KR" sz="800"/>
                <a:t>. </a:t>
              </a:r>
              <a:r>
                <a:rPr lang="ko-KR" altLang="en-US" sz="800"/>
                <a:t>탄산음료를 마시고 최소 </a:t>
              </a:r>
              <a:r>
                <a:rPr lang="en-US" altLang="ko-KR" sz="800"/>
                <a:t>1</a:t>
              </a:r>
              <a:r>
                <a:rPr lang="ko-KR" altLang="en-US" sz="800"/>
                <a:t>시간이 지난 후에 양치하는 것이 좋습니다</a:t>
              </a:r>
              <a:r>
                <a:rPr lang="en-US" altLang="ko-KR" sz="800"/>
                <a:t>.</a:t>
              </a:r>
              <a:endParaRPr lang="ko-KR" altLang="en-US" sz="800" b="1" dirty="0"/>
            </a:p>
          </p:txBody>
        </p:sp>
        <p:sp>
          <p:nvSpPr>
            <p:cNvPr id="76" name="타원 75"/>
            <p:cNvSpPr/>
            <p:nvPr/>
          </p:nvSpPr>
          <p:spPr>
            <a:xfrm>
              <a:off x="1990910" y="5231491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77" name="표 76"/>
          <p:cNvGraphicFramePr>
            <a:graphicFrameLocks noGrp="1"/>
          </p:cNvGraphicFramePr>
          <p:nvPr>
            <p:extLst/>
          </p:nvPr>
        </p:nvGraphicFramePr>
        <p:xfrm>
          <a:off x="7691267" y="304800"/>
          <a:ext cx="21600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상세보기 팝업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화면구성을 동일하게 팝업으로 안내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2)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: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-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인증 키 보유여부 파악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구독 여부 판별 후 공유채널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/>
                      </a:r>
                      <a:b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</a:b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인증 키 미보유 시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본인인증 호출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Link : 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kumimoji="0" lang="en-US" altLang="ko-KR" sz="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rgbClr val="018BED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14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7170" y="1466683"/>
            <a:ext cx="18158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서비스를 위한 수집</a:t>
            </a:r>
            <a:r>
              <a:rPr lang="en-US" altLang="ko-KR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1054014" y="1756250"/>
            <a:ext cx="3070470" cy="2231380"/>
            <a:chOff x="4083378" y="1204493"/>
            <a:chExt cx="3070470" cy="2231380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1229541"/>
              <a:ext cx="159345" cy="159345"/>
            </a:xfrm>
            <a:prstGeom prst="rect">
              <a:avLst/>
            </a:prstGeom>
          </p:spPr>
        </p:pic>
        <p:sp>
          <p:nvSpPr>
            <p:cNvPr id="108" name="TextBox 107"/>
            <p:cNvSpPr txBox="1"/>
            <p:nvPr/>
          </p:nvSpPr>
          <p:spPr>
            <a:xfrm>
              <a:off x="4224841" y="1204493"/>
              <a:ext cx="2929007" cy="2231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개인정보 수집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동의         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7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 </a:t>
              </a:r>
              <a:r>
                <a:rPr lang="ko-KR" altLang="en-US" sz="700" spc="-50" dirty="0" smtClean="0"/>
                <a:t>외 </a:t>
              </a:r>
              <a:r>
                <a:rPr lang="en-US" altLang="ko-KR" sz="700" spc="-50" dirty="0" smtClean="0"/>
                <a:t>4</a:t>
              </a:r>
              <a:r>
                <a:rPr lang="ko-KR" altLang="en-US" sz="700" spc="-50" dirty="0" smtClean="0"/>
                <a:t>건</a:t>
              </a:r>
              <a:r>
                <a:rPr lang="en-US" altLang="ko-KR" sz="700" spc="-50" dirty="0" smtClean="0"/>
                <a:t>)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err="1">
                  <a:latin typeface="맑은 고딕" panose="020B0503020000020004" pitchFamily="50" charset="-127"/>
                </a:rPr>
                <a:t>민감정보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 및 개인식별정보 수집 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·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- </a:t>
              </a:r>
              <a:r>
                <a:rPr lang="ko-KR" altLang="en-US" sz="700" spc="-5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민감정보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4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당사 계약정보 외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spcBef>
                  <a:spcPts val="600"/>
                </a:spcBef>
              </a:pPr>
              <a:endParaRPr lang="en-US" altLang="ko-KR" sz="7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 smtClean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필수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이벤트 경품 지급을 위한 제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3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자 제공 동의           </a:t>
              </a:r>
              <a:r>
                <a:rPr lang="en-US" altLang="ko-KR" sz="700" dirty="0" smtClean="0">
                  <a:latin typeface="맑은 고딕" panose="020B0503020000020004" pitchFamily="50" charset="-127"/>
                </a:rPr>
                <a:t>&gt;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            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</a:rPr>
                <a:t> 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</a:t>
              </a:r>
              <a:r>
                <a:rPr lang="en-US" altLang="ko-KR" sz="700" spc="-50" dirty="0" smtClean="0">
                  <a:latin typeface="맑은 고딕" panose="020B0503020000020004" pitchFamily="50" charset="-127"/>
                </a:rPr>
                <a:t>2</a:t>
              </a:r>
              <a:r>
                <a:rPr lang="ko-KR" altLang="en-US" sz="700" spc="-50" dirty="0" smtClean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 smtClean="0"/>
                <a:t>,  </a:t>
              </a:r>
              <a:r>
                <a:rPr lang="ko-KR" altLang="en-US" sz="700" spc="-50" dirty="0" smtClean="0"/>
                <a:t>휴대폰번호</a:t>
              </a:r>
              <a:r>
                <a:rPr lang="en-US" altLang="ko-KR" sz="700" spc="-50" dirty="0" smtClean="0"/>
                <a:t>)</a:t>
              </a:r>
            </a:p>
            <a:p>
              <a:pPr>
                <a:spcBef>
                  <a:spcPts val="600"/>
                </a:spcBef>
              </a:pPr>
              <a:endParaRPr lang="en-US" altLang="ko-KR" sz="700" spc="-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endParaRPr lang="en-US" altLang="ko-KR" sz="700" spc="-5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600"/>
                </a:spcBef>
              </a:pPr>
              <a:r>
                <a:rPr lang="en-US" altLang="ko-KR" sz="700" dirty="0">
                  <a:latin typeface="맑은 고딕" panose="020B0503020000020004" pitchFamily="50" charset="-127"/>
                </a:rPr>
                <a:t>[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선택</a:t>
              </a:r>
              <a:r>
                <a:rPr lang="en-US" altLang="ko-KR" sz="700" dirty="0">
                  <a:latin typeface="맑은 고딕" panose="020B0503020000020004" pitchFamily="50" charset="-127"/>
                </a:rPr>
                <a:t>] </a:t>
              </a:r>
              <a:r>
                <a:rPr lang="ko-KR" altLang="en-US" sz="700" dirty="0">
                  <a:latin typeface="맑은 고딕" panose="020B0503020000020004" pitchFamily="50" charset="-127"/>
                </a:rPr>
                <a:t>마케팅 활용 이용 </a:t>
              </a:r>
              <a:r>
                <a:rPr lang="ko-KR" altLang="en-US" sz="700" dirty="0" smtClean="0">
                  <a:latin typeface="맑은 고딕" panose="020B0503020000020004" pitchFamily="50" charset="-127"/>
                </a:rPr>
                <a:t>동의                                   </a:t>
              </a:r>
              <a:r>
                <a:rPr lang="en-US" altLang="ko-KR" sz="700" spc="-5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</a:p>
            <a:p>
              <a:pPr>
                <a:spcBef>
                  <a:spcPts val="600"/>
                </a:spcBef>
              </a:pPr>
              <a:r>
                <a:rPr lang="en-US" altLang="ko-KR" sz="700" spc="-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 - 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개인식별정보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: 7</a:t>
              </a:r>
              <a:r>
                <a:rPr lang="ko-KR" altLang="en-US" sz="700" spc="-50" dirty="0">
                  <a:latin typeface="맑은 고딕" panose="020B0503020000020004" pitchFamily="50" charset="-127"/>
                </a:rPr>
                <a:t>건 </a:t>
              </a:r>
              <a:r>
                <a:rPr lang="en-US" altLang="ko-KR" sz="700" spc="-50" dirty="0">
                  <a:latin typeface="맑은 고딕" panose="020B0503020000020004" pitchFamily="50" charset="-127"/>
                </a:rPr>
                <a:t>(</a:t>
              </a:r>
              <a:r>
                <a:rPr lang="ko-KR" altLang="en-US" sz="700" spc="-50" dirty="0"/>
                <a:t>성명</a:t>
              </a:r>
              <a:r>
                <a:rPr lang="en-US" altLang="ko-KR" sz="700" spc="-50" dirty="0"/>
                <a:t>, </a:t>
              </a:r>
              <a:r>
                <a:rPr lang="ko-KR" altLang="en-US" sz="700" spc="-50" dirty="0"/>
                <a:t>생년월일</a:t>
              </a:r>
              <a:r>
                <a:rPr lang="en-US" altLang="ko-KR" sz="700" spc="-50" dirty="0"/>
                <a:t>,  </a:t>
              </a:r>
              <a:r>
                <a:rPr lang="ko-KR" altLang="en-US" sz="700" spc="-50" dirty="0"/>
                <a:t>휴대폰번호</a:t>
              </a:r>
              <a:r>
                <a:rPr lang="en-US" altLang="ko-KR" sz="700" spc="-50" dirty="0"/>
                <a:t> </a:t>
              </a:r>
              <a:r>
                <a:rPr lang="ko-KR" altLang="en-US" sz="700" spc="-50" dirty="0"/>
                <a:t>외 </a:t>
              </a:r>
              <a:r>
                <a:rPr lang="en-US" altLang="ko-KR" sz="700" spc="-50" dirty="0"/>
                <a:t>4</a:t>
              </a:r>
              <a:r>
                <a:rPr lang="ko-KR" altLang="en-US" sz="700" spc="-50" dirty="0"/>
                <a:t>건</a:t>
              </a:r>
              <a:r>
                <a:rPr lang="en-US" altLang="ko-KR" sz="700" spc="-50" dirty="0"/>
                <a:t>)</a:t>
              </a:r>
              <a:endParaRPr lang="en-US" altLang="ko-KR" sz="700" spc="-50" dirty="0">
                <a:latin typeface="맑은 고딕" panose="020B0503020000020004" pitchFamily="50" charset="-127"/>
              </a:endParaRPr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1613230"/>
              <a:ext cx="159345" cy="15934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2326474"/>
              <a:ext cx="159345" cy="159345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3378" y="3060323"/>
              <a:ext cx="159345" cy="159345"/>
            </a:xfrm>
            <a:prstGeom prst="rect">
              <a:avLst/>
            </a:prstGeom>
          </p:spPr>
        </p:pic>
      </p:grpSp>
      <p:sp>
        <p:nvSpPr>
          <p:cNvPr id="112" name="TextBox 111"/>
          <p:cNvSpPr txBox="1"/>
          <p:nvPr/>
        </p:nvSpPr>
        <p:spPr>
          <a:xfrm>
            <a:off x="947170" y="2590003"/>
            <a:ext cx="18303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경품 지급을 위한 이용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7170" y="3314164"/>
            <a:ext cx="24247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참여 기회 제공을 위한 마케팅 활용 동의</a:t>
            </a:r>
            <a:endParaRPr lang="en-US" altLang="ko-KR" sz="900" b="1" spc="-7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045327" y="4101151"/>
            <a:ext cx="1078748" cy="2960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필수만 동의하기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2191402" y="4101151"/>
            <a:ext cx="1078748" cy="29608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 동의하기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 </a:t>
            </a:r>
            <a:r>
              <a:rPr lang="en-US" altLang="ko-KR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</a:p>
        </p:txBody>
      </p:sp>
      <p:sp>
        <p:nvSpPr>
          <p:cNvPr id="118" name="덧셈 기호 117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025224" y="1466683"/>
            <a:ext cx="16927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9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서비스를 이용할 정보 입력</a:t>
            </a:r>
          </a:p>
        </p:txBody>
      </p:sp>
      <p:sp>
        <p:nvSpPr>
          <p:cNvPr id="120" name="타원 119"/>
          <p:cNvSpPr/>
          <p:nvPr/>
        </p:nvSpPr>
        <p:spPr>
          <a:xfrm>
            <a:off x="921015" y="3942987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1" name="그룹 120"/>
          <p:cNvGrpSpPr/>
          <p:nvPr/>
        </p:nvGrpSpPr>
        <p:grpSpPr>
          <a:xfrm>
            <a:off x="4055728" y="1814389"/>
            <a:ext cx="2599834" cy="533524"/>
            <a:chOff x="3568009" y="1106500"/>
            <a:chExt cx="2599834" cy="533524"/>
          </a:xfrm>
        </p:grpSpPr>
        <p:sp>
          <p:nvSpPr>
            <p:cNvPr id="122" name="TextBox 121"/>
            <p:cNvSpPr txBox="1"/>
            <p:nvPr/>
          </p:nvSpPr>
          <p:spPr>
            <a:xfrm>
              <a:off x="3568009" y="1106500"/>
              <a:ext cx="3462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647843" y="1316024"/>
              <a:ext cx="2520000" cy="32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ko-KR" altLang="en-US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홍길동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>
            <a:off x="4052900" y="2509173"/>
            <a:ext cx="2602662" cy="563809"/>
            <a:chOff x="4052900" y="2435193"/>
            <a:chExt cx="2602662" cy="563809"/>
          </a:xfrm>
        </p:grpSpPr>
        <p:grpSp>
          <p:nvGrpSpPr>
            <p:cNvPr id="125" name="그룹 124"/>
            <p:cNvGrpSpPr/>
            <p:nvPr/>
          </p:nvGrpSpPr>
          <p:grpSpPr>
            <a:xfrm>
              <a:off x="5431562" y="2646561"/>
              <a:ext cx="1224000" cy="324000"/>
              <a:chOff x="452500" y="1394768"/>
              <a:chExt cx="1080000" cy="252000"/>
            </a:xfrm>
          </p:grpSpPr>
          <p:sp>
            <p:nvSpPr>
              <p:cNvPr id="129" name="양쪽 모서리가 둥근 사각형 128"/>
              <p:cNvSpPr/>
              <p:nvPr/>
            </p:nvSpPr>
            <p:spPr>
              <a:xfrm rot="16200000">
                <a:off x="59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최신</a:t>
                </a:r>
                <a:endParaRPr lang="ko-KR" altLang="en-US" sz="900" spc="-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양쪽 모서리가 둥근 사각형 129"/>
              <p:cNvSpPr/>
              <p:nvPr/>
            </p:nvSpPr>
            <p:spPr>
              <a:xfrm rot="5400000">
                <a:off x="1136500" y="1250768"/>
                <a:ext cx="252000" cy="540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여</a:t>
                </a:r>
                <a:endParaRPr lang="ko-KR" altLang="en-US" sz="900" spc="-100" dirty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모서리가 둥근 직사각형 130"/>
              <p:cNvSpPr/>
              <p:nvPr/>
            </p:nvSpPr>
            <p:spPr>
              <a:xfrm rot="5400000">
                <a:off x="630250" y="1217018"/>
                <a:ext cx="252000" cy="6075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vert270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900" spc="-1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남</a:t>
                </a:r>
                <a:endParaRPr lang="ko-KR" altLang="en-US" sz="900" spc="-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6" name="그룹 125"/>
            <p:cNvGrpSpPr/>
            <p:nvPr/>
          </p:nvGrpSpPr>
          <p:grpSpPr>
            <a:xfrm>
              <a:off x="4052900" y="2435193"/>
              <a:ext cx="1310758" cy="563809"/>
              <a:chOff x="3332485" y="3489480"/>
              <a:chExt cx="1310758" cy="563809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3332485" y="3489480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생년월일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3419243" y="3693289"/>
                <a:ext cx="1224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20100101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77" name="그룹 176"/>
          <p:cNvGrpSpPr/>
          <p:nvPr/>
        </p:nvGrpSpPr>
        <p:grpSpPr>
          <a:xfrm>
            <a:off x="4055728" y="3234242"/>
            <a:ext cx="2599834" cy="565935"/>
            <a:chOff x="3568009" y="2526595"/>
            <a:chExt cx="2599834" cy="565935"/>
          </a:xfrm>
        </p:grpSpPr>
        <p:sp>
          <p:nvSpPr>
            <p:cNvPr id="178" name="TextBox 177"/>
            <p:cNvSpPr txBox="1"/>
            <p:nvPr/>
          </p:nvSpPr>
          <p:spPr>
            <a:xfrm>
              <a:off x="3568009" y="2526595"/>
              <a:ext cx="58862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핸드폰번호</a:t>
              </a:r>
              <a:endParaRPr lang="en-US" altLang="ko-KR" sz="700" b="1" spc="-7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647843" y="2732530"/>
              <a:ext cx="1548000" cy="3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010-1234-5678</a:t>
              </a:r>
              <a:endPara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5267843" y="2732530"/>
              <a:ext cx="90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spc="-5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인증번호 발송</a:t>
              </a:r>
              <a:endParaRPr lang="ko-KR" altLang="en-US" sz="90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4055728" y="3961436"/>
            <a:ext cx="2599834" cy="569524"/>
            <a:chOff x="4055728" y="4334606"/>
            <a:chExt cx="2599834" cy="569524"/>
          </a:xfrm>
        </p:grpSpPr>
        <p:grpSp>
          <p:nvGrpSpPr>
            <p:cNvPr id="182" name="그룹 181"/>
            <p:cNvGrpSpPr/>
            <p:nvPr/>
          </p:nvGrpSpPr>
          <p:grpSpPr>
            <a:xfrm>
              <a:off x="4055728" y="4334606"/>
              <a:ext cx="2599834" cy="569524"/>
              <a:chOff x="3602644" y="3489489"/>
              <a:chExt cx="2599834" cy="569524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3602644" y="3489489"/>
                <a:ext cx="50783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700" b="1" spc="-70" dirty="0" smtClean="0">
                    <a:solidFill>
                      <a:schemeClr val="bg1">
                        <a:lumMod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인증번호</a:t>
                </a:r>
                <a:endParaRPr lang="en-US" altLang="ko-KR" sz="700" b="1" spc="-70" dirty="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3682478" y="3699013"/>
                <a:ext cx="2520000" cy="360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 smtClean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lang="ko-KR" altLang="en-US" sz="1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3" name="TextBox 182"/>
            <p:cNvSpPr txBox="1"/>
            <p:nvPr/>
          </p:nvSpPr>
          <p:spPr>
            <a:xfrm>
              <a:off x="6119963" y="4613254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분</a:t>
              </a:r>
              <a:r>
                <a:rPr lang="en-US" altLang="ko-KR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800" spc="-50" dirty="0" smtClean="0">
                  <a:solidFill>
                    <a:srgbClr val="018BE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초</a:t>
              </a:r>
              <a:endParaRPr lang="ko-KR" altLang="en-US" sz="800" spc="-50" dirty="0">
                <a:solidFill>
                  <a:srgbClr val="018BE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Picture 4" descr="C:\Users\Netive\Desktop\958608-200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8399" y="4657976"/>
              <a:ext cx="126000" cy="12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타원 186"/>
          <p:cNvSpPr/>
          <p:nvPr/>
        </p:nvSpPr>
        <p:spPr>
          <a:xfrm>
            <a:off x="3944888" y="25349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5565068" y="25349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9" name="타원 188"/>
          <p:cNvSpPr/>
          <p:nvPr/>
        </p:nvSpPr>
        <p:spPr>
          <a:xfrm>
            <a:off x="5709084" y="3318245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3930188" y="335424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1" name="타원 190"/>
          <p:cNvSpPr/>
          <p:nvPr/>
        </p:nvSpPr>
        <p:spPr>
          <a:xfrm>
            <a:off x="3947474" y="406290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5961112" y="4062909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3" name="타원 192"/>
          <p:cNvSpPr/>
          <p:nvPr/>
        </p:nvSpPr>
        <p:spPr>
          <a:xfrm>
            <a:off x="3947474" y="17392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4" name="모서리가 둥근 직사각형 193"/>
          <p:cNvSpPr/>
          <p:nvPr/>
        </p:nvSpPr>
        <p:spPr>
          <a:xfrm>
            <a:off x="4052900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신청하기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타원 194"/>
          <p:cNvSpPr/>
          <p:nvPr/>
        </p:nvSpPr>
        <p:spPr>
          <a:xfrm>
            <a:off x="4065703" y="496065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6" name="표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42466"/>
              </p:ext>
            </p:extLst>
          </p:nvPr>
        </p:nvGraphicFramePr>
        <p:xfrm>
          <a:off x="7691267" y="304800"/>
          <a:ext cx="2160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</a:t>
                      </a:r>
                      <a:endParaRPr lang="en-US" altLang="ko-KR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성함 입력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생년월일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자리 입력 예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20201212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성별 라디오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남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휴대폰번호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Placeholder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‘-’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제외한 번호 입력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자동 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-’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대시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처리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발송전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성함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핸드폰번호 유효성 체크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클릭 시 정상 처리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Alert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인증번호가 정상적으로 발송되었습니다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발송후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인증번호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재발송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800" b="0" dirty="0" err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입력전</a:t>
                      </a:r>
                      <a:r>
                        <a:rPr lang="ko-KR" altLang="en-US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Place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holder : 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숫자 </a:t>
                      </a:r>
                      <a:r>
                        <a:rPr lang="en-US" altLang="ko-KR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</a:t>
                      </a:r>
                      <a:r>
                        <a:rPr lang="ko-KR" altLang="en-US" sz="800" b="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자리 입력</a:t>
                      </a:r>
                      <a:endParaRPr lang="ko-KR" altLang="en-US" sz="800" b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입력제한시간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인증번호 발송 성공 시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 초과 시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시간초과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텍스트 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약관 전체동의 클릭 시 전체 약관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개별 약관 클릭 시 약관상세보기 팝업 호출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구독신청하기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 유효성 체크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실패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 :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해당 오류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입력칸으로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포커싱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미입력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입력해주세요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입력필드 입력오류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 $$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를 정확히 입력해 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개인정보 수집 및 이용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미체크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개인정보 수집 및 이용에 동의해주세요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&lt;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성공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&gt;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Alert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구독 신청되었습니다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5994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공유이벤트 본인인증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ET-010100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83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56546" y="17842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mtClean="0"/>
              <a:t>화면목록</a:t>
            </a:r>
            <a:endParaRPr lang="ko-KR" altLang="en-US" sz="1100" b="1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08154"/>
              </p:ext>
            </p:extLst>
          </p:nvPr>
        </p:nvGraphicFramePr>
        <p:xfrm>
          <a:off x="364067" y="523127"/>
          <a:ext cx="9177768" cy="571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39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412376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3827696655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4039574353"/>
                    </a:ext>
                  </a:extLst>
                </a:gridCol>
                <a:gridCol w="1080000">
                  <a:extLst>
                    <a:ext uri="{9D8B030D-6E8A-4147-A177-3AD203B41FA5}">
                      <a16:colId xmlns="" xmlns:a16="http://schemas.microsoft.com/office/drawing/2014/main" val="806657483"/>
                    </a:ext>
                  </a:extLst>
                </a:gridCol>
                <a:gridCol w="360000">
                  <a:extLst>
                    <a:ext uri="{9D8B030D-6E8A-4147-A177-3AD203B41FA5}">
                      <a16:colId xmlns="" xmlns:a16="http://schemas.microsoft.com/office/drawing/2014/main" val="1233703118"/>
                    </a:ext>
                  </a:extLst>
                </a:gridCol>
                <a:gridCol w="1230318">
                  <a:extLst>
                    <a:ext uri="{9D8B030D-6E8A-4147-A177-3AD203B41FA5}">
                      <a16:colId xmlns="" xmlns:a16="http://schemas.microsoft.com/office/drawing/2014/main" val="3167548971"/>
                    </a:ext>
                  </a:extLst>
                </a:gridCol>
                <a:gridCol w="375557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579664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  <a:gridCol w="2055826">
                  <a:extLst>
                    <a:ext uri="{9D8B030D-6E8A-4147-A177-3AD203B41FA5}">
                      <a16:colId xmlns="" xmlns:a16="http://schemas.microsoft.com/office/drawing/2014/main" val="447887679"/>
                    </a:ext>
                  </a:extLst>
                </a:gridCol>
                <a:gridCol w="1272988">
                  <a:extLst>
                    <a:ext uri="{9D8B030D-6E8A-4147-A177-3AD203B41FA5}">
                      <a16:colId xmlns="" xmlns:a16="http://schemas.microsoft.com/office/drawing/2014/main" val="2435308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1depth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2depth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3depth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Code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형태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화면</a:t>
                      </a:r>
                      <a:r>
                        <a:rPr lang="en-US" altLang="ko-KR" sz="1000" b="1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8085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공통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구독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이벤트 신청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본인인증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ET-010100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684795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ET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약관 상세 정보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약관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 탭 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ET-010200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20697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관심키워드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구독 관심키워드선택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ET-010300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741976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구독해지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구독해지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ET-010400</a:t>
                      </a:r>
                      <a:endParaRPr kumimoji="0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원페이지 이벤트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00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페이지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 원페이지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ET-020000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222193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차 진행 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이벤트 진행 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30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차 진행 중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모든 이벤트 동시 진행 중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1650825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참여완료 안내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기 구독 이벤트 참여 완료 안내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ET-020103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9497318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이벤트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콘텐츠 상세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콘텐츠 상세 내용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ET-020201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026575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 팝업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271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공유채널 선택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 후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구독이벤트 참여완료 및</a:t>
                      </a:r>
                      <a:r>
                        <a:rPr lang="ko-KR" altLang="en-US" sz="900" b="0" baseline="0" smtClean="0">
                          <a:solidFill>
                            <a:schemeClr val="tx1"/>
                          </a:solidFill>
                        </a:rPr>
                        <a:t> 공유채널 선택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ET-020203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8853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참여완료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mtClean="0">
                          <a:solidFill>
                            <a:schemeClr val="tx1"/>
                          </a:solidFill>
                        </a:rPr>
                        <a:t>공유 이벤트 참여 완료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ET-020204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374998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 참여완료 안내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 공유 이벤트 참여 완료 안내 팝업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ET-020205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5963697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ET</a:t>
                      </a:r>
                      <a:endParaRPr kumimoji="0" lang="ko-KR" altLang="en-US" sz="9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trike="sngStrike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</a:rPr>
                        <a:t>구독 신청안내 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trike="sngStrike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팝업</a:t>
                      </a:r>
                      <a:endParaRPr kumimoji="0" lang="ko-KR" altLang="en-US" sz="9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strike="sngStrike" dirty="0" smtClean="0">
                          <a:solidFill>
                            <a:schemeClr val="tx1"/>
                          </a:solidFill>
                        </a:rPr>
                        <a:t>구독 선 진행안내 팝업</a:t>
                      </a:r>
                      <a:endParaRPr lang="ko-KR" altLang="en-US" sz="9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j-ea"/>
                          <a:cs typeface="+mn-cs"/>
                        </a:rPr>
                        <a:t>ET-020206</a:t>
                      </a:r>
                      <a:endParaRPr kumimoji="0" lang="ko-KR" altLang="en-US" sz="9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4544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136810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9475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74612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0306823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443759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smtClean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951037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71555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86692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0874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14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9266" y="436175"/>
            <a:ext cx="7516036" cy="6421826"/>
            <a:chOff x="59266" y="436175"/>
            <a:chExt cx="7516036" cy="6421826"/>
          </a:xfrm>
        </p:grpSpPr>
        <p:sp>
          <p:nvSpPr>
            <p:cNvPr id="64" name="직사각형 63"/>
            <p:cNvSpPr/>
            <p:nvPr/>
          </p:nvSpPr>
          <p:spPr>
            <a:xfrm>
              <a:off x="59267" y="436175"/>
              <a:ext cx="7500862" cy="64218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702813" y="436175"/>
              <a:ext cx="485731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59267" y="436175"/>
              <a:ext cx="429782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41559" y="436176"/>
              <a:ext cx="6288786" cy="477371"/>
              <a:chOff x="2292569" y="3496364"/>
              <a:chExt cx="6288786" cy="477371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292569" y="3628109"/>
                <a:ext cx="150874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치아건강 구독받기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4153825" y="3496365"/>
                <a:ext cx="2213765" cy="47737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4390918" y="3628109"/>
                <a:ext cx="173957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계획</a:t>
                </a: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2: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지인에게 정보 공유하기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6367590" y="3496364"/>
                <a:ext cx="2213765" cy="4773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6690443" y="3628109"/>
                <a:ext cx="156805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spcBef>
                    <a:spcPts val="500"/>
                  </a:spcBef>
                </a:pPr>
                <a:r>
                  <a:rPr lang="en-US" altLang="ko-KR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BONUS : </a:t>
                </a:r>
                <a:r>
                  <a:rPr lang="ko-KR" altLang="en-US" sz="90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내 정보 업데이트</a:t>
                </a:r>
                <a:endParaRPr lang="en-US" altLang="ko-KR" sz="90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cxnSp>
          <p:nvCxnSpPr>
            <p:cNvPr id="97" name="직선 연결선 96"/>
            <p:cNvCxnSpPr/>
            <p:nvPr/>
          </p:nvCxnSpPr>
          <p:spPr>
            <a:xfrm>
              <a:off x="59266" y="913545"/>
              <a:ext cx="7500862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 flipH="1">
              <a:off x="59267" y="913545"/>
              <a:ext cx="7516035" cy="5944456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65195" y="1337796"/>
              <a:ext cx="9175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건강한 계획 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29448" y="1687225"/>
              <a:ext cx="3453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2800" b="1" spc="-15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en-US" altLang="ko-KR" sz="2800" b="1" spc="-15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65196" y="2309587"/>
              <a:ext cx="42415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정확한 치아정보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치아백과사전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카톡과메일로 확인가능  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지식검색그만</a:t>
              </a:r>
              <a:r>
                <a:rPr lang="en-US" altLang="ko-KR" sz="1000" b="1" spc="-7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!</a:t>
              </a:r>
              <a:endParaRPr lang="en-US" altLang="ko-KR" sz="10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565196" y="2604791"/>
              <a:ext cx="3381695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구독해서 매주 치아건강에 도움되는 알찬 정보와</a:t>
              </a:r>
              <a:endPara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200"/>
                </a:spcBef>
              </a:pP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603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드리는 푸짐한 경품이벤트에 참여해보세요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65196" y="3019786"/>
              <a:ext cx="18533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smtClean="0"/>
                <a:t>이벤트 응모기간 </a:t>
              </a:r>
              <a:r>
                <a:rPr lang="en-US" altLang="ko-KR" sz="800" smtClean="0"/>
                <a:t>: 2020</a:t>
              </a:r>
              <a:r>
                <a:rPr lang="en-US" altLang="ko-KR" sz="800"/>
                <a:t>. 11. </a:t>
              </a:r>
              <a:r>
                <a:rPr lang="en-US" altLang="ko-KR" sz="800" smtClean="0"/>
                <a:t>04 </a:t>
              </a:r>
              <a:r>
                <a:rPr lang="en-US" altLang="ko-KR" sz="800"/>
                <a:t>~ </a:t>
              </a:r>
              <a:r>
                <a:rPr lang="en-US" altLang="ko-KR" sz="800" smtClean="0"/>
                <a:t>12. 09</a:t>
              </a:r>
              <a:endParaRPr lang="en-US" altLang="ko-KR" sz="800" dirty="0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649932" y="3428348"/>
              <a:ext cx="1446837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037470" y="579041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세라젬의료기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3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63054" y="5790417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아쿠아픽 음파전동칫솔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100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4004" y="5790417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smtClean="0"/>
                <a:t>신세계상품권 </a:t>
              </a:r>
              <a:r>
                <a:rPr lang="en-US" altLang="ko-KR" sz="900" smtClean="0"/>
                <a:t>5</a:t>
              </a:r>
              <a:r>
                <a:rPr lang="ko-KR" altLang="en-US" sz="900" smtClean="0"/>
                <a:t>천원권</a:t>
              </a:r>
              <a:endParaRPr lang="en-US" altLang="ko-KR" sz="900" smtClean="0"/>
            </a:p>
            <a:p>
              <a:pPr algn="ctr"/>
              <a:r>
                <a:rPr lang="en-US" altLang="ko-KR" sz="900" smtClean="0"/>
                <a:t>500</a:t>
              </a:r>
              <a:r>
                <a:rPr lang="ko-KR" altLang="en-US" sz="900" smtClean="0"/>
                <a:t>명</a:t>
              </a:r>
              <a:endParaRPr lang="en-US" altLang="ko-KR" sz="900" dirty="0"/>
            </a:p>
          </p:txBody>
        </p: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/>
            <a:srcRect b="3415"/>
            <a:stretch/>
          </p:blipFill>
          <p:spPr>
            <a:xfrm>
              <a:off x="837843" y="4933648"/>
              <a:ext cx="1426943" cy="645605"/>
            </a:xfrm>
            <a:prstGeom prst="rect">
              <a:avLst/>
            </a:prstGeom>
          </p:spPr>
        </p:pic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22189" y="4742409"/>
              <a:ext cx="576738" cy="102199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630" y="4908375"/>
              <a:ext cx="1489802" cy="685309"/>
            </a:xfrm>
            <a:prstGeom prst="rect">
              <a:avLst/>
            </a:prstGeom>
          </p:spPr>
        </p:pic>
        <p:sp>
          <p:nvSpPr>
            <p:cNvPr id="112" name="타원 111"/>
            <p:cNvSpPr/>
            <p:nvPr/>
          </p:nvSpPr>
          <p:spPr>
            <a:xfrm>
              <a:off x="859874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3229112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5608338" y="4597109"/>
              <a:ext cx="329970" cy="32997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05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</a:t>
              </a:r>
              <a:endParaRPr lang="ko-KR" altLang="en-US" sz="105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943233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스마일케어 구독이벤트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이벤트참여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관심키워드 선택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ET-010300</a:t>
                      </a:r>
                      <a:endParaRPr lang="ko-KR" altLang="en-US" sz="800" b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59266" y="436175"/>
            <a:ext cx="7500862" cy="6421825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10252"/>
              </p:ext>
            </p:extLst>
          </p:nvPr>
        </p:nvGraphicFramePr>
        <p:xfrm>
          <a:off x="7691267" y="304800"/>
          <a:ext cx="21600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스마일케어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구독 신청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관심 키워드 선택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관리자와 연동되어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상위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개까지만 출력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또는 관리자에서 선택 기능 추가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Default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개 선택 가능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확인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버튼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해당 팝업 닫힘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선택 값이 있을 경우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DB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추가 저장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</a:tbl>
          </a:graphicData>
        </a:graphic>
      </p:graphicFrame>
      <p:sp>
        <p:nvSpPr>
          <p:cNvPr id="121" name="직사각형 120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7170" y="1511752"/>
            <a:ext cx="393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구독해주셔서 감사합니다</a:t>
            </a:r>
            <a:r>
              <a:rPr lang="en-US" altLang="ko-KR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58887" y="1973414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키워드를 선택해주세요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38" name="타원 137"/>
          <p:cNvSpPr/>
          <p:nvPr/>
        </p:nvSpPr>
        <p:spPr>
          <a:xfrm>
            <a:off x="2631285" y="484893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9" name="그룹 138"/>
          <p:cNvGrpSpPr/>
          <p:nvPr/>
        </p:nvGrpSpPr>
        <p:grpSpPr>
          <a:xfrm>
            <a:off x="1123018" y="2759254"/>
            <a:ext cx="852329" cy="326468"/>
            <a:chOff x="2473837" y="2075043"/>
            <a:chExt cx="852329" cy="326468"/>
          </a:xfrm>
        </p:grpSpPr>
        <p:sp>
          <p:nvSpPr>
            <p:cNvPr id="140" name="모서리가 둥근 직사각형 139"/>
            <p:cNvSpPr/>
            <p:nvPr/>
          </p:nvSpPr>
          <p:spPr>
            <a:xfrm rot="5400000">
              <a:off x="2736768" y="1812112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임플란트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2065053" y="2759255"/>
            <a:ext cx="750618" cy="326468"/>
            <a:chOff x="3452950" y="2075044"/>
            <a:chExt cx="750618" cy="326468"/>
          </a:xfrm>
        </p:grpSpPr>
        <p:sp>
          <p:nvSpPr>
            <p:cNvPr id="143" name="모서리가 둥근 직사각형 142"/>
            <p:cNvSpPr/>
            <p:nvPr/>
          </p:nvSpPr>
          <p:spPr>
            <a:xfrm rot="5400000">
              <a:off x="3665025" y="1862969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브릿지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타원 143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5" name="그룹 144"/>
          <p:cNvGrpSpPr/>
          <p:nvPr/>
        </p:nvGrpSpPr>
        <p:grpSpPr>
          <a:xfrm>
            <a:off x="2905377" y="2759257"/>
            <a:ext cx="750618" cy="326468"/>
            <a:chOff x="4339644" y="2075046"/>
            <a:chExt cx="750618" cy="326468"/>
          </a:xfrm>
        </p:grpSpPr>
        <p:sp>
          <p:nvSpPr>
            <p:cNvPr id="146" name="모서리가 둥근 직사각형 145"/>
            <p:cNvSpPr/>
            <p:nvPr/>
          </p:nvSpPr>
          <p:spPr>
            <a:xfrm rot="5400000">
              <a:off x="4551719" y="1862971"/>
              <a:ext cx="326468" cy="75061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크라운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4398821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3745701" y="2759254"/>
            <a:ext cx="852329" cy="326468"/>
            <a:chOff x="2473837" y="2075044"/>
            <a:chExt cx="852329" cy="326468"/>
          </a:xfrm>
        </p:grpSpPr>
        <p:sp>
          <p:nvSpPr>
            <p:cNvPr id="149" name="모서리가 둥근 직사각형 148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치아관리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4687736" y="2759256"/>
            <a:ext cx="852329" cy="326468"/>
            <a:chOff x="3450583" y="2075046"/>
            <a:chExt cx="852329" cy="326468"/>
          </a:xfrm>
        </p:grpSpPr>
        <p:sp>
          <p:nvSpPr>
            <p:cNvPr id="152" name="모서리가 둥근 직사각형 151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치아교정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3" name="타원 152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5629769" y="2759256"/>
            <a:ext cx="650340" cy="326468"/>
            <a:chOff x="4410564" y="2075046"/>
            <a:chExt cx="650340" cy="326468"/>
          </a:xfrm>
        </p:grpSpPr>
        <p:sp>
          <p:nvSpPr>
            <p:cNvPr id="155" name="모서리가 둥근 직사각형 154"/>
            <p:cNvSpPr/>
            <p:nvPr/>
          </p:nvSpPr>
          <p:spPr>
            <a:xfrm rot="5400000">
              <a:off x="4572500" y="1913110"/>
              <a:ext cx="326468" cy="65034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발치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6" name="타원 155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57" name="그룹 156"/>
          <p:cNvGrpSpPr/>
          <p:nvPr/>
        </p:nvGrpSpPr>
        <p:grpSpPr>
          <a:xfrm>
            <a:off x="1129945" y="3351530"/>
            <a:ext cx="852329" cy="326468"/>
            <a:chOff x="2473837" y="2075044"/>
            <a:chExt cx="852329" cy="326468"/>
          </a:xfrm>
        </p:grpSpPr>
        <p:sp>
          <p:nvSpPr>
            <p:cNvPr id="158" name="모서리가 둥근 직사각형 157"/>
            <p:cNvSpPr/>
            <p:nvPr/>
          </p:nvSpPr>
          <p:spPr>
            <a:xfrm rot="5400000">
              <a:off x="2736768" y="1812113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신경치료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0" name="그룹 159"/>
          <p:cNvGrpSpPr/>
          <p:nvPr/>
        </p:nvGrpSpPr>
        <p:grpSpPr>
          <a:xfrm>
            <a:off x="2063979" y="3351532"/>
            <a:ext cx="852329" cy="326468"/>
            <a:chOff x="3450583" y="2075046"/>
            <a:chExt cx="852329" cy="326468"/>
          </a:xfrm>
        </p:grpSpPr>
        <p:sp>
          <p:nvSpPr>
            <p:cNvPr id="161" name="모서리가 둥근 직사각형 160"/>
            <p:cNvSpPr/>
            <p:nvPr/>
          </p:nvSpPr>
          <p:spPr>
            <a:xfrm rot="5400000">
              <a:off x="3713514" y="1812115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충치치료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2" name="타원 161"/>
            <p:cNvSpPr/>
            <p:nvPr/>
          </p:nvSpPr>
          <p:spPr>
            <a:xfrm>
              <a:off x="3505200" y="2147457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2998013" y="3351533"/>
            <a:ext cx="852329" cy="326468"/>
            <a:chOff x="4420401" y="2075047"/>
            <a:chExt cx="852329" cy="326468"/>
          </a:xfrm>
        </p:grpSpPr>
        <p:sp>
          <p:nvSpPr>
            <p:cNvPr id="164" name="모서리가 둥근 직사각형 163"/>
            <p:cNvSpPr/>
            <p:nvPr/>
          </p:nvSpPr>
          <p:spPr>
            <a:xfrm rot="5400000">
              <a:off x="4683332" y="1812116"/>
              <a:ext cx="326468" cy="8523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보철치료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4475018" y="214745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6" name="그룹 165"/>
          <p:cNvGrpSpPr/>
          <p:nvPr/>
        </p:nvGrpSpPr>
        <p:grpSpPr>
          <a:xfrm>
            <a:off x="3932047" y="3351531"/>
            <a:ext cx="709725" cy="326468"/>
            <a:chOff x="2475869" y="2075043"/>
            <a:chExt cx="709725" cy="326468"/>
          </a:xfrm>
        </p:grpSpPr>
        <p:sp>
          <p:nvSpPr>
            <p:cNvPr id="167" name="모서리가 둥근 직사각형 166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8" name="타원 167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69" name="그룹 168"/>
          <p:cNvGrpSpPr/>
          <p:nvPr/>
        </p:nvGrpSpPr>
        <p:grpSpPr>
          <a:xfrm>
            <a:off x="4723477" y="3351531"/>
            <a:ext cx="709725" cy="326468"/>
            <a:chOff x="2475869" y="2075043"/>
            <a:chExt cx="709725" cy="326468"/>
          </a:xfrm>
        </p:grpSpPr>
        <p:sp>
          <p:nvSpPr>
            <p:cNvPr id="170" name="모서리가 둥근 직사각형 169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1" name="타원 170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5514909" y="3351531"/>
            <a:ext cx="709725" cy="326468"/>
            <a:chOff x="2475869" y="2075043"/>
            <a:chExt cx="709725" cy="326468"/>
          </a:xfrm>
        </p:grpSpPr>
        <p:sp>
          <p:nvSpPr>
            <p:cNvPr id="173" name="모서리가 둥근 직사각형 172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4" name="타원 173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5" name="그룹 174"/>
          <p:cNvGrpSpPr/>
          <p:nvPr/>
        </p:nvGrpSpPr>
        <p:grpSpPr>
          <a:xfrm>
            <a:off x="1123018" y="3943805"/>
            <a:ext cx="709725" cy="326468"/>
            <a:chOff x="2475869" y="2075043"/>
            <a:chExt cx="709725" cy="326468"/>
          </a:xfrm>
        </p:grpSpPr>
        <p:sp>
          <p:nvSpPr>
            <p:cNvPr id="176" name="모서리가 둥근 직사각형 175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7" name="타원 176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>
            <a:off x="1954289" y="3943805"/>
            <a:ext cx="709725" cy="326468"/>
            <a:chOff x="2475869" y="2075043"/>
            <a:chExt cx="709725" cy="326468"/>
          </a:xfrm>
        </p:grpSpPr>
        <p:sp>
          <p:nvSpPr>
            <p:cNvPr id="179" name="모서리가 둥근 직사각형 178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0" name="타원 179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2785560" y="3943805"/>
            <a:ext cx="709725" cy="326468"/>
            <a:chOff x="2475869" y="2075043"/>
            <a:chExt cx="709725" cy="326468"/>
          </a:xfrm>
        </p:grpSpPr>
        <p:sp>
          <p:nvSpPr>
            <p:cNvPr id="182" name="모서리가 둥근 직사각형 181"/>
            <p:cNvSpPr/>
            <p:nvPr/>
          </p:nvSpPr>
          <p:spPr>
            <a:xfrm rot="5400000">
              <a:off x="2667498" y="1883414"/>
              <a:ext cx="326468" cy="70972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none" lIns="54000" tIns="72000" rIns="54000" bIns="21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#</a:t>
              </a:r>
              <a:r>
                <a:rPr lang="ko-KR" altLang="en-US" sz="8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800" dirty="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endPara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3" name="타원 182"/>
            <p:cNvSpPr/>
            <p:nvPr/>
          </p:nvSpPr>
          <p:spPr>
            <a:xfrm>
              <a:off x="2528454" y="2147455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buFont typeface="Wingdings" panose="05000000000000000000" pitchFamily="2" charset="2"/>
                <a:buChar char="ü"/>
              </a:pPr>
              <a:r>
                <a:rPr lang="en-US" altLang="ko-KR" sz="1100" dirty="0" smtClean="0">
                  <a:solidFill>
                    <a:schemeClr val="bg1">
                      <a:lumMod val="7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100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4" name="타원 183"/>
          <p:cNvSpPr/>
          <p:nvPr/>
        </p:nvSpPr>
        <p:spPr>
          <a:xfrm>
            <a:off x="1038013" y="2531882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5" name="직사각형 184"/>
          <p:cNvSpPr/>
          <p:nvPr/>
        </p:nvSpPr>
        <p:spPr>
          <a:xfrm>
            <a:off x="1108959" y="2695870"/>
            <a:ext cx="5527367" cy="190832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 </a:t>
            </a:r>
            <a:r>
              <a:rPr lang="en-US" altLang="ko-KR" sz="14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400" b="1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신청</a:t>
            </a:r>
            <a:endParaRPr lang="ko-KR" altLang="en-US" sz="14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덧셈 기호 86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73129" y="1935893"/>
            <a:ext cx="977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1400"/>
              </a:spcBef>
            </a:pP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선택가능</a:t>
            </a:r>
          </a:p>
        </p:txBody>
      </p:sp>
    </p:spTree>
    <p:extLst>
      <p:ext uri="{BB962C8B-B14F-4D97-AF65-F5344CB8AC3E}">
        <p14:creationId xmlns:p14="http://schemas.microsoft.com/office/powerpoint/2010/main" val="256585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53787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공유채널 선택 팝업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14567"/>
              </p:ext>
            </p:extLst>
          </p:nvPr>
        </p:nvGraphicFramePr>
        <p:xfrm>
          <a:off x="7691267" y="304800"/>
          <a:ext cx="2160000" cy="541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공유 채널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선택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가능 채널 안내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 시 체크마크 나타나며 선택된 것을 인지할 수 있도록 구성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채널을 재선택 시 체크 비활성화 처리 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클릭 시 바로 복사처리를 하지 않고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선택 후 아래 공유진행하기 버튼을 클릭하면 알럿으로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선택한 스마일케어 콘텐츠 상세페이지 경로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유효성체크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채널 미선택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alert 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공유할 채널을 선택해주세요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채널별 공유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ko-KR" altLang="en-US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복사 클릭 후 해당버튼을 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알럿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공유완료 팝업호출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공유콘텐츠 안내 영역 유지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123" name="직사각형 122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47170" y="1030910"/>
            <a:ext cx="2562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공유하기 이벤트 신청</a:t>
            </a:r>
            <a:endParaRPr lang="ko-KR" altLang="en-US" sz="1400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덧셈 기호 121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7" name="타원 156"/>
          <p:cNvSpPr/>
          <p:nvPr/>
        </p:nvSpPr>
        <p:spPr>
          <a:xfrm>
            <a:off x="6658783" y="84160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채널로 공유 진행하기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47170" y="1511752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공유채널을 선택</a:t>
            </a:r>
            <a:endParaRPr lang="en-US" altLang="ko-KR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4976950" y="48936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58887" y="1973414"/>
            <a:ext cx="2746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지인들과 공유할 채널을 선택해주세요</a:t>
            </a:r>
            <a:r>
              <a: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128" name="그룹 127"/>
          <p:cNvGrpSpPr/>
          <p:nvPr/>
        </p:nvGrpSpPr>
        <p:grpSpPr>
          <a:xfrm>
            <a:off x="1952973" y="2801926"/>
            <a:ext cx="478873" cy="476323"/>
            <a:chOff x="1328739" y="4667177"/>
            <a:chExt cx="478873" cy="476323"/>
          </a:xfrm>
        </p:grpSpPr>
        <p:sp>
          <p:nvSpPr>
            <p:cNvPr id="129" name="직사각형 12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0" name="직선 연결선 12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1"/>
          <p:nvPr/>
        </p:nvSpPr>
        <p:spPr>
          <a:xfrm>
            <a:off x="1912999" y="3381048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2803753" y="2801926"/>
            <a:ext cx="478873" cy="476323"/>
            <a:chOff x="1328739" y="4667177"/>
            <a:chExt cx="478873" cy="476323"/>
          </a:xfrm>
        </p:grpSpPr>
        <p:sp>
          <p:nvSpPr>
            <p:cNvPr id="134" name="직사각형 13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35" name="직선 연결선 13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TextBox 136"/>
          <p:cNvSpPr txBox="1"/>
          <p:nvPr/>
        </p:nvSpPr>
        <p:spPr>
          <a:xfrm>
            <a:off x="2763779" y="3381048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</a:p>
        </p:txBody>
      </p:sp>
      <p:grpSp>
        <p:nvGrpSpPr>
          <p:cNvPr id="138" name="그룹 137"/>
          <p:cNvGrpSpPr/>
          <p:nvPr/>
        </p:nvGrpSpPr>
        <p:grpSpPr>
          <a:xfrm>
            <a:off x="3696943" y="2801926"/>
            <a:ext cx="478873" cy="476323"/>
            <a:chOff x="1328739" y="4667177"/>
            <a:chExt cx="478873" cy="476323"/>
          </a:xfrm>
        </p:grpSpPr>
        <p:sp>
          <p:nvSpPr>
            <p:cNvPr id="139" name="직사각형 13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3563354" y="3381048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카카오스토리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4569081" y="2801926"/>
            <a:ext cx="478873" cy="476323"/>
            <a:chOff x="1328739" y="4667177"/>
            <a:chExt cx="478873" cy="476323"/>
          </a:xfrm>
        </p:grpSpPr>
        <p:sp>
          <p:nvSpPr>
            <p:cNvPr id="144" name="직사각형 14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4435492" y="3381048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네이버블로그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5532009" y="2801926"/>
            <a:ext cx="478873" cy="476323"/>
            <a:chOff x="1328739" y="4667177"/>
            <a:chExt cx="478873" cy="476323"/>
          </a:xfrm>
        </p:grpSpPr>
        <p:sp>
          <p:nvSpPr>
            <p:cNvPr id="149" name="직사각형 14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5504239" y="338104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altLang="ko-KR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4" y="2860531"/>
            <a:ext cx="360000" cy="360000"/>
          </a:xfrm>
          <a:prstGeom prst="rect">
            <a:avLst/>
          </a:prstGeom>
        </p:spPr>
      </p:pic>
      <p:sp>
        <p:nvSpPr>
          <p:cNvPr id="154" name="타원 153"/>
          <p:cNvSpPr/>
          <p:nvPr/>
        </p:nvSpPr>
        <p:spPr>
          <a:xfrm>
            <a:off x="5970583" y="262221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타원 154"/>
          <p:cNvSpPr/>
          <p:nvPr/>
        </p:nvSpPr>
        <p:spPr>
          <a:xfrm>
            <a:off x="1736544" y="263251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800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434649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치아정보 공유하기 이벤트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48294"/>
              </p:ext>
            </p:extLst>
          </p:nvPr>
        </p:nvGraphicFramePr>
        <p:xfrm>
          <a:off x="7691267" y="304800"/>
          <a:ext cx="2160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이벤트 응모 완료 안내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보너스이벤트 영역으로 자동 스크롤 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공유채널 선택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ET-020202</a:t>
                      </a:r>
                      <a:endParaRPr lang="en-US" altLang="ko-KR" sz="800" b="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레이어팝업 닫을 경우</a:t>
                      </a:r>
                      <a:endParaRPr lang="en-US" altLang="ko-KR" sz="800" b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정보변경</a:t>
                      </a:r>
                      <a:r>
                        <a:rPr lang="en-US" altLang="ko-KR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800" b="0" baseline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간편비밀번호 등록 이벤트 안내 영역으로 자동 스크롤</a:t>
                      </a:r>
                      <a:endParaRPr lang="ko-KR" altLang="en-US" sz="8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공유하기 이벤트 신청</a:t>
            </a:r>
          </a:p>
        </p:txBody>
      </p:sp>
      <p:sp>
        <p:nvSpPr>
          <p:cNvPr id="86" name="덧셈 기호 85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6658783" y="84160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공유 계속하기 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947169" y="1511752"/>
            <a:ext cx="5904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공유하기 이벤트에 </a:t>
            </a: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참여해주셔서 감사합니다</a:t>
            </a:r>
            <a:r>
              <a:rPr lang="en-US" altLang="ko-KR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958886" y="1973414"/>
            <a:ext cx="37998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라이나생명에서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준비한 다른 </a:t>
            </a: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이벤트에도 참여해보시겠어요</a:t>
            </a:r>
            <a:r>
              <a: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43" name="타원 142"/>
          <p:cNvSpPr/>
          <p:nvPr/>
        </p:nvSpPr>
        <p:spPr>
          <a:xfrm>
            <a:off x="4976950" y="48936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2538002" y="2841147"/>
            <a:ext cx="596642" cy="593465"/>
            <a:chOff x="1328739" y="4297541"/>
            <a:chExt cx="478873" cy="476323"/>
          </a:xfrm>
        </p:grpSpPr>
        <p:sp>
          <p:nvSpPr>
            <p:cNvPr id="145" name="직사각형 144"/>
            <p:cNvSpPr/>
            <p:nvPr/>
          </p:nvSpPr>
          <p:spPr>
            <a:xfrm>
              <a:off x="1331289" y="4297541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6" name="직선 연결선 145"/>
            <p:cNvCxnSpPr/>
            <p:nvPr/>
          </p:nvCxnSpPr>
          <p:spPr>
            <a:xfrm>
              <a:off x="1331289" y="4297541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 flipH="1">
              <a:off x="1328739" y="4297541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타원 147"/>
          <p:cNvSpPr/>
          <p:nvPr/>
        </p:nvSpPr>
        <p:spPr>
          <a:xfrm>
            <a:off x="2422351" y="2772813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156575" y="2917498"/>
            <a:ext cx="205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App</a:t>
            </a:r>
            <a:r>
              <a:rPr lang="ko-KR" altLang="en-US" sz="1200" b="1" dirty="0"/>
              <a:t>에서 간편비밀번호 등록</a:t>
            </a:r>
            <a:endParaRPr lang="en-US" altLang="ko-KR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156575" y="2786234"/>
            <a:ext cx="6110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보너스</a:t>
            </a:r>
            <a:r>
              <a:rPr lang="en-US" altLang="ko-KR" sz="1000" smtClean="0"/>
              <a:t>!</a:t>
            </a:r>
            <a:endParaRPr lang="en-US" altLang="ko-KR" sz="1000"/>
          </a:p>
        </p:txBody>
      </p:sp>
      <p:sp>
        <p:nvSpPr>
          <p:cNvPr id="151" name="TextBox 150"/>
          <p:cNvSpPr txBox="1"/>
          <p:nvPr/>
        </p:nvSpPr>
        <p:spPr>
          <a:xfrm>
            <a:off x="3156575" y="3225057"/>
            <a:ext cx="1290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smtClean="0"/>
              <a:t>2020.11.04 ~ 12.09</a:t>
            </a:r>
          </a:p>
        </p:txBody>
      </p:sp>
    </p:spTree>
    <p:extLst>
      <p:ext uri="{BB962C8B-B14F-4D97-AF65-F5344CB8AC3E}">
        <p14:creationId xmlns:p14="http://schemas.microsoft.com/office/powerpoint/2010/main" val="35593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88240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신청이 되지 않은 경우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04229"/>
              </p:ext>
            </p:extLst>
          </p:nvPr>
        </p:nvGraphicFramePr>
        <p:xfrm>
          <a:off x="7691267" y="304800"/>
          <a:ext cx="2160000" cy="2898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 안내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 동의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필수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구독 신청 완료 및 카테고리 팝업 호출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Link : ET-010300</a:t>
                      </a:r>
                      <a:endParaRPr lang="en-US" altLang="ko-KR" sz="800" b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활용동의 미체크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  Alert :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마케팅 활용 동의에 체크해주세요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2" name="그룹 61"/>
          <p:cNvGrpSpPr/>
          <p:nvPr/>
        </p:nvGrpSpPr>
        <p:grpSpPr>
          <a:xfrm>
            <a:off x="1883843" y="1385385"/>
            <a:ext cx="3746330" cy="4618974"/>
            <a:chOff x="1883843" y="1367822"/>
            <a:chExt cx="3746330" cy="4618974"/>
          </a:xfrm>
        </p:grpSpPr>
        <p:sp>
          <p:nvSpPr>
            <p:cNvPr id="63" name="직사각형 62"/>
            <p:cNvSpPr/>
            <p:nvPr/>
          </p:nvSpPr>
          <p:spPr>
            <a:xfrm>
              <a:off x="1883843" y="1367822"/>
              <a:ext cx="3746330" cy="461897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덧셈 기호 66"/>
            <p:cNvSpPr/>
            <p:nvPr/>
          </p:nvSpPr>
          <p:spPr>
            <a:xfrm rot="2700000">
              <a:off x="5193066" y="1565216"/>
              <a:ext cx="282634" cy="282634"/>
            </a:xfrm>
            <a:prstGeom prst="mathPlus">
              <a:avLst>
                <a:gd name="adj1" fmla="val 8776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330052" y="5102721"/>
              <a:ext cx="2804478" cy="54017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100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스마일케어 구독하기</a:t>
              </a:r>
              <a:endParaRPr lang="ko-KR" altLang="en-US" sz="11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93904" y="2873558"/>
              <a:ext cx="2685351" cy="525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 참여를 위해 스마일케어 구독을</a:t>
              </a:r>
              <a:endParaRPr lang="en-US" altLang="ko-KR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500"/>
                </a:spcBef>
              </a:pPr>
              <a:r>
                <a:rPr lang="ko-KR" altLang="en-US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먼저 진행해주세요</a:t>
              </a:r>
              <a:r>
                <a:rPr lang="en-US" altLang="ko-KR" sz="12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0" name="그룹 69"/>
            <p:cNvGrpSpPr/>
            <p:nvPr/>
          </p:nvGrpSpPr>
          <p:grpSpPr>
            <a:xfrm>
              <a:off x="3291175" y="1858302"/>
              <a:ext cx="886093" cy="881375"/>
              <a:chOff x="1328739" y="4667177"/>
              <a:chExt cx="478873" cy="476323"/>
            </a:xfrm>
          </p:grpSpPr>
          <p:sp>
            <p:nvSpPr>
              <p:cNvPr id="86" name="직사각형 85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87" name="직선 연결선 86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타원 75"/>
            <p:cNvSpPr/>
            <p:nvPr/>
          </p:nvSpPr>
          <p:spPr>
            <a:xfrm>
              <a:off x="5002085" y="5012813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5018524" y="4462700"/>
              <a:ext cx="201537" cy="201537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000" b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02060" y="530488"/>
            <a:ext cx="1515533" cy="445028"/>
          </a:xfrm>
          <a:prstGeom prst="rect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구독신청이 되어 있지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 경우</a:t>
            </a:r>
            <a:endParaRPr lang="en-US" altLang="ko-KR" sz="90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380217" y="3503326"/>
            <a:ext cx="285238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정기적으로 치아건강에 도움되는 알찬 정보와</a:t>
            </a:r>
            <a:endParaRPr lang="en-US" altLang="ko-KR" sz="10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603</a:t>
            </a:r>
            <a:r>
              <a:rPr lang="ko-KR" altLang="en-US" sz="10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드리는 풍성한 이벤트 혜택까지 드려요</a:t>
            </a:r>
            <a:r>
              <a:rPr lang="en-US" altLang="ko-KR" sz="10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치아정보 공유하기 본인인증과</a:t>
            </a:r>
            <a:endParaRPr lang="en-US" altLang="ko-KR" dirty="0" smtClean="0"/>
          </a:p>
          <a:p>
            <a:pPr algn="ctr"/>
            <a:r>
              <a:rPr lang="ko-KR" altLang="en-US" dirty="0" err="1"/>
              <a:t>스마일케어</a:t>
            </a:r>
            <a:r>
              <a:rPr lang="ko-KR" altLang="en-US" dirty="0"/>
              <a:t> </a:t>
            </a:r>
            <a:r>
              <a:rPr lang="ko-KR" altLang="en-US" dirty="0" smtClean="0"/>
              <a:t>구독 </a:t>
            </a:r>
            <a:r>
              <a:rPr lang="en-US" altLang="ko-KR" dirty="0"/>
              <a:t>&amp; </a:t>
            </a:r>
            <a:r>
              <a:rPr lang="ko-KR" altLang="en-US" dirty="0"/>
              <a:t>이벤트 </a:t>
            </a:r>
            <a:r>
              <a:rPr lang="ko-KR" altLang="en-US" dirty="0" smtClean="0"/>
              <a:t>신청 공통 사용으로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구독진행 요청 팝업</a:t>
            </a:r>
            <a:r>
              <a:rPr lang="en-US" altLang="ko-KR" dirty="0"/>
              <a:t>(</a:t>
            </a:r>
            <a:r>
              <a:rPr lang="en-US" altLang="ko-KR" dirty="0" smtClean="0"/>
              <a:t>ET-020206)</a:t>
            </a:r>
            <a:r>
              <a:rPr lang="ko-KR" altLang="en-US" dirty="0" smtClean="0"/>
              <a:t> 삭제 필요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33710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미구독 처리 완료 후 공유채널 선택 화면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ET-020203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59267" y="436174"/>
            <a:ext cx="7500862" cy="6421826"/>
            <a:chOff x="59267" y="436174"/>
            <a:chExt cx="7500862" cy="6421826"/>
          </a:xfrm>
        </p:grpSpPr>
        <p:sp>
          <p:nvSpPr>
            <p:cNvPr id="60" name="직사각형 59"/>
            <p:cNvSpPr/>
            <p:nvPr/>
          </p:nvSpPr>
          <p:spPr>
            <a:xfrm>
              <a:off x="59267" y="436174"/>
              <a:ext cx="7500862" cy="642182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0" name="그룹 79"/>
            <p:cNvGrpSpPr/>
            <p:nvPr/>
          </p:nvGrpSpPr>
          <p:grpSpPr>
            <a:xfrm>
              <a:off x="529447" y="715097"/>
              <a:ext cx="3334087" cy="1897434"/>
              <a:chOff x="1615165" y="2177539"/>
              <a:chExt cx="3334087" cy="1897434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650913" y="2177539"/>
                <a:ext cx="91755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건강한 계획 </a:t>
                </a:r>
                <a:r>
                  <a:rPr lang="en-US" altLang="ko-KR" sz="1000" b="1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615165" y="2526968"/>
                <a:ext cx="310309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ko-KR" altLang="en-US" sz="2800" b="1" spc="-70">
                    <a:latin typeface="맑은 고딕" panose="020B0503020000020004" pitchFamily="50" charset="-127"/>
                  </a:rPr>
                  <a:t>치아정보 공유하기</a:t>
                </a:r>
                <a:endParaRPr lang="en-US" altLang="ko-KR" sz="2800" b="1" spc="-7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50913" y="3149330"/>
                <a:ext cx="307039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정보는나눌수록좋잖아요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지인에게공유 </a:t>
                </a:r>
                <a:r>
                  <a:rPr lang="en-US" altLang="ko-KR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#1</a:t>
                </a:r>
                <a:r>
                  <a:rPr lang="ko-KR" altLang="en-US" sz="1000" b="1" spc="-7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분만에 끝</a:t>
                </a:r>
                <a:endParaRPr lang="en-US" altLang="ko-KR" sz="1000" b="1" spc="-7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650913" y="3444534"/>
                <a:ext cx="3298339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ko-KR" altLang="en-US" sz="1000" spc="-70">
                    <a:latin typeface="맑은 고딕" panose="020B0503020000020004" pitchFamily="50" charset="-127"/>
                  </a:rPr>
                  <a:t>혼자만 보기 아까운 유익한 내용들을 지인과 함께 </a:t>
                </a:r>
                <a:r>
                  <a:rPr lang="ko-KR" altLang="en-US" sz="1000" spc="-70" smtClean="0">
                    <a:latin typeface="맑은 고딕" panose="020B0503020000020004" pitchFamily="50" charset="-127"/>
                  </a:rPr>
                  <a:t>공유하고</a:t>
                </a:r>
                <a:endParaRPr lang="en-US" altLang="ko-KR" sz="1000" spc="-70" smtClean="0">
                  <a:latin typeface="맑은 고딕" panose="020B0503020000020004" pitchFamily="50" charset="-127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altLang="ko-KR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3,073</a:t>
                </a:r>
                <a:r>
                  <a:rPr lang="ko-KR" altLang="en-US" sz="1000" b="1" u="sng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명</a:t>
                </a:r>
                <a:r>
                  <a:rPr lang="ko-KR" altLang="en-US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에게 드리는 푸짐한 경품이벤트에 참여해보세요</a:t>
                </a:r>
                <a:r>
                  <a:rPr lang="en-US" altLang="ko-KR" sz="1000" spc="-7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650913" y="3859529"/>
                <a:ext cx="18533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smtClean="0"/>
                  <a:t>이벤트 응모기간 </a:t>
                </a:r>
                <a:r>
                  <a:rPr lang="en-US" altLang="ko-KR" sz="800" smtClean="0"/>
                  <a:t>: 2020</a:t>
                </a:r>
                <a:r>
                  <a:rPr lang="en-US" altLang="ko-KR" sz="800"/>
                  <a:t>. 11. </a:t>
                </a:r>
                <a:r>
                  <a:rPr lang="en-US" altLang="ko-KR" sz="800" smtClean="0"/>
                  <a:t>18 </a:t>
                </a:r>
                <a:r>
                  <a:rPr lang="en-US" altLang="ko-KR" sz="800"/>
                  <a:t>~ </a:t>
                </a:r>
                <a:r>
                  <a:rPr lang="en-US" altLang="ko-KR" sz="800" smtClean="0"/>
                  <a:t>12. 09</a:t>
                </a:r>
                <a:endParaRPr lang="en-US" altLang="ko-KR" sz="8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65195" y="4265287"/>
              <a:ext cx="1210588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황니가 걱정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 </a:t>
              </a: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 미백관리 방법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658645" y="3226554"/>
              <a:ext cx="1335609" cy="969992"/>
              <a:chOff x="1328739" y="4667177"/>
              <a:chExt cx="478873" cy="476323"/>
            </a:xfrm>
          </p:grpSpPr>
          <p:sp>
            <p:nvSpPr>
              <p:cNvPr id="44" name="직사각형 4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5" name="직선 연결선 4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2210212" y="4265287"/>
              <a:ext cx="1127232" cy="425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치아보험 가입 전 </a:t>
              </a:r>
              <a:endPara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필독사항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!</a:t>
              </a: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2312335" y="3226554"/>
              <a:ext cx="1335609" cy="969992"/>
              <a:chOff x="1328739" y="4667177"/>
              <a:chExt cx="478873" cy="476323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0" name="직선 연결선 49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그룹 51"/>
            <p:cNvGrpSpPr/>
            <p:nvPr/>
          </p:nvGrpSpPr>
          <p:grpSpPr>
            <a:xfrm>
              <a:off x="1140403" y="3531550"/>
              <a:ext cx="360000" cy="360000"/>
              <a:chOff x="1083487" y="6518884"/>
              <a:chExt cx="360000" cy="360000"/>
            </a:xfrm>
          </p:grpSpPr>
          <p:sp>
            <p:nvSpPr>
              <p:cNvPr id="53" name="타원 52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2443" y="3514872"/>
              <a:ext cx="360000" cy="36000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3881900" y="4265287"/>
              <a:ext cx="1091324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중장년층을 위한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치아관리 </a:t>
              </a:r>
              <a:r>
                <a:rPr lang="ko-KR" altLang="en-US" sz="1000" b="1" spc="-70">
                  <a:latin typeface="맑은 고딕" panose="020B0503020000020004" pitchFamily="50" charset="-127"/>
                </a:rPr>
                <a:t>팁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3975350" y="3226554"/>
              <a:ext cx="1335609" cy="969992"/>
              <a:chOff x="1328739" y="4667177"/>
              <a:chExt cx="478873" cy="476323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59" name="직선 연결선 58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그룹 64"/>
            <p:cNvGrpSpPr/>
            <p:nvPr/>
          </p:nvGrpSpPr>
          <p:grpSpPr>
            <a:xfrm>
              <a:off x="4457108" y="3531550"/>
              <a:ext cx="360000" cy="360000"/>
              <a:chOff x="1083487" y="6518884"/>
              <a:chExt cx="360000" cy="360000"/>
            </a:xfrm>
          </p:grpSpPr>
          <p:sp>
            <p:nvSpPr>
              <p:cNvPr id="66" name="타원 65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0" name="그림 89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91" name="TextBox 90"/>
            <p:cNvSpPr txBox="1"/>
            <p:nvPr/>
          </p:nvSpPr>
          <p:spPr>
            <a:xfrm>
              <a:off x="5539879" y="4265287"/>
              <a:ext cx="1365758" cy="412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ko-KR" altLang="en-US" sz="1000" b="1" spc="-70">
                  <a:latin typeface="맑은 고딕" panose="020B0503020000020004" pitchFamily="50" charset="-127"/>
                </a:rPr>
                <a:t>충치 예방에 효과적인 </a:t>
              </a:r>
              <a:endParaRPr lang="en-US" altLang="ko-KR" sz="1000" b="1" spc="-70" smtClean="0">
                <a:latin typeface="맑은 고딕" panose="020B0503020000020004" pitchFamily="50" charset="-127"/>
              </a:endParaRPr>
            </a:p>
            <a:p>
              <a:pPr>
                <a:spcBef>
                  <a:spcPts val="1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</a:rPr>
                <a:t>음식들</a:t>
              </a:r>
              <a:endParaRPr lang="en-US" altLang="ko-KR" sz="1000" b="1" spc="-70">
                <a:latin typeface="맑은 고딕" panose="020B0503020000020004" pitchFamily="50" charset="-127"/>
              </a:endParaRPr>
            </a:p>
          </p:txBody>
        </p:sp>
        <p:grpSp>
          <p:nvGrpSpPr>
            <p:cNvPr id="93" name="그룹 92"/>
            <p:cNvGrpSpPr/>
            <p:nvPr/>
          </p:nvGrpSpPr>
          <p:grpSpPr>
            <a:xfrm>
              <a:off x="5633329" y="3226554"/>
              <a:ext cx="1335609" cy="969992"/>
              <a:chOff x="1328739" y="4667177"/>
              <a:chExt cx="478873" cy="476323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289" y="4667177"/>
                <a:ext cx="476323" cy="476323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95" name="직선 연결선 94"/>
              <p:cNvCxnSpPr/>
              <p:nvPr/>
            </p:nvCxnSpPr>
            <p:spPr>
              <a:xfrm>
                <a:off x="1331289" y="4667177"/>
                <a:ext cx="476323" cy="47632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/>
              <p:cNvCxnSpPr/>
              <p:nvPr/>
            </p:nvCxnSpPr>
            <p:spPr>
              <a:xfrm flipH="1">
                <a:off x="1328739" y="4667177"/>
                <a:ext cx="473773" cy="45264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/>
            <p:cNvGrpSpPr/>
            <p:nvPr/>
          </p:nvGrpSpPr>
          <p:grpSpPr>
            <a:xfrm>
              <a:off x="6115087" y="3531550"/>
              <a:ext cx="360000" cy="360000"/>
              <a:chOff x="1083487" y="6518884"/>
              <a:chExt cx="360000" cy="360000"/>
            </a:xfrm>
          </p:grpSpPr>
          <p:sp>
            <p:nvSpPr>
              <p:cNvPr id="98" name="타원 97"/>
              <p:cNvSpPr/>
              <p:nvPr/>
            </p:nvSpPr>
            <p:spPr>
              <a:xfrm>
                <a:off x="1093929" y="6529326"/>
                <a:ext cx="339116" cy="339116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pic>
            <p:nvPicPr>
              <p:cNvPr id="99" name="그림 98"/>
              <p:cNvPicPr>
                <a:picLocks noChangeAspect="1"/>
              </p:cNvPicPr>
              <p:nvPr/>
            </p:nvPicPr>
            <p:blipFill>
              <a:blip r:embed="rId2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3487" y="6518884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100" name="모서리가 둥근 직사각형 99"/>
            <p:cNvSpPr/>
            <p:nvPr/>
          </p:nvSpPr>
          <p:spPr>
            <a:xfrm>
              <a:off x="653000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2295799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모서리가 둥근 직사각형 102"/>
            <p:cNvSpPr/>
            <p:nvPr/>
          </p:nvSpPr>
          <p:spPr>
            <a:xfrm>
              <a:off x="3977392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5640441" y="4788507"/>
              <a:ext cx="836961" cy="25006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상세보기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>
              <a:off x="2382948" y="5673242"/>
              <a:ext cx="2732536" cy="36578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900" b="1" smtClean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선택한 콘텐츠 공유하고 이벤트 참여하기</a:t>
              </a:r>
              <a:endPara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tx1">
              <a:alpha val="54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6" name="표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80791"/>
              </p:ext>
            </p:extLst>
          </p:nvPr>
        </p:nvGraphicFramePr>
        <p:xfrm>
          <a:off x="7691267" y="304800"/>
          <a:ext cx="2160000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콘텐츠 공유 채널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 선택 팝업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 가능 채널 안내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다중선택 불가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 시 체크마크 나타나며 선택된 것을 인지할 수 있도록 구성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선택된 채널을 재선택 시 체크 비활성화 처리 함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클릭 시 바로 복사처리를 하지 않고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 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복사 선택 후 아래 공유진행하기 버튼을 클릭하면 알럿으로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로 등장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- url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정보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선택한 스마일케어 콘텐츠 상세페이지 경로 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유효성체크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1)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채널 미선택 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l" latinLnBrk="1"/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alert :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공유할 채널을 선택해주세요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클릭 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채널별 공유 팝업 호출</a:t>
                      </a:r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en-US" altLang="ko-KR" sz="800" b="0" baseline="0" smtClean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  <a:p>
                      <a:pPr algn="l" latinLnBrk="1"/>
                      <a:endParaRPr lang="ko-KR" altLang="en-US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복사 클릭 후 해당버튼을 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알럿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: url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이 복사되었습니다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해당팝업 닫히며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공유완료 팝업호출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ET-020204</a:t>
                      </a:r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)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팝업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닫을 경우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</a:rPr>
                        <a:t>치아정보공유하기 페이지 유지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sp>
        <p:nvSpPr>
          <p:cNvPr id="120" name="직사각형 119"/>
          <p:cNvSpPr/>
          <p:nvPr/>
        </p:nvSpPr>
        <p:spPr>
          <a:xfrm>
            <a:off x="823562" y="968798"/>
            <a:ext cx="6048000" cy="4680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823562" y="968798"/>
            <a:ext cx="6048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47170" y="1030910"/>
            <a:ext cx="2590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400" b="1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공유하기 이벤트 신청</a:t>
            </a:r>
          </a:p>
        </p:txBody>
      </p:sp>
      <p:sp>
        <p:nvSpPr>
          <p:cNvPr id="124" name="덧셈 기호 123"/>
          <p:cNvSpPr/>
          <p:nvPr/>
        </p:nvSpPr>
        <p:spPr>
          <a:xfrm rot="2700000">
            <a:off x="6441552" y="1043481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>
              <a:lumMod val="85000"/>
              <a:lumOff val="1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타원 124"/>
          <p:cNvSpPr/>
          <p:nvPr/>
        </p:nvSpPr>
        <p:spPr>
          <a:xfrm>
            <a:off x="6658783" y="841604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2587562" y="4947077"/>
            <a:ext cx="2520000" cy="432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선택한 채널로 공유 진행하기</a:t>
            </a:r>
          </a:p>
        </p:txBody>
      </p:sp>
      <p:sp>
        <p:nvSpPr>
          <p:cNvPr id="129" name="타원 128"/>
          <p:cNvSpPr/>
          <p:nvPr/>
        </p:nvSpPr>
        <p:spPr>
          <a:xfrm>
            <a:off x="4976950" y="4893661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1952973" y="2801926"/>
            <a:ext cx="478873" cy="476323"/>
            <a:chOff x="1328739" y="4667177"/>
            <a:chExt cx="478873" cy="476323"/>
          </a:xfrm>
        </p:grpSpPr>
        <p:sp>
          <p:nvSpPr>
            <p:cNvPr id="139" name="직사각형 13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0" name="직선 연결선 13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/>
          <p:cNvSpPr txBox="1"/>
          <p:nvPr/>
        </p:nvSpPr>
        <p:spPr>
          <a:xfrm>
            <a:off x="1912999" y="3381048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카카오톡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2803753" y="2801926"/>
            <a:ext cx="478873" cy="476323"/>
            <a:chOff x="1328739" y="4667177"/>
            <a:chExt cx="478873" cy="476323"/>
          </a:xfrm>
        </p:grpSpPr>
        <p:sp>
          <p:nvSpPr>
            <p:cNvPr id="144" name="직사각형 14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5" name="직선 연결선 14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/>
          <p:cNvSpPr txBox="1"/>
          <p:nvPr/>
        </p:nvSpPr>
        <p:spPr>
          <a:xfrm>
            <a:off x="2763779" y="3381048"/>
            <a:ext cx="5591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페이스북</a:t>
            </a:r>
          </a:p>
        </p:txBody>
      </p:sp>
      <p:grpSp>
        <p:nvGrpSpPr>
          <p:cNvPr id="148" name="그룹 147"/>
          <p:cNvGrpSpPr/>
          <p:nvPr/>
        </p:nvGrpSpPr>
        <p:grpSpPr>
          <a:xfrm>
            <a:off x="3696943" y="2801926"/>
            <a:ext cx="478873" cy="476323"/>
            <a:chOff x="1328739" y="4667177"/>
            <a:chExt cx="478873" cy="476323"/>
          </a:xfrm>
        </p:grpSpPr>
        <p:sp>
          <p:nvSpPr>
            <p:cNvPr id="149" name="직사각형 14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0" name="직선 연결선 14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/>
          <p:cNvSpPr txBox="1"/>
          <p:nvPr/>
        </p:nvSpPr>
        <p:spPr>
          <a:xfrm>
            <a:off x="3563354" y="3381048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카카오스토리</a:t>
            </a:r>
          </a:p>
        </p:txBody>
      </p:sp>
      <p:grpSp>
        <p:nvGrpSpPr>
          <p:cNvPr id="153" name="그룹 152"/>
          <p:cNvGrpSpPr/>
          <p:nvPr/>
        </p:nvGrpSpPr>
        <p:grpSpPr>
          <a:xfrm>
            <a:off x="4569081" y="2801926"/>
            <a:ext cx="478873" cy="476323"/>
            <a:chOff x="1328739" y="4667177"/>
            <a:chExt cx="478873" cy="476323"/>
          </a:xfrm>
        </p:grpSpPr>
        <p:sp>
          <p:nvSpPr>
            <p:cNvPr id="154" name="직사각형 153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5" name="직선 연결선 154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4435492" y="3381048"/>
            <a:ext cx="7463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네이버블로그</a:t>
            </a:r>
          </a:p>
        </p:txBody>
      </p:sp>
      <p:grpSp>
        <p:nvGrpSpPr>
          <p:cNvPr id="159" name="그룹 158"/>
          <p:cNvGrpSpPr/>
          <p:nvPr/>
        </p:nvGrpSpPr>
        <p:grpSpPr>
          <a:xfrm>
            <a:off x="5532009" y="2801926"/>
            <a:ext cx="478873" cy="476323"/>
            <a:chOff x="1328739" y="4667177"/>
            <a:chExt cx="478873" cy="476323"/>
          </a:xfrm>
        </p:grpSpPr>
        <p:sp>
          <p:nvSpPr>
            <p:cNvPr id="160" name="직사각형 159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1" name="직선 연결선 160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TextBox 162"/>
          <p:cNvSpPr txBox="1"/>
          <p:nvPr/>
        </p:nvSpPr>
        <p:spPr>
          <a:xfrm>
            <a:off x="5504239" y="338104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altLang="ko-KR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8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4" y="2860531"/>
            <a:ext cx="360000" cy="360000"/>
          </a:xfrm>
          <a:prstGeom prst="rect">
            <a:avLst/>
          </a:prstGeom>
        </p:spPr>
      </p:pic>
      <p:sp>
        <p:nvSpPr>
          <p:cNvPr id="165" name="타원 164"/>
          <p:cNvSpPr/>
          <p:nvPr/>
        </p:nvSpPr>
        <p:spPr>
          <a:xfrm>
            <a:off x="5970583" y="2622210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1736544" y="2632516"/>
            <a:ext cx="201537" cy="201537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947170" y="1511752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공유채널을 선택</a:t>
            </a:r>
            <a:endParaRPr lang="en-US" altLang="ko-KR" b="1" spc="-7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58887" y="1973414"/>
            <a:ext cx="3142848" cy="495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100" spc="-7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구독과 이벤트 응모가 완료되었습니다</a:t>
            </a:r>
            <a:r>
              <a:rPr lang="en-US" altLang="ko-KR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ko-KR" altLang="en-US" sz="1100" spc="-7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 </a:t>
            </a:r>
            <a:r>
              <a:rPr lang="ko-KR" altLang="en-US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지인들과 공유할 채널을 선택해주세요</a:t>
            </a:r>
            <a:r>
              <a:rPr lang="en-US" altLang="ko-KR" sz="1100" spc="-7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85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130344" y="436174"/>
            <a:ext cx="429784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59267" y="436174"/>
            <a:ext cx="429782" cy="47737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89049" y="436175"/>
            <a:ext cx="4427531" cy="477371"/>
            <a:chOff x="1940059" y="3496364"/>
            <a:chExt cx="4427531" cy="477371"/>
          </a:xfrm>
        </p:grpSpPr>
        <p:sp>
          <p:nvSpPr>
            <p:cNvPr id="59" name="직사각형 58"/>
            <p:cNvSpPr/>
            <p:nvPr/>
          </p:nvSpPr>
          <p:spPr>
            <a:xfrm>
              <a:off x="1940059" y="3496364"/>
              <a:ext cx="2213765" cy="477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4153825" y="3496365"/>
              <a:ext cx="2213765" cy="47737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1" name="직선 연결선 90"/>
          <p:cNvCxnSpPr/>
          <p:nvPr/>
        </p:nvCxnSpPr>
        <p:spPr>
          <a:xfrm>
            <a:off x="59267" y="913544"/>
            <a:ext cx="7500861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H="1">
            <a:off x="59267" y="913544"/>
            <a:ext cx="7516035" cy="594445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063248"/>
              </p:ext>
            </p:extLst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25563"/>
              </p:ext>
            </p:extLst>
          </p:nvPr>
        </p:nvGraphicFramePr>
        <p:xfrm>
          <a:off x="7691267" y="304800"/>
          <a:ext cx="2160000" cy="2167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 안내 영역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01300" y="490193"/>
            <a:ext cx="1263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주기적으로 안내받아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치아건강에 도움받기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1906" y="490193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치아정보 확인하고 지인에게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공유하기</a:t>
            </a:r>
            <a:endParaRPr lang="en-US" altLang="ko-KR" sz="9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1085" y="490193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 업데이트해서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9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안전하게 계약 유지하기</a:t>
            </a:r>
            <a:endParaRPr lang="en-US" altLang="ko-KR" sz="9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547568" y="1468269"/>
            <a:ext cx="4596130" cy="2627861"/>
            <a:chOff x="1693435" y="2225164"/>
            <a:chExt cx="4596130" cy="2627861"/>
          </a:xfrm>
        </p:grpSpPr>
        <p:sp>
          <p:nvSpPr>
            <p:cNvPr id="30" name="TextBox 29"/>
            <p:cNvSpPr txBox="1"/>
            <p:nvPr/>
          </p:nvSpPr>
          <p:spPr>
            <a:xfrm>
              <a:off x="3405923" y="2225164"/>
              <a:ext cx="1171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ko-KR" altLang="en-US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보너스 이벤트</a:t>
              </a:r>
              <a:r>
                <a:rPr lang="en-US" altLang="ko-KR" sz="1000" b="1" spc="-7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0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#03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93435" y="2574593"/>
              <a:ext cx="45961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28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App</a:t>
              </a:r>
              <a:r>
                <a:rPr lang="ko-KR" altLang="en-US" sz="2800" b="1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에서 간편비밀번호 등록</a:t>
              </a:r>
              <a:endParaRPr lang="en-US" altLang="ko-KR" sz="2800" b="1" spc="-7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283180" y="3993253"/>
              <a:ext cx="34166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500"/>
                </a:spcBef>
              </a:pPr>
              <a:r>
                <a:rPr lang="en-US" altLang="ko-KR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 smtClean="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계약이 있는 고객님들께만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시크릿이벤트  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#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무려</a:t>
              </a:r>
              <a:r>
                <a:rPr lang="en-US" altLang="ko-KR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5</a:t>
              </a:r>
              <a:r>
                <a:rPr lang="ko-KR" altLang="en-US" sz="1000" b="1" spc="-7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천명당첨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542546" y="3213348"/>
              <a:ext cx="2897909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</a:rPr>
                <a:t>개인정보는 주기적으로 관리해주어야 안전합니다</a:t>
              </a:r>
              <a:r>
                <a:rPr lang="en-US" altLang="ko-KR" sz="1000" spc="-70" smtClean="0">
                  <a:latin typeface="맑은 고딕" panose="020B0503020000020004" pitchFamily="50" charset="-127"/>
                </a:rPr>
                <a:t>. </a:t>
              </a:r>
            </a:p>
            <a:p>
              <a:pPr algn="ctr">
                <a:spcBef>
                  <a:spcPts val="200"/>
                </a:spcBef>
              </a:pP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변동된 개인정보가 반영되어 있는지 확인해보세요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spcBef>
                  <a:spcPts val="200"/>
                </a:spcBef>
              </a:pP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추첨을 통해 </a:t>
              </a:r>
              <a:r>
                <a:rPr lang="en-US" altLang="ko-KR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5,000</a:t>
              </a:r>
              <a:r>
                <a:rPr lang="ko-KR" altLang="en-US" sz="1000" b="1" u="sng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명</a:t>
              </a:r>
              <a:r>
                <a:rPr lang="ko-KR" altLang="en-US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에게 상품권을 증정해드립니다</a:t>
              </a:r>
              <a:r>
                <a:rPr lang="en-US" altLang="ko-KR" sz="1000" spc="-7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36568" y="4606804"/>
              <a:ext cx="22958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smtClean="0"/>
                <a:t>이벤트 응모기간 </a:t>
              </a:r>
              <a:r>
                <a:rPr lang="en-US" altLang="ko-KR" sz="1000" smtClean="0"/>
                <a:t>: 2020</a:t>
              </a:r>
              <a:r>
                <a:rPr lang="en-US" altLang="ko-KR" sz="1000"/>
                <a:t>. 11. </a:t>
              </a:r>
              <a:r>
                <a:rPr lang="en-US" altLang="ko-KR" sz="1000" smtClean="0"/>
                <a:t>04 </a:t>
              </a:r>
              <a:r>
                <a:rPr lang="en-US" altLang="ko-KR" sz="1000"/>
                <a:t>~ </a:t>
              </a:r>
              <a:r>
                <a:rPr lang="en-US" altLang="ko-KR" sz="1000" smtClean="0"/>
                <a:t>12. 09</a:t>
              </a:r>
              <a:endParaRPr lang="en-US" altLang="ko-KR" sz="1000" dirty="0"/>
            </a:p>
          </p:txBody>
        </p:sp>
      </p:grpSp>
      <p:sp>
        <p:nvSpPr>
          <p:cNvPr id="36" name="모서리가 둥근 직사각형 35"/>
          <p:cNvSpPr/>
          <p:nvPr/>
        </p:nvSpPr>
        <p:spPr>
          <a:xfrm>
            <a:off x="2034356" y="4321512"/>
            <a:ext cx="1719010" cy="583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라이나생명 </a:t>
            </a:r>
            <a:r>
              <a:rPr lang="en-US" altLang="ko-KR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App</a:t>
            </a:r>
          </a:p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설치하기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977016" y="4321512"/>
            <a:ext cx="1719010" cy="583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라이나생명 </a:t>
            </a:r>
            <a:r>
              <a:rPr lang="en-US" altLang="ko-KR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App</a:t>
            </a:r>
          </a:p>
          <a:p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</a:rPr>
              <a:t>            설치하기</a:t>
            </a:r>
            <a:endParaRPr lang="ko-KR" altLang="en-US" sz="900" b="1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142605" y="4435485"/>
            <a:ext cx="370405" cy="352633"/>
            <a:chOff x="1328739" y="4667177"/>
            <a:chExt cx="478873" cy="476323"/>
          </a:xfrm>
        </p:grpSpPr>
        <p:sp>
          <p:nvSpPr>
            <p:cNvPr id="39" name="직사각형 3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089042" y="4435485"/>
            <a:ext cx="370405" cy="352633"/>
            <a:chOff x="1328739" y="4667177"/>
            <a:chExt cx="478873" cy="476323"/>
          </a:xfrm>
        </p:grpSpPr>
        <p:sp>
          <p:nvSpPr>
            <p:cNvPr id="43" name="직사각형 42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4" name="직선 연결선 43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479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/>
          <p:cNvSpPr/>
          <p:nvPr/>
        </p:nvSpPr>
        <p:spPr>
          <a:xfrm>
            <a:off x="59267" y="436174"/>
            <a:ext cx="7500862" cy="642182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267" y="76200"/>
          <a:ext cx="9792000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="" xmlns:a16="http://schemas.microsoft.com/office/drawing/2014/main" val="1030509596"/>
                    </a:ext>
                  </a:extLst>
                </a:gridCol>
                <a:gridCol w="2952000">
                  <a:extLst>
                    <a:ext uri="{9D8B030D-6E8A-4147-A177-3AD203B41FA5}">
                      <a16:colId xmlns="" xmlns:a16="http://schemas.microsoft.com/office/drawing/2014/main" val="3700505594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2928567012"/>
                    </a:ext>
                  </a:extLst>
                </a:gridCol>
                <a:gridCol w="3240000">
                  <a:extLst>
                    <a:ext uri="{9D8B030D-6E8A-4147-A177-3AD203B41FA5}">
                      <a16:colId xmlns="" xmlns:a16="http://schemas.microsoft.com/office/drawing/2014/main" val="1755841731"/>
                    </a:ext>
                  </a:extLst>
                </a:gridCol>
                <a:gridCol w="720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440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개인정보변경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간편비밀번호설정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위치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건강관리 이벤트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화면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ea"/>
                          <a:ea typeface="+mn-ea"/>
                          <a:cs typeface="+mn-cs"/>
                        </a:rPr>
                        <a:t>ET-020000</a:t>
                      </a:r>
                      <a:endParaRPr lang="ko-KR" altLang="en-US" sz="800" b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2384"/>
              </p:ext>
            </p:extLst>
          </p:nvPr>
        </p:nvGraphicFramePr>
        <p:xfrm>
          <a:off x="7691267" y="304800"/>
          <a:ext cx="2160000" cy="2517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="" xmlns:a16="http://schemas.microsoft.com/office/drawing/2014/main" val="4023956912"/>
                    </a:ext>
                  </a:extLst>
                </a:gridCol>
                <a:gridCol w="1872000">
                  <a:extLst>
                    <a:ext uri="{9D8B030D-6E8A-4147-A177-3AD203B41FA5}">
                      <a16:colId xmlns="" xmlns:a16="http://schemas.microsoft.com/office/drawing/2014/main" val="2453696437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3004452"/>
                  </a:ext>
                </a:extLst>
              </a:tr>
              <a:tr h="22860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및 정보변경 안내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67812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클릭 시 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사이버창구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변경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계약자정보변경 페이지로 이동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480481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클릭 시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인증센터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간편비밀번호 등록페이지로 이동</a:t>
                      </a:r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9672853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49889609"/>
                  </a:ext>
                </a:extLst>
              </a:tr>
              <a:tr h="2319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42386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36659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7367276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7277006"/>
                  </a:ext>
                </a:extLst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5091" y="-1"/>
            <a:ext cx="1275091" cy="6858001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689383" y="3957924"/>
            <a:ext cx="6312500" cy="24684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75060" y="4140056"/>
            <a:ext cx="5059398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1050" dirty="0"/>
              <a:t>이벤트 응모기간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2020.11.04 </a:t>
            </a:r>
            <a:r>
              <a:rPr lang="en-US" altLang="ko-KR" sz="1050" dirty="0"/>
              <a:t>~ 12.09</a:t>
            </a:r>
          </a:p>
          <a:p>
            <a:pPr>
              <a:spcBef>
                <a:spcPts val="400"/>
              </a:spcBef>
            </a:pPr>
            <a:r>
              <a:rPr lang="ko-KR" altLang="en-US" sz="1050" dirty="0"/>
              <a:t>응모 방법 </a:t>
            </a:r>
            <a:r>
              <a:rPr lang="en-US" altLang="ko-KR" sz="1050"/>
              <a:t>: </a:t>
            </a:r>
            <a:r>
              <a:rPr lang="ko-KR" altLang="en-US" sz="1050"/>
              <a:t>이벤트 기간 내 간편비밀번호 등록 시 자동 응모</a:t>
            </a:r>
            <a:endParaRPr lang="en-US" altLang="ko-KR" sz="1050"/>
          </a:p>
          <a:p>
            <a:pPr>
              <a:spcBef>
                <a:spcPts val="400"/>
              </a:spcBef>
            </a:pPr>
            <a:r>
              <a:rPr lang="en-US" altLang="ko-KR" sz="1050" smtClean="0"/>
              <a:t>                      *</a:t>
            </a:r>
            <a:r>
              <a:rPr lang="ko-KR" altLang="en-US" sz="1050"/>
              <a:t>라이나생명 </a:t>
            </a:r>
            <a:r>
              <a:rPr lang="en-US" altLang="ko-KR" sz="1050"/>
              <a:t>App </a:t>
            </a:r>
            <a:r>
              <a:rPr lang="ko-KR" altLang="en-US" sz="1050"/>
              <a:t>미설치 고객은 먼저 설치 해 주세요</a:t>
            </a:r>
            <a:r>
              <a:rPr lang="en-US" altLang="ko-KR" sz="1050"/>
              <a:t>.</a:t>
            </a:r>
          </a:p>
          <a:p>
            <a:pPr>
              <a:spcBef>
                <a:spcPts val="400"/>
              </a:spcBef>
            </a:pPr>
            <a:r>
              <a:rPr lang="en-US" altLang="ko-KR" sz="1050" smtClean="0"/>
              <a:t>                      *</a:t>
            </a:r>
            <a:r>
              <a:rPr lang="ko-KR" altLang="en-US" sz="1050"/>
              <a:t>최초 등록 시에만 응모 인정 됩니다</a:t>
            </a:r>
            <a:r>
              <a:rPr lang="en-US" altLang="ko-KR" sz="1050"/>
              <a:t>. </a:t>
            </a:r>
            <a:endParaRPr lang="en-US" altLang="ko-KR" sz="1050" smtClean="0"/>
          </a:p>
          <a:p>
            <a:pPr>
              <a:spcBef>
                <a:spcPts val="1000"/>
              </a:spcBef>
            </a:pPr>
            <a:r>
              <a:rPr lang="ko-KR" altLang="en-US" sz="1050" smtClean="0"/>
              <a:t>당첨자 </a:t>
            </a:r>
            <a:r>
              <a:rPr lang="ko-KR" altLang="en-US" sz="1050" dirty="0"/>
              <a:t>선정 </a:t>
            </a:r>
            <a:r>
              <a:rPr lang="en-US" altLang="ko-KR" sz="1050"/>
              <a:t>: </a:t>
            </a:r>
            <a:r>
              <a:rPr lang="ko-KR" altLang="en-US" sz="1050"/>
              <a:t>이벤트 기간 내 간편비밀번호 등록한 고객 중 추첨을 통해 당첨자 </a:t>
            </a:r>
            <a:r>
              <a:rPr lang="ko-KR" altLang="en-US" sz="1050" smtClean="0"/>
              <a:t>선정</a:t>
            </a:r>
            <a:endParaRPr lang="en-US" altLang="ko-KR" sz="1050" dirty="0"/>
          </a:p>
          <a:p>
            <a:pPr>
              <a:spcBef>
                <a:spcPts val="1000"/>
              </a:spcBef>
            </a:pPr>
            <a:r>
              <a:rPr lang="ko-KR" altLang="en-US" sz="1050" dirty="0"/>
              <a:t>당첨자 발표 </a:t>
            </a:r>
            <a:r>
              <a:rPr lang="en-US" altLang="ko-KR" sz="1050" dirty="0"/>
              <a:t>: </a:t>
            </a:r>
            <a:r>
              <a:rPr lang="en-US" altLang="ko-KR" sz="1050" dirty="0" smtClean="0"/>
              <a:t>2020.12.16 / </a:t>
            </a:r>
            <a:r>
              <a:rPr lang="ko-KR" altLang="en-US" sz="1050" smtClean="0"/>
              <a:t>라이나생명 </a:t>
            </a:r>
            <a:r>
              <a:rPr lang="ko-KR" altLang="en-US" sz="1050"/>
              <a:t>케어라운지 이벤트 게시판</a:t>
            </a:r>
            <a:endParaRPr lang="en-US" altLang="ko-KR" sz="105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975060" y="5564719"/>
            <a:ext cx="1066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꼭 확인하세요</a:t>
            </a:r>
            <a:r>
              <a:rPr lang="en-US" altLang="ko-KR" sz="1050" smtClean="0"/>
              <a:t>!</a:t>
            </a:r>
            <a:endParaRPr lang="en-US" altLang="ko-KR" sz="1050" dirty="0"/>
          </a:p>
        </p:txBody>
      </p:sp>
      <p:sp>
        <p:nvSpPr>
          <p:cNvPr id="34" name="TextBox 33"/>
          <p:cNvSpPr txBox="1"/>
          <p:nvPr/>
        </p:nvSpPr>
        <p:spPr>
          <a:xfrm>
            <a:off x="999281" y="5758875"/>
            <a:ext cx="50834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이벤트는 라이나생명에서 주최하는 행사이며</a:t>
            </a:r>
            <a:r>
              <a:rPr lang="en-US" altLang="ko-KR" sz="900" smtClean="0"/>
              <a:t>, </a:t>
            </a:r>
            <a:r>
              <a:rPr lang="ko-KR" altLang="en-US" sz="900" smtClean="0"/>
              <a:t>실제 상품은 상기 이미지와 다를 수 있습니다</a:t>
            </a:r>
            <a:r>
              <a:rPr lang="en-US" altLang="ko-KR" sz="900" smtClean="0"/>
              <a:t>.</a:t>
            </a:r>
            <a:endParaRPr lang="en-US" altLang="ko-KR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본 행사 내용은 당사 사정에 따라 예고 없이 변경 또는 중단될 수 있습니다</a:t>
            </a:r>
            <a:r>
              <a:rPr lang="en-US" altLang="ko-KR" sz="90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smtClean="0"/>
              <a:t>행사관련 문의 </a:t>
            </a:r>
            <a:r>
              <a:rPr lang="en-US" altLang="ko-KR" sz="900" smtClean="0"/>
              <a:t>: </a:t>
            </a:r>
            <a:r>
              <a:rPr lang="ko-KR" altLang="en-US" sz="900" smtClean="0"/>
              <a:t>고객센터 </a:t>
            </a:r>
            <a:r>
              <a:rPr lang="en-US" altLang="ko-KR" sz="900" smtClean="0"/>
              <a:t>1588-0058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67307" y="858187"/>
            <a:ext cx="504849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600" b="1" spc="-70" dirty="0">
                <a:latin typeface="맑은 고딕" panose="020B0503020000020004" pitchFamily="50" charset="-127"/>
              </a:rPr>
              <a:t>[  </a:t>
            </a:r>
            <a:r>
              <a:rPr lang="ko-KR" altLang="en-US" sz="1600" b="1" spc="-70">
                <a:latin typeface="맑은 고딕" panose="020B0503020000020004" pitchFamily="50" charset="-127"/>
              </a:rPr>
              <a:t>안전하고 정확한 내 보험계약</a:t>
            </a:r>
            <a:r>
              <a:rPr lang="en-US" altLang="ko-KR" sz="1600" b="1" spc="-70" dirty="0">
                <a:latin typeface="맑은 고딕" panose="020B0503020000020004" pitchFamily="50" charset="-127"/>
              </a:rPr>
              <a:t>, </a:t>
            </a:r>
            <a:r>
              <a:rPr lang="ko-KR" altLang="en-US" sz="1600" b="1" spc="-70">
                <a:latin typeface="맑은 고딕" panose="020B0503020000020004" pitchFamily="50" charset="-127"/>
              </a:rPr>
              <a:t>이렇게 관리해보세요</a:t>
            </a:r>
            <a:r>
              <a:rPr lang="en-US" altLang="ko-KR" sz="1600" b="1" spc="-70" dirty="0">
                <a:latin typeface="맑은 고딕" panose="020B0503020000020004" pitchFamily="50" charset="-127"/>
              </a:rPr>
              <a:t>  ]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34931" y="1342043"/>
            <a:ext cx="3913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빠르고 편리한 간편비밀번호 설정을 통해 더 쉽게 </a:t>
            </a:r>
            <a:r>
              <a:rPr lang="ko-KR" altLang="en-US" sz="1000"/>
              <a:t>로그인해보세요</a:t>
            </a:r>
            <a:r>
              <a:rPr lang="en-US" altLang="ko-KR" sz="1000" smtClean="0"/>
              <a:t>~</a:t>
            </a:r>
            <a:endParaRPr lang="en-US" altLang="ko-KR" sz="1000" dirty="0" smtClean="0"/>
          </a:p>
        </p:txBody>
      </p:sp>
      <p:grpSp>
        <p:nvGrpSpPr>
          <p:cNvPr id="37" name="그룹 36"/>
          <p:cNvGrpSpPr/>
          <p:nvPr/>
        </p:nvGrpSpPr>
        <p:grpSpPr>
          <a:xfrm>
            <a:off x="2900883" y="1838272"/>
            <a:ext cx="2051022" cy="1253402"/>
            <a:chOff x="1328739" y="4667177"/>
            <a:chExt cx="478873" cy="476323"/>
          </a:xfrm>
        </p:grpSpPr>
        <p:sp>
          <p:nvSpPr>
            <p:cNvPr id="38" name="직사각형 3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9" name="직선 연결선 3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62792" y="436175"/>
            <a:ext cx="3075477" cy="6024105"/>
            <a:chOff x="362792" y="436175"/>
            <a:chExt cx="3075477" cy="6024105"/>
          </a:xfrm>
        </p:grpSpPr>
        <p:sp>
          <p:nvSpPr>
            <p:cNvPr id="92" name="직사각형 91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2792" y="6321487"/>
              <a:ext cx="3075477" cy="13879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4344" y="436175"/>
              <a:ext cx="2992814" cy="5190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header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105" y="-4836"/>
            <a:ext cx="1552575" cy="608585"/>
          </a:xfrm>
          <a:prstGeom prst="rect">
            <a:avLst/>
          </a:prstGeom>
          <a:solidFill>
            <a:srgbClr val="00B05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2020-10-20</a:t>
            </a:r>
          </a:p>
          <a:p>
            <a:pPr algn="ctr"/>
            <a:r>
              <a:rPr lang="ko-KR" altLang="en-US" sz="105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문구변경</a:t>
            </a:r>
            <a:endParaRPr lang="ko-KR" altLang="en-US" sz="1050" b="1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6489" y="1570441"/>
            <a:ext cx="2328523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2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2869" y="1257511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3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43701" y="248271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8576" y="5626478"/>
            <a:ext cx="2064348" cy="382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900" b="1" spc="-70">
                <a:latin typeface="맑은 고딕" panose="020B0503020000020004" pitchFamily="50" charset="-127"/>
              </a:rPr>
              <a:t>총 </a:t>
            </a:r>
            <a:r>
              <a:rPr lang="en-US" altLang="ko-KR" sz="900" b="1" u="sng" spc="-70" smtClean="0">
                <a:solidFill>
                  <a:srgbClr val="00B050"/>
                </a:solidFill>
                <a:latin typeface="맑은 고딕" panose="020B0503020000020004" pitchFamily="50" charset="-127"/>
              </a:rPr>
              <a:t>11,676</a:t>
            </a:r>
            <a:r>
              <a:rPr lang="ko-KR" altLang="en-US" sz="9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900" b="1" spc="-70">
                <a:latin typeface="맑은 고딕" panose="020B0503020000020004" pitchFamily="50" charset="-127"/>
              </a:rPr>
              <a:t>께 건강한 행복 </a:t>
            </a:r>
            <a:r>
              <a:rPr lang="ko-KR" altLang="en-US" sz="900" b="1" spc="-70" smtClean="0">
                <a:latin typeface="맑은 고딕" panose="020B0503020000020004" pitchFamily="50" charset="-127"/>
              </a:rPr>
              <a:t>안겨드리는</a:t>
            </a:r>
            <a:endParaRPr lang="en-US" altLang="ko-KR" sz="900" b="1" spc="-70" smtClean="0">
              <a:latin typeface="맑은 고딕" panose="020B0503020000020004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</a:rPr>
              <a:t>푸짐한 </a:t>
            </a:r>
            <a:r>
              <a:rPr lang="ko-KR" altLang="en-US" sz="900" b="1" spc="-70">
                <a:latin typeface="맑은 고딕" panose="020B0503020000020004" pitchFamily="50" charset="-127"/>
              </a:rPr>
              <a:t>경품 계획</a:t>
            </a:r>
            <a:r>
              <a:rPr lang="en-US" altLang="ko-KR" sz="900" b="1" spc="-70">
                <a:latin typeface="맑은 고딕" panose="020B0503020000020004" pitchFamily="50" charset="-127"/>
              </a:rPr>
              <a:t>, </a:t>
            </a:r>
            <a:r>
              <a:rPr lang="ko-KR" altLang="en-US" sz="9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9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34" name="갈매기형 수장 33"/>
          <p:cNvSpPr/>
          <p:nvPr/>
        </p:nvSpPr>
        <p:spPr>
          <a:xfrm rot="5400000">
            <a:off x="1851392" y="6078837"/>
            <a:ext cx="78710" cy="140669"/>
          </a:xfrm>
          <a:prstGeom prst="chevron">
            <a:avLst>
              <a:gd name="adj" fmla="val 71766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393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/>
          <p:cNvGrpSpPr/>
          <p:nvPr/>
        </p:nvGrpSpPr>
        <p:grpSpPr>
          <a:xfrm>
            <a:off x="3531920" y="436174"/>
            <a:ext cx="2992814" cy="16193953"/>
            <a:chOff x="394344" y="436175"/>
            <a:chExt cx="2992814" cy="11705610"/>
          </a:xfrm>
        </p:grpSpPr>
        <p:sp>
          <p:nvSpPr>
            <p:cNvPr id="63" name="직사각형 62"/>
            <p:cNvSpPr/>
            <p:nvPr/>
          </p:nvSpPr>
          <p:spPr>
            <a:xfrm>
              <a:off x="394344" y="436175"/>
              <a:ext cx="2992814" cy="117056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915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75920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3915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200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5423" y="541809"/>
            <a:ext cx="9348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>
                <a:latin typeface="맑은 고딕" panose="020B0503020000020004" pitchFamily="50" charset="-127"/>
              </a:rPr>
              <a:t>공유하기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81510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7947" y="129656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199" y="1989757"/>
            <a:ext cx="2534348" cy="402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확인가능  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6009" y="2788913"/>
            <a:ext cx="2542043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구독해서 매월 치아건강에 도움되는 </a:t>
            </a:r>
            <a:endParaRPr lang="en-US" altLang="ko-KR" sz="9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  <a:r>
              <a:rPr lang="en-US" altLang="ko-KR" sz="900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u="sng" spc="-7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3,603</a:t>
            </a:r>
            <a:r>
              <a:rPr lang="ko-KR" altLang="en-US" sz="900" b="1" u="sng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건강한 행복 안겨드리는 </a:t>
            </a:r>
            <a:endParaRPr lang="en-US" altLang="ko-KR" sz="9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푸짐한 경품이벤트에 참여해보세요</a:t>
            </a:r>
            <a:r>
              <a:rPr lang="en-US" altLang="ko-KR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02199" y="2431813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26556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6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70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76030" y="4576105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715532" y="41396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세라젬의료기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3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700032" y="3650393"/>
            <a:ext cx="952788" cy="431079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1686875" y="4139677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음파전동칫솔</a:t>
            </a:r>
            <a:endParaRPr lang="en-US" altLang="ko-KR" sz="800"/>
          </a:p>
          <a:p>
            <a:pPr algn="ctr"/>
            <a:r>
              <a:rPr lang="en-US" altLang="ko-KR" sz="800"/>
              <a:t>100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524775" y="5195723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500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116" y="3617535"/>
            <a:ext cx="280355" cy="49679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2" y="4764886"/>
            <a:ext cx="800927" cy="368426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518200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1423" y="541809"/>
            <a:ext cx="9348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>
                <a:latin typeface="맑은 고딕" panose="020B0503020000020004" pitchFamily="50" charset="-127"/>
              </a:rPr>
              <a:t>공유하기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637510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693947" y="129656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</a:t>
            </a:r>
            <a:r>
              <a:rPr lang="ko-KR" altLang="en-US" sz="1000" b="1" spc="-70">
                <a:latin typeface="맑은 고딕" panose="020B0503020000020004" pitchFamily="50" charset="-127"/>
              </a:rPr>
              <a:t>계획 </a:t>
            </a:r>
            <a:r>
              <a:rPr lang="en-US" altLang="ko-KR" sz="1000" b="1" spc="-70">
                <a:latin typeface="맑은 고딕" panose="020B0503020000020004" pitchFamily="50" charset="-127"/>
              </a:rPr>
              <a:t>#01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58199" y="1989757"/>
            <a:ext cx="2534348" cy="402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정확한 치아정보 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치아백과사전  </a:t>
            </a: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카톡으로 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확인가능  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en-US" altLang="ko-KR" sz="800" b="1" spc="-7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지식검색그만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!</a:t>
            </a:r>
            <a:endParaRPr lang="en-US" altLang="ko-KR" sz="800" b="1" spc="-70" smtClean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660172" y="2824537"/>
            <a:ext cx="2600392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구독해서 매월 치아건강에 도움되는 </a:t>
            </a:r>
            <a:endParaRPr lang="en-US" altLang="ko-KR" sz="900" spc="-7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알찬 정보와</a:t>
            </a:r>
            <a:r>
              <a:rPr lang="en-US" altLang="ko-KR" sz="900" spc="-7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b="1" u="sng" spc="-7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3,603</a:t>
            </a:r>
            <a:r>
              <a:rPr lang="ko-KR" altLang="en-US" sz="900" b="1" u="sng" spc="-7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에게 건강한 행복 안겨드리는 </a:t>
            </a:r>
            <a:endParaRPr lang="en-US" altLang="ko-KR" sz="900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푸짐한 경품이벤트에 참여해보세요</a:t>
            </a:r>
            <a:r>
              <a:rPr lang="en-US" altLang="ko-KR" sz="900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58199" y="2431813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이벤트 응모기간 </a:t>
            </a:r>
            <a:r>
              <a:rPr lang="en-US" altLang="ko-KR" sz="800" smtClean="0"/>
              <a:t>: 2020</a:t>
            </a:r>
            <a:r>
              <a:rPr lang="en-US" altLang="ko-KR" sz="800"/>
              <a:t>. 11. </a:t>
            </a:r>
            <a:r>
              <a:rPr lang="en-US" altLang="ko-KR" sz="800" smtClean="0"/>
              <a:t>04 </a:t>
            </a:r>
            <a:r>
              <a:rPr lang="en-US" altLang="ko-KR" sz="800"/>
              <a:t>~ </a:t>
            </a:r>
            <a:r>
              <a:rPr lang="en-US" altLang="ko-KR" sz="800" smtClean="0"/>
              <a:t>12. 09</a:t>
            </a:r>
            <a:endParaRPr lang="en-US" altLang="ko-KR" sz="800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3782556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구독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732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4926030" y="3514886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3732030" y="4576105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871532" y="41396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smtClean="0"/>
              <a:t>세라젬의료기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3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2"/>
          <a:srcRect b="3415"/>
          <a:stretch/>
        </p:blipFill>
        <p:spPr>
          <a:xfrm>
            <a:off x="3856032" y="3650393"/>
            <a:ext cx="952788" cy="431079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842875" y="4139677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음파전동칫솔</a:t>
            </a:r>
            <a:endParaRPr lang="en-US" altLang="ko-KR" sz="800"/>
          </a:p>
          <a:p>
            <a:pPr algn="ctr"/>
            <a:r>
              <a:rPr lang="en-US" altLang="ko-KR" sz="800"/>
              <a:t>100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81" name="TextBox 80"/>
          <p:cNvSpPr txBox="1"/>
          <p:nvPr/>
        </p:nvSpPr>
        <p:spPr>
          <a:xfrm>
            <a:off x="3680775" y="5195723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500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16" y="3617535"/>
            <a:ext cx="280355" cy="496795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532" y="4764886"/>
            <a:ext cx="800927" cy="36842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692073" y="12159113"/>
            <a:ext cx="2725746" cy="25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 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누구나 신청가능합니다</a:t>
            </a:r>
            <a:r>
              <a:rPr lang="en-US" altLang="ko-KR" sz="105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 ]</a:t>
            </a: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356752" y="14583048"/>
            <a:ext cx="1324212" cy="24737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스마일케어 더 알아보기</a:t>
            </a:r>
            <a:endParaRPr lang="ko-KR" altLang="en-US" sz="8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/>
          <p:cNvGrpSpPr/>
          <p:nvPr/>
        </p:nvGrpSpPr>
        <p:grpSpPr>
          <a:xfrm>
            <a:off x="3811778" y="12715815"/>
            <a:ext cx="402334" cy="400191"/>
            <a:chOff x="1328739" y="4667177"/>
            <a:chExt cx="478873" cy="476323"/>
          </a:xfrm>
        </p:grpSpPr>
        <p:sp>
          <p:nvSpPr>
            <p:cNvPr id="101" name="직사각형 100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3" name="직선 연결선 10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/>
          <p:cNvSpPr txBox="1"/>
          <p:nvPr/>
        </p:nvSpPr>
        <p:spPr>
          <a:xfrm>
            <a:off x="4310111" y="1274667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치아건강에 필요한</a:t>
            </a:r>
            <a:r>
              <a:rPr lang="en-US" altLang="ko-KR" sz="900"/>
              <a:t> </a:t>
            </a:r>
            <a:r>
              <a:rPr lang="ko-KR" altLang="en-US" sz="900" smtClean="0"/>
              <a:t>다양한 </a:t>
            </a:r>
            <a:endParaRPr lang="en-US" altLang="ko-KR" sz="900" smtClean="0"/>
          </a:p>
          <a:p>
            <a:r>
              <a:rPr lang="ko-KR" altLang="en-US" sz="900" smtClean="0"/>
              <a:t>정보를 알기 쉽게 안내해드려요</a:t>
            </a:r>
            <a:r>
              <a:rPr lang="en-US" altLang="ko-KR" sz="900" smtClean="0"/>
              <a:t>!</a:t>
            </a:r>
            <a:endParaRPr lang="en-US" altLang="ko-KR" sz="900" dirty="0"/>
          </a:p>
        </p:txBody>
      </p:sp>
      <p:grpSp>
        <p:nvGrpSpPr>
          <p:cNvPr id="105" name="그룹 104"/>
          <p:cNvGrpSpPr/>
          <p:nvPr/>
        </p:nvGrpSpPr>
        <p:grpSpPr>
          <a:xfrm>
            <a:off x="3811778" y="13344358"/>
            <a:ext cx="402334" cy="400191"/>
            <a:chOff x="1328739" y="4667177"/>
            <a:chExt cx="478873" cy="476323"/>
          </a:xfrm>
        </p:grpSpPr>
        <p:sp>
          <p:nvSpPr>
            <p:cNvPr id="106" name="직사각형 10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4306111" y="13375217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서울대 치대 교수님의</a:t>
            </a:r>
            <a:endParaRPr lang="en-US" altLang="ko-KR" sz="900"/>
          </a:p>
          <a:p>
            <a:r>
              <a:rPr lang="ko-KR" altLang="en-US" sz="900"/>
              <a:t>전문적인 지식도 확인할 수 있어요</a:t>
            </a:r>
            <a:r>
              <a:rPr lang="en-US" altLang="ko-KR" sz="900"/>
              <a:t>!</a:t>
            </a:r>
            <a:endParaRPr lang="en-US" altLang="ko-KR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3811778" y="13970191"/>
            <a:ext cx="402334" cy="400191"/>
            <a:chOff x="1328739" y="4667177"/>
            <a:chExt cx="478873" cy="476323"/>
          </a:xfrm>
        </p:grpSpPr>
        <p:sp>
          <p:nvSpPr>
            <p:cNvPr id="111" name="직사각형 110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2" name="직선 연결선 111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4306111" y="14001050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내 치아건강을 체크하고</a:t>
            </a:r>
            <a:endParaRPr lang="en-US" altLang="ko-KR" sz="900"/>
          </a:p>
          <a:p>
            <a:r>
              <a:rPr lang="ko-KR" altLang="en-US" sz="900"/>
              <a:t>맞춤 정보 제공해드려요</a:t>
            </a:r>
            <a:r>
              <a:rPr lang="en-US" altLang="ko-KR" sz="900"/>
              <a:t>!</a:t>
            </a:r>
            <a:endParaRPr lang="en-US" altLang="ko-KR" sz="900" dirty="0"/>
          </a:p>
        </p:txBody>
      </p:sp>
      <p:sp>
        <p:nvSpPr>
          <p:cNvPr id="115" name="직사각형 114"/>
          <p:cNvSpPr/>
          <p:nvPr/>
        </p:nvSpPr>
        <p:spPr>
          <a:xfrm>
            <a:off x="3531920" y="15231390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4567" y="15379540"/>
            <a:ext cx="2755883" cy="1041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 smtClean="0"/>
              <a:t>이벤트 응모기간 </a:t>
            </a:r>
            <a:r>
              <a:rPr lang="en-US" altLang="ko-KR" sz="800" spc="-70" smtClean="0"/>
              <a:t>: </a:t>
            </a:r>
            <a:r>
              <a:rPr lang="en-US" altLang="ko-KR" sz="800" smtClean="0"/>
              <a:t>2020.11.04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응모 방법 </a:t>
            </a:r>
            <a:r>
              <a:rPr lang="en-US" altLang="ko-KR" sz="800" spc="-70" smtClean="0"/>
              <a:t>: </a:t>
            </a:r>
            <a:r>
              <a:rPr lang="ko-KR" altLang="en-US" sz="800" spc="-70" smtClean="0"/>
              <a:t>이벤트 기간 내 스마일케어 구독 신청하신 분</a:t>
            </a:r>
            <a:r>
              <a:rPr lang="en-US" altLang="ko-KR" sz="800" spc="-70" smtClean="0"/>
              <a:t>(1</a:t>
            </a:r>
            <a:r>
              <a:rPr lang="ko-KR" altLang="en-US" sz="800" spc="-70" smtClean="0"/>
              <a:t>인 </a:t>
            </a:r>
            <a:r>
              <a:rPr lang="en-US" altLang="ko-KR" sz="800" spc="-70" smtClean="0"/>
              <a:t>1</a:t>
            </a:r>
            <a:r>
              <a:rPr lang="ko-KR" altLang="en-US" sz="800" spc="-70" smtClean="0"/>
              <a:t>회</a:t>
            </a:r>
            <a:r>
              <a:rPr lang="en-US" altLang="ko-KR" sz="800" spc="-70" smtClean="0"/>
              <a:t>) </a:t>
            </a:r>
          </a:p>
          <a:p>
            <a:pPr>
              <a:spcBef>
                <a:spcPts val="200"/>
              </a:spcBef>
            </a:pPr>
            <a:r>
              <a:rPr lang="en-US" altLang="ko-KR" sz="800" spc="-70"/>
              <a:t> </a:t>
            </a:r>
            <a:r>
              <a:rPr lang="en-US" altLang="ko-KR" sz="800" spc="-70" smtClean="0"/>
              <a:t>                               </a:t>
            </a:r>
            <a:r>
              <a:rPr lang="ko-KR" altLang="en-US" sz="800" spc="-70" smtClean="0"/>
              <a:t>자동 응모</a:t>
            </a:r>
            <a:endParaRPr lang="en-US" altLang="ko-KR" sz="800" spc="-70" smtClean="0"/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당첨자 선정 </a:t>
            </a:r>
            <a:r>
              <a:rPr lang="en-US" altLang="ko-KR" sz="800" spc="-70" smtClean="0"/>
              <a:t>: </a:t>
            </a:r>
            <a:r>
              <a:rPr lang="ko-KR" altLang="en-US" sz="800" spc="-70" smtClean="0"/>
              <a:t>이벤트 참여 대상자 중 추첨으로 당첨자 선정</a:t>
            </a:r>
            <a:endParaRPr lang="en-US" altLang="ko-KR" sz="800" spc="-70" smtClean="0"/>
          </a:p>
          <a:p>
            <a:pPr>
              <a:spcBef>
                <a:spcPts val="800"/>
              </a:spcBef>
            </a:pPr>
            <a:r>
              <a:rPr lang="ko-KR" altLang="en-US" sz="800" spc="-70" smtClean="0"/>
              <a:t>당첨자 발표 </a:t>
            </a:r>
            <a:r>
              <a:rPr lang="en-US" altLang="ko-KR" sz="800" spc="-70" smtClean="0"/>
              <a:t>:</a:t>
            </a:r>
            <a:r>
              <a:rPr lang="en-US" altLang="ko-KR" sz="800"/>
              <a:t>2020.12.16</a:t>
            </a:r>
            <a:r>
              <a:rPr lang="en-US" altLang="ko-KR" sz="800" spc="-70"/>
              <a:t> </a:t>
            </a:r>
            <a:r>
              <a:rPr lang="en-US" altLang="ko-KR" sz="800" spc="-70" smtClean="0"/>
              <a:t>/ </a:t>
            </a:r>
            <a:r>
              <a:rPr lang="ko-KR" altLang="en-US" sz="800" spc="-70" smtClean="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586733" y="16480691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7890" y="16641821"/>
            <a:ext cx="2799929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700">
                <a:solidFill>
                  <a:srgbClr val="00B050"/>
                </a:solidFill>
              </a:rPr>
              <a:t>‘</a:t>
            </a:r>
            <a:r>
              <a:rPr lang="ko-KR" altLang="en-US" sz="700">
                <a:solidFill>
                  <a:srgbClr val="00B050"/>
                </a:solidFill>
              </a:rPr>
              <a:t>전성기매거진</a:t>
            </a:r>
            <a:r>
              <a:rPr lang="en-US" altLang="ko-KR" sz="700">
                <a:solidFill>
                  <a:srgbClr val="00B050"/>
                </a:solidFill>
              </a:rPr>
              <a:t>’</a:t>
            </a:r>
            <a:r>
              <a:rPr lang="ko-KR" altLang="en-US" sz="700">
                <a:solidFill>
                  <a:srgbClr val="00B050"/>
                </a:solidFill>
              </a:rPr>
              <a:t>에 당첨되신 분들은 당첨자 발표 페이지에 주소를 꼭 남겨주세요</a:t>
            </a:r>
            <a:r>
              <a:rPr lang="en-US" altLang="ko-KR" sz="700">
                <a:solidFill>
                  <a:srgbClr val="00B050"/>
                </a:solidFill>
              </a:rPr>
              <a:t>.</a:t>
            </a:r>
            <a:endParaRPr lang="en-US" altLang="ko-KR" sz="700"/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본 이벤트는 라이나생명에서 주최하는 행사이며</a:t>
            </a:r>
            <a:r>
              <a:rPr lang="en-US" altLang="ko-KR" sz="700" smtClean="0">
                <a:latin typeface="+mn-ea"/>
              </a:rPr>
              <a:t>, </a:t>
            </a:r>
            <a:r>
              <a:rPr lang="ko-KR" altLang="en-US" sz="700" smtClean="0">
                <a:latin typeface="+mn-ea"/>
              </a:rPr>
              <a:t>실제 상품은 상기 이미지와 다를 수 있습니다</a:t>
            </a:r>
            <a:r>
              <a:rPr lang="en-US" altLang="ko-KR" sz="700" smtClean="0">
                <a:latin typeface="+mn-ea"/>
              </a:rPr>
              <a:t>.</a:t>
            </a:r>
            <a:endParaRPr lang="en-US" altLang="ko-KR" sz="700" dirty="0" smtClean="0">
              <a:latin typeface="+mn-ea"/>
            </a:endParaRP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 smtClean="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 smtClean="0">
                <a:latin typeface="+mn-ea"/>
              </a:rPr>
              <a:t>행사관련 문의 </a:t>
            </a:r>
            <a:r>
              <a:rPr lang="en-US" altLang="ko-KR" sz="700" smtClean="0">
                <a:latin typeface="+mn-ea"/>
              </a:rPr>
              <a:t>: </a:t>
            </a:r>
            <a:r>
              <a:rPr lang="ko-KR" altLang="en-US" sz="700" smtClean="0">
                <a:latin typeface="+mn-ea"/>
              </a:rPr>
              <a:t>고객센터 </a:t>
            </a:r>
            <a:r>
              <a:rPr lang="en-US" altLang="ko-KR" sz="700" smtClean="0">
                <a:latin typeface="+mn-ea"/>
              </a:rPr>
              <a:t>1588-0058</a:t>
            </a:r>
          </a:p>
        </p:txBody>
      </p:sp>
      <p:sp>
        <p:nvSpPr>
          <p:cNvPr id="93" name="사각형 설명선 92"/>
          <p:cNvSpPr/>
          <p:nvPr/>
        </p:nvSpPr>
        <p:spPr>
          <a:xfrm>
            <a:off x="3847330" y="7808145"/>
            <a:ext cx="2253609" cy="514270"/>
          </a:xfrm>
          <a:prstGeom prst="wedgeRectCallout">
            <a:avLst>
              <a:gd name="adj1" fmla="val -19030"/>
              <a:gd name="adj2" fmla="val -7197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863989" y="7865973"/>
            <a:ext cx="225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만성 소화불량을 달고 살았는데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&gt; </a:t>
            </a:r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덕에 원인을 찾았네요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en-US" altLang="ko-KR" sz="600" spc="-70" smtClean="0">
              <a:solidFill>
                <a:srgbClr val="00B050"/>
              </a:solidFill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en-US" altLang="ko-KR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10</a:t>
            </a:r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월 한 달간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&lt;</a:t>
            </a:r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에서 알려준 방법으로 건강을 되찾고 있습니다</a:t>
            </a:r>
            <a:endParaRPr lang="en-US" altLang="ko-KR" sz="800" spc="-70" dirty="0">
              <a:solidFill>
                <a:srgbClr val="00B05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682926" y="8090322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  <p:sp>
        <p:nvSpPr>
          <p:cNvPr id="96" name="사각형 설명선 95"/>
          <p:cNvSpPr/>
          <p:nvPr/>
        </p:nvSpPr>
        <p:spPr>
          <a:xfrm>
            <a:off x="3847330" y="8546250"/>
            <a:ext cx="2253609" cy="514270"/>
          </a:xfrm>
          <a:prstGeom prst="wedgeRectCallout">
            <a:avLst>
              <a:gd name="adj1" fmla="val 31125"/>
              <a:gd name="adj2" fmla="val -76557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831127" y="8604078"/>
            <a:ext cx="2320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건강의 중요성을 입에 달고 살지만 어디서부터 시작해야 할지 </a:t>
            </a:r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몰라</a:t>
            </a:r>
            <a:endParaRPr lang="en-US" altLang="ko-KR" sz="600" spc="-70" smtClean="0">
              <a:solidFill>
                <a:srgbClr val="00B050"/>
              </a:solidFill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pPr algn="ctr"/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막연했는데 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&lt;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전성기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&gt;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가 매달 다른 주제로 건강을 챙겨주니 든든합니다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!</a:t>
            </a:r>
            <a:endParaRPr lang="en-US" altLang="ko-KR" sz="800" spc="-70" dirty="0">
              <a:solidFill>
                <a:srgbClr val="00B05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682926" y="8828427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조</a:t>
            </a:r>
            <a:r>
              <a:rPr lang="en-US" altLang="ko-KR" sz="60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  <p:sp>
        <p:nvSpPr>
          <p:cNvPr id="99" name="사각형 설명선 98"/>
          <p:cNvSpPr/>
          <p:nvPr/>
        </p:nvSpPr>
        <p:spPr>
          <a:xfrm>
            <a:off x="3831127" y="7116114"/>
            <a:ext cx="2253609" cy="514270"/>
          </a:xfrm>
          <a:prstGeom prst="wedgeRectCallout">
            <a:avLst>
              <a:gd name="adj1" fmla="val 11524"/>
              <a:gd name="adj2" fmla="val -7929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41722" y="7173942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코로나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19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로 계속되는 피로감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우울감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불안감을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해소할 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수 </a:t>
            </a:r>
            <a:endParaRPr lang="en-US" altLang="ko-KR" sz="600" spc="-70" smtClean="0">
              <a:solidFill>
                <a:srgbClr val="00B050"/>
              </a:solidFill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없어서 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지쳐가던 중 마음 근육 키우기 기사는 딱 </a:t>
            </a:r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좋은</a:t>
            </a:r>
            <a:endParaRPr lang="en-US" altLang="ko-KR" sz="600" spc="-70" smtClean="0">
              <a:solidFill>
                <a:srgbClr val="00B050"/>
              </a:solidFill>
              <a:latin typeface="맑은 고딕" panose="020B0503020000020004" pitchFamily="50" charset="-127"/>
              <a:cs typeface="굴림" panose="020B0600000101010101" pitchFamily="50" charset="-127"/>
            </a:endParaRPr>
          </a:p>
          <a:p>
            <a:r>
              <a:rPr lang="ko-KR" altLang="en-US" sz="600" spc="-7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힌트이자 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단비였습니다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당장 실천해보려고 합니다</a:t>
            </a:r>
            <a:r>
              <a:rPr lang="en-US" altLang="ko-KR" sz="600" spc="-7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en-US" altLang="ko-KR" sz="800" spc="-70" dirty="0">
              <a:solidFill>
                <a:srgbClr val="00B05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666723" y="7398291"/>
            <a:ext cx="38023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김</a:t>
            </a:r>
            <a:r>
              <a:rPr lang="en-US" altLang="ko-KR" sz="600" smtClean="0">
                <a:solidFill>
                  <a:srgbClr val="00B05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OO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4950757" y="4576105"/>
            <a:ext cx="1079225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/>
          <p:cNvSpPr txBox="1"/>
          <p:nvPr/>
        </p:nvSpPr>
        <p:spPr>
          <a:xfrm>
            <a:off x="4925150" y="5195723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>
                <a:solidFill>
                  <a:srgbClr val="00B050"/>
                </a:solidFill>
              </a:rPr>
              <a:t>전성기매거진 </a:t>
            </a:r>
            <a:r>
              <a:rPr lang="en-US" altLang="ko-KR" sz="800">
                <a:solidFill>
                  <a:srgbClr val="00B050"/>
                </a:solidFill>
              </a:rPr>
              <a:t>12</a:t>
            </a:r>
            <a:r>
              <a:rPr lang="ko-KR" altLang="en-US" sz="800">
                <a:solidFill>
                  <a:srgbClr val="00B050"/>
                </a:solidFill>
              </a:rPr>
              <a:t>월호</a:t>
            </a:r>
            <a:endParaRPr lang="en-US" altLang="ko-KR" sz="800">
              <a:solidFill>
                <a:srgbClr val="00B050"/>
              </a:solidFill>
            </a:endParaRPr>
          </a:p>
          <a:p>
            <a:pPr algn="ctr"/>
            <a:r>
              <a:rPr lang="en-US" altLang="ko-KR" sz="800" smtClean="0">
                <a:solidFill>
                  <a:srgbClr val="00B050"/>
                </a:solidFill>
              </a:rPr>
              <a:t>3,000</a:t>
            </a:r>
            <a:r>
              <a:rPr lang="ko-KR" altLang="en-US" sz="800" smtClean="0">
                <a:solidFill>
                  <a:srgbClr val="00B050"/>
                </a:solidFill>
              </a:rPr>
              <a:t>명</a:t>
            </a:r>
            <a:endParaRPr lang="en-US" altLang="ko-KR" sz="800" dirty="0">
              <a:solidFill>
                <a:srgbClr val="00B050"/>
              </a:solidFill>
            </a:endParaRPr>
          </a:p>
        </p:txBody>
      </p:sp>
      <p:pic>
        <p:nvPicPr>
          <p:cNvPr id="143" name="그림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239" y="4650155"/>
            <a:ext cx="358302" cy="490276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3849327" y="6378031"/>
            <a:ext cx="241123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0B050"/>
                </a:solidFill>
              </a:rPr>
              <a:t>건강한 </a:t>
            </a:r>
            <a:r>
              <a:rPr lang="en-US" altLang="ko-KR" sz="1050" dirty="0">
                <a:solidFill>
                  <a:srgbClr val="00B050"/>
                </a:solidFill>
              </a:rPr>
              <a:t>2</a:t>
            </a:r>
            <a:r>
              <a:rPr lang="ko-KR" altLang="en-US" sz="1050">
                <a:solidFill>
                  <a:srgbClr val="00B050"/>
                </a:solidFill>
              </a:rPr>
              <a:t>라운드 삶을 원하시나요</a:t>
            </a:r>
            <a:r>
              <a:rPr lang="en-US" altLang="ko-KR" sz="1050" dirty="0">
                <a:solidFill>
                  <a:srgbClr val="00B050"/>
                </a:solidFill>
              </a:rPr>
              <a:t>? </a:t>
            </a:r>
          </a:p>
          <a:p>
            <a:pPr algn="ctr"/>
            <a:r>
              <a:rPr lang="ko-KR" altLang="en-US" sz="1050" b="1" dirty="0">
                <a:solidFill>
                  <a:srgbClr val="00B050"/>
                </a:solidFill>
              </a:rPr>
              <a:t>건강한 삶을 위한 진지한 </a:t>
            </a:r>
            <a:r>
              <a:rPr lang="ko-KR" altLang="en-US" sz="1050" b="1">
                <a:solidFill>
                  <a:srgbClr val="00B050"/>
                </a:solidFill>
              </a:rPr>
              <a:t>지식을 </a:t>
            </a:r>
            <a:r>
              <a:rPr lang="ko-KR" altLang="en-US" sz="1050" b="1" smtClean="0">
                <a:solidFill>
                  <a:srgbClr val="00B050"/>
                </a:solidFill>
              </a:rPr>
              <a:t>담은</a:t>
            </a:r>
            <a:endParaRPr lang="en-US" altLang="ko-KR" sz="1050" b="1" smtClean="0">
              <a:solidFill>
                <a:srgbClr val="00B050"/>
              </a:solidFill>
            </a:endParaRPr>
          </a:p>
          <a:p>
            <a:pPr algn="ctr"/>
            <a:r>
              <a:rPr lang="ko-KR" altLang="en-US" sz="1050" b="1" smtClean="0">
                <a:solidFill>
                  <a:srgbClr val="00B050"/>
                </a:solidFill>
              </a:rPr>
              <a:t>헬스라이프북 </a:t>
            </a:r>
            <a:r>
              <a:rPr lang="en-US" altLang="ko-KR" sz="1050" b="1" dirty="0">
                <a:solidFill>
                  <a:srgbClr val="00B050"/>
                </a:solidFill>
              </a:rPr>
              <a:t>&lt;</a:t>
            </a:r>
            <a:r>
              <a:rPr lang="ko-KR" altLang="en-US" sz="1050" b="1">
                <a:solidFill>
                  <a:srgbClr val="00B050"/>
                </a:solidFill>
              </a:rPr>
              <a:t>전성기</a:t>
            </a:r>
            <a:r>
              <a:rPr lang="en-US" altLang="ko-KR" sz="1050" b="1" smtClean="0">
                <a:solidFill>
                  <a:srgbClr val="00B050"/>
                </a:solidFill>
              </a:rPr>
              <a:t>&gt; 3,000</a:t>
            </a:r>
            <a:r>
              <a:rPr lang="ko-KR" altLang="en-US" sz="1050" b="1" smtClean="0">
                <a:solidFill>
                  <a:srgbClr val="00B050"/>
                </a:solidFill>
              </a:rPr>
              <a:t>명 증정</a:t>
            </a:r>
            <a:r>
              <a:rPr lang="en-US" altLang="ko-KR" sz="1050" b="1" smtClean="0">
                <a:solidFill>
                  <a:srgbClr val="00B050"/>
                </a:solidFill>
              </a:rPr>
              <a:t>! </a:t>
            </a:r>
            <a:endParaRPr lang="en-US" altLang="ko-KR" sz="1050" b="1" dirty="0">
              <a:solidFill>
                <a:srgbClr val="00B050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4673911" y="9214640"/>
            <a:ext cx="634618" cy="260948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800">
              <a:solidFill>
                <a:srgbClr val="00B05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직사각형 58"/>
          <p:cNvSpPr/>
          <p:nvPr/>
        </p:nvSpPr>
        <p:spPr>
          <a:xfrm>
            <a:off x="3531920" y="9523088"/>
            <a:ext cx="2992814" cy="2099674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3811778" y="9713200"/>
            <a:ext cx="402334" cy="400191"/>
            <a:chOff x="1328739" y="4667177"/>
            <a:chExt cx="478873" cy="476323"/>
          </a:xfrm>
        </p:grpSpPr>
        <p:sp>
          <p:nvSpPr>
            <p:cNvPr id="147" name="직사각형 14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8" name="직선 연결선 14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1"/>
          <p:nvPr/>
        </p:nvSpPr>
        <p:spPr>
          <a:xfrm>
            <a:off x="4310111" y="9685076"/>
            <a:ext cx="2020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00B050"/>
                </a:solidFill>
              </a:rPr>
              <a:t>면역력</a:t>
            </a:r>
            <a:r>
              <a:rPr lang="en-US" altLang="ko-KR" sz="700">
                <a:solidFill>
                  <a:srgbClr val="00B050"/>
                </a:solidFill>
              </a:rPr>
              <a:t>, </a:t>
            </a:r>
            <a:r>
              <a:rPr lang="ko-KR" altLang="en-US" sz="700">
                <a:solidFill>
                  <a:srgbClr val="00B050"/>
                </a:solidFill>
              </a:rPr>
              <a:t>소화력</a:t>
            </a:r>
            <a:r>
              <a:rPr lang="en-US" altLang="ko-KR" sz="700">
                <a:solidFill>
                  <a:srgbClr val="00B050"/>
                </a:solidFill>
              </a:rPr>
              <a:t>, </a:t>
            </a:r>
            <a:r>
              <a:rPr lang="ko-KR" altLang="en-US" sz="700">
                <a:solidFill>
                  <a:srgbClr val="00B050"/>
                </a:solidFill>
              </a:rPr>
              <a:t>수면력 등 우리 일상에서 꼭 필요한 ‘건강력’을 시리즈로 발행합니다</a:t>
            </a:r>
            <a:r>
              <a:rPr lang="en-US" altLang="ko-KR" sz="700">
                <a:solidFill>
                  <a:srgbClr val="00B050"/>
                </a:solidFill>
              </a:rPr>
              <a:t>. </a:t>
            </a:r>
            <a:r>
              <a:rPr lang="ko-KR" altLang="en-US" sz="700">
                <a:solidFill>
                  <a:srgbClr val="00B050"/>
                </a:solidFill>
              </a:rPr>
              <a:t>의사들의 건강법부터 쉽게 따라 할 수 있는 운동법까지 보다 전문적인 건강정보를 담았습니다</a:t>
            </a:r>
            <a:r>
              <a:rPr lang="en-US" altLang="ko-KR" sz="700">
                <a:solidFill>
                  <a:srgbClr val="00B050"/>
                </a:solidFill>
              </a:rPr>
              <a:t>. 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3811778" y="10341743"/>
            <a:ext cx="402334" cy="400191"/>
            <a:chOff x="1328739" y="4667177"/>
            <a:chExt cx="478873" cy="476323"/>
          </a:xfrm>
        </p:grpSpPr>
        <p:sp>
          <p:nvSpPr>
            <p:cNvPr id="152" name="직사각형 15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3" name="직선 연결선 15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4306111" y="10372602"/>
            <a:ext cx="196798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00B050"/>
                </a:solidFill>
              </a:rPr>
              <a:t>치매전문의</a:t>
            </a:r>
            <a:r>
              <a:rPr lang="en-US" altLang="ko-KR" sz="700">
                <a:solidFill>
                  <a:srgbClr val="00B050"/>
                </a:solidFill>
              </a:rPr>
              <a:t>, </a:t>
            </a:r>
            <a:r>
              <a:rPr lang="ko-KR" altLang="en-US" sz="700">
                <a:solidFill>
                  <a:srgbClr val="00B050"/>
                </a:solidFill>
              </a:rPr>
              <a:t>회계사</a:t>
            </a:r>
            <a:r>
              <a:rPr lang="en-US" altLang="ko-KR" sz="700">
                <a:solidFill>
                  <a:srgbClr val="00B050"/>
                </a:solidFill>
              </a:rPr>
              <a:t>, </a:t>
            </a:r>
            <a:r>
              <a:rPr lang="ko-KR" altLang="en-US" sz="700">
                <a:solidFill>
                  <a:srgbClr val="00B050"/>
                </a:solidFill>
              </a:rPr>
              <a:t>경제 칼럼니스트 등 각 분야 전문가들이 나서 우리의 고민거리를 시원하게 풀어드립니다</a:t>
            </a:r>
            <a:r>
              <a:rPr lang="en-US" altLang="ko-KR" sz="700">
                <a:solidFill>
                  <a:srgbClr val="00B050"/>
                </a:solidFill>
              </a:rPr>
              <a:t>. </a:t>
            </a:r>
          </a:p>
        </p:txBody>
      </p:sp>
      <p:grpSp>
        <p:nvGrpSpPr>
          <p:cNvPr id="156" name="그룹 155"/>
          <p:cNvGrpSpPr/>
          <p:nvPr/>
        </p:nvGrpSpPr>
        <p:grpSpPr>
          <a:xfrm>
            <a:off x="3811778" y="10967576"/>
            <a:ext cx="402334" cy="400191"/>
            <a:chOff x="1328739" y="4667177"/>
            <a:chExt cx="478873" cy="476323"/>
          </a:xfrm>
        </p:grpSpPr>
        <p:sp>
          <p:nvSpPr>
            <p:cNvPr id="157" name="직사각형 15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58" name="직선 연결선 15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TextBox 159"/>
          <p:cNvSpPr txBox="1"/>
          <p:nvPr/>
        </p:nvSpPr>
        <p:spPr>
          <a:xfrm>
            <a:off x="4306111" y="10998435"/>
            <a:ext cx="20243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>
                <a:solidFill>
                  <a:srgbClr val="00B050"/>
                </a:solidFill>
              </a:rPr>
              <a:t>한달살기에 대한 진지한 경험론부터 다가올 건강불평등 시대를 위한 준비 등 삶을 보다 건강하게 살기 위한 삶의 진지한 질문을 던집니다</a:t>
            </a:r>
            <a:r>
              <a:rPr lang="en-US" altLang="ko-KR" sz="700">
                <a:solidFill>
                  <a:srgbClr val="00B050"/>
                </a:solidFill>
              </a:rPr>
              <a:t>. </a:t>
            </a:r>
          </a:p>
        </p:txBody>
      </p:sp>
      <p:pic>
        <p:nvPicPr>
          <p:cNvPr id="189" name="그림 1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381" y="1548626"/>
            <a:ext cx="1260082" cy="413254"/>
          </a:xfrm>
          <a:prstGeom prst="rect">
            <a:avLst/>
          </a:prstGeom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783" y="1548626"/>
            <a:ext cx="1260082" cy="41325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652820" y="151541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20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808820" y="1515414"/>
            <a:ext cx="1133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1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구독하기</a:t>
            </a:r>
            <a:endParaRPr lang="en-US" altLang="ko-KR" sz="2000" b="1" spc="-15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38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76512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792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015" y="541809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 smtClean="0">
                <a:latin typeface="맑은 고딕" panose="020B0503020000020004" pitchFamily="50" charset="-127"/>
              </a:rPr>
              <a:t>공유하기</a:t>
            </a:r>
            <a:endParaRPr lang="ko-KR" altLang="en-US" sz="700" b="1">
              <a:latin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2102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025" y="129656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계획 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#02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277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277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77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건강한 행복 안겨드리는 푸짐한 경품이벤트에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277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2634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62108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938177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2108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612634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바디프렌드 안마의자</a:t>
            </a:r>
            <a:endParaRPr lang="en-US" altLang="ko-KR" sz="800"/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8" name="TextBox 57"/>
          <p:cNvSpPr txBox="1"/>
          <p:nvPr/>
        </p:nvSpPr>
        <p:spPr>
          <a:xfrm>
            <a:off x="1979615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59" name="TextBox 58"/>
          <p:cNvSpPr txBox="1"/>
          <p:nvPr/>
        </p:nvSpPr>
        <p:spPr>
          <a:xfrm>
            <a:off x="691181" y="51957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야나두 피트니스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YAFIT </a:t>
            </a:r>
            <a:r>
              <a:rPr lang="ko-KR" altLang="en-US" sz="800" smtClean="0"/>
              <a:t>사이클</a:t>
            </a:r>
            <a:r>
              <a:rPr lang="en-US" altLang="ko-KR" sz="800" smtClean="0"/>
              <a:t> 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3524400" y="436175"/>
            <a:ext cx="3000926" cy="11421641"/>
            <a:chOff x="386232" y="436175"/>
            <a:chExt cx="3000926" cy="8624039"/>
          </a:xfrm>
        </p:grpSpPr>
        <p:sp>
          <p:nvSpPr>
            <p:cNvPr id="63" name="직사각형 62"/>
            <p:cNvSpPr/>
            <p:nvPr/>
          </p:nvSpPr>
          <p:spPr>
            <a:xfrm>
              <a:off x="394344" y="436175"/>
              <a:ext cx="2992814" cy="862403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386232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3518792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52015" y="541809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 smtClean="0">
                <a:latin typeface="맑은 고딕" panose="020B0503020000020004" pitchFamily="50" charset="-127"/>
              </a:rPr>
              <a:t>공유하기</a:t>
            </a:r>
            <a:endParaRPr lang="ko-KR" altLang="en-US" sz="700" b="1">
              <a:latin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638102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3532512" y="9505307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575159" y="9653457"/>
            <a:ext cx="26914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/>
              <a:t>이벤트 응모기간 </a:t>
            </a:r>
            <a:r>
              <a:rPr lang="en-US" altLang="ko-KR" sz="800" spc="-70"/>
              <a:t>: </a:t>
            </a:r>
            <a:r>
              <a:rPr lang="en-US" altLang="ko-KR" sz="800"/>
              <a:t>2020.11.18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응모 방법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기간 내 스마일케어 콘텐츠 정보 공유 시 응모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선정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참여 대상자 중 추첨을 통해 당첨자 선정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발표 </a:t>
            </a:r>
            <a:r>
              <a:rPr lang="en-US" altLang="ko-KR" sz="800" spc="-70"/>
              <a:t>: 2020.12.16 / </a:t>
            </a:r>
            <a:r>
              <a:rPr lang="ko-KR" altLang="en-US" sz="800" spc="-7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17" name="TextBox 116"/>
          <p:cNvSpPr txBox="1"/>
          <p:nvPr/>
        </p:nvSpPr>
        <p:spPr>
          <a:xfrm>
            <a:off x="3587325" y="10688601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618482" y="11011977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933544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53967" y="519385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02" y="4737020"/>
            <a:ext cx="866263" cy="398481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1" y="3623158"/>
            <a:ext cx="558997" cy="53976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372" y="3566570"/>
            <a:ext cx="477647" cy="634885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2" y="4649168"/>
            <a:ext cx="506462" cy="544684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3672838" y="129656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건강한 계획 </a:t>
            </a:r>
            <a:r>
              <a:rPr lang="en-US" altLang="ko-KR" sz="1000" b="1" spc="-70">
                <a:latin typeface="맑은 고딕" panose="020B0503020000020004" pitchFamily="50" charset="-127"/>
              </a:rPr>
              <a:t>#02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637090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637090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637090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건강한 행복 안겨드리는 푸짐한 경품이벤트에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3637090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3761447" y="8877934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직사각형 165"/>
          <p:cNvSpPr/>
          <p:nvPr/>
        </p:nvSpPr>
        <p:spPr>
          <a:xfrm>
            <a:off x="3710921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5086990" y="3514886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3710921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TextBox 168"/>
          <p:cNvSpPr txBox="1"/>
          <p:nvPr/>
        </p:nvSpPr>
        <p:spPr>
          <a:xfrm>
            <a:off x="3761447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바디프렌드 안마의자</a:t>
            </a:r>
            <a:endParaRPr lang="en-US" altLang="ko-KR" sz="800"/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128428" y="4139677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1" name="TextBox 170"/>
          <p:cNvSpPr txBox="1"/>
          <p:nvPr/>
        </p:nvSpPr>
        <p:spPr>
          <a:xfrm>
            <a:off x="3839994" y="519572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야나두 피트니스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YAFIT </a:t>
            </a:r>
            <a:r>
              <a:rPr lang="ko-KR" altLang="en-US" sz="800" smtClean="0"/>
              <a:t>사이클</a:t>
            </a:r>
            <a:r>
              <a:rPr lang="en-US" altLang="ko-KR" sz="800" smtClean="0"/>
              <a:t> 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172" name="직사각형 171"/>
          <p:cNvSpPr/>
          <p:nvPr/>
        </p:nvSpPr>
        <p:spPr>
          <a:xfrm>
            <a:off x="5082357" y="4576105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TextBox 172"/>
          <p:cNvSpPr txBox="1"/>
          <p:nvPr/>
        </p:nvSpPr>
        <p:spPr>
          <a:xfrm>
            <a:off x="5102780" y="5193852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174" name="그림 1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15" y="4737020"/>
            <a:ext cx="866263" cy="398481"/>
          </a:xfrm>
          <a:prstGeom prst="rect">
            <a:avLst/>
          </a:prstGeom>
        </p:spPr>
      </p:pic>
      <p:pic>
        <p:nvPicPr>
          <p:cNvPr id="175" name="그림 1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944" y="3623158"/>
            <a:ext cx="558997" cy="539765"/>
          </a:xfrm>
          <a:prstGeom prst="rect">
            <a:avLst/>
          </a:prstGeom>
        </p:spPr>
      </p:pic>
      <p:pic>
        <p:nvPicPr>
          <p:cNvPr id="176" name="그림 1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185" y="3566570"/>
            <a:ext cx="477647" cy="634885"/>
          </a:xfrm>
          <a:prstGeom prst="rect">
            <a:avLst/>
          </a:prstGeom>
        </p:spPr>
      </p:pic>
      <p:pic>
        <p:nvPicPr>
          <p:cNvPr id="177" name="그림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945" y="4649168"/>
            <a:ext cx="506462" cy="544684"/>
          </a:xfrm>
          <a:prstGeom prst="rect">
            <a:avLst/>
          </a:prstGeom>
        </p:spPr>
      </p:pic>
      <p:sp>
        <p:nvSpPr>
          <p:cNvPr id="181" name="직사각형 180"/>
          <p:cNvSpPr/>
          <p:nvPr/>
        </p:nvSpPr>
        <p:spPr>
          <a:xfrm>
            <a:off x="6726706" y="436174"/>
            <a:ext cx="2992814" cy="178405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6718594" y="436174"/>
            <a:ext cx="1007586" cy="744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8722320" y="436174"/>
            <a:ext cx="997200" cy="74422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TextBox 183"/>
          <p:cNvSpPr txBox="1"/>
          <p:nvPr/>
        </p:nvSpPr>
        <p:spPr>
          <a:xfrm>
            <a:off x="6712986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746209" y="541809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 smtClean="0">
                <a:latin typeface="맑은 고딕" panose="020B0503020000020004" pitchFamily="50" charset="-127"/>
              </a:rPr>
              <a:t>공유하기</a:t>
            </a:r>
            <a:endParaRPr lang="ko-KR" altLang="en-US" sz="700" b="1">
              <a:latin typeface="맑은 고딕" panose="020B0503020000020004" pitchFamily="50" charset="-127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832296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187" name="직사각형 186"/>
          <p:cNvSpPr/>
          <p:nvPr/>
        </p:nvSpPr>
        <p:spPr>
          <a:xfrm>
            <a:off x="6726706" y="17548613"/>
            <a:ext cx="2992814" cy="235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769353" y="17696763"/>
            <a:ext cx="269144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800" spc="-70"/>
              <a:t>이벤트 응모기간 </a:t>
            </a:r>
            <a:r>
              <a:rPr lang="en-US" altLang="ko-KR" sz="800" spc="-70"/>
              <a:t>: </a:t>
            </a:r>
            <a:r>
              <a:rPr lang="en-US" altLang="ko-KR" sz="800"/>
              <a:t>2020.11.18 ~ 12.09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응모 방법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기간 내 스마일케어 콘텐츠 정보 공유 시 응모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선정 </a:t>
            </a:r>
            <a:r>
              <a:rPr lang="en-US" altLang="ko-KR" sz="800" spc="-70"/>
              <a:t>: </a:t>
            </a:r>
            <a:r>
              <a:rPr lang="ko-KR" altLang="en-US" sz="800" spc="-70"/>
              <a:t>이벤트 참여 대상자 중 추첨을 통해 당첨자 선정</a:t>
            </a:r>
          </a:p>
          <a:p>
            <a:pPr>
              <a:spcBef>
                <a:spcPts val="800"/>
              </a:spcBef>
            </a:pPr>
            <a:r>
              <a:rPr lang="ko-KR" altLang="en-US" sz="800" spc="-70"/>
              <a:t>당첨자 발표 </a:t>
            </a:r>
            <a:r>
              <a:rPr lang="en-US" altLang="ko-KR" sz="800" spc="-70"/>
              <a:t>: 2020.12.16 / </a:t>
            </a:r>
            <a:r>
              <a:rPr lang="ko-KR" altLang="en-US" sz="800" spc="-70"/>
              <a:t>라이나생명 케어라운지 이벤트 게시판</a:t>
            </a:r>
            <a:endParaRPr lang="en-US" altLang="ko-KR" sz="800" spc="-70" smtClean="0"/>
          </a:p>
        </p:txBody>
      </p:sp>
      <p:sp>
        <p:nvSpPr>
          <p:cNvPr id="189" name="TextBox 188"/>
          <p:cNvSpPr txBox="1"/>
          <p:nvPr/>
        </p:nvSpPr>
        <p:spPr>
          <a:xfrm>
            <a:off x="6781519" y="18731907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812676" y="19055283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867032" y="1296561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건강한 계획 </a:t>
            </a:r>
            <a:r>
              <a:rPr lang="en-US" altLang="ko-KR" sz="1000" b="1" spc="-70">
                <a:latin typeface="맑은 고딕" panose="020B0503020000020004" pitchFamily="50" charset="-127"/>
              </a:rPr>
              <a:t>#02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6831284" y="1515414"/>
            <a:ext cx="2245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>
                <a:latin typeface="맑은 고딕" panose="020B0503020000020004" pitchFamily="50" charset="-127"/>
              </a:rPr>
              <a:t>치아정보 공유하기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831284" y="1989757"/>
            <a:ext cx="24452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정보는나눌수록좋잖아요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지인에게공유 </a:t>
            </a:r>
            <a:r>
              <a:rPr lang="en-US" altLang="ko-KR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#1</a:t>
            </a:r>
            <a:r>
              <a:rPr lang="ko-KR" altLang="en-US" sz="800" b="1" spc="-7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분만에 끝</a:t>
            </a:r>
            <a:endParaRPr lang="en-US" altLang="ko-KR" sz="800" b="1" spc="-7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831284" y="2226691"/>
            <a:ext cx="2967800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900" spc="-90">
                <a:latin typeface="맑은 고딕" panose="020B0503020000020004" pitchFamily="50" charset="-127"/>
              </a:rPr>
              <a:t>혼자만 보기 아까운 유익한 내용들을 지인과 함께 공유하고</a:t>
            </a:r>
            <a:endParaRPr lang="en-US" altLang="ko-KR" sz="900" spc="-9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en-US" altLang="ko-KR" sz="900" b="1" u="sng" spc="-90">
                <a:latin typeface="맑은 고딕" panose="020B0503020000020004" pitchFamily="50" charset="-127"/>
              </a:rPr>
              <a:t>3,073</a:t>
            </a:r>
            <a:r>
              <a:rPr lang="ko-KR" altLang="en-US" sz="900" b="1" u="sng" spc="-90">
                <a:latin typeface="맑은 고딕" panose="020B0503020000020004" pitchFamily="50" charset="-127"/>
              </a:rPr>
              <a:t>명</a:t>
            </a:r>
            <a:r>
              <a:rPr lang="ko-KR" altLang="en-US" sz="900" spc="-90">
                <a:latin typeface="맑은 고딕" panose="020B0503020000020004" pitchFamily="50" charset="-127"/>
              </a:rPr>
              <a:t>에게 건강한 행복 안겨드리는 푸짐한 경품이벤트에 </a:t>
            </a:r>
            <a:endParaRPr lang="en-US" altLang="ko-KR" sz="900" spc="-9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900" spc="-90" smtClean="0">
                <a:latin typeface="맑은 고딕" panose="020B0503020000020004" pitchFamily="50" charset="-127"/>
              </a:rPr>
              <a:t>참여해보세요</a:t>
            </a:r>
            <a:r>
              <a:rPr lang="en-US" altLang="ko-KR" sz="900" spc="-9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6831284" y="2880726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18 ~ 12. 09</a:t>
            </a:r>
            <a:endParaRPr lang="en-US" altLang="ko-KR" sz="800" dirty="0"/>
          </a:p>
        </p:txBody>
      </p:sp>
      <p:sp>
        <p:nvSpPr>
          <p:cNvPr id="197" name="직사각형 196"/>
          <p:cNvSpPr/>
          <p:nvPr/>
        </p:nvSpPr>
        <p:spPr>
          <a:xfrm>
            <a:off x="6905115" y="8902448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8281184" y="8902448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6905115" y="9963667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/>
          <p:cNvSpPr txBox="1"/>
          <p:nvPr/>
        </p:nvSpPr>
        <p:spPr>
          <a:xfrm>
            <a:off x="6955641" y="952723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바디프렌드 안마의자</a:t>
            </a:r>
            <a:endParaRPr lang="en-US" altLang="ko-KR" sz="800"/>
          </a:p>
          <a:p>
            <a:pPr algn="ctr"/>
            <a:r>
              <a:rPr lang="en-US" altLang="ko-KR" sz="800"/>
              <a:t>3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322622" y="9527239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아쿠아픽 구강세정기</a:t>
            </a:r>
            <a:endParaRPr lang="en-US" altLang="ko-KR" sz="800"/>
          </a:p>
          <a:p>
            <a:pPr algn="ctr"/>
            <a:r>
              <a:rPr lang="en-US" altLang="ko-KR" sz="800"/>
              <a:t>50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2" name="TextBox 201"/>
          <p:cNvSpPr txBox="1"/>
          <p:nvPr/>
        </p:nvSpPr>
        <p:spPr>
          <a:xfrm>
            <a:off x="7034188" y="1058328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야나두 피트니스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YAFIT </a:t>
            </a:r>
            <a:r>
              <a:rPr lang="ko-KR" altLang="en-US" sz="800" smtClean="0"/>
              <a:t>사이클</a:t>
            </a:r>
            <a:r>
              <a:rPr lang="en-US" altLang="ko-KR" sz="800" smtClean="0"/>
              <a:t> 20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sp>
        <p:nvSpPr>
          <p:cNvPr id="203" name="직사각형 202"/>
          <p:cNvSpPr/>
          <p:nvPr/>
        </p:nvSpPr>
        <p:spPr>
          <a:xfrm>
            <a:off x="8276551" y="9963667"/>
            <a:ext cx="1222581" cy="9581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TextBox 203"/>
          <p:cNvSpPr txBox="1"/>
          <p:nvPr/>
        </p:nvSpPr>
        <p:spPr>
          <a:xfrm>
            <a:off x="8296974" y="10581414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/>
              <a:t>3,000</a:t>
            </a:r>
            <a:r>
              <a:rPr lang="ko-KR" altLang="en-US" sz="800"/>
              <a:t>명</a:t>
            </a:r>
            <a:endParaRPr lang="en-US" altLang="ko-KR" sz="800" dirty="0"/>
          </a:p>
        </p:txBody>
      </p:sp>
      <p:pic>
        <p:nvPicPr>
          <p:cNvPr id="205" name="그림 2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709" y="10124582"/>
            <a:ext cx="866263" cy="398481"/>
          </a:xfrm>
          <a:prstGeom prst="rect">
            <a:avLst/>
          </a:prstGeom>
        </p:spPr>
      </p:pic>
      <p:pic>
        <p:nvPicPr>
          <p:cNvPr id="206" name="그림 2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138" y="9010720"/>
            <a:ext cx="558997" cy="539765"/>
          </a:xfrm>
          <a:prstGeom prst="rect">
            <a:avLst/>
          </a:prstGeom>
        </p:spPr>
      </p:pic>
      <p:pic>
        <p:nvPicPr>
          <p:cNvPr id="207" name="그림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379" y="8954132"/>
            <a:ext cx="477647" cy="634885"/>
          </a:xfrm>
          <a:prstGeom prst="rect">
            <a:avLst/>
          </a:prstGeom>
        </p:spPr>
      </p:pic>
      <p:pic>
        <p:nvPicPr>
          <p:cNvPr id="208" name="그림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139" y="10036730"/>
            <a:ext cx="506462" cy="544684"/>
          </a:xfrm>
          <a:prstGeom prst="rect">
            <a:avLst/>
          </a:prstGeom>
        </p:spPr>
      </p:pic>
      <p:sp>
        <p:nvSpPr>
          <p:cNvPr id="210" name="TextBox 209"/>
          <p:cNvSpPr txBox="1"/>
          <p:nvPr/>
        </p:nvSpPr>
        <p:spPr>
          <a:xfrm>
            <a:off x="6845999" y="4483750"/>
            <a:ext cx="1210588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황니가 걱정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 미백관리 방법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1" name="그룹 210"/>
          <p:cNvGrpSpPr/>
          <p:nvPr/>
        </p:nvGrpSpPr>
        <p:grpSpPr>
          <a:xfrm>
            <a:off x="6937813" y="3462114"/>
            <a:ext cx="1239261" cy="900019"/>
            <a:chOff x="1328739" y="4667177"/>
            <a:chExt cx="478873" cy="476323"/>
          </a:xfrm>
        </p:grpSpPr>
        <p:sp>
          <p:nvSpPr>
            <p:cNvPr id="212" name="직사각형 21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3" name="직선 연결선 21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TextBox 214"/>
          <p:cNvSpPr txBox="1"/>
          <p:nvPr/>
        </p:nvSpPr>
        <p:spPr>
          <a:xfrm>
            <a:off x="8198853" y="4483750"/>
            <a:ext cx="1127232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치아보험 가입 전 </a:t>
            </a:r>
            <a:endParaRPr lang="en-US" altLang="ko-KR" sz="1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필독사항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grpSp>
        <p:nvGrpSpPr>
          <p:cNvPr id="216" name="그룹 215"/>
          <p:cNvGrpSpPr/>
          <p:nvPr/>
        </p:nvGrpSpPr>
        <p:grpSpPr>
          <a:xfrm>
            <a:off x="8303412" y="3462114"/>
            <a:ext cx="1239261" cy="900019"/>
            <a:chOff x="1328739" y="4667177"/>
            <a:chExt cx="478873" cy="476323"/>
          </a:xfrm>
        </p:grpSpPr>
        <p:sp>
          <p:nvSpPr>
            <p:cNvPr id="217" name="직사각형 216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8" name="직선 연결선 217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연결선 218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그룹 219"/>
          <p:cNvGrpSpPr/>
          <p:nvPr/>
        </p:nvGrpSpPr>
        <p:grpSpPr>
          <a:xfrm>
            <a:off x="7397828" y="3737615"/>
            <a:ext cx="360000" cy="360000"/>
            <a:chOff x="1083487" y="6518884"/>
            <a:chExt cx="360000" cy="360000"/>
          </a:xfrm>
        </p:grpSpPr>
        <p:sp>
          <p:nvSpPr>
            <p:cNvPr id="221" name="타원 220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22" name="그림 221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pic>
        <p:nvPicPr>
          <p:cNvPr id="223" name="그림 2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95" y="3751012"/>
            <a:ext cx="360000" cy="360000"/>
          </a:xfrm>
          <a:prstGeom prst="rect">
            <a:avLst/>
          </a:prstGeom>
        </p:spPr>
      </p:pic>
      <p:sp>
        <p:nvSpPr>
          <p:cNvPr id="224" name="TextBox 223"/>
          <p:cNvSpPr txBox="1"/>
          <p:nvPr/>
        </p:nvSpPr>
        <p:spPr>
          <a:xfrm>
            <a:off x="6838312" y="6707192"/>
            <a:ext cx="1091324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중장년층을 위한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치아관리 </a:t>
            </a:r>
            <a:r>
              <a:rPr lang="ko-KR" altLang="en-US" sz="1000" b="1" spc="-70">
                <a:latin typeface="맑은 고딕" panose="020B0503020000020004" pitchFamily="50" charset="-127"/>
              </a:rPr>
              <a:t>팁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8221134" y="6707192"/>
            <a:ext cx="1365758" cy="412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충치 예방에 효과적인 </a:t>
            </a:r>
            <a:endParaRPr lang="en-US" altLang="ko-KR" sz="1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100"/>
              </a:spcBef>
            </a:pPr>
            <a:r>
              <a:rPr lang="ko-KR" altLang="en-US" sz="1000" b="1" spc="-70" smtClean="0">
                <a:latin typeface="맑은 고딕" panose="020B0503020000020004" pitchFamily="50" charset="-127"/>
              </a:rPr>
              <a:t>음식들</a:t>
            </a:r>
            <a:endParaRPr lang="en-US" altLang="ko-KR" sz="1000" b="1" spc="-70">
              <a:latin typeface="맑은 고딕" panose="020B0503020000020004" pitchFamily="50" charset="-127"/>
            </a:endParaRPr>
          </a:p>
        </p:txBody>
      </p:sp>
      <p:sp>
        <p:nvSpPr>
          <p:cNvPr id="240" name="모서리가 둥근 직사각형 239"/>
          <p:cNvSpPr/>
          <p:nvPr/>
        </p:nvSpPr>
        <p:spPr>
          <a:xfrm>
            <a:off x="6933804" y="5006970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1" name="모서리가 둥근 직사각형 240"/>
          <p:cNvSpPr/>
          <p:nvPr/>
        </p:nvSpPr>
        <p:spPr>
          <a:xfrm>
            <a:off x="8342496" y="5006970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6933804" y="7230412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321696" y="7230412"/>
            <a:ext cx="836961" cy="250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상세보기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4" name="그룹 243"/>
          <p:cNvGrpSpPr/>
          <p:nvPr/>
        </p:nvGrpSpPr>
        <p:grpSpPr>
          <a:xfrm>
            <a:off x="6937813" y="5667695"/>
            <a:ext cx="1239261" cy="900019"/>
            <a:chOff x="1328739" y="4667177"/>
            <a:chExt cx="478873" cy="476323"/>
          </a:xfrm>
        </p:grpSpPr>
        <p:sp>
          <p:nvSpPr>
            <p:cNvPr id="245" name="직사각형 24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46" name="직선 연결선 24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그룹 247"/>
          <p:cNvGrpSpPr/>
          <p:nvPr/>
        </p:nvGrpSpPr>
        <p:grpSpPr>
          <a:xfrm>
            <a:off x="7397828" y="5943196"/>
            <a:ext cx="360000" cy="360000"/>
            <a:chOff x="1083487" y="6518884"/>
            <a:chExt cx="360000" cy="360000"/>
          </a:xfrm>
        </p:grpSpPr>
        <p:sp>
          <p:nvSpPr>
            <p:cNvPr id="249" name="타원 248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0" name="그림 249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grpSp>
        <p:nvGrpSpPr>
          <p:cNvPr id="251" name="그룹 250"/>
          <p:cNvGrpSpPr/>
          <p:nvPr/>
        </p:nvGrpSpPr>
        <p:grpSpPr>
          <a:xfrm>
            <a:off x="8311888" y="5667695"/>
            <a:ext cx="1239261" cy="900019"/>
            <a:chOff x="1328739" y="4667177"/>
            <a:chExt cx="478873" cy="476323"/>
          </a:xfrm>
        </p:grpSpPr>
        <p:sp>
          <p:nvSpPr>
            <p:cNvPr id="252" name="직사각형 25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3" name="직선 연결선 25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그룹 254"/>
          <p:cNvGrpSpPr/>
          <p:nvPr/>
        </p:nvGrpSpPr>
        <p:grpSpPr>
          <a:xfrm>
            <a:off x="8771903" y="5943196"/>
            <a:ext cx="360000" cy="360000"/>
            <a:chOff x="1083487" y="6518884"/>
            <a:chExt cx="360000" cy="360000"/>
          </a:xfrm>
        </p:grpSpPr>
        <p:sp>
          <p:nvSpPr>
            <p:cNvPr id="256" name="타원 255"/>
            <p:cNvSpPr/>
            <p:nvPr/>
          </p:nvSpPr>
          <p:spPr>
            <a:xfrm>
              <a:off x="1093929" y="6529326"/>
              <a:ext cx="339116" cy="339116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57" name="그림 256"/>
            <p:cNvPicPr>
              <a:picLocks noChangeAspect="1"/>
            </p:cNvPicPr>
            <p:nvPr/>
          </p:nvPicPr>
          <p:blipFill>
            <a:blip r:embed="rId6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87" y="6518884"/>
              <a:ext cx="360000" cy="360000"/>
            </a:xfrm>
            <a:prstGeom prst="rect">
              <a:avLst/>
            </a:prstGeom>
          </p:spPr>
        </p:pic>
      </p:grpSp>
      <p:sp>
        <p:nvSpPr>
          <p:cNvPr id="258" name="모서리가 둥근 직사각형 257"/>
          <p:cNvSpPr/>
          <p:nvPr/>
        </p:nvSpPr>
        <p:spPr>
          <a:xfrm>
            <a:off x="6987166" y="780126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 공유 이벤트 참여하기</a:t>
            </a:r>
            <a:endParaRPr lang="ko-KR" altLang="en-US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9" name="직사각형 58"/>
          <p:cNvSpPr/>
          <p:nvPr/>
        </p:nvSpPr>
        <p:spPr>
          <a:xfrm>
            <a:off x="6726706" y="13685591"/>
            <a:ext cx="2992814" cy="3863022"/>
          </a:xfrm>
          <a:custGeom>
            <a:avLst/>
            <a:gdLst>
              <a:gd name="connsiteX0" fmla="*/ 0 w 6540496"/>
              <a:gd name="connsiteY0" fmla="*/ 0 h 3405674"/>
              <a:gd name="connsiteX1" fmla="*/ 6540496 w 6540496"/>
              <a:gd name="connsiteY1" fmla="*/ 0 h 3405674"/>
              <a:gd name="connsiteX2" fmla="*/ 6540496 w 6540496"/>
              <a:gd name="connsiteY2" fmla="*/ 3405674 h 3405674"/>
              <a:gd name="connsiteX3" fmla="*/ 0 w 6540496"/>
              <a:gd name="connsiteY3" fmla="*/ 3405674 h 3405674"/>
              <a:gd name="connsiteX4" fmla="*/ 0 w 6540496"/>
              <a:gd name="connsiteY4" fmla="*/ 0 h 3405674"/>
              <a:gd name="connsiteX0" fmla="*/ 0 w 6540496"/>
              <a:gd name="connsiteY0" fmla="*/ 43 h 3405717"/>
              <a:gd name="connsiteX1" fmla="*/ 1775125 w 6540496"/>
              <a:gd name="connsiteY1" fmla="*/ 0 h 3405717"/>
              <a:gd name="connsiteX2" fmla="*/ 6540496 w 6540496"/>
              <a:gd name="connsiteY2" fmla="*/ 43 h 3405717"/>
              <a:gd name="connsiteX3" fmla="*/ 6540496 w 6540496"/>
              <a:gd name="connsiteY3" fmla="*/ 3405717 h 3405717"/>
              <a:gd name="connsiteX4" fmla="*/ 0 w 6540496"/>
              <a:gd name="connsiteY4" fmla="*/ 3405717 h 3405717"/>
              <a:gd name="connsiteX5" fmla="*/ 0 w 6540496"/>
              <a:gd name="connsiteY5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6540496 w 6540496"/>
              <a:gd name="connsiteY3" fmla="*/ 43 h 3405717"/>
              <a:gd name="connsiteX4" fmla="*/ 6540496 w 6540496"/>
              <a:gd name="connsiteY4" fmla="*/ 3405717 h 3405717"/>
              <a:gd name="connsiteX5" fmla="*/ 0 w 6540496"/>
              <a:gd name="connsiteY5" fmla="*/ 3405717 h 3405717"/>
              <a:gd name="connsiteX6" fmla="*/ 0 w 6540496"/>
              <a:gd name="connsiteY6" fmla="*/ 43 h 3405717"/>
              <a:gd name="connsiteX0" fmla="*/ 0 w 6540496"/>
              <a:gd name="connsiteY0" fmla="*/ 43 h 3405717"/>
              <a:gd name="connsiteX1" fmla="*/ 1673525 w 6540496"/>
              <a:gd name="connsiteY1" fmla="*/ 1 h 3405717"/>
              <a:gd name="connsiteX2" fmla="*/ 1775125 w 6540496"/>
              <a:gd name="connsiteY2" fmla="*/ 0 h 3405717"/>
              <a:gd name="connsiteX3" fmla="*/ 1902125 w 6540496"/>
              <a:gd name="connsiteY3" fmla="*/ 1 h 3405717"/>
              <a:gd name="connsiteX4" fmla="*/ 6540496 w 6540496"/>
              <a:gd name="connsiteY4" fmla="*/ 43 h 3405717"/>
              <a:gd name="connsiteX5" fmla="*/ 6540496 w 6540496"/>
              <a:gd name="connsiteY5" fmla="*/ 3405717 h 3405717"/>
              <a:gd name="connsiteX6" fmla="*/ 0 w 6540496"/>
              <a:gd name="connsiteY6" fmla="*/ 3405717 h 3405717"/>
              <a:gd name="connsiteX7" fmla="*/ 0 w 6540496"/>
              <a:gd name="connsiteY7" fmla="*/ 43 h 3405717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190212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67352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93718 h 3599392"/>
              <a:gd name="connsiteX1" fmla="*/ 1997375 w 6540496"/>
              <a:gd name="connsiteY1" fmla="*/ 193676 h 3599392"/>
              <a:gd name="connsiteX2" fmla="*/ 1784650 w 6540496"/>
              <a:gd name="connsiteY2" fmla="*/ 0 h 3599392"/>
              <a:gd name="connsiteX3" fmla="*/ 2187875 w 6540496"/>
              <a:gd name="connsiteY3" fmla="*/ 193676 h 3599392"/>
              <a:gd name="connsiteX4" fmla="*/ 6540496 w 6540496"/>
              <a:gd name="connsiteY4" fmla="*/ 193718 h 3599392"/>
              <a:gd name="connsiteX5" fmla="*/ 6540496 w 6540496"/>
              <a:gd name="connsiteY5" fmla="*/ 3599392 h 3599392"/>
              <a:gd name="connsiteX6" fmla="*/ 0 w 6540496"/>
              <a:gd name="connsiteY6" fmla="*/ 3599392 h 3599392"/>
              <a:gd name="connsiteX7" fmla="*/ 0 w 6540496"/>
              <a:gd name="connsiteY7" fmla="*/ 193718 h 3599392"/>
              <a:gd name="connsiteX0" fmla="*/ 0 w 6540496"/>
              <a:gd name="connsiteY0" fmla="*/ 165143 h 3570817"/>
              <a:gd name="connsiteX1" fmla="*/ 1997375 w 6540496"/>
              <a:gd name="connsiteY1" fmla="*/ 165101 h 3570817"/>
              <a:gd name="connsiteX2" fmla="*/ 2070400 w 6540496"/>
              <a:gd name="connsiteY2" fmla="*/ 0 h 3570817"/>
              <a:gd name="connsiteX3" fmla="*/ 2187875 w 6540496"/>
              <a:gd name="connsiteY3" fmla="*/ 165101 h 3570817"/>
              <a:gd name="connsiteX4" fmla="*/ 6540496 w 6540496"/>
              <a:gd name="connsiteY4" fmla="*/ 165143 h 3570817"/>
              <a:gd name="connsiteX5" fmla="*/ 6540496 w 6540496"/>
              <a:gd name="connsiteY5" fmla="*/ 3570817 h 3570817"/>
              <a:gd name="connsiteX6" fmla="*/ 0 w 6540496"/>
              <a:gd name="connsiteY6" fmla="*/ 3570817 h 3570817"/>
              <a:gd name="connsiteX7" fmla="*/ 0 w 6540496"/>
              <a:gd name="connsiteY7" fmla="*/ 165143 h 357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0496" h="3570817">
                <a:moveTo>
                  <a:pt x="0" y="165143"/>
                </a:moveTo>
                <a:lnTo>
                  <a:pt x="1997375" y="165101"/>
                </a:lnTo>
                <a:lnTo>
                  <a:pt x="2070400" y="0"/>
                </a:lnTo>
                <a:lnTo>
                  <a:pt x="2187875" y="165101"/>
                </a:lnTo>
                <a:lnTo>
                  <a:pt x="6540496" y="165143"/>
                </a:lnTo>
                <a:lnTo>
                  <a:pt x="6540496" y="3570817"/>
                </a:lnTo>
                <a:lnTo>
                  <a:pt x="0" y="3570817"/>
                </a:lnTo>
                <a:lnTo>
                  <a:pt x="0" y="165143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TextBox 259"/>
          <p:cNvSpPr txBox="1"/>
          <p:nvPr/>
        </p:nvSpPr>
        <p:spPr>
          <a:xfrm>
            <a:off x="7678533" y="14186727"/>
            <a:ext cx="196169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야핏</a:t>
            </a:r>
            <a:r>
              <a:rPr lang="en-US" altLang="ko-KR" sz="1000" b="1" smtClean="0"/>
              <a:t>(Yafit) </a:t>
            </a:r>
            <a:r>
              <a:rPr lang="ko-KR" altLang="en-US" sz="1000" b="1" smtClean="0"/>
              <a:t>이란</a:t>
            </a:r>
            <a:r>
              <a:rPr lang="en-US" altLang="ko-KR" sz="1000" b="1"/>
              <a:t>? </a:t>
            </a:r>
          </a:p>
          <a:p>
            <a:r>
              <a:rPr lang="ko-KR" altLang="ko-KR" sz="900"/>
              <a:t>체계적인</a:t>
            </a:r>
            <a:r>
              <a:rPr lang="en-US" altLang="ko-KR" sz="900"/>
              <a:t> </a:t>
            </a:r>
            <a:r>
              <a:rPr lang="ko-KR" altLang="ko-KR" sz="900"/>
              <a:t>홈트레이닝</a:t>
            </a:r>
            <a:r>
              <a:rPr lang="en-US" altLang="ko-KR" sz="900"/>
              <a:t> </a:t>
            </a:r>
            <a:r>
              <a:rPr lang="ko-KR" altLang="ko-KR" sz="900"/>
              <a:t>프로그램과</a:t>
            </a:r>
            <a:r>
              <a:rPr lang="en-US" altLang="ko-KR" sz="900"/>
              <a:t> </a:t>
            </a:r>
            <a:r>
              <a:rPr lang="ko-KR" altLang="ko-KR" sz="900"/>
              <a:t>리워드를</a:t>
            </a:r>
            <a:r>
              <a:rPr lang="en-US" altLang="ko-KR" sz="900"/>
              <a:t> </a:t>
            </a:r>
            <a:r>
              <a:rPr lang="ko-KR" altLang="ko-KR" sz="900" smtClean="0"/>
              <a:t>받으며</a:t>
            </a:r>
            <a:r>
              <a:rPr lang="en-US" altLang="ko-KR" sz="900" smtClean="0"/>
              <a:t> </a:t>
            </a:r>
            <a:r>
              <a:rPr lang="ko-KR" altLang="ko-KR" sz="900" smtClean="0"/>
              <a:t>집에서도</a:t>
            </a:r>
            <a:r>
              <a:rPr lang="en-US" altLang="ko-KR" sz="900"/>
              <a:t> </a:t>
            </a:r>
            <a:r>
              <a:rPr lang="ko-KR" altLang="ko-KR" sz="900"/>
              <a:t>재미있게</a:t>
            </a:r>
            <a:r>
              <a:rPr lang="en-US" altLang="ko-KR" sz="900"/>
              <a:t> </a:t>
            </a:r>
            <a:r>
              <a:rPr lang="ko-KR" altLang="ko-KR" sz="900"/>
              <a:t>고강도</a:t>
            </a:r>
            <a:r>
              <a:rPr lang="en-US" altLang="ko-KR" sz="900"/>
              <a:t> </a:t>
            </a:r>
            <a:r>
              <a:rPr lang="ko-KR" altLang="ko-KR" sz="900"/>
              <a:t>다이어트가</a:t>
            </a:r>
            <a:r>
              <a:rPr lang="en-US" altLang="ko-KR" sz="900"/>
              <a:t> </a:t>
            </a:r>
            <a:r>
              <a:rPr lang="ko-KR" altLang="ko-KR" sz="900"/>
              <a:t>가능한</a:t>
            </a:r>
            <a:r>
              <a:rPr lang="en-US" altLang="ko-KR" sz="900"/>
              <a:t> </a:t>
            </a:r>
            <a:r>
              <a:rPr lang="ko-KR" altLang="ko-KR" sz="900"/>
              <a:t>운동</a:t>
            </a:r>
            <a:r>
              <a:rPr lang="en-US" altLang="ko-KR" sz="900"/>
              <a:t> </a:t>
            </a:r>
            <a:r>
              <a:rPr lang="ko-KR" altLang="ko-KR" sz="900"/>
              <a:t>기구와</a:t>
            </a:r>
            <a:r>
              <a:rPr lang="en-US" altLang="ko-KR" sz="900"/>
              <a:t> </a:t>
            </a:r>
            <a:r>
              <a:rPr lang="ko-KR" altLang="ko-KR" sz="900"/>
              <a:t>콘텐츠의</a:t>
            </a:r>
            <a:r>
              <a:rPr lang="en-US" altLang="ko-KR" sz="900"/>
              <a:t> </a:t>
            </a:r>
            <a:r>
              <a:rPr lang="ko-KR" altLang="ko-KR" sz="900"/>
              <a:t>만남입니다</a:t>
            </a:r>
            <a:endParaRPr lang="en-US" altLang="ko-KR" sz="900" dirty="0"/>
          </a:p>
        </p:txBody>
      </p:sp>
      <p:sp>
        <p:nvSpPr>
          <p:cNvPr id="261" name="직사각형 260"/>
          <p:cNvSpPr/>
          <p:nvPr/>
        </p:nvSpPr>
        <p:spPr>
          <a:xfrm>
            <a:off x="6924311" y="16477586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1fit. 1:1 </a:t>
            </a:r>
            <a:r>
              <a:rPr lang="en-US" altLang="ko-KR" sz="9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pt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기기에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신체정보와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기록등으로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나에게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꼭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맞는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콘텐츠를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제공합니다</a:t>
            </a:r>
          </a:p>
        </p:txBody>
      </p:sp>
      <p:sp>
        <p:nvSpPr>
          <p:cNvPr id="262" name="직사각형 261"/>
          <p:cNvSpPr/>
          <p:nvPr/>
        </p:nvSpPr>
        <p:spPr>
          <a:xfrm>
            <a:off x="8953668" y="16477586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운동이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하고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싶어지게</a:t>
            </a:r>
            <a:r>
              <a:rPr lang="en-US" altLang="ko-KR" sz="9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endParaRPr lang="ko-KR" altLang="ko-KR" sz="9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친구와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가상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레이싱을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즐길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운동한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마일리지가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쌓여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현금처럼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쓸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</a:p>
        </p:txBody>
      </p:sp>
      <p:sp>
        <p:nvSpPr>
          <p:cNvPr id="263" name="직사각형 262"/>
          <p:cNvSpPr/>
          <p:nvPr/>
        </p:nvSpPr>
        <p:spPr>
          <a:xfrm>
            <a:off x="10966518" y="16477586"/>
            <a:ext cx="1878290" cy="7711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3fit.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단시간에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빠르게</a:t>
            </a:r>
            <a:r>
              <a:rPr lang="en-US" altLang="ko-KR" sz="9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9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지방연소</a:t>
            </a:r>
          </a:p>
          <a:p>
            <a:r>
              <a:rPr lang="ko-KR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관절에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무리는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줄이고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근력사용을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최대화하여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1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시간에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500kal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소비가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ko-KR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</a:p>
        </p:txBody>
      </p:sp>
      <p:grpSp>
        <p:nvGrpSpPr>
          <p:cNvPr id="264" name="그룹 263"/>
          <p:cNvGrpSpPr/>
          <p:nvPr/>
        </p:nvGrpSpPr>
        <p:grpSpPr>
          <a:xfrm>
            <a:off x="6924311" y="15288147"/>
            <a:ext cx="1878290" cy="1125124"/>
            <a:chOff x="1328739" y="4667177"/>
            <a:chExt cx="478873" cy="476323"/>
          </a:xfrm>
        </p:grpSpPr>
        <p:sp>
          <p:nvSpPr>
            <p:cNvPr id="265" name="직사각형 264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66" name="직선 연결선 265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그룹 267"/>
          <p:cNvGrpSpPr/>
          <p:nvPr/>
        </p:nvGrpSpPr>
        <p:grpSpPr>
          <a:xfrm>
            <a:off x="8953668" y="15288147"/>
            <a:ext cx="1878290" cy="1125124"/>
            <a:chOff x="1328739" y="4667177"/>
            <a:chExt cx="478873" cy="476323"/>
          </a:xfrm>
        </p:grpSpPr>
        <p:sp>
          <p:nvSpPr>
            <p:cNvPr id="269" name="직사각형 268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0" name="직선 연결선 269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연결선 270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그룹 271"/>
          <p:cNvGrpSpPr/>
          <p:nvPr/>
        </p:nvGrpSpPr>
        <p:grpSpPr>
          <a:xfrm>
            <a:off x="10966518" y="15288147"/>
            <a:ext cx="1878290" cy="1125124"/>
            <a:chOff x="1328739" y="4667177"/>
            <a:chExt cx="478873" cy="476323"/>
          </a:xfrm>
        </p:grpSpPr>
        <p:sp>
          <p:nvSpPr>
            <p:cNvPr id="273" name="직사각형 272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74" name="직선 연결선 273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직선 연결선 274"/>
            <p:cNvCxnSpPr/>
            <p:nvPr/>
          </p:nvCxnSpPr>
          <p:spPr>
            <a:xfrm flipH="1">
              <a:off x="1328739" y="4667177"/>
              <a:ext cx="47377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6" name="그림 27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5469" y="14214087"/>
            <a:ext cx="502282" cy="316763"/>
          </a:xfrm>
          <a:prstGeom prst="rect">
            <a:avLst/>
          </a:prstGeom>
        </p:spPr>
      </p:pic>
      <p:pic>
        <p:nvPicPr>
          <p:cNvPr id="277" name="그림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175" y="14302306"/>
            <a:ext cx="557597" cy="599680"/>
          </a:xfrm>
          <a:prstGeom prst="rect">
            <a:avLst/>
          </a:prstGeom>
        </p:spPr>
      </p:pic>
      <p:sp>
        <p:nvSpPr>
          <p:cNvPr id="278" name="덧셈 기호 277"/>
          <p:cNvSpPr/>
          <p:nvPr/>
        </p:nvSpPr>
        <p:spPr>
          <a:xfrm rot="2700000">
            <a:off x="9396635" y="13964700"/>
            <a:ext cx="282634" cy="282634"/>
          </a:xfrm>
          <a:prstGeom prst="mathPlus">
            <a:avLst>
              <a:gd name="adj1" fmla="val 8776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1" name="그룹 140"/>
          <p:cNvGrpSpPr/>
          <p:nvPr/>
        </p:nvGrpSpPr>
        <p:grpSpPr>
          <a:xfrm>
            <a:off x="3702580" y="6210409"/>
            <a:ext cx="2618078" cy="1433705"/>
            <a:chOff x="1328739" y="4667177"/>
            <a:chExt cx="478873" cy="476323"/>
          </a:xfrm>
        </p:grpSpPr>
        <p:sp>
          <p:nvSpPr>
            <p:cNvPr id="142" name="직사각형 141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3" name="직선 연결선 142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TextBox 144"/>
          <p:cNvSpPr txBox="1"/>
          <p:nvPr/>
        </p:nvSpPr>
        <p:spPr>
          <a:xfrm>
            <a:off x="4258637" y="5827826"/>
            <a:ext cx="143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야핏 사이클 활용법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4243259" y="7788390"/>
            <a:ext cx="1567836" cy="3395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야핏 더 알아보기</a:t>
            </a:r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7" name="그룹 146"/>
          <p:cNvGrpSpPr/>
          <p:nvPr/>
        </p:nvGrpSpPr>
        <p:grpSpPr>
          <a:xfrm>
            <a:off x="6924857" y="11564032"/>
            <a:ext cx="2618078" cy="1433705"/>
            <a:chOff x="1328739" y="4667177"/>
            <a:chExt cx="478873" cy="476323"/>
          </a:xfrm>
        </p:grpSpPr>
        <p:sp>
          <p:nvSpPr>
            <p:cNvPr id="148" name="직사각형 147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9" name="직선 연결선 148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TextBox 150"/>
          <p:cNvSpPr txBox="1"/>
          <p:nvPr/>
        </p:nvSpPr>
        <p:spPr>
          <a:xfrm>
            <a:off x="7480914" y="11181449"/>
            <a:ext cx="1435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12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야핏 사이클 활용법</a:t>
            </a:r>
            <a:endParaRPr lang="en-US" altLang="ko-KR" sz="12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465536" y="13142013"/>
            <a:ext cx="1567836" cy="3395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야핏 더 알아보기</a:t>
            </a:r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236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18586" y="640850"/>
            <a:ext cx="5498621" cy="611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3200" b="1" spc="-150" dirty="0" smtClean="0"/>
              <a:t>Event Page &amp; Ads  Design Guide</a:t>
            </a:r>
            <a:endParaRPr lang="en-US" altLang="ko-KR" sz="3200" b="1" spc="-150" dirty="0"/>
          </a:p>
          <a:p>
            <a:endParaRPr lang="en-US" altLang="ko-KR" sz="1400" b="1" spc="-150" dirty="0" smtClean="0"/>
          </a:p>
          <a:p>
            <a:endParaRPr lang="en-US" altLang="ko-KR" sz="1400" b="1" spc="-150" dirty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 smtClean="0"/>
          </a:p>
          <a:p>
            <a:endParaRPr lang="en-US" altLang="ko-KR" sz="1400" b="1" i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목표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송강호의 인지도를 활용하여 이벤트 활성화 기여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endParaRPr lang="en-US" altLang="ko-KR" sz="1400" spc="-150" dirty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표현방법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영화 </a:t>
            </a:r>
            <a:r>
              <a:rPr lang="en-US" altLang="ko-KR" sz="1400" spc="-150" dirty="0" smtClean="0"/>
              <a:t>‘</a:t>
            </a:r>
            <a:r>
              <a:rPr lang="ko-KR" altLang="en-US" sz="1400" spc="-150" smtClean="0"/>
              <a:t>기생충</a:t>
            </a:r>
            <a:r>
              <a:rPr lang="en-US" altLang="ko-KR" sz="1400" spc="-150" dirty="0" smtClean="0"/>
              <a:t>’ </a:t>
            </a:r>
            <a:r>
              <a:rPr lang="ko-KR" altLang="en-US" sz="1400" spc="-150" smtClean="0"/>
              <a:t>포스터의 느낌을 살리되</a:t>
            </a:r>
            <a:r>
              <a:rPr lang="en-US" altLang="ko-KR" sz="1400" spc="-150" dirty="0" smtClean="0"/>
              <a:t>, </a:t>
            </a:r>
          </a:p>
          <a:p>
            <a:pPr>
              <a:lnSpc>
                <a:spcPct val="130000"/>
              </a:lnSpc>
            </a:pPr>
            <a:r>
              <a:rPr lang="ko-KR" altLang="en-US" sz="1400" spc="-150" dirty="0" err="1" smtClean="0"/>
              <a:t>힙한</a:t>
            </a:r>
            <a:r>
              <a:rPr lang="ko-KR" altLang="en-US" sz="1400" spc="-150" dirty="0" smtClean="0"/>
              <a:t> 젊은 감성이 느껴지게 표현 함으로써 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기생충 패러디의 식상함을 희석 시킴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endParaRPr lang="en-US" altLang="ko-KR" sz="1400" spc="-150" dirty="0"/>
          </a:p>
          <a:p>
            <a:pPr>
              <a:lnSpc>
                <a:spcPct val="130000"/>
              </a:lnSpc>
            </a:pPr>
            <a:r>
              <a:rPr lang="ko-KR" altLang="en-US" sz="1400" b="1" spc="-150" dirty="0" smtClean="0"/>
              <a:t>진행방향</a:t>
            </a:r>
            <a:endParaRPr lang="en-US" altLang="ko-KR" sz="1400" b="1" spc="-150" dirty="0" smtClean="0"/>
          </a:p>
          <a:p>
            <a:pPr>
              <a:lnSpc>
                <a:spcPct val="130000"/>
              </a:lnSpc>
            </a:pPr>
            <a:r>
              <a:rPr lang="en-US" altLang="ko-KR" sz="1400" spc="-150" dirty="0" smtClean="0"/>
              <a:t>1)</a:t>
            </a:r>
            <a:r>
              <a:rPr lang="ko-KR" altLang="en-US" sz="1400" spc="-150" smtClean="0"/>
              <a:t>이벤트 </a:t>
            </a:r>
            <a:r>
              <a:rPr lang="en-US" altLang="ko-KR" sz="1400" spc="-150" dirty="0" smtClean="0"/>
              <a:t>1</a:t>
            </a:r>
            <a:r>
              <a:rPr lang="ko-KR" altLang="en-US" sz="1400" spc="-150" smtClean="0"/>
              <a:t>차 오픈</a:t>
            </a:r>
            <a:r>
              <a:rPr lang="en-US" altLang="ko-KR" sz="1400" spc="-150" dirty="0" smtClean="0"/>
              <a:t>(11/4)</a:t>
            </a:r>
            <a:r>
              <a:rPr lang="ko-KR" altLang="en-US" sz="1400" spc="-150" smtClean="0"/>
              <a:t> </a:t>
            </a:r>
            <a:r>
              <a:rPr lang="en-US" altLang="ko-KR" sz="1400" spc="-150" dirty="0" smtClean="0"/>
              <a:t>: </a:t>
            </a:r>
            <a:r>
              <a:rPr lang="ko-KR" altLang="en-US" sz="1400" spc="-150" smtClean="0"/>
              <a:t>송강호의 이미지 사용없이 </a:t>
            </a:r>
            <a:endParaRPr lang="en-US" altLang="ko-KR" sz="1400" spc="-150" dirty="0" smtClean="0"/>
          </a:p>
          <a:p>
            <a:pPr>
              <a:lnSpc>
                <a:spcPct val="130000"/>
              </a:lnSpc>
            </a:pPr>
            <a:r>
              <a:rPr lang="ko-KR" altLang="en-US" sz="1400" spc="-150" dirty="0" smtClean="0"/>
              <a:t>기생충 포스터의 </a:t>
            </a:r>
            <a:r>
              <a:rPr lang="ko-KR" altLang="en-US" sz="1400" spc="-150" dirty="0" err="1" smtClean="0"/>
              <a:t>톤앤매너와</a:t>
            </a:r>
            <a:r>
              <a:rPr lang="en-US" altLang="ko-KR" sz="1400" spc="-150" dirty="0"/>
              <a:t> </a:t>
            </a:r>
            <a:r>
              <a:rPr lang="ko-KR" altLang="en-US" sz="1400" spc="-150" smtClean="0"/>
              <a:t>오브제 활용으로 기생충 패러디임을 인지시킴</a:t>
            </a:r>
            <a:r>
              <a:rPr lang="en-US" altLang="ko-KR" sz="1400" spc="-150" dirty="0" smtClean="0"/>
              <a:t>,</a:t>
            </a:r>
          </a:p>
          <a:p>
            <a:pPr>
              <a:lnSpc>
                <a:spcPct val="130000"/>
              </a:lnSpc>
            </a:pPr>
            <a:r>
              <a:rPr lang="ko-KR" altLang="en-US" sz="1400" spc="-150" dirty="0" err="1" smtClean="0"/>
              <a:t>티저</a:t>
            </a:r>
            <a:r>
              <a:rPr lang="ko-KR" altLang="en-US" sz="1400" spc="-150" dirty="0" smtClean="0"/>
              <a:t> 형태로 다음 </a:t>
            </a:r>
            <a:r>
              <a:rPr lang="ko-KR" altLang="en-US" sz="1400" spc="-150" dirty="0" err="1" smtClean="0"/>
              <a:t>이벤트에대한</a:t>
            </a:r>
            <a:r>
              <a:rPr lang="ko-KR" altLang="en-US" sz="1400" spc="-150" dirty="0" smtClean="0"/>
              <a:t> 궁금증 생성 </a:t>
            </a:r>
            <a:r>
              <a:rPr lang="en-US" altLang="ko-KR" sz="1400" spc="-150" dirty="0" smtClean="0"/>
              <a:t>(</a:t>
            </a:r>
            <a:r>
              <a:rPr lang="ko-KR" altLang="en-US" sz="1400" spc="-150" smtClean="0"/>
              <a:t>실루엣 오브제 사용 등</a:t>
            </a:r>
            <a:r>
              <a:rPr lang="en-US" altLang="ko-KR" sz="1400" spc="-150" dirty="0" smtClean="0"/>
              <a:t>)</a:t>
            </a:r>
          </a:p>
          <a:p>
            <a:pPr>
              <a:lnSpc>
                <a:spcPct val="130000"/>
              </a:lnSpc>
            </a:pPr>
            <a:endParaRPr lang="en-US" altLang="ko-KR" sz="500" spc="-150" dirty="0" smtClean="0"/>
          </a:p>
          <a:p>
            <a:pPr>
              <a:lnSpc>
                <a:spcPct val="130000"/>
              </a:lnSpc>
            </a:pPr>
            <a:r>
              <a:rPr lang="en-US" altLang="ko-KR" sz="1400" spc="-150" dirty="0" smtClean="0"/>
              <a:t>2)</a:t>
            </a:r>
            <a:r>
              <a:rPr lang="ko-KR" altLang="en-US" sz="1400" spc="-150" smtClean="0"/>
              <a:t>이벤트 </a:t>
            </a:r>
            <a:r>
              <a:rPr lang="en-US" altLang="ko-KR" sz="1400" spc="-150" dirty="0" smtClean="0"/>
              <a:t>2</a:t>
            </a:r>
            <a:r>
              <a:rPr lang="ko-KR" altLang="en-US" sz="1400" spc="-150" smtClean="0"/>
              <a:t>차 오픈</a:t>
            </a:r>
            <a:r>
              <a:rPr lang="en-US" altLang="ko-KR" sz="1400" spc="-150" dirty="0" smtClean="0"/>
              <a:t>(11/18) : </a:t>
            </a:r>
            <a:r>
              <a:rPr lang="ko-KR" altLang="en-US" sz="1400" spc="-150" smtClean="0"/>
              <a:t>송강호 이미지를 활용하여</a:t>
            </a:r>
            <a:r>
              <a:rPr lang="en-US" altLang="ko-KR" sz="1400" spc="-150" dirty="0"/>
              <a:t> </a:t>
            </a:r>
            <a:r>
              <a:rPr lang="ko-KR" altLang="en-US" sz="1400" spc="-150" smtClean="0"/>
              <a:t>기생충 </a:t>
            </a:r>
            <a:r>
              <a:rPr lang="ko-KR" altLang="en-US" sz="1400" spc="-150" dirty="0" smtClean="0"/>
              <a:t>패러디 </a:t>
            </a:r>
            <a:r>
              <a:rPr lang="ko-KR" altLang="en-US" sz="1400" spc="-150" dirty="0" err="1" smtClean="0"/>
              <a:t>컨셉을</a:t>
            </a:r>
            <a:r>
              <a:rPr lang="ko-KR" altLang="en-US" sz="1400" spc="-150" dirty="0" smtClean="0"/>
              <a:t> 강화</a:t>
            </a:r>
            <a:endParaRPr lang="en-US" altLang="ko-KR" sz="1400" spc="-150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0" y="1776910"/>
            <a:ext cx="44686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502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76512" y="436175"/>
            <a:ext cx="2992814" cy="11103717"/>
            <a:chOff x="394344" y="436175"/>
            <a:chExt cx="2992814" cy="11103717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1110371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1401400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2792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96015" y="541809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치아정보 </a:t>
            </a:r>
            <a:r>
              <a:rPr lang="ko-KR" altLang="en-US" sz="700" b="1" smtClean="0">
                <a:latin typeface="맑은 고딕" panose="020B0503020000020004" pitchFamily="50" charset="-127"/>
              </a:rPr>
              <a:t>공유하기</a:t>
            </a:r>
            <a:endParaRPr lang="ko-KR" altLang="en-US" sz="700" b="1">
              <a:latin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482102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4025" y="1296561"/>
            <a:ext cx="96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1000" b="1" spc="-70">
                <a:latin typeface="맑은 고딕" panose="020B0503020000020004" pitchFamily="50" charset="-127"/>
              </a:rPr>
              <a:t>보너스 이벤트</a:t>
            </a:r>
            <a:r>
              <a:rPr lang="en-US" altLang="ko-KR" sz="10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88277" y="1515414"/>
            <a:ext cx="2245487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spc="-70">
                <a:latin typeface="맑은 고딕" panose="020B0503020000020004" pitchFamily="50" charset="-127"/>
              </a:rPr>
              <a:t>App</a:t>
            </a:r>
            <a:r>
              <a:rPr lang="ko-KR" altLang="en-US" sz="2000" b="1" spc="-70">
                <a:latin typeface="맑은 고딕" panose="020B0503020000020004" pitchFamily="50" charset="-127"/>
              </a:rPr>
              <a:t>에서 </a:t>
            </a:r>
            <a:endParaRPr lang="en-US" altLang="ko-KR" sz="2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</a:rPr>
              <a:t>간편비밀번호 </a:t>
            </a:r>
            <a:r>
              <a:rPr lang="ko-KR" altLang="en-US" sz="2000" b="1" spc="-70">
                <a:latin typeface="맑은 고딕" panose="020B0503020000020004" pitchFamily="50" charset="-127"/>
              </a:rPr>
              <a:t>등록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88277" y="2406405"/>
            <a:ext cx="2716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계약이 있는 고객님들께만  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시크릿이벤트  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#</a:t>
            </a:r>
            <a:r>
              <a:rPr lang="ko-KR" altLang="en-US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무려</a:t>
            </a:r>
            <a:r>
              <a:rPr lang="en-US" altLang="ko-KR" sz="800" b="1" spc="-7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5</a:t>
            </a:r>
            <a:r>
              <a:rPr lang="ko-KR" altLang="en-US" sz="800" b="1" spc="-7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천명당첨</a:t>
            </a:r>
            <a:endParaRPr lang="ko-KR" altLang="en-US" sz="800" b="1" spc="-7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8277" y="2643339"/>
            <a:ext cx="2602957" cy="559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altLang="ko-KR" sz="900" spc="-70" dirty="0">
                <a:latin typeface="맑은 고딕" panose="020B0503020000020004" pitchFamily="50" charset="-127"/>
              </a:rPr>
              <a:t>App</a:t>
            </a:r>
            <a:r>
              <a:rPr lang="ko-KR" altLang="en-US" sz="900" spc="-70" dirty="0">
                <a:latin typeface="맑은 고딕" panose="020B0503020000020004" pitchFamily="50" charset="-127"/>
              </a:rPr>
              <a:t>에서 </a:t>
            </a:r>
            <a:r>
              <a:rPr lang="ko-KR" altLang="en-US" sz="900" spc="-70" dirty="0" err="1">
                <a:latin typeface="맑은 고딕" panose="020B0503020000020004" pitchFamily="50" charset="-127"/>
              </a:rPr>
              <a:t>로그인을</a:t>
            </a:r>
            <a:r>
              <a:rPr lang="ko-KR" altLang="en-US" sz="900" spc="-70" dirty="0">
                <a:latin typeface="맑은 고딕" panose="020B0503020000020004" pitchFamily="50" charset="-127"/>
              </a:rPr>
              <a:t> 쉽고 빠르게</a:t>
            </a:r>
            <a:r>
              <a:rPr lang="en-US" altLang="ko-KR" sz="900" spc="-70" dirty="0">
                <a:latin typeface="맑은 고딕" panose="020B0503020000020004" pitchFamily="50" charset="-127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ko-KR" altLang="en-US" sz="900" spc="-70" dirty="0" smtClean="0">
                <a:latin typeface="맑은 고딕" panose="020B0503020000020004" pitchFamily="50" charset="-127"/>
              </a:rPr>
              <a:t>간편비밀번호를 </a:t>
            </a:r>
            <a:r>
              <a:rPr lang="ko-KR" altLang="en-US" sz="900" spc="-70" dirty="0">
                <a:latin typeface="맑은 고딕" panose="020B0503020000020004" pitchFamily="50" charset="-127"/>
              </a:rPr>
              <a:t>등록해서 이용해 보세요</a:t>
            </a:r>
            <a:r>
              <a:rPr lang="en-US" altLang="ko-KR" sz="900" spc="-70" dirty="0">
                <a:latin typeface="맑은 고딕" panose="020B0503020000020004" pitchFamily="50" charset="-127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ko-KR" altLang="en-US" sz="900" b="1" u="sng" spc="-70" dirty="0" smtClean="0">
                <a:latin typeface="맑은 고딕" panose="020B0503020000020004" pitchFamily="50" charset="-127"/>
              </a:rPr>
              <a:t>추첨을 </a:t>
            </a:r>
            <a:r>
              <a:rPr lang="ko-KR" altLang="en-US" sz="900" b="1" u="sng" spc="-70" dirty="0">
                <a:latin typeface="맑은 고딕" panose="020B0503020000020004" pitchFamily="50" charset="-127"/>
              </a:rPr>
              <a:t>통해 </a:t>
            </a:r>
            <a:r>
              <a:rPr lang="en-US" altLang="ko-KR" sz="900" b="1" u="sng" spc="-70" dirty="0">
                <a:latin typeface="맑은 고딕" panose="020B0503020000020004" pitchFamily="50" charset="-127"/>
              </a:rPr>
              <a:t>5,000</a:t>
            </a:r>
            <a:r>
              <a:rPr lang="ko-KR" altLang="en-US" sz="900" b="1" u="sng" spc="-70" dirty="0">
                <a:latin typeface="맑은 고딕" panose="020B0503020000020004" pitchFamily="50" charset="-127"/>
              </a:rPr>
              <a:t>명</a:t>
            </a:r>
            <a:r>
              <a:rPr lang="ko-KR" altLang="en-US" sz="900" spc="-70" dirty="0">
                <a:latin typeface="맑은 고딕" panose="020B0503020000020004" pitchFamily="50" charset="-127"/>
              </a:rPr>
              <a:t>에게 상품권을 증정해드립니다</a:t>
            </a:r>
            <a:r>
              <a:rPr lang="en-US" altLang="ko-KR" sz="900" spc="-70" dirty="0">
                <a:latin typeface="맑은 고딕" panose="020B0503020000020004" pitchFamily="50" charset="-127"/>
              </a:rPr>
              <a:t>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88277" y="3297374"/>
            <a:ext cx="18533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응모기간 </a:t>
            </a:r>
            <a:r>
              <a:rPr lang="en-US" altLang="ko-KR" sz="800"/>
              <a:t>: 2020. 11. 04 ~ 12. 09</a:t>
            </a:r>
            <a:endParaRPr lang="en-US" altLang="ko-KR" sz="800" dirty="0"/>
          </a:p>
        </p:txBody>
      </p:sp>
      <p:sp>
        <p:nvSpPr>
          <p:cNvPr id="115" name="직사각형 114"/>
          <p:cNvSpPr/>
          <p:nvPr/>
        </p:nvSpPr>
        <p:spPr>
          <a:xfrm>
            <a:off x="373641" y="9187383"/>
            <a:ext cx="2992814" cy="269384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16288" y="9335533"/>
            <a:ext cx="2843252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00"/>
              </a:spcBef>
            </a:pPr>
            <a:r>
              <a:rPr lang="ko-KR" altLang="en-US" sz="800"/>
              <a:t>이벤트 응모기간 </a:t>
            </a:r>
            <a:r>
              <a:rPr lang="en-US" altLang="ko-KR" sz="800"/>
              <a:t>: 2020.11.04 ~ 12.09</a:t>
            </a:r>
          </a:p>
          <a:p>
            <a:pPr>
              <a:spcBef>
                <a:spcPts val="400"/>
              </a:spcBef>
            </a:pPr>
            <a:r>
              <a:rPr lang="ko-KR" altLang="en-US" sz="800"/>
              <a:t>응모 방법 </a:t>
            </a:r>
            <a:r>
              <a:rPr lang="en-US" altLang="ko-KR" sz="800"/>
              <a:t>: </a:t>
            </a:r>
            <a:r>
              <a:rPr lang="ko-KR" altLang="en-US" sz="800"/>
              <a:t>이벤트 기간 내 간편비밀번호 등록 시 자동 응모</a:t>
            </a:r>
            <a:endParaRPr lang="en-US" altLang="ko-KR" sz="800"/>
          </a:p>
          <a:p>
            <a:pPr>
              <a:spcBef>
                <a:spcPts val="400"/>
              </a:spcBef>
            </a:pPr>
            <a:r>
              <a:rPr lang="en-US" altLang="ko-KR" sz="800" smtClean="0"/>
              <a:t>*</a:t>
            </a:r>
            <a:r>
              <a:rPr lang="ko-KR" altLang="en-US" sz="800"/>
              <a:t>라이나생명 </a:t>
            </a:r>
            <a:r>
              <a:rPr lang="en-US" altLang="ko-KR" sz="800"/>
              <a:t>App </a:t>
            </a:r>
            <a:r>
              <a:rPr lang="ko-KR" altLang="en-US" sz="800"/>
              <a:t>미설치 고객은 먼저 설치 해 주세요</a:t>
            </a:r>
            <a:r>
              <a:rPr lang="en-US" altLang="ko-KR" sz="800"/>
              <a:t>.</a:t>
            </a:r>
          </a:p>
          <a:p>
            <a:pPr>
              <a:spcBef>
                <a:spcPts val="400"/>
              </a:spcBef>
            </a:pPr>
            <a:r>
              <a:rPr lang="en-US" altLang="ko-KR" sz="800" smtClean="0"/>
              <a:t>*</a:t>
            </a:r>
            <a:r>
              <a:rPr lang="ko-KR" altLang="en-US" sz="800"/>
              <a:t>최초 등록 시에만 응모 인정 됩니다</a:t>
            </a:r>
            <a:r>
              <a:rPr lang="en-US" altLang="ko-KR" sz="800"/>
              <a:t>. </a:t>
            </a:r>
          </a:p>
          <a:p>
            <a:pPr>
              <a:spcBef>
                <a:spcPts val="1000"/>
              </a:spcBef>
            </a:pPr>
            <a:r>
              <a:rPr lang="ko-KR" altLang="en-US" sz="800"/>
              <a:t>당첨자 선정 </a:t>
            </a:r>
            <a:r>
              <a:rPr lang="en-US" altLang="ko-KR" sz="800"/>
              <a:t>: </a:t>
            </a:r>
            <a:r>
              <a:rPr lang="ko-KR" altLang="en-US" sz="800"/>
              <a:t>이벤트 기간 내 간편비밀번호 등록한 고객 중 추첨을 통해 당첨자 선정</a:t>
            </a:r>
            <a:endParaRPr lang="en-US" altLang="ko-KR" sz="800"/>
          </a:p>
          <a:p>
            <a:pPr>
              <a:spcBef>
                <a:spcPts val="1000"/>
              </a:spcBef>
            </a:pPr>
            <a:r>
              <a:rPr lang="ko-KR" altLang="en-US" sz="800"/>
              <a:t>당첨자 발표 </a:t>
            </a:r>
            <a:r>
              <a:rPr lang="en-US" altLang="ko-KR" sz="800"/>
              <a:t>: 2020.12.16 / </a:t>
            </a:r>
            <a:endParaRPr lang="en-US" altLang="ko-KR" sz="800" smtClean="0"/>
          </a:p>
          <a:p>
            <a:pPr>
              <a:spcBef>
                <a:spcPts val="200"/>
              </a:spcBef>
            </a:pPr>
            <a:r>
              <a:rPr lang="en-US" altLang="ko-KR" sz="800"/>
              <a:t> </a:t>
            </a:r>
            <a:r>
              <a:rPr lang="en-US" altLang="ko-KR" sz="800" smtClean="0"/>
              <a:t>                          </a:t>
            </a:r>
            <a:r>
              <a:rPr lang="ko-KR" altLang="en-US" sz="800" smtClean="0"/>
              <a:t>라이나생명 </a:t>
            </a:r>
            <a:r>
              <a:rPr lang="ko-KR" altLang="en-US" sz="800"/>
              <a:t>케어라운지 이벤트 게시판</a:t>
            </a:r>
            <a:endParaRPr lang="en-US" altLang="ko-KR" sz="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428454" y="11060414"/>
            <a:ext cx="8563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smtClean="0"/>
              <a:t>꼭 확인하세요</a:t>
            </a:r>
            <a:r>
              <a:rPr lang="en-US" altLang="ko-KR" sz="800" smtClean="0"/>
              <a:t>!</a:t>
            </a:r>
            <a:endParaRPr lang="en-US" altLang="ko-KR" sz="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459611" y="11224421"/>
            <a:ext cx="27999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이벤트는 라이나생명에서 주최하는 행사이며</a:t>
            </a:r>
            <a:r>
              <a:rPr lang="en-US" altLang="ko-KR" sz="700">
                <a:latin typeface="+mn-ea"/>
              </a:rPr>
              <a:t>, </a:t>
            </a:r>
            <a:r>
              <a:rPr lang="ko-KR" altLang="en-US" sz="700">
                <a:latin typeface="+mn-ea"/>
              </a:rPr>
              <a:t>실제 상품은 상기 이미지와 다를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본 행사 내용은 당사 사정에 따라 예고 없이 변경 또는 중단될 수 있습니다</a:t>
            </a:r>
            <a:r>
              <a:rPr lang="en-US" altLang="ko-KR" sz="700">
                <a:latin typeface="+mn-ea"/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</a:rPr>
              <a:t>행사관련 문의 </a:t>
            </a:r>
            <a:r>
              <a:rPr lang="en-US" altLang="ko-KR" sz="700">
                <a:latin typeface="+mn-ea"/>
              </a:rPr>
              <a:t>: </a:t>
            </a:r>
            <a:r>
              <a:rPr lang="ko-KR" altLang="en-US" sz="700">
                <a:latin typeface="+mn-ea"/>
              </a:rPr>
              <a:t>고객센터 </a:t>
            </a:r>
            <a:r>
              <a:rPr lang="en-US" altLang="ko-KR" sz="700">
                <a:latin typeface="+mn-ea"/>
              </a:rPr>
              <a:t>1588-0058</a:t>
            </a:r>
            <a:endParaRPr lang="en-US" altLang="ko-KR" sz="700" smtClean="0">
              <a:latin typeface="+mn-ea"/>
            </a:endParaRPr>
          </a:p>
        </p:txBody>
      </p:sp>
      <p:pic>
        <p:nvPicPr>
          <p:cNvPr id="141" name="그림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56" y="4001686"/>
            <a:ext cx="2183187" cy="1004267"/>
          </a:xfrm>
          <a:prstGeom prst="rect">
            <a:avLst/>
          </a:prstGeom>
        </p:spPr>
      </p:pic>
      <p:sp>
        <p:nvSpPr>
          <p:cNvPr id="142" name="TextBox 141"/>
          <p:cNvSpPr txBox="1"/>
          <p:nvPr/>
        </p:nvSpPr>
        <p:spPr>
          <a:xfrm>
            <a:off x="1159935" y="5086737"/>
            <a:ext cx="1181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/>
              <a:t>신세계상품권 </a:t>
            </a:r>
            <a:r>
              <a:rPr lang="en-US" altLang="ko-KR" sz="800"/>
              <a:t>5</a:t>
            </a:r>
            <a:r>
              <a:rPr lang="ko-KR" altLang="en-US" sz="800"/>
              <a:t>천원권</a:t>
            </a:r>
            <a:endParaRPr lang="en-US" altLang="ko-KR" sz="800"/>
          </a:p>
          <a:p>
            <a:pPr algn="ctr"/>
            <a:r>
              <a:rPr lang="en-US" altLang="ko-KR" sz="800" smtClean="0"/>
              <a:t>5,000</a:t>
            </a:r>
            <a:r>
              <a:rPr lang="ko-KR" altLang="en-US" sz="800" smtClean="0"/>
              <a:t>명</a:t>
            </a:r>
            <a:endParaRPr lang="en-US" altLang="ko-KR" sz="8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52791" y="5938568"/>
            <a:ext cx="304025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spc="-70">
                <a:latin typeface="맑은 고딕" panose="020B0503020000020004" pitchFamily="50" charset="-127"/>
              </a:rPr>
              <a:t>안전하고 정확한 내 보험계약</a:t>
            </a:r>
            <a:r>
              <a:rPr lang="en-US" altLang="ko-KR" sz="1000" b="1" spc="-70">
                <a:latin typeface="맑은 고딕" panose="020B0503020000020004" pitchFamily="50" charset="-127"/>
              </a:rPr>
              <a:t>, </a:t>
            </a:r>
            <a:r>
              <a:rPr lang="ko-KR" altLang="en-US" sz="1000" b="1" spc="-70">
                <a:latin typeface="맑은 고딕" panose="020B0503020000020004" pitchFamily="50" charset="-127"/>
              </a:rPr>
              <a:t>이렇게 관리해보세요</a:t>
            </a:r>
            <a:r>
              <a:rPr lang="en-US" altLang="ko-KR" sz="1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]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24025" y="6319786"/>
            <a:ext cx="2701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빠르고 편리한 간편비밀번호 설정을 통해 더 쉽게 로그인해보세요</a:t>
            </a:r>
            <a:r>
              <a:rPr lang="en-US" altLang="ko-KR" sz="800"/>
              <a:t>~</a:t>
            </a:r>
            <a:endParaRPr lang="en-US" altLang="ko-KR" sz="800" dirty="0"/>
          </a:p>
        </p:txBody>
      </p:sp>
      <p:grpSp>
        <p:nvGrpSpPr>
          <p:cNvPr id="145" name="그룹 144"/>
          <p:cNvGrpSpPr/>
          <p:nvPr/>
        </p:nvGrpSpPr>
        <p:grpSpPr>
          <a:xfrm>
            <a:off x="633672" y="6793337"/>
            <a:ext cx="2457562" cy="1215210"/>
            <a:chOff x="1328739" y="4667177"/>
            <a:chExt cx="478873" cy="476323"/>
          </a:xfrm>
        </p:grpSpPr>
        <p:sp>
          <p:nvSpPr>
            <p:cNvPr id="146" name="직사각형 145"/>
            <p:cNvSpPr/>
            <p:nvPr/>
          </p:nvSpPr>
          <p:spPr>
            <a:xfrm>
              <a:off x="1331289" y="4667177"/>
              <a:ext cx="476323" cy="47632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7" name="직선 연결선 146"/>
            <p:cNvCxnSpPr/>
            <p:nvPr/>
          </p:nvCxnSpPr>
          <p:spPr>
            <a:xfrm>
              <a:off x="1331289" y="4667177"/>
              <a:ext cx="476323" cy="4763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 flipH="1">
              <a:off x="1328739" y="4667177"/>
              <a:ext cx="473773" cy="45264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직사각형 156"/>
          <p:cNvSpPr/>
          <p:nvPr/>
        </p:nvSpPr>
        <p:spPr>
          <a:xfrm>
            <a:off x="373641" y="11881231"/>
            <a:ext cx="2992814" cy="103936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5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Footer</a:t>
            </a:r>
            <a:endParaRPr lang="ko-KR" altLang="en-US" sz="105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673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3655109" y="436175"/>
            <a:ext cx="2992814" cy="5891145"/>
            <a:chOff x="394344" y="436175"/>
            <a:chExt cx="2992814" cy="5891145"/>
          </a:xfrm>
        </p:grpSpPr>
        <p:sp>
          <p:nvSpPr>
            <p:cNvPr id="36" name="직사각형 35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94344" y="436175"/>
              <a:ext cx="1007586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389958" y="436175"/>
              <a:ext cx="997200" cy="51904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641389" y="541809"/>
            <a:ext cx="10246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smtClean="0">
                <a:latin typeface="맑은 고딕" panose="020B0503020000020004" pitchFamily="50" charset="-127"/>
              </a:rPr>
              <a:t>치아건강에 </a:t>
            </a:r>
            <a:r>
              <a:rPr lang="ko-KR" altLang="en-US" sz="700" b="1">
                <a:latin typeface="맑은 고딕" panose="020B0503020000020004" pitchFamily="50" charset="-127"/>
              </a:rPr>
              <a:t>도움받기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86447" y="541809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>
                <a:latin typeface="맑은 고딕" panose="020B0503020000020004" pitchFamily="50" charset="-127"/>
              </a:rPr>
              <a:t>건강한 경품 계획</a:t>
            </a:r>
            <a:r>
              <a:rPr lang="en-US" altLang="ko-KR" sz="700" b="1">
                <a:latin typeface="맑은 고딕" panose="020B0503020000020004" pitchFamily="50" charset="-127"/>
              </a:rPr>
              <a:t>,</a:t>
            </a:r>
          </a:p>
          <a:p>
            <a:pPr algn="ctr"/>
            <a:r>
              <a:rPr lang="en-US" altLang="ko-KR" sz="700" b="1">
                <a:latin typeface="맑은 고딕" panose="020B0503020000020004" pitchFamily="50" charset="-127"/>
              </a:rPr>
              <a:t>11</a:t>
            </a:r>
            <a:r>
              <a:rPr lang="ko-KR" altLang="en-US" sz="700" b="1">
                <a:latin typeface="맑은 고딕" panose="020B0503020000020004" pitchFamily="50" charset="-127"/>
              </a:rPr>
              <a:t>월 </a:t>
            </a:r>
            <a:r>
              <a:rPr lang="en-US" altLang="ko-KR" sz="700" b="1">
                <a:latin typeface="맑은 고딕" panose="020B0503020000020004" pitchFamily="50" charset="-127"/>
              </a:rPr>
              <a:t>18</a:t>
            </a:r>
            <a:r>
              <a:rPr lang="ko-KR" altLang="en-US" sz="700" b="1">
                <a:latin typeface="맑은 고딕" panose="020B0503020000020004" pitchFamily="50" charset="-127"/>
              </a:rPr>
              <a:t>일 공개됩니다</a:t>
            </a:r>
            <a:r>
              <a:rPr lang="en-US" altLang="ko-KR" sz="700" b="1">
                <a:latin typeface="맑은 고딕" panose="020B0503020000020004" pitchFamily="50" charset="-127"/>
              </a:rPr>
              <a:t>!</a:t>
            </a:r>
            <a:endParaRPr lang="ko-KR" altLang="en-US" sz="700" b="1">
              <a:latin typeface="맑은 고딕" panose="020B0503020000020004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760699" y="541809"/>
            <a:ext cx="75533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b="1" dirty="0">
                <a:latin typeface="맑은 고딕" panose="020B0503020000020004" pitchFamily="50" charset="-127"/>
              </a:rPr>
              <a:t>등록 이용하기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91231" y="5844629"/>
            <a:ext cx="2491542" cy="3657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</a:rPr>
              <a:t>이벤트 참여 </a:t>
            </a:r>
            <a:r>
              <a:rPr lang="en-US" altLang="ko-KR" sz="900" b="1" u="sng">
                <a:solidFill>
                  <a:schemeClr val="tx1"/>
                </a:solidFill>
                <a:latin typeface="맑은 고딕" panose="020B0503020000020004" pitchFamily="50" charset="-127"/>
              </a:rPr>
              <a:t>00</a:t>
            </a:r>
            <a:r>
              <a:rPr lang="ko-KR" altLang="en-US" sz="900" b="1">
                <a:solidFill>
                  <a:schemeClr val="tx1"/>
                </a:solidFill>
                <a:latin typeface="맑은 고딕" panose="020B0503020000020004" pitchFamily="50" charset="-127"/>
              </a:rPr>
              <a:t>일 전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70896" y="91587"/>
            <a:ext cx="14109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latin typeface="맑은 고딕" panose="020B0503020000020004" pitchFamily="50" charset="-127"/>
              </a:rPr>
              <a:t>2</a:t>
            </a:r>
            <a:r>
              <a:rPr lang="ko-KR" altLang="en-US" sz="900" b="1" smtClean="0">
                <a:latin typeface="맑은 고딕" panose="020B0503020000020004" pitchFamily="50" charset="-127"/>
              </a:rPr>
              <a:t>번째 이벤트 미진행 시</a:t>
            </a:r>
            <a:endParaRPr lang="ko-KR" altLang="en-US" sz="900" b="1">
              <a:latin typeface="맑은 고딕" panose="020B0503020000020004" pitchFamily="50" charset="-127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362792" y="436175"/>
            <a:ext cx="3075477" cy="6024105"/>
            <a:chOff x="362792" y="436175"/>
            <a:chExt cx="3075477" cy="6024105"/>
          </a:xfrm>
        </p:grpSpPr>
        <p:sp>
          <p:nvSpPr>
            <p:cNvPr id="143" name="직사각형 142"/>
            <p:cNvSpPr/>
            <p:nvPr/>
          </p:nvSpPr>
          <p:spPr>
            <a:xfrm>
              <a:off x="394344" y="436175"/>
              <a:ext cx="2992814" cy="58911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62792" y="6321487"/>
              <a:ext cx="3075477" cy="138793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94344" y="436175"/>
              <a:ext cx="2992814" cy="51904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</a:rPr>
                <a:t>header</a:t>
              </a:r>
              <a:endParaRPr lang="ko-KR" altLang="en-US" sz="1200">
                <a:solidFill>
                  <a:schemeClr val="tx1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726489" y="1570441"/>
            <a:ext cx="2328523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건강한 사람은</a:t>
            </a:r>
            <a:endParaRPr lang="en-US" altLang="ko-KR" sz="2000" b="1" spc="-7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 </a:t>
            </a:r>
            <a:r>
              <a:rPr lang="ko-KR" altLang="en-US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계획이 있구나</a:t>
            </a:r>
            <a:r>
              <a:rPr lang="en-US" altLang="ko-KR" sz="2000" b="1" spc="-7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812869" y="1257511"/>
            <a:ext cx="2188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ko-KR" altLang="en-US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라이나생명 건강관리 이벤트</a:t>
            </a:r>
            <a:endParaRPr lang="en-US" altLang="ko-KR" sz="900" spc="3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43701" y="2482717"/>
            <a:ext cx="17267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500"/>
              </a:spcBef>
            </a:pPr>
            <a:r>
              <a:rPr lang="en-US" altLang="ko-KR" sz="900" spc="3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2020.11.04~12.09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58576" y="5626478"/>
            <a:ext cx="2064348" cy="382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ko-KR" altLang="en-US" sz="900" b="1" spc="-70">
                <a:latin typeface="맑은 고딕" panose="020B0503020000020004" pitchFamily="50" charset="-127"/>
              </a:rPr>
              <a:t>총 </a:t>
            </a:r>
            <a:r>
              <a:rPr lang="en-US" altLang="ko-KR" sz="900" b="1" u="sng" spc="-70" smtClean="0">
                <a:solidFill>
                  <a:srgbClr val="00B050"/>
                </a:solidFill>
                <a:latin typeface="맑은 고딕" panose="020B0503020000020004" pitchFamily="50" charset="-127"/>
              </a:rPr>
              <a:t>11,676</a:t>
            </a:r>
            <a:r>
              <a:rPr lang="ko-KR" altLang="en-US" sz="900" b="1" u="sng" spc="-70">
                <a:latin typeface="맑은 고딕" panose="020B0503020000020004" pitchFamily="50" charset="-127"/>
              </a:rPr>
              <a:t>분</a:t>
            </a:r>
            <a:r>
              <a:rPr lang="ko-KR" altLang="en-US" sz="900" b="1" spc="-70">
                <a:latin typeface="맑은 고딕" panose="020B0503020000020004" pitchFamily="50" charset="-127"/>
              </a:rPr>
              <a:t>께 건강한 행복 </a:t>
            </a:r>
            <a:r>
              <a:rPr lang="ko-KR" altLang="en-US" sz="900" b="1" spc="-70" smtClean="0">
                <a:latin typeface="맑은 고딕" panose="020B0503020000020004" pitchFamily="50" charset="-127"/>
              </a:rPr>
              <a:t>안겨드리는</a:t>
            </a:r>
            <a:endParaRPr lang="en-US" altLang="ko-KR" sz="900" b="1" spc="-70" smtClean="0">
              <a:latin typeface="맑은 고딕" panose="020B0503020000020004" pitchFamily="50" charset="-127"/>
            </a:endParaRPr>
          </a:p>
          <a:p>
            <a:pPr algn="ctr">
              <a:spcBef>
                <a:spcPts val="100"/>
              </a:spcBef>
            </a:pPr>
            <a:r>
              <a:rPr lang="ko-KR" altLang="en-US" sz="900" b="1" spc="-70" smtClean="0">
                <a:latin typeface="맑은 고딕" panose="020B0503020000020004" pitchFamily="50" charset="-127"/>
              </a:rPr>
              <a:t>푸짐한 </a:t>
            </a:r>
            <a:r>
              <a:rPr lang="ko-KR" altLang="en-US" sz="900" b="1" spc="-70">
                <a:latin typeface="맑은 고딕" panose="020B0503020000020004" pitchFamily="50" charset="-127"/>
              </a:rPr>
              <a:t>경품 계획</a:t>
            </a:r>
            <a:r>
              <a:rPr lang="en-US" altLang="ko-KR" sz="900" b="1" spc="-70">
                <a:latin typeface="맑은 고딕" panose="020B0503020000020004" pitchFamily="50" charset="-127"/>
              </a:rPr>
              <a:t>, </a:t>
            </a:r>
            <a:r>
              <a:rPr lang="ko-KR" altLang="en-US" sz="900" b="1" spc="-70">
                <a:latin typeface="맑은 고딕" panose="020B0503020000020004" pitchFamily="50" charset="-127"/>
              </a:rPr>
              <a:t>놓치지 마세요</a:t>
            </a:r>
            <a:r>
              <a:rPr lang="en-US" altLang="ko-KR" sz="900" b="1" spc="-70">
                <a:latin typeface="맑은 고딕" panose="020B0503020000020004" pitchFamily="50" charset="-127"/>
              </a:rPr>
              <a:t>!</a:t>
            </a:r>
          </a:p>
        </p:txBody>
      </p:sp>
      <p:sp>
        <p:nvSpPr>
          <p:cNvPr id="153" name="갈매기형 수장 152"/>
          <p:cNvSpPr/>
          <p:nvPr/>
        </p:nvSpPr>
        <p:spPr>
          <a:xfrm rot="5400000">
            <a:off x="1851392" y="6078837"/>
            <a:ext cx="78710" cy="140669"/>
          </a:xfrm>
          <a:prstGeom prst="chevron">
            <a:avLst>
              <a:gd name="adj" fmla="val 71766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3720531" y="2422873"/>
            <a:ext cx="293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11</a:t>
            </a:r>
            <a:r>
              <a:rPr lang="ko-KR" altLang="en-US" sz="1000" b="1" smtClean="0"/>
              <a:t>월 </a:t>
            </a:r>
            <a:r>
              <a:rPr lang="en-US" altLang="ko-KR" sz="1000" b="1" smtClean="0"/>
              <a:t>18</a:t>
            </a:r>
            <a:r>
              <a:rPr lang="ko-KR" altLang="en-US" sz="1000" b="1" smtClean="0"/>
              <a:t>일</a:t>
            </a:r>
            <a:r>
              <a:rPr lang="en-US" altLang="ko-KR" sz="1000" b="1" smtClean="0"/>
              <a:t>, </a:t>
            </a:r>
            <a:r>
              <a:rPr lang="ko-KR" altLang="en-US" sz="1000" b="1" smtClean="0"/>
              <a:t>홈트레이닝의 혁명적인 색다른 경품과</a:t>
            </a:r>
            <a:endParaRPr lang="en-US" altLang="ko-KR" sz="1000" b="1" smtClean="0"/>
          </a:p>
          <a:p>
            <a:r>
              <a:rPr lang="ko-KR" altLang="en-US" sz="1000" b="1" smtClean="0"/>
              <a:t>새로운 모델과 함께 </a:t>
            </a:r>
            <a:r>
              <a:rPr lang="en-US" altLang="ko-KR" sz="1000" b="1" smtClean="0"/>
              <a:t>2</a:t>
            </a:r>
            <a:r>
              <a:rPr lang="ko-KR" altLang="en-US" sz="1000" b="1" smtClean="0"/>
              <a:t>차 오픈됩니다</a:t>
            </a:r>
            <a:r>
              <a:rPr lang="en-US" altLang="ko-KR" sz="1000" b="1" smtClean="0"/>
              <a:t>.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720531" y="2839218"/>
            <a:ext cx="2510944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ko-KR" altLang="en-US" sz="1000" spc="-70">
                <a:latin typeface="맑은 고딕" panose="020B0503020000020004" pitchFamily="50" charset="-127"/>
              </a:rPr>
              <a:t>라이나생명 고객님만을 위한 특별 이벤트도 </a:t>
            </a:r>
            <a:endParaRPr lang="en-US" altLang="ko-KR" sz="1000" spc="-70" smtClean="0">
              <a:latin typeface="맑은 고딕" panose="020B0503020000020004" pitchFamily="50" charset="-127"/>
            </a:endParaRPr>
          </a:p>
          <a:p>
            <a:pPr>
              <a:spcBef>
                <a:spcPts val="200"/>
              </a:spcBef>
            </a:pPr>
            <a:r>
              <a:rPr lang="ko-KR" altLang="en-US" sz="1000" spc="-70" smtClean="0">
                <a:latin typeface="맑은 고딕" panose="020B0503020000020004" pitchFamily="50" charset="-127"/>
              </a:rPr>
              <a:t>진행중이오니</a:t>
            </a:r>
            <a:r>
              <a:rPr lang="en-US" altLang="ko-KR" sz="1000" spc="-70" smtClean="0">
                <a:latin typeface="맑은 고딕" panose="020B0503020000020004" pitchFamily="50" charset="-127"/>
              </a:rPr>
              <a:t> </a:t>
            </a:r>
            <a:r>
              <a:rPr lang="ko-KR" altLang="en-US" sz="1000" spc="-70" smtClean="0">
                <a:latin typeface="맑은 고딕" panose="020B0503020000020004" pitchFamily="50" charset="-127"/>
              </a:rPr>
              <a:t>많은 </a:t>
            </a:r>
            <a:r>
              <a:rPr lang="ko-KR" altLang="en-US" sz="1000" spc="-70">
                <a:latin typeface="맑은 고딕" panose="020B0503020000020004" pitchFamily="50" charset="-127"/>
              </a:rPr>
              <a:t>참여 부탁드립니다</a:t>
            </a:r>
            <a:r>
              <a:rPr lang="en-US" altLang="ko-KR" sz="1000" spc="-70"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227" name="그림 226"/>
          <p:cNvPicPr>
            <a:picLocks noChangeAspect="1"/>
          </p:cNvPicPr>
          <p:nvPr/>
        </p:nvPicPr>
        <p:blipFill rotWithShape="1">
          <a:blip r:embed="rId2"/>
          <a:srcRect l="12287" r="3502"/>
          <a:stretch/>
        </p:blipFill>
        <p:spPr>
          <a:xfrm>
            <a:off x="5163010" y="3832461"/>
            <a:ext cx="1421568" cy="2014936"/>
          </a:xfrm>
          <a:prstGeom prst="rect">
            <a:avLst/>
          </a:prstGeom>
        </p:spPr>
      </p:pic>
      <p:sp>
        <p:nvSpPr>
          <p:cNvPr id="236" name="TextBox 235"/>
          <p:cNvSpPr txBox="1"/>
          <p:nvPr/>
        </p:nvSpPr>
        <p:spPr>
          <a:xfrm>
            <a:off x="3737873" y="129656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altLang="ko-KR" sz="10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Coming Soon!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702125" y="1515414"/>
            <a:ext cx="1890582" cy="772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</a:rPr>
              <a:t>건강한 계획</a:t>
            </a:r>
            <a:r>
              <a:rPr lang="en-US" altLang="ko-KR" sz="2000" b="1" spc="-70" smtClean="0">
                <a:latin typeface="맑은 고딕" panose="020B0503020000020004" pitchFamily="50" charset="-127"/>
              </a:rPr>
              <a:t>2</a:t>
            </a:r>
            <a:r>
              <a:rPr lang="ko-KR" altLang="en-US" sz="2000" b="1" spc="-70" smtClean="0">
                <a:latin typeface="맑은 고딕" panose="020B0503020000020004" pitchFamily="50" charset="-127"/>
              </a:rPr>
              <a:t>는</a:t>
            </a:r>
            <a:endParaRPr lang="en-US" altLang="ko-KR" sz="2000" b="1" spc="-70" smtClean="0">
              <a:latin typeface="맑은 고딕" panose="020B0503020000020004" pitchFamily="50" charset="-127"/>
            </a:endParaRPr>
          </a:p>
          <a:p>
            <a:pPr>
              <a:spcBef>
                <a:spcPts val="500"/>
              </a:spcBef>
            </a:pPr>
            <a:r>
              <a:rPr lang="ko-KR" altLang="en-US" sz="2000" b="1" spc="-70" smtClean="0">
                <a:latin typeface="맑은 고딕" panose="020B0503020000020004" pitchFamily="50" charset="-127"/>
              </a:rPr>
              <a:t>무엇일까요</a:t>
            </a:r>
            <a:r>
              <a:rPr lang="en-US" altLang="ko-KR" sz="2000" b="1" spc="-70" smtClean="0">
                <a:latin typeface="맑은 고딕" panose="020B0503020000020004" pitchFamily="50" charset="-127"/>
              </a:rPr>
              <a:t>?</a:t>
            </a:r>
            <a:endParaRPr lang="en-US" altLang="ko-KR" sz="2000" b="1" spc="-70">
              <a:latin typeface="맑은 고딕" panose="020B0503020000020004" pitchFamily="50" charset="-127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3737873" y="3361802"/>
            <a:ext cx="1401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이벤트 </a:t>
            </a:r>
            <a:r>
              <a:rPr lang="ko-KR" altLang="en-US" sz="800" smtClean="0"/>
              <a:t>시작일 </a:t>
            </a:r>
            <a:r>
              <a:rPr lang="en-US" altLang="ko-KR" sz="800"/>
              <a:t>: 2020. 11. </a:t>
            </a:r>
            <a:r>
              <a:rPr lang="en-US" altLang="ko-KR" sz="800" smtClean="0"/>
              <a:t>18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99116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69610" y="2925001"/>
            <a:ext cx="276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End of Document</a:t>
            </a:r>
            <a:endParaRPr lang="ko-KR" altLang="en-US" sz="2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5287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58409"/>
            <a:ext cx="1070822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400" b="1" spc="-150" dirty="0" smtClean="0"/>
              <a:t>1</a:t>
            </a:r>
            <a:r>
              <a:rPr lang="ko-KR" altLang="en-US" sz="1400" b="1" spc="-150" smtClean="0"/>
              <a:t>차 오픈 </a:t>
            </a:r>
            <a:endParaRPr lang="ko-KR" altLang="en-US" sz="1400" b="1" spc="-150"/>
          </a:p>
        </p:txBody>
      </p:sp>
      <p:sp>
        <p:nvSpPr>
          <p:cNvPr id="3" name="TextBox 2"/>
          <p:cNvSpPr txBox="1"/>
          <p:nvPr/>
        </p:nvSpPr>
        <p:spPr>
          <a:xfrm>
            <a:off x="2256441" y="2065802"/>
            <a:ext cx="53206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pc="-150" dirty="0" smtClean="0"/>
              <a:t>건강한 계획</a:t>
            </a:r>
            <a:r>
              <a:rPr lang="en-US" altLang="ko-KR" sz="1400" spc="-150" dirty="0" smtClean="0"/>
              <a:t>1.</a:t>
            </a:r>
          </a:p>
          <a:p>
            <a:r>
              <a:rPr lang="ko-KR" altLang="en-US" sz="1600" b="1" spc="-150" dirty="0" err="1" smtClean="0"/>
              <a:t>스마일케어</a:t>
            </a:r>
            <a:r>
              <a:rPr lang="ko-KR" altLang="en-US" sz="1600" b="1" spc="-150" dirty="0" smtClean="0"/>
              <a:t> 구독하기</a:t>
            </a:r>
            <a:endParaRPr lang="en-US" altLang="ko-KR" sz="1600" spc="-150" dirty="0" smtClean="0"/>
          </a:p>
          <a:p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정확한 치아정보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치아백과사전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카톡과메일로 확인가능  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400" spc="-150" smtClean="0">
                <a:solidFill>
                  <a:schemeClr val="accent1">
                    <a:lumMod val="75000"/>
                  </a:schemeClr>
                </a:solidFill>
              </a:rPr>
              <a:t>지식검색그만</a:t>
            </a:r>
            <a:r>
              <a:rPr lang="en-US" altLang="ko-KR" sz="14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sz="14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1944" y="651096"/>
            <a:ext cx="4616950" cy="516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spc="-150" dirty="0" err="1" smtClean="0">
                <a:solidFill>
                  <a:schemeClr val="tx1"/>
                </a:solidFill>
              </a:rPr>
              <a:t>라이나생명</a:t>
            </a:r>
            <a:r>
              <a:rPr lang="ko-KR" altLang="en-US" sz="1400" spc="-150" dirty="0" smtClean="0">
                <a:solidFill>
                  <a:schemeClr val="tx1"/>
                </a:solidFill>
              </a:rPr>
              <a:t> 건강관리 이벤트</a:t>
            </a:r>
            <a:endParaRPr lang="en-US" altLang="ko-KR" sz="1400" spc="-15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2074" y="1170178"/>
            <a:ext cx="6261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n w="3175">
                  <a:solidFill>
                    <a:schemeClr val="tx1"/>
                  </a:solidFill>
                </a:ln>
              </a:rPr>
              <a:t>건강한 사람은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다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~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계획이 있구나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!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2256441" y="3205147"/>
            <a:ext cx="4948692" cy="228724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Coming Soon!</a:t>
            </a:r>
          </a:p>
          <a:p>
            <a:pPr algn="ctr"/>
            <a:endParaRPr lang="en-US" altLang="ko-KR" sz="900" dirty="0" smtClean="0"/>
          </a:p>
          <a:p>
            <a:pPr algn="ctr"/>
            <a:r>
              <a:rPr lang="ko-KR" altLang="en-US" sz="1400" dirty="0" smtClean="0"/>
              <a:t>건강한 계획 두 번째는 무엇일까요</a:t>
            </a:r>
            <a:r>
              <a:rPr lang="en-US" altLang="ko-KR" sz="1400" dirty="0" smtClean="0"/>
              <a:t>?</a:t>
            </a:r>
          </a:p>
          <a:p>
            <a:pPr algn="ctr"/>
            <a:r>
              <a:rPr lang="en-US" altLang="ko-KR" sz="1400" b="1" dirty="0" smtClean="0"/>
              <a:t>11</a:t>
            </a:r>
            <a:r>
              <a:rPr lang="ko-KR" altLang="en-US" sz="1400" b="1" smtClean="0"/>
              <a:t>월 </a:t>
            </a:r>
            <a:r>
              <a:rPr lang="en-US" altLang="ko-KR" sz="1400" b="1" dirty="0" smtClean="0"/>
              <a:t>18</a:t>
            </a:r>
            <a:r>
              <a:rPr lang="ko-KR" altLang="en-US" sz="1400" b="1" smtClean="0"/>
              <a:t>일</a:t>
            </a:r>
            <a:r>
              <a:rPr lang="en-US" altLang="ko-KR" sz="1400" b="1" dirty="0" smtClean="0"/>
              <a:t>, </a:t>
            </a:r>
            <a:r>
              <a:rPr lang="ko-KR" altLang="en-US" sz="1400" b="1" smtClean="0"/>
              <a:t>홈트레이닝의 혁명적인 색다른 경품과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새로운 모델과 함께 </a:t>
            </a:r>
            <a:r>
              <a:rPr lang="en-US" altLang="ko-KR" sz="1400" b="1" dirty="0" smtClean="0"/>
              <a:t>2</a:t>
            </a:r>
            <a:r>
              <a:rPr lang="ko-KR" altLang="en-US" sz="1400" b="1" smtClean="0"/>
              <a:t>차 오픈됩니다</a:t>
            </a:r>
            <a:r>
              <a:rPr lang="en-US" altLang="ko-KR" sz="1400" b="1" dirty="0" smtClean="0"/>
              <a:t>.</a:t>
            </a:r>
          </a:p>
          <a:p>
            <a:pPr algn="ctr"/>
            <a:r>
              <a:rPr lang="ko-KR" altLang="en-US" sz="1400" dirty="0" err="1" smtClean="0"/>
              <a:t>라이나생명</a:t>
            </a:r>
            <a:r>
              <a:rPr lang="ko-KR" altLang="en-US" sz="1400" dirty="0" smtClean="0"/>
              <a:t> 고객님만을 위한 특별이벤트도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준비해두었으니</a:t>
            </a:r>
            <a:r>
              <a:rPr lang="en-US" altLang="ko-KR" sz="1400" dirty="0" smtClean="0"/>
              <a:t> </a:t>
            </a:r>
            <a:r>
              <a:rPr lang="ko-KR" altLang="en-US" sz="1400" smtClean="0"/>
              <a:t>많은 </a:t>
            </a:r>
            <a:r>
              <a:rPr lang="ko-KR" altLang="en-US" sz="1400" dirty="0" smtClean="0"/>
              <a:t>참여 </a:t>
            </a:r>
            <a:r>
              <a:rPr lang="ko-KR" altLang="en-US" sz="1400" dirty="0" err="1" smtClean="0"/>
              <a:t>부탁드립니다</a:t>
            </a:r>
            <a:r>
              <a:rPr lang="en-US" altLang="ko-KR" sz="1400" dirty="0" smtClean="0"/>
              <a:t>!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12287" r="3502"/>
          <a:stretch/>
        </p:blipFill>
        <p:spPr>
          <a:xfrm>
            <a:off x="6381519" y="3958389"/>
            <a:ext cx="2045720" cy="28996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076" y="3054897"/>
            <a:ext cx="1389649" cy="108083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22083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b="1" spc="-150" dirty="0" err="1" smtClean="0"/>
              <a:t>첫번째</a:t>
            </a:r>
            <a:r>
              <a:rPr lang="ko-KR" altLang="en-US" sz="1200" b="1" spc="-150" dirty="0" smtClean="0"/>
              <a:t> 계획 맛보기</a:t>
            </a:r>
            <a:endParaRPr lang="ko-KR" altLang="en-US" sz="1200" b="1" spc="-150" dirty="0"/>
          </a:p>
        </p:txBody>
      </p:sp>
      <p:sp>
        <p:nvSpPr>
          <p:cNvPr id="10" name="직사각형 9"/>
          <p:cNvSpPr/>
          <p:nvPr/>
        </p:nvSpPr>
        <p:spPr>
          <a:xfrm>
            <a:off x="7898072" y="2974585"/>
            <a:ext cx="1923262" cy="912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실 페이지 </a:t>
            </a:r>
            <a:r>
              <a:rPr lang="ko-KR" altLang="en-US" sz="1100" smtClean="0"/>
              <a:t>구성 시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향후이벤트 </a:t>
            </a:r>
            <a:r>
              <a:rPr lang="ko-KR" altLang="en-US" sz="1100" dirty="0" smtClean="0"/>
              <a:t>예정 문구보다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오픈 된 </a:t>
            </a:r>
            <a:r>
              <a:rPr lang="ko-KR" altLang="en-US" sz="1100" smtClean="0"/>
              <a:t>이벤트 내용이</a:t>
            </a:r>
            <a:endParaRPr lang="en-US" altLang="ko-KR" sz="1100" smtClean="0"/>
          </a:p>
          <a:p>
            <a:pPr algn="ctr"/>
            <a:r>
              <a:rPr lang="ko-KR" altLang="en-US" sz="1100" smtClean="0"/>
              <a:t>더 </a:t>
            </a:r>
            <a:r>
              <a:rPr lang="ko-KR" altLang="en-US" sz="1100" dirty="0" smtClean="0"/>
              <a:t>돋보이게 구성</a:t>
            </a:r>
            <a:endParaRPr lang="ko-KR" altLang="en-US" sz="11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7432618" y="3612992"/>
            <a:ext cx="327976" cy="218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726622" y="2620972"/>
            <a:ext cx="342899" cy="21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3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158409"/>
            <a:ext cx="1070822" cy="3107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sz="1400" b="1" spc="-150"/>
              <a:t>2</a:t>
            </a:r>
            <a:r>
              <a:rPr lang="ko-KR" altLang="en-US" sz="1400" b="1" spc="-150"/>
              <a:t>차 오픈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31944" y="651096"/>
            <a:ext cx="4616950" cy="516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spc="-150" dirty="0" err="1" smtClean="0">
                <a:solidFill>
                  <a:schemeClr val="tx1"/>
                </a:solidFill>
              </a:rPr>
              <a:t>라이나생명</a:t>
            </a:r>
            <a:r>
              <a:rPr lang="ko-KR" altLang="en-US" sz="1400" spc="-150" dirty="0" smtClean="0">
                <a:solidFill>
                  <a:schemeClr val="tx1"/>
                </a:solidFill>
              </a:rPr>
              <a:t> 건강관리 이벤트</a:t>
            </a:r>
            <a:endParaRPr lang="en-US" altLang="ko-KR" sz="1400" spc="-150" dirty="0" smtClean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552074" y="1170178"/>
            <a:ext cx="62617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smtClean="0">
                <a:ln w="3175">
                  <a:solidFill>
                    <a:schemeClr val="tx1"/>
                  </a:solidFill>
                </a:ln>
              </a:rPr>
              <a:t>건강한 사람은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다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~ </a:t>
            </a:r>
            <a:r>
              <a:rPr lang="ko-KR" altLang="en-US" sz="2000" b="1" smtClean="0">
                <a:ln w="3175">
                  <a:solidFill>
                    <a:schemeClr val="tx1"/>
                  </a:solidFill>
                </a:ln>
              </a:rPr>
              <a:t>계획이 있구나</a:t>
            </a:r>
            <a:r>
              <a:rPr lang="en-US" altLang="ko-KR" sz="2000" b="1" dirty="0" smtClean="0">
                <a:ln w="3175">
                  <a:solidFill>
                    <a:schemeClr val="tx1"/>
                  </a:solidFill>
                </a:ln>
              </a:rPr>
              <a:t>!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22083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200" b="1" spc="-150"/>
              <a:t>계획 참여하기</a:t>
            </a:r>
            <a:endParaRPr lang="ko-KR" altLang="en-US" sz="1200" b="1" spc="-150" dirty="0"/>
          </a:p>
        </p:txBody>
      </p:sp>
      <p:sp>
        <p:nvSpPr>
          <p:cNvPr id="13" name="TextBox 12"/>
          <p:cNvSpPr txBox="1"/>
          <p:nvPr/>
        </p:nvSpPr>
        <p:spPr>
          <a:xfrm>
            <a:off x="2160987" y="2208359"/>
            <a:ext cx="61766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건강한 계획</a:t>
            </a:r>
            <a:r>
              <a:rPr lang="en-US" altLang="ko-KR" sz="1600" spc="-150" dirty="0" smtClean="0"/>
              <a:t>1.</a:t>
            </a:r>
          </a:p>
          <a:p>
            <a:r>
              <a:rPr lang="ko-KR" altLang="en-US" b="1" spc="-150" dirty="0" err="1" smtClean="0"/>
              <a:t>스마일케어</a:t>
            </a:r>
            <a:r>
              <a:rPr lang="ko-KR" altLang="en-US" b="1" spc="-150" dirty="0" smtClean="0"/>
              <a:t> 구독하기</a:t>
            </a:r>
            <a:endParaRPr lang="en-US" altLang="ko-KR" sz="1600" spc="-15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정확한 치아정보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치아백과사전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카톡과메일로 확인가능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지식검색그만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!</a:t>
            </a:r>
            <a:endParaRPr lang="ko-KR" altLang="en-US" sz="1600" spc="-1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78141" y="3176921"/>
            <a:ext cx="44791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건강한 계획</a:t>
            </a:r>
            <a:r>
              <a:rPr lang="en-US" altLang="ko-KR" sz="1600" spc="-150" dirty="0"/>
              <a:t>2</a:t>
            </a:r>
            <a:r>
              <a:rPr lang="en-US" altLang="ko-KR" sz="1600" spc="-150" dirty="0" smtClean="0"/>
              <a:t>.</a:t>
            </a:r>
          </a:p>
          <a:p>
            <a:r>
              <a:rPr lang="ko-KR" altLang="en-US" b="1" spc="-150" dirty="0" smtClean="0"/>
              <a:t>치아정보 공유하기</a:t>
            </a:r>
            <a:endParaRPr lang="en-US" altLang="ko-KR" b="1" spc="-150" dirty="0" smtClean="0"/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정보는나눌수록좋잖아요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지인에게공유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#1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분만에 끝</a:t>
            </a:r>
            <a:endParaRPr lang="en-US" altLang="ko-KR" sz="1600" spc="-15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78141" y="4145483"/>
            <a:ext cx="3975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 smtClean="0"/>
              <a:t>보너스</a:t>
            </a:r>
            <a:r>
              <a:rPr lang="en-US" altLang="ko-KR" sz="1600" spc="-150" dirty="0" smtClean="0"/>
              <a:t>! </a:t>
            </a:r>
          </a:p>
          <a:p>
            <a:r>
              <a:rPr lang="ko-KR" altLang="en-US" b="1" spc="-150" dirty="0" smtClean="0"/>
              <a:t>개인정보변경</a:t>
            </a:r>
            <a:r>
              <a:rPr lang="en-US" altLang="ko-KR" b="1" spc="-150" dirty="0" smtClean="0"/>
              <a:t>&amp;PIN </a:t>
            </a:r>
            <a:r>
              <a:rPr lang="ko-KR" altLang="en-US" b="1" spc="-150" smtClean="0"/>
              <a:t>설정</a:t>
            </a:r>
            <a:endParaRPr lang="en-US" altLang="ko-KR" b="1" spc="-150" dirty="0" smtClean="0"/>
          </a:p>
          <a:p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고객님들께만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시크릿이벤트  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무려</a:t>
            </a:r>
            <a:r>
              <a:rPr lang="en-US" altLang="ko-KR" sz="1600" spc="-150" dirty="0" smtClean="0">
                <a:solidFill>
                  <a:schemeClr val="accent1">
                    <a:lumMod val="75000"/>
                  </a:schemeClr>
                </a:solidFill>
              </a:rPr>
              <a:t>5</a:t>
            </a:r>
            <a:r>
              <a:rPr lang="ko-KR" altLang="en-US" sz="1600" spc="-150" smtClean="0">
                <a:solidFill>
                  <a:schemeClr val="accent1">
                    <a:lumMod val="75000"/>
                  </a:schemeClr>
                </a:solidFill>
              </a:rPr>
              <a:t>천명당첨</a:t>
            </a:r>
            <a:endParaRPr lang="en-US" altLang="ko-KR" sz="1600" b="1" spc="-150" dirty="0" smtClean="0"/>
          </a:p>
        </p:txBody>
      </p:sp>
      <p:sp>
        <p:nvSpPr>
          <p:cNvPr id="16" name="타원형 설명선 15"/>
          <p:cNvSpPr/>
          <p:nvPr/>
        </p:nvSpPr>
        <p:spPr>
          <a:xfrm>
            <a:off x="4364016" y="5114045"/>
            <a:ext cx="3253271" cy="1431884"/>
          </a:xfrm>
          <a:prstGeom prst="wedgeEllipseCallout">
            <a:avLst>
              <a:gd name="adj1" fmla="val 54067"/>
              <a:gd name="adj2" fmla="val 4067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r="4155"/>
          <a:stretch/>
        </p:blipFill>
        <p:spPr>
          <a:xfrm>
            <a:off x="7549552" y="4482310"/>
            <a:ext cx="1882983" cy="237569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51182" y="5515036"/>
            <a:ext cx="26789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/>
              <a:t>두 계획을 모두 참여한 분들께는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당첨확률을 높여드릴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계획이 있어요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524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85" y="194159"/>
            <a:ext cx="1552074" cy="3209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ko-KR" altLang="en-US" sz="1400" b="1" spc="-150" dirty="0" smtClean="0"/>
              <a:t>건강한 경품 소개</a:t>
            </a:r>
            <a:endParaRPr lang="ko-KR" altLang="en-US" sz="1400" b="1" spc="-15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62" y="641080"/>
            <a:ext cx="1556711" cy="1502622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b="3415"/>
          <a:stretch/>
        </p:blipFill>
        <p:spPr>
          <a:xfrm>
            <a:off x="722285" y="906577"/>
            <a:ext cx="2059422" cy="93176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76990" y="2089913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온가족</a:t>
            </a:r>
            <a:r>
              <a:rPr lang="ko-KR" altLang="en-US" dirty="0" smtClean="0"/>
              <a:t> 피로 풀어주는 </a:t>
            </a:r>
            <a:endParaRPr lang="en-US" altLang="ko-KR" dirty="0" smtClean="0"/>
          </a:p>
          <a:p>
            <a:pPr algn="ctr"/>
            <a:r>
              <a:rPr lang="ko-KR" altLang="en-US" b="1" dirty="0" smtClean="0"/>
              <a:t>안마의자</a:t>
            </a:r>
            <a:endParaRPr lang="ko-KR" alt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72881" y="2089913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집에서 받는 마사지</a:t>
            </a:r>
            <a:r>
              <a:rPr lang="en-US" altLang="ko-KR" dirty="0" smtClean="0"/>
              <a:t>, </a:t>
            </a:r>
          </a:p>
          <a:p>
            <a:pPr algn="ctr"/>
            <a:r>
              <a:rPr lang="ko-KR" altLang="en-US" b="1" dirty="0" err="1" smtClean="0"/>
              <a:t>세라잼</a:t>
            </a:r>
            <a:r>
              <a:rPr lang="ko-KR" altLang="en-US" b="1" dirty="0" smtClean="0"/>
              <a:t> 의료기</a:t>
            </a:r>
            <a:endParaRPr lang="ko-KR" altLang="en-US" b="1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08" y="4000684"/>
            <a:ext cx="1324995" cy="83560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678" y="4491790"/>
            <a:ext cx="1038730" cy="111712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6340701" y="3021902"/>
            <a:ext cx="3575716" cy="759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 </a:t>
            </a:r>
            <a:r>
              <a:rPr lang="ko-KR" altLang="en-US" sz="1200" dirty="0" err="1" smtClean="0"/>
              <a:t>클릭시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설명창</a:t>
            </a:r>
            <a:r>
              <a:rPr lang="ko-KR" altLang="en-US" sz="1200" dirty="0" smtClean="0"/>
              <a:t> 생성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smtClean="0"/>
              <a:t>외부랜딩</a:t>
            </a:r>
            <a:r>
              <a:rPr lang="en-US" altLang="ko-KR" sz="1200" dirty="0" smtClean="0"/>
              <a:t>X, </a:t>
            </a:r>
            <a:r>
              <a:rPr lang="ko-KR" altLang="en-US" sz="1200" smtClean="0"/>
              <a:t>새창</a:t>
            </a:r>
            <a:r>
              <a:rPr lang="en-US" altLang="ko-KR" sz="1200" dirty="0"/>
              <a:t>X</a:t>
            </a:r>
            <a:r>
              <a:rPr lang="en-US" altLang="ko-KR" sz="1200" dirty="0" smtClean="0"/>
              <a:t>, </a:t>
            </a:r>
            <a:r>
              <a:rPr lang="ko-KR" altLang="en-US" sz="1200" smtClean="0"/>
              <a:t>페이지 내에서 설명열리기</a:t>
            </a:r>
            <a:r>
              <a:rPr lang="en-US" altLang="ko-KR" sz="1200" dirty="0" smtClean="0"/>
              <a:t>)</a:t>
            </a:r>
          </a:p>
          <a:p>
            <a:pPr algn="ctr"/>
            <a:r>
              <a:rPr lang="ko-KR" altLang="en-US" sz="1200" dirty="0" smtClean="0"/>
              <a:t>동영상과 각 </a:t>
            </a:r>
            <a:r>
              <a:rPr lang="en-US" altLang="ko-KR" sz="1200" dirty="0" smtClean="0"/>
              <a:t>fit</a:t>
            </a:r>
            <a:r>
              <a:rPr lang="ko-KR" altLang="en-US" sz="1200" smtClean="0"/>
              <a:t>에 대한 사진 첨부 必</a:t>
            </a:r>
            <a:endParaRPr lang="en-US" altLang="ko-KR" sz="12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382840" y="337787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 smtClean="0"/>
              <a:t>홈트레이닝</a:t>
            </a:r>
            <a:r>
              <a:rPr lang="ko-KR" altLang="en-US" dirty="0"/>
              <a:t> </a:t>
            </a:r>
            <a:r>
              <a:rPr lang="ko-KR" altLang="en-US" dirty="0" smtClean="0"/>
              <a:t>재미있게 하자</a:t>
            </a:r>
            <a:r>
              <a:rPr lang="en-US" altLang="ko-KR" dirty="0" smtClean="0"/>
              <a:t>! </a:t>
            </a:r>
          </a:p>
          <a:p>
            <a:pPr algn="ctr"/>
            <a:r>
              <a:rPr lang="en-US" altLang="ko-KR" b="1" dirty="0" err="1" smtClean="0"/>
              <a:t>Yafit</a:t>
            </a:r>
            <a:r>
              <a:rPr lang="en-US" altLang="ko-KR" b="1" dirty="0" smtClean="0"/>
              <a:t> </a:t>
            </a:r>
            <a:r>
              <a:rPr lang="ko-KR" altLang="en-US" b="1" smtClean="0"/>
              <a:t>사이클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2627408" y="4084994"/>
            <a:ext cx="4831725" cy="25168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50" b="1" dirty="0" smtClean="0">
              <a:solidFill>
                <a:schemeClr val="tx1"/>
              </a:solidFill>
            </a:endParaRPr>
          </a:p>
          <a:p>
            <a:r>
              <a:rPr lang="en-US" altLang="ko-KR" sz="1100" b="1" dirty="0" err="1" smtClean="0">
                <a:solidFill>
                  <a:schemeClr val="tx1"/>
                </a:solidFill>
              </a:rPr>
              <a:t>Yafit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100" b="1" smtClean="0">
                <a:solidFill>
                  <a:schemeClr val="tx1"/>
                </a:solidFill>
              </a:rPr>
              <a:t>이란</a:t>
            </a:r>
            <a:r>
              <a:rPr lang="en-US" altLang="ko-KR" sz="1100" b="1" dirty="0" smtClean="0">
                <a:solidFill>
                  <a:schemeClr val="tx1"/>
                </a:solidFill>
              </a:rPr>
              <a:t>? </a:t>
            </a:r>
          </a:p>
          <a:p>
            <a:r>
              <a:rPr lang="ko-KR" altLang="ko-KR" sz="1050" dirty="0" smtClean="0">
                <a:solidFill>
                  <a:schemeClr val="tx1"/>
                </a:solidFill>
              </a:rPr>
              <a:t>체계적인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홈트레이닝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프로그램과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리워드를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받으며</a:t>
            </a:r>
          </a:p>
          <a:p>
            <a:r>
              <a:rPr lang="ko-KR" altLang="ko-KR" sz="1050" dirty="0">
                <a:solidFill>
                  <a:schemeClr val="tx1"/>
                </a:solidFill>
              </a:rPr>
              <a:t>집에서도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재미있게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고강도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다이어트가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가능한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운동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기구와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>
                <a:solidFill>
                  <a:schemeClr val="tx1"/>
                </a:solidFill>
              </a:rPr>
              <a:t>콘텐츠의</a:t>
            </a:r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r>
              <a:rPr lang="ko-KR" altLang="ko-KR" sz="1050" smtClean="0">
                <a:solidFill>
                  <a:schemeClr val="tx1"/>
                </a:solidFill>
              </a:rPr>
              <a:t>만남입니다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ko-KR" altLang="ko-KR" sz="1050" dirty="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endParaRPr lang="ko-KR" altLang="ko-KR" sz="1050">
              <a:solidFill>
                <a:schemeClr val="tx1"/>
              </a:solidFill>
            </a:endParaRPr>
          </a:p>
          <a:p>
            <a:r>
              <a:rPr lang="en-US" altLang="ko-KR" sz="1050" dirty="0">
                <a:solidFill>
                  <a:schemeClr val="tx1"/>
                </a:solidFill>
              </a:rPr>
              <a:t> </a:t>
            </a:r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 smtClean="0">
              <a:solidFill>
                <a:schemeClr val="tx1"/>
              </a:solidFill>
            </a:endParaRPr>
          </a:p>
          <a:p>
            <a:endParaRPr lang="ko-KR" altLang="ko-KR" sz="105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6881396" y="3781406"/>
            <a:ext cx="154296" cy="33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2524682" y="5043646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1fit. 1:1 </a:t>
            </a:r>
            <a:r>
              <a:rPr lang="en-US" altLang="ko-KR" sz="1000" b="1" dirty="0" err="1">
                <a:solidFill>
                  <a:schemeClr val="tx1"/>
                </a:solidFill>
              </a:rPr>
              <a:t>pt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시스템</a:t>
            </a:r>
          </a:p>
          <a:p>
            <a:r>
              <a:rPr lang="ko-KR" altLang="ko-KR" sz="1000" dirty="0">
                <a:solidFill>
                  <a:schemeClr val="tx1"/>
                </a:solidFill>
              </a:rPr>
              <a:t>기기에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등록한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신체정보와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운동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기록등으로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나에게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꼭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맞는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운동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콘텐츠를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제공합니다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4378142" y="5064974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2fit. </a:t>
            </a:r>
            <a:r>
              <a:rPr lang="ko-KR" altLang="ko-KR" sz="1000" b="1">
                <a:solidFill>
                  <a:schemeClr val="tx1"/>
                </a:solidFill>
              </a:rPr>
              <a:t>운동이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하고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 smtClean="0">
                <a:solidFill>
                  <a:schemeClr val="tx1"/>
                </a:solidFill>
              </a:rPr>
              <a:t>싶어지게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~</a:t>
            </a:r>
            <a:endParaRPr lang="ko-KR" altLang="ko-KR" sz="1000" b="1">
              <a:solidFill>
                <a:schemeClr val="tx1"/>
              </a:solidFill>
            </a:endParaRPr>
          </a:p>
          <a:p>
            <a:r>
              <a:rPr lang="ko-KR" altLang="ko-KR" sz="1000" dirty="0">
                <a:solidFill>
                  <a:schemeClr val="tx1"/>
                </a:solidFill>
              </a:rPr>
              <a:t>친구와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함께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가상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레이싱을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즐길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있고</a:t>
            </a:r>
            <a:r>
              <a:rPr lang="en-US" altLang="ko-KR" sz="1000" dirty="0">
                <a:solidFill>
                  <a:schemeClr val="tx1"/>
                </a:solidFill>
              </a:rPr>
              <a:t>, </a:t>
            </a:r>
            <a:r>
              <a:rPr lang="ko-KR" altLang="ko-KR" sz="1000">
                <a:solidFill>
                  <a:schemeClr val="tx1"/>
                </a:solidFill>
              </a:rPr>
              <a:t>운동한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만큼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마일리지가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쌓여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현금처럼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쓸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수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있습니다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6236572" y="5064974"/>
            <a:ext cx="1598238" cy="12521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3fit. </a:t>
            </a:r>
            <a:r>
              <a:rPr lang="ko-KR" altLang="ko-KR" sz="1000" b="1">
                <a:solidFill>
                  <a:schemeClr val="tx1"/>
                </a:solidFill>
              </a:rPr>
              <a:t>단시간에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빠르게</a:t>
            </a:r>
            <a:r>
              <a:rPr lang="en-US" altLang="ko-KR" sz="1000" b="1" dirty="0">
                <a:solidFill>
                  <a:schemeClr val="tx1"/>
                </a:solidFill>
              </a:rPr>
              <a:t> </a:t>
            </a:r>
            <a:r>
              <a:rPr lang="ko-KR" altLang="ko-KR" sz="1000" b="1">
                <a:solidFill>
                  <a:schemeClr val="tx1"/>
                </a:solidFill>
              </a:rPr>
              <a:t>지방연소</a:t>
            </a:r>
          </a:p>
          <a:p>
            <a:r>
              <a:rPr lang="ko-KR" altLang="ko-KR" sz="1000" dirty="0">
                <a:solidFill>
                  <a:schemeClr val="tx1"/>
                </a:solidFill>
              </a:rPr>
              <a:t>관절에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무리는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줄이고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근력사용을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최대화하여</a:t>
            </a:r>
            <a:r>
              <a:rPr lang="en-US" altLang="ko-KR" sz="1000" dirty="0">
                <a:solidFill>
                  <a:schemeClr val="tx1"/>
                </a:solidFill>
              </a:rPr>
              <a:t> 1</a:t>
            </a:r>
            <a:r>
              <a:rPr lang="ko-KR" altLang="ko-KR" sz="1000">
                <a:solidFill>
                  <a:schemeClr val="tx1"/>
                </a:solidFill>
              </a:rPr>
              <a:t>시간에</a:t>
            </a:r>
            <a:r>
              <a:rPr lang="en-US" altLang="ko-KR" sz="1000" dirty="0">
                <a:solidFill>
                  <a:schemeClr val="tx1"/>
                </a:solidFill>
              </a:rPr>
              <a:t> 500kal </a:t>
            </a:r>
            <a:r>
              <a:rPr lang="ko-KR" altLang="ko-KR" sz="1000">
                <a:solidFill>
                  <a:schemeClr val="tx1"/>
                </a:solidFill>
              </a:rPr>
              <a:t>소비가</a:t>
            </a:r>
            <a:r>
              <a:rPr lang="en-US" altLang="ko-KR" sz="1000" dirty="0">
                <a:solidFill>
                  <a:schemeClr val="tx1"/>
                </a:solidFill>
              </a:rPr>
              <a:t> </a:t>
            </a:r>
            <a:r>
              <a:rPr lang="ko-KR" altLang="ko-KR" sz="1000">
                <a:solidFill>
                  <a:schemeClr val="tx1"/>
                </a:solidFill>
              </a:rPr>
              <a:t>가능합니다</a:t>
            </a:r>
          </a:p>
        </p:txBody>
      </p:sp>
    </p:spTree>
    <p:extLst>
      <p:ext uri="{BB962C8B-B14F-4D97-AF65-F5344CB8AC3E}">
        <p14:creationId xmlns:p14="http://schemas.microsoft.com/office/powerpoint/2010/main" val="3160157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80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498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11794</TotalTime>
  <Words>9162</Words>
  <Application>Microsoft Office PowerPoint</Application>
  <PresentationFormat>A4 용지(210x297mm)</PresentationFormat>
  <Paragraphs>2611</Paragraphs>
  <Slides>62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netive</dc:creator>
  <cp:lastModifiedBy>Netive</cp:lastModifiedBy>
  <cp:revision>644</cp:revision>
  <dcterms:created xsi:type="dcterms:W3CDTF">2020-07-30T07:53:13Z</dcterms:created>
  <dcterms:modified xsi:type="dcterms:W3CDTF">2020-10-23T05:09:16Z</dcterms:modified>
</cp:coreProperties>
</file>