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62" r:id="rId2"/>
    <p:sldMasterId id="2147483664" r:id="rId3"/>
  </p:sldMasterIdLst>
  <p:notesMasterIdLst>
    <p:notesMasterId r:id="rId47"/>
  </p:notesMasterIdLst>
  <p:sldIdLst>
    <p:sldId id="256" r:id="rId4"/>
    <p:sldId id="257" r:id="rId5"/>
    <p:sldId id="435" r:id="rId6"/>
    <p:sldId id="404" r:id="rId7"/>
    <p:sldId id="421" r:id="rId8"/>
    <p:sldId id="419" r:id="rId9"/>
    <p:sldId id="427" r:id="rId10"/>
    <p:sldId id="422" r:id="rId11"/>
    <p:sldId id="428" r:id="rId12"/>
    <p:sldId id="429" r:id="rId13"/>
    <p:sldId id="430" r:id="rId14"/>
    <p:sldId id="433" r:id="rId15"/>
    <p:sldId id="431" r:id="rId16"/>
    <p:sldId id="406" r:id="rId17"/>
    <p:sldId id="439" r:id="rId18"/>
    <p:sldId id="440" r:id="rId19"/>
    <p:sldId id="441" r:id="rId20"/>
    <p:sldId id="442" r:id="rId21"/>
    <p:sldId id="443" r:id="rId22"/>
    <p:sldId id="444" r:id="rId23"/>
    <p:sldId id="407" r:id="rId24"/>
    <p:sldId id="397" r:id="rId25"/>
    <p:sldId id="417" r:id="rId26"/>
    <p:sldId id="418" r:id="rId27"/>
    <p:sldId id="386" r:id="rId28"/>
    <p:sldId id="388" r:id="rId29"/>
    <p:sldId id="410" r:id="rId30"/>
    <p:sldId id="412" r:id="rId31"/>
    <p:sldId id="411" r:id="rId32"/>
    <p:sldId id="389" r:id="rId33"/>
    <p:sldId id="405" r:id="rId34"/>
    <p:sldId id="408" r:id="rId35"/>
    <p:sldId id="398" r:id="rId36"/>
    <p:sldId id="416" r:id="rId37"/>
    <p:sldId id="438" r:id="rId38"/>
    <p:sldId id="409" r:id="rId39"/>
    <p:sldId id="402" r:id="rId40"/>
    <p:sldId id="445" r:id="rId41"/>
    <p:sldId id="446" r:id="rId42"/>
    <p:sldId id="437" r:id="rId43"/>
    <p:sldId id="414" r:id="rId44"/>
    <p:sldId id="415" r:id="rId45"/>
    <p:sldId id="265" r:id="rId4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9EA3BEC8-80E7-4A9A-8E7D-9E612EB40EBA}">
          <p14:sldIdLst>
            <p14:sldId id="256"/>
          </p14:sldIdLst>
        </p14:section>
        <p14:section name="개정이력" id="{458962D4-C172-4332-881D-0D4D131A668F}">
          <p14:sldIdLst>
            <p14:sldId id="257"/>
            <p14:sldId id="435"/>
          </p14:sldIdLst>
        </p14:section>
        <p14:section name="화면설계 -------------------------" id="{C4810E6C-5FAB-493A-B3C4-49D635B291C7}">
          <p14:sldIdLst>
            <p14:sldId id="404"/>
            <p14:sldId id="421"/>
            <p14:sldId id="419"/>
            <p14:sldId id="427"/>
            <p14:sldId id="422"/>
            <p14:sldId id="428"/>
            <p14:sldId id="429"/>
            <p14:sldId id="430"/>
            <p14:sldId id="433"/>
            <p14:sldId id="431"/>
            <p14:sldId id="406"/>
            <p14:sldId id="439"/>
            <p14:sldId id="440"/>
            <p14:sldId id="441"/>
            <p14:sldId id="442"/>
            <p14:sldId id="443"/>
            <p14:sldId id="444"/>
            <p14:sldId id="407"/>
            <p14:sldId id="397"/>
            <p14:sldId id="417"/>
            <p14:sldId id="418"/>
            <p14:sldId id="386"/>
            <p14:sldId id="388"/>
            <p14:sldId id="410"/>
            <p14:sldId id="412"/>
            <p14:sldId id="411"/>
            <p14:sldId id="389"/>
            <p14:sldId id="405"/>
            <p14:sldId id="408"/>
            <p14:sldId id="398"/>
            <p14:sldId id="416"/>
            <p14:sldId id="438"/>
            <p14:sldId id="409"/>
            <p14:sldId id="402"/>
            <p14:sldId id="445"/>
            <p14:sldId id="446"/>
            <p14:sldId id="437"/>
            <p14:sldId id="414"/>
            <p14:sldId id="415"/>
            <p14:sldId id="265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BED"/>
    <a:srgbClr val="004986"/>
    <a:srgbClr val="F4E7D0"/>
    <a:srgbClr val="188CC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72" autoAdjust="0"/>
  </p:normalViewPr>
  <p:slideViewPr>
    <p:cSldViewPr>
      <p:cViewPr varScale="1">
        <p:scale>
          <a:sx n="75" d="100"/>
          <a:sy n="75" d="100"/>
        </p:scale>
        <p:origin x="-1397" y="-82"/>
      </p:cViewPr>
      <p:guideLst>
        <p:guide orient="horz" pos="2160"/>
        <p:guide pos="36"/>
        <p:guide pos="943"/>
        <p:guide pos="4798"/>
        <p:guide pos="4685"/>
        <p:guide pos="2984"/>
        <p:guide pos="2893"/>
        <p:guide pos="10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928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370ED-7D4D-4409-8EEB-FA8A5C58C1CF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506B6-81DE-4AB5-A615-A86C085F3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1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506B6-81DE-4AB5-A615-A86C085F310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3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506B6-81DE-4AB5-A615-A86C085F310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52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02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89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60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9239018" y="6646359"/>
            <a:ext cx="692149" cy="21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261" tIns="46631" rIns="93261" bIns="46631" anchor="ctr">
            <a:spAutoFit/>
          </a:bodyPr>
          <a:lstStyle/>
          <a:p>
            <a:pPr algn="r" defTabSz="933450"/>
            <a:fld id="{C6CC4B55-EA8D-446A-9639-B011337630A0}" type="slidenum">
              <a:rPr lang="en-US" altLang="ko-KR" sz="80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defTabSz="933450"/>
              <a:t>‹#›</a:t>
            </a:fld>
            <a:endParaRPr lang="en-US" altLang="ko-KR" sz="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" y="6674336"/>
            <a:ext cx="352337" cy="12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0"/>
            <a:ext cx="262467" cy="6858000"/>
            <a:chOff x="772089" y="0"/>
            <a:chExt cx="584200" cy="6534000"/>
          </a:xfrm>
        </p:grpSpPr>
        <p:sp>
          <p:nvSpPr>
            <p:cNvPr id="3" name="직사각형 2"/>
            <p:cNvSpPr/>
            <p:nvPr/>
          </p:nvSpPr>
          <p:spPr>
            <a:xfrm>
              <a:off x="772089" y="0"/>
              <a:ext cx="584200" cy="2178000"/>
            </a:xfrm>
            <a:prstGeom prst="rect">
              <a:avLst/>
            </a:prstGeom>
            <a:solidFill>
              <a:srgbClr val="0049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772089" y="2178000"/>
              <a:ext cx="584200" cy="2178000"/>
            </a:xfrm>
            <a:prstGeom prst="rect">
              <a:avLst/>
            </a:prstGeom>
            <a:solidFill>
              <a:srgbClr val="188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72089" y="4356000"/>
              <a:ext cx="584200" cy="2178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67" y="6483792"/>
            <a:ext cx="731308" cy="2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7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39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5612" y="2433935"/>
            <a:ext cx="3371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latin typeface="맑은 고딕" panose="020B0503020000020004" pitchFamily="50" charset="-127"/>
              </a:rPr>
              <a:t>스마일케어 화면설계서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34079" y="216809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라이나생명</a:t>
            </a:r>
            <a:endParaRPr lang="ko-KR" altLang="en-US" sz="1100"/>
          </a:p>
        </p:txBody>
      </p:sp>
      <p:sp>
        <p:nvSpPr>
          <p:cNvPr id="14" name="TextBox 13"/>
          <p:cNvSpPr txBox="1"/>
          <p:nvPr/>
        </p:nvSpPr>
        <p:spPr>
          <a:xfrm>
            <a:off x="2593389" y="2980078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ver.0.92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67" y="6483792"/>
            <a:ext cx="731308" cy="265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593389" y="3907795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2020.10.20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94306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497296" y="507132"/>
            <a:ext cx="3240000" cy="635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501117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서브메인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모바일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1/4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140102"/>
              </p:ext>
            </p:extLst>
          </p:nvPr>
        </p:nvGraphicFramePr>
        <p:xfrm>
          <a:off x="7691267" y="304800"/>
          <a:ext cx="2160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소개 배너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링크 없음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Tap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시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치아건강나이 체크 화면으로 이동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띠 배너 하단 고정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하단 배너 영역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도달시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고정해제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Tap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시 구독 신청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레이어팝업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등장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9889609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1495495" y="512676"/>
            <a:ext cx="3240000" cy="3420000"/>
            <a:chOff x="1495495" y="503136"/>
            <a:chExt cx="6120000" cy="1584000"/>
          </a:xfrm>
        </p:grpSpPr>
        <p:sp>
          <p:nvSpPr>
            <p:cNvPr id="56" name="직사각형 55"/>
            <p:cNvSpPr/>
            <p:nvPr/>
          </p:nvSpPr>
          <p:spPr>
            <a:xfrm>
              <a:off x="1495495" y="503136"/>
              <a:ext cx="6120000" cy="158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495495" y="521136"/>
              <a:ext cx="6120000" cy="1548000"/>
              <a:chOff x="59267" y="499338"/>
              <a:chExt cx="6120000" cy="3051426"/>
            </a:xfrm>
          </p:grpSpPr>
          <p:cxnSp>
            <p:nvCxnSpPr>
              <p:cNvPr id="67" name="직선 연결선 66"/>
              <p:cNvCxnSpPr/>
              <p:nvPr/>
            </p:nvCxnSpPr>
            <p:spPr>
              <a:xfrm>
                <a:off x="59267" y="499338"/>
                <a:ext cx="6120000" cy="30514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 flipH="1">
                <a:off x="66797" y="499338"/>
                <a:ext cx="6104940" cy="30514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직사각형 33"/>
          <p:cNvSpPr/>
          <p:nvPr/>
        </p:nvSpPr>
        <p:spPr>
          <a:xfrm>
            <a:off x="1497296" y="354408"/>
            <a:ext cx="3240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812" y="354408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812" y="507132"/>
            <a:ext cx="1368000" cy="30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812" y="507132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소개 영역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8812" y="974181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치아건강나이체크하기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구독기능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8812" y="1441230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이주의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8812" y="2375328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 자문 서비스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8812" y="4255911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8812" y="1908279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제공예정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8812" y="2842377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치아보험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(DTC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8812" y="3309426"/>
            <a:ext cx="1368000" cy="4726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 </a:t>
            </a: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구독하기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플로팅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8812" y="3781154"/>
            <a:ext cx="1368000" cy="4726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구독해지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32620" y="1371109"/>
            <a:ext cx="2932854" cy="7617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5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알수록 당당해지는 스마일에 관한 이야기</a:t>
            </a:r>
            <a:endParaRPr lang="en-US" altLang="ko-KR" sz="1050" spc="-8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500" spc="-8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무분별한 지식 속 정확한 치아정보로</a:t>
            </a:r>
            <a:endParaRPr lang="en-US" altLang="ko-KR" sz="1400" spc="-8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당신의 </a:t>
            </a:r>
            <a:r>
              <a:rPr lang="ko-KR" altLang="en-US" sz="1400" b="1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스마일</a:t>
            </a:r>
            <a:r>
              <a:rPr lang="ko-KR" altLang="en-US" sz="14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위해 찾아갑니다</a:t>
            </a:r>
            <a:endParaRPr lang="en-US" altLang="ko-KR" sz="1400" spc="-8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604628" y="1088740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97296" y="507132"/>
            <a:ext cx="3240000" cy="63508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497296" y="3930690"/>
            <a:ext cx="324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532620" y="4091732"/>
            <a:ext cx="1391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치아나이는 </a:t>
            </a:r>
            <a:r>
              <a:rPr lang="ko-KR" altLang="en-US" sz="105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 살</a:t>
            </a:r>
            <a:r>
              <a:rPr lang="en-US" altLang="ko-KR" sz="105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900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8812" y="507132"/>
            <a:ext cx="1368000" cy="1404000"/>
          </a:xfrm>
          <a:prstGeom prst="rect">
            <a:avLst/>
          </a:prstGeom>
          <a:solidFill>
            <a:srgbClr val="018BED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625392" y="2312876"/>
            <a:ext cx="2312132" cy="400110"/>
            <a:chOff x="1668569" y="1772816"/>
            <a:chExt cx="2312132" cy="400110"/>
          </a:xfrm>
        </p:grpSpPr>
        <p:grpSp>
          <p:nvGrpSpPr>
            <p:cNvPr id="84" name="그룹 83"/>
            <p:cNvGrpSpPr/>
            <p:nvPr/>
          </p:nvGrpSpPr>
          <p:grpSpPr>
            <a:xfrm>
              <a:off x="1668569" y="1777482"/>
              <a:ext cx="360000" cy="360000"/>
              <a:chOff x="1328739" y="4667177"/>
              <a:chExt cx="478873" cy="476323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86" name="직선 연결선 85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/>
            <p:cNvSpPr txBox="1"/>
            <p:nvPr/>
          </p:nvSpPr>
          <p:spPr>
            <a:xfrm>
              <a:off x="2000672" y="1772816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치아건강에 필요한</a:t>
              </a:r>
              <a:r>
                <a:rPr lang="en-US" altLang="ko-KR" sz="1000" dirty="0"/>
                <a:t> </a:t>
              </a:r>
              <a:r>
                <a:rPr lang="ko-KR" altLang="en-US" sz="1000" dirty="0" smtClean="0"/>
                <a:t>다양한 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정보를 알기 쉽게 안내해드려요</a:t>
              </a:r>
              <a:r>
                <a:rPr lang="en-US" altLang="ko-KR" sz="1000" dirty="0" smtClean="0"/>
                <a:t>!</a:t>
              </a:r>
              <a:endParaRPr lang="en-US" altLang="ko-KR" sz="10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625392" y="2814899"/>
            <a:ext cx="2469227" cy="400110"/>
            <a:chOff x="1668569" y="2243360"/>
            <a:chExt cx="2469227" cy="400110"/>
          </a:xfrm>
        </p:grpSpPr>
        <p:grpSp>
          <p:nvGrpSpPr>
            <p:cNvPr id="103" name="그룹 102"/>
            <p:cNvGrpSpPr/>
            <p:nvPr/>
          </p:nvGrpSpPr>
          <p:grpSpPr>
            <a:xfrm>
              <a:off x="1668569" y="2248026"/>
              <a:ext cx="360000" cy="360000"/>
              <a:chOff x="1328739" y="4667177"/>
              <a:chExt cx="478873" cy="476323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05" name="직선 연결선 104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/>
            <p:cNvSpPr txBox="1"/>
            <p:nvPr/>
          </p:nvSpPr>
          <p:spPr>
            <a:xfrm>
              <a:off x="2000672" y="2243360"/>
              <a:ext cx="21371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</a:rPr>
                <a:t>치과 전문의의 </a:t>
              </a:r>
              <a:endParaRPr lang="en-US" altLang="ko-KR" sz="1000" dirty="0">
                <a:solidFill>
                  <a:srgbClr val="FF0000"/>
                </a:solidFill>
              </a:endParaRPr>
            </a:p>
            <a:p>
              <a:r>
                <a:rPr lang="ko-KR" altLang="en-US" sz="1000" dirty="0" smtClean="0"/>
                <a:t>전문적인 </a:t>
              </a:r>
              <a:r>
                <a:rPr lang="ko-KR" altLang="en-US" sz="1000" dirty="0"/>
                <a:t>지식도 확인할 수 있어요</a:t>
              </a:r>
              <a:r>
                <a:rPr lang="en-US" altLang="ko-KR" sz="1000" dirty="0"/>
                <a:t>!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625392" y="3316922"/>
            <a:ext cx="1898557" cy="400110"/>
            <a:chOff x="1668569" y="2657360"/>
            <a:chExt cx="1898557" cy="400110"/>
          </a:xfrm>
        </p:grpSpPr>
        <p:grpSp>
          <p:nvGrpSpPr>
            <p:cNvPr id="112" name="그룹 111"/>
            <p:cNvGrpSpPr/>
            <p:nvPr/>
          </p:nvGrpSpPr>
          <p:grpSpPr>
            <a:xfrm>
              <a:off x="1668569" y="2662026"/>
              <a:ext cx="360000" cy="360000"/>
              <a:chOff x="1328739" y="4667177"/>
              <a:chExt cx="478873" cy="476323"/>
            </a:xfrm>
          </p:grpSpPr>
          <p:sp>
            <p:nvSpPr>
              <p:cNvPr id="133" name="직사각형 132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TextBox 135"/>
            <p:cNvSpPr txBox="1"/>
            <p:nvPr/>
          </p:nvSpPr>
          <p:spPr>
            <a:xfrm>
              <a:off x="2000672" y="2657360"/>
              <a:ext cx="1566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내 치아건강을 체크하고</a:t>
              </a:r>
            </a:p>
            <a:p>
              <a:r>
                <a:rPr lang="ko-KR" altLang="en-US" sz="1000" dirty="0"/>
                <a:t>맞춤 정보 제공해드려요</a:t>
              </a:r>
              <a:r>
                <a:rPr lang="en-US" altLang="ko-KR" sz="1000" dirty="0"/>
                <a:t>!</a:t>
              </a: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3280056" y="4103274"/>
            <a:ext cx="1449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치아건강나이 체크하기 </a:t>
            </a:r>
            <a:r>
              <a:rPr lang="en-US" altLang="ko-KR" sz="9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9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900" spc="-5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2473074" y="567515"/>
            <a:ext cx="133882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2" name="그룹 231"/>
          <p:cNvGrpSpPr/>
          <p:nvPr/>
        </p:nvGrpSpPr>
        <p:grpSpPr>
          <a:xfrm>
            <a:off x="2468724" y="548680"/>
            <a:ext cx="1312561" cy="684000"/>
            <a:chOff x="1647895" y="659532"/>
            <a:chExt cx="6120000" cy="1584000"/>
          </a:xfrm>
        </p:grpSpPr>
        <p:sp>
          <p:nvSpPr>
            <p:cNvPr id="233" name="직사각형 232"/>
            <p:cNvSpPr/>
            <p:nvPr/>
          </p:nvSpPr>
          <p:spPr>
            <a:xfrm>
              <a:off x="1647895" y="659532"/>
              <a:ext cx="6120000" cy="158400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34" name="그룹 233"/>
            <p:cNvGrpSpPr/>
            <p:nvPr/>
          </p:nvGrpSpPr>
          <p:grpSpPr>
            <a:xfrm>
              <a:off x="1647895" y="677532"/>
              <a:ext cx="6120000" cy="1548000"/>
              <a:chOff x="59267" y="499338"/>
              <a:chExt cx="6120000" cy="3051426"/>
            </a:xfrm>
          </p:grpSpPr>
          <p:cxnSp>
            <p:nvCxnSpPr>
              <p:cNvPr id="235" name="직선 연결선 234"/>
              <p:cNvCxnSpPr/>
              <p:nvPr/>
            </p:nvCxnSpPr>
            <p:spPr>
              <a:xfrm>
                <a:off x="59267" y="499338"/>
                <a:ext cx="6120000" cy="30514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/>
              <p:cNvCxnSpPr/>
              <p:nvPr/>
            </p:nvCxnSpPr>
            <p:spPr>
              <a:xfrm flipH="1">
                <a:off x="66797" y="499338"/>
                <a:ext cx="6104940" cy="30514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그룹 71"/>
          <p:cNvGrpSpPr/>
          <p:nvPr/>
        </p:nvGrpSpPr>
        <p:grpSpPr>
          <a:xfrm>
            <a:off x="1605296" y="4653608"/>
            <a:ext cx="3024000" cy="4248000"/>
            <a:chOff x="1605296" y="620688"/>
            <a:chExt cx="3024000" cy="4248000"/>
          </a:xfrm>
        </p:grpSpPr>
        <p:grpSp>
          <p:nvGrpSpPr>
            <p:cNvPr id="73" name="그룹 72"/>
            <p:cNvGrpSpPr/>
            <p:nvPr/>
          </p:nvGrpSpPr>
          <p:grpSpPr>
            <a:xfrm>
              <a:off x="1605296" y="620688"/>
              <a:ext cx="3024000" cy="4248000"/>
              <a:chOff x="1605296" y="620688"/>
              <a:chExt cx="3024000" cy="4248000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605296" y="620688"/>
                <a:ext cx="3024000" cy="424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1605296" y="817548"/>
                <a:ext cx="3024000" cy="5232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1400" b="1" spc="-100" dirty="0" smtClean="0"/>
                  <a:t>비싼 </a:t>
                </a:r>
                <a:r>
                  <a:rPr lang="ko-KR" altLang="en-US" sz="1400" b="1" spc="-100" dirty="0"/>
                  <a:t>치과 대신 집에서 </a:t>
                </a:r>
                <a:r>
                  <a:rPr lang="en-US" altLang="ko-KR" sz="1400" b="1" spc="-100" dirty="0" smtClean="0"/>
                  <a:t/>
                </a:r>
                <a:br>
                  <a:rPr lang="en-US" altLang="ko-KR" sz="1400" b="1" spc="-100" dirty="0" smtClean="0"/>
                </a:br>
                <a:r>
                  <a:rPr lang="ko-KR" altLang="en-US" sz="1400" b="1" spc="-100" dirty="0" smtClean="0"/>
                  <a:t>구강건강을 </a:t>
                </a:r>
                <a:r>
                  <a:rPr lang="ko-KR" altLang="en-US" sz="1400" b="1" spc="-100" dirty="0"/>
                  <a:t>지키는 </a:t>
                </a:r>
                <a:r>
                  <a:rPr lang="en-US" altLang="ko-KR" sz="1400" b="1" spc="-100" dirty="0"/>
                  <a:t>5</a:t>
                </a:r>
                <a:r>
                  <a:rPr lang="ko-KR" altLang="en-US" sz="1400" b="1" spc="-100" dirty="0"/>
                  <a:t>가지</a:t>
                </a: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1677296" y="2835607"/>
                <a:ext cx="2880000" cy="1985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100" b="1" dirty="0"/>
                  <a:t>3</a:t>
                </a:r>
                <a:r>
                  <a:rPr lang="ko-KR" altLang="en-US" sz="1100" b="1" dirty="0"/>
                  <a:t>분보다 </a:t>
                </a:r>
                <a:r>
                  <a:rPr lang="en-US" altLang="ko-KR" sz="1100" b="1" dirty="0"/>
                  <a:t>5</a:t>
                </a:r>
                <a:r>
                  <a:rPr lang="ko-KR" altLang="en-US" sz="1100" b="1" dirty="0"/>
                  <a:t>분 양치 </a:t>
                </a:r>
                <a:r>
                  <a:rPr lang="ko-KR" altLang="en-US" sz="1100" b="1" dirty="0" smtClean="0"/>
                  <a:t>습관</a:t>
                </a:r>
                <a:endParaRPr lang="en-US" altLang="ko-KR" sz="1100" b="1" dirty="0" smtClean="0"/>
              </a:p>
              <a:p>
                <a:pPr algn="ctr"/>
                <a:endParaRPr lang="ko-KR" altLang="en-US" sz="800" b="1" dirty="0"/>
              </a:p>
              <a:p>
                <a:pPr algn="ctr"/>
                <a:r>
                  <a:rPr lang="ko-KR" altLang="en-US" sz="800" dirty="0"/>
                  <a:t>일반적으로 치아 개수는 </a:t>
                </a:r>
                <a:r>
                  <a:rPr lang="en-US" altLang="ko-KR" sz="800" dirty="0"/>
                  <a:t>28</a:t>
                </a:r>
                <a:r>
                  <a:rPr lang="ko-KR" altLang="en-US" sz="800" dirty="0"/>
                  <a:t>개</a:t>
                </a:r>
                <a:r>
                  <a:rPr lang="en-US" altLang="ko-KR" sz="800" dirty="0"/>
                  <a:t>. </a:t>
                </a:r>
                <a:r>
                  <a:rPr lang="ko-KR" altLang="en-US" sz="800" dirty="0"/>
                  <a:t>의 저자인 </a:t>
                </a:r>
                <a:r>
                  <a:rPr lang="ko-KR" altLang="en-US" sz="800" dirty="0" err="1"/>
                  <a:t>하세가와</a:t>
                </a:r>
                <a:r>
                  <a:rPr lang="ko-KR" altLang="en-US" sz="800" dirty="0"/>
                  <a:t> </a:t>
                </a:r>
                <a:r>
                  <a:rPr lang="ko-KR" altLang="en-US" sz="800" dirty="0" err="1"/>
                  <a:t>요시야는</a:t>
                </a:r>
                <a:r>
                  <a:rPr lang="ko-KR" altLang="en-US" sz="800" dirty="0"/>
                  <a:t> 세균 덩어리인 </a:t>
                </a:r>
                <a:r>
                  <a:rPr lang="ko-KR" altLang="en-US" sz="800" dirty="0" err="1"/>
                  <a:t>플라그를</a:t>
                </a:r>
                <a:r>
                  <a:rPr lang="ko-KR" altLang="en-US" sz="800" dirty="0"/>
                  <a:t> 제거하기 위해 </a:t>
                </a:r>
                <a:r>
                  <a:rPr lang="en-US" altLang="ko-KR" sz="800" dirty="0"/>
                  <a:t>28</a:t>
                </a:r>
                <a:r>
                  <a:rPr lang="ko-KR" altLang="en-US" sz="800" dirty="0"/>
                  <a:t>개 치아를 하나하나 닦는다고 가정하면 </a:t>
                </a:r>
                <a:r>
                  <a:rPr lang="en-US" altLang="ko-KR" sz="800" dirty="0"/>
                  <a:t>3</a:t>
                </a:r>
                <a:r>
                  <a:rPr lang="ko-KR" altLang="en-US" sz="800" dirty="0"/>
                  <a:t>분은 사실 턱없이 부족한 시간이라고 말한다</a:t>
                </a:r>
                <a:r>
                  <a:rPr lang="en-US" altLang="ko-KR" sz="800" dirty="0"/>
                  <a:t>. </a:t>
                </a:r>
                <a:r>
                  <a:rPr lang="ko-KR" altLang="en-US" sz="800" dirty="0"/>
                  <a:t>제대로만 한다면 시간은 그리 중요하지 않지만 대다수가 그렇게 하지 못하기 때문에 시간을 조금 더 늘려야 할 필요가 있다는 것</a:t>
                </a:r>
                <a:r>
                  <a:rPr lang="en-US" altLang="ko-KR" sz="800" dirty="0" smtClean="0"/>
                  <a:t>.</a:t>
                </a:r>
              </a:p>
              <a:p>
                <a:pPr algn="ctr"/>
                <a:endParaRPr lang="en-US" altLang="ko-KR" sz="800" dirty="0"/>
              </a:p>
              <a:p>
                <a:pPr algn="ctr"/>
                <a:r>
                  <a:rPr lang="ko-KR" altLang="en-US" sz="800" dirty="0"/>
                  <a:t>평소 양치하는 시간이 </a:t>
                </a:r>
                <a:r>
                  <a:rPr lang="en-US" altLang="ko-KR" sz="800" dirty="0"/>
                  <a:t>5</a:t>
                </a:r>
                <a:r>
                  <a:rPr lang="ko-KR" altLang="en-US" sz="800" dirty="0"/>
                  <a:t>분 미만이라면 하루에 한 번 정도는 </a:t>
                </a:r>
                <a:r>
                  <a:rPr lang="en-US" altLang="ko-KR" sz="800" dirty="0"/>
                  <a:t>5</a:t>
                </a:r>
                <a:r>
                  <a:rPr lang="ko-KR" altLang="en-US" sz="800" dirty="0"/>
                  <a:t>분 양치를 </a:t>
                </a:r>
                <a:r>
                  <a:rPr lang="ko-KR" altLang="en-US" sz="800" dirty="0" err="1"/>
                  <a:t>습관화해보자</a:t>
                </a:r>
                <a:r>
                  <a:rPr lang="en-US" altLang="ko-KR" sz="800" dirty="0"/>
                  <a:t>. </a:t>
                </a:r>
                <a:r>
                  <a:rPr lang="ko-KR" altLang="en-US" sz="800" dirty="0"/>
                  <a:t>치아를 혀끝으로 문질렀을 때 거칠거칠한 느낌이 없어야 하며</a:t>
                </a:r>
                <a:r>
                  <a:rPr lang="en-US" altLang="ko-KR" sz="800" dirty="0"/>
                  <a:t>, </a:t>
                </a:r>
                <a:r>
                  <a:rPr lang="ko-KR" altLang="en-US" sz="800" dirty="0"/>
                  <a:t>만약 꼼꼼하게 양치를 했음에도 치아 표면이 거친 느낌이 든다면 </a:t>
                </a:r>
                <a:r>
                  <a:rPr lang="ko-KR" altLang="en-US" sz="800" dirty="0" err="1"/>
                  <a:t>플라그가</a:t>
                </a:r>
                <a:r>
                  <a:rPr lang="ko-KR" altLang="en-US" sz="800" dirty="0"/>
                  <a:t> 이미 치석으로 변했다는 뜻이다</a:t>
                </a:r>
                <a:r>
                  <a:rPr lang="en-US" altLang="ko-KR" sz="800" dirty="0"/>
                  <a:t>. </a:t>
                </a:r>
                <a:r>
                  <a:rPr lang="ko-KR" altLang="en-US" sz="800" dirty="0"/>
                  <a:t>식사 후 약 </a:t>
                </a:r>
                <a:r>
                  <a:rPr lang="en-US" altLang="ko-KR" sz="800" dirty="0"/>
                  <a:t>4~8</a:t>
                </a:r>
                <a:r>
                  <a:rPr lang="ko-KR" altLang="en-US" sz="800" dirty="0"/>
                  <a:t>시간 만에 </a:t>
                </a:r>
                <a:r>
                  <a:rPr lang="ko-KR" altLang="en-US" sz="800" dirty="0" err="1"/>
                  <a:t>플라그가</a:t>
                </a:r>
                <a:r>
                  <a:rPr lang="ko-KR" altLang="en-US" sz="800" dirty="0"/>
                  <a:t> 생기고</a:t>
                </a:r>
                <a:r>
                  <a:rPr lang="en-US" altLang="ko-KR" sz="800" dirty="0"/>
                  <a:t>, </a:t>
                </a:r>
                <a:r>
                  <a:rPr lang="ko-KR" altLang="en-US" sz="800" dirty="0"/>
                  <a:t>이 </a:t>
                </a:r>
                <a:r>
                  <a:rPr lang="ko-KR" altLang="en-US" sz="800" dirty="0" err="1"/>
                  <a:t>플라그가</a:t>
                </a:r>
                <a:r>
                  <a:rPr lang="ko-KR" altLang="en-US" sz="800" dirty="0"/>
                  <a:t> </a:t>
                </a:r>
                <a:r>
                  <a:rPr lang="en-US" altLang="ko-KR" sz="800" dirty="0"/>
                  <a:t>24</a:t>
                </a:r>
                <a:r>
                  <a:rPr lang="ko-KR" altLang="en-US" sz="800" dirty="0"/>
                  <a:t>시간이 지나면 치석이 된다</a:t>
                </a:r>
                <a:r>
                  <a:rPr lang="en-US" altLang="ko-KR" sz="800" dirty="0" smtClean="0"/>
                  <a:t>.</a:t>
                </a:r>
                <a:endParaRPr lang="en-US" altLang="ko-KR" sz="800" dirty="0"/>
              </a:p>
            </p:txBody>
          </p:sp>
          <p:grpSp>
            <p:nvGrpSpPr>
              <p:cNvPr id="81" name="그룹 80"/>
              <p:cNvGrpSpPr/>
              <p:nvPr/>
            </p:nvGrpSpPr>
            <p:grpSpPr>
              <a:xfrm>
                <a:off x="1749296" y="1520788"/>
                <a:ext cx="2736000" cy="1116000"/>
                <a:chOff x="1647895" y="659532"/>
                <a:chExt cx="6120000" cy="1584000"/>
              </a:xfrm>
            </p:grpSpPr>
            <p:sp>
              <p:nvSpPr>
                <p:cNvPr id="92" name="직사각형 91"/>
                <p:cNvSpPr/>
                <p:nvPr/>
              </p:nvSpPr>
              <p:spPr>
                <a:xfrm>
                  <a:off x="1647895" y="659532"/>
                  <a:ext cx="6120000" cy="1584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93" name="그룹 92"/>
                <p:cNvGrpSpPr/>
                <p:nvPr/>
              </p:nvGrpSpPr>
              <p:grpSpPr>
                <a:xfrm>
                  <a:off x="1647895" y="677532"/>
                  <a:ext cx="6120000" cy="1548000"/>
                  <a:chOff x="59267" y="499338"/>
                  <a:chExt cx="6120000" cy="3051426"/>
                </a:xfrm>
              </p:grpSpPr>
              <p:cxnSp>
                <p:nvCxnSpPr>
                  <p:cNvPr id="94" name="직선 연결선 93"/>
                  <p:cNvCxnSpPr/>
                  <p:nvPr/>
                </p:nvCxnSpPr>
                <p:spPr>
                  <a:xfrm>
                    <a:off x="59267" y="499338"/>
                    <a:ext cx="6120000" cy="3051426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직선 연결선 95"/>
                  <p:cNvCxnSpPr/>
                  <p:nvPr/>
                </p:nvCxnSpPr>
                <p:spPr>
                  <a:xfrm flipH="1">
                    <a:off x="66797" y="499338"/>
                    <a:ext cx="6104940" cy="3051426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2" name="그룹 81"/>
              <p:cNvGrpSpPr/>
              <p:nvPr/>
            </p:nvGrpSpPr>
            <p:grpSpPr>
              <a:xfrm>
                <a:off x="1605296" y="4437024"/>
                <a:ext cx="3024000" cy="431664"/>
                <a:chOff x="1676636" y="3825428"/>
                <a:chExt cx="3024000" cy="431664"/>
              </a:xfrm>
            </p:grpSpPr>
            <p:sp>
              <p:nvSpPr>
                <p:cNvPr id="83" name="직사각형 82"/>
                <p:cNvSpPr/>
                <p:nvPr/>
              </p:nvSpPr>
              <p:spPr>
                <a:xfrm>
                  <a:off x="1676636" y="3825428"/>
                  <a:ext cx="3024000" cy="4316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89" name="그룹 88"/>
                <p:cNvGrpSpPr/>
                <p:nvPr/>
              </p:nvGrpSpPr>
              <p:grpSpPr>
                <a:xfrm>
                  <a:off x="2893698" y="3933538"/>
                  <a:ext cx="589877" cy="215444"/>
                  <a:chOff x="5281685" y="4396789"/>
                  <a:chExt cx="589877" cy="215444"/>
                </a:xfrm>
              </p:grpSpPr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5281685" y="4396789"/>
                    <a:ext cx="51488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800" b="1" dirty="0" smtClean="0"/>
                      <a:t>더 보기</a:t>
                    </a:r>
                    <a:endParaRPr lang="en-US" altLang="ko-KR" sz="800" b="1" dirty="0"/>
                  </a:p>
                </p:txBody>
              </p:sp>
              <p:pic>
                <p:nvPicPr>
                  <p:cNvPr id="91" name="그림 90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5400000">
                    <a:off x="5763562" y="4443196"/>
                    <a:ext cx="108000" cy="108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sp>
          <p:nvSpPr>
            <p:cNvPr id="75" name="직사각형 74"/>
            <p:cNvSpPr/>
            <p:nvPr/>
          </p:nvSpPr>
          <p:spPr>
            <a:xfrm>
              <a:off x="1605296" y="620688"/>
              <a:ext cx="3024000" cy="3816000"/>
            </a:xfrm>
            <a:prstGeom prst="rect">
              <a:avLst/>
            </a:prstGeom>
            <a:solidFill>
              <a:srgbClr val="018BED">
                <a:alpha val="30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맛보기 </a:t>
              </a:r>
              <a:r>
                <a:rPr lang="ko-KR" altLang="en-US" sz="1400" dirty="0" err="1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</a:t>
              </a:r>
              <a:endPara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10/23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수급예정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4" name="직사각형 223"/>
          <p:cNvSpPr/>
          <p:nvPr/>
        </p:nvSpPr>
        <p:spPr>
          <a:xfrm>
            <a:off x="1497296" y="6237312"/>
            <a:ext cx="3240000" cy="6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532620" y="6280631"/>
            <a:ext cx="19736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구독하시고 </a:t>
            </a:r>
            <a:endParaRPr lang="en-US" altLang="ko-KR" sz="8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매월 </a:t>
            </a:r>
            <a:r>
              <a:rPr lang="ko-KR" altLang="en-US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치아건강에 도움되는 알찬 정보와</a:t>
            </a:r>
          </a:p>
          <a:p>
            <a:r>
              <a:rPr lang="ko-KR" altLang="en-US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푸짐한 </a:t>
            </a:r>
            <a:r>
              <a:rPr lang="ko-KR" altLang="en-US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경품이벤트에 참여해보세요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3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응모기간 </a:t>
            </a:r>
            <a: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2020. 11. 04 ~ 12. 09</a:t>
            </a:r>
          </a:p>
        </p:txBody>
      </p:sp>
      <p:grpSp>
        <p:nvGrpSpPr>
          <p:cNvPr id="226" name="그룹 225"/>
          <p:cNvGrpSpPr/>
          <p:nvPr/>
        </p:nvGrpSpPr>
        <p:grpSpPr>
          <a:xfrm>
            <a:off x="3426982" y="6417312"/>
            <a:ext cx="1202314" cy="288000"/>
            <a:chOff x="5281685" y="6462000"/>
            <a:chExt cx="1202314" cy="288000"/>
          </a:xfrm>
        </p:grpSpPr>
        <p:grpSp>
          <p:nvGrpSpPr>
            <p:cNvPr id="227" name="그룹 226"/>
            <p:cNvGrpSpPr/>
            <p:nvPr/>
          </p:nvGrpSpPr>
          <p:grpSpPr>
            <a:xfrm>
              <a:off x="5281685" y="6462000"/>
              <a:ext cx="1202314" cy="288000"/>
              <a:chOff x="6221750" y="6445926"/>
              <a:chExt cx="1202314" cy="288000"/>
            </a:xfrm>
          </p:grpSpPr>
          <p:sp>
            <p:nvSpPr>
              <p:cNvPr id="229" name="직사각형 228"/>
              <p:cNvSpPr/>
              <p:nvPr/>
            </p:nvSpPr>
            <p:spPr>
              <a:xfrm>
                <a:off x="6236064" y="6445926"/>
                <a:ext cx="1188000" cy="288000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6221750" y="6482204"/>
                <a:ext cx="10663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spc="-50" dirty="0" err="1" smtClean="0">
                    <a:solidFill>
                      <a:schemeClr val="bg1"/>
                    </a:solidFill>
                  </a:rPr>
                  <a:t>스마일케어</a:t>
                </a:r>
                <a:r>
                  <a:rPr lang="ko-KR" altLang="en-US" sz="800" b="1" spc="-50" dirty="0" smtClean="0">
                    <a:solidFill>
                      <a:schemeClr val="bg1"/>
                    </a:solidFill>
                  </a:rPr>
                  <a:t> 구독하기</a:t>
                </a:r>
                <a:endParaRPr lang="en-US" altLang="ko-KR" sz="800" b="1" spc="-5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28" name="그림 227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0577" y="6534000"/>
              <a:ext cx="144000" cy="144001"/>
            </a:xfrm>
            <a:prstGeom prst="rect">
              <a:avLst/>
            </a:prstGeom>
          </p:spPr>
        </p:pic>
      </p:grpSp>
      <p:sp>
        <p:nvSpPr>
          <p:cNvPr id="78" name="타원 77"/>
          <p:cNvSpPr/>
          <p:nvPr/>
        </p:nvSpPr>
        <p:spPr>
          <a:xfrm>
            <a:off x="1460612" y="3376878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1388604" y="6309320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1"/>
          <p:cNvSpPr/>
          <p:nvPr/>
        </p:nvSpPr>
        <p:spPr>
          <a:xfrm>
            <a:off x="2144688" y="2636912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1"/>
          <p:cNvSpPr/>
          <p:nvPr/>
        </p:nvSpPr>
        <p:spPr>
          <a:xfrm>
            <a:off x="2144688" y="6057292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0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497296" y="507132"/>
            <a:ext cx="3240000" cy="635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796553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서브메인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모바일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497296" y="354408"/>
            <a:ext cx="3240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68812" y="354408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2" name="직사각형 271"/>
          <p:cNvSpPr/>
          <p:nvPr/>
        </p:nvSpPr>
        <p:spPr>
          <a:xfrm>
            <a:off x="68812" y="507132"/>
            <a:ext cx="1368000" cy="30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68812" y="507132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소개 영역</a:t>
            </a:r>
          </a:p>
        </p:txBody>
      </p:sp>
      <p:sp>
        <p:nvSpPr>
          <p:cNvPr id="274" name="직사각형 273"/>
          <p:cNvSpPr/>
          <p:nvPr/>
        </p:nvSpPr>
        <p:spPr>
          <a:xfrm>
            <a:off x="68812" y="974181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치아건강나이체크하기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구독기능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" name="직사각형 274"/>
          <p:cNvSpPr/>
          <p:nvPr/>
        </p:nvSpPr>
        <p:spPr>
          <a:xfrm>
            <a:off x="68812" y="1441230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이주의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" name="직사각형 275"/>
          <p:cNvSpPr/>
          <p:nvPr/>
        </p:nvSpPr>
        <p:spPr>
          <a:xfrm>
            <a:off x="68812" y="2375328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 자문 서비스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68812" y="4255911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68812" y="1908279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제공예정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9" name="직사각형 278"/>
          <p:cNvSpPr/>
          <p:nvPr/>
        </p:nvSpPr>
        <p:spPr>
          <a:xfrm>
            <a:off x="68812" y="2842377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치아보험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(DTC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0" name="직사각형 279"/>
          <p:cNvSpPr/>
          <p:nvPr/>
        </p:nvSpPr>
        <p:spPr>
          <a:xfrm>
            <a:off x="68812" y="3309426"/>
            <a:ext cx="1368000" cy="4726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 </a:t>
            </a: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구독하기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플로팅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1" name="직사각형 280"/>
          <p:cNvSpPr/>
          <p:nvPr/>
        </p:nvSpPr>
        <p:spPr>
          <a:xfrm>
            <a:off x="68812" y="3781154"/>
            <a:ext cx="1368000" cy="4726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구독해지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" name="직사각형 281"/>
          <p:cNvSpPr/>
          <p:nvPr/>
        </p:nvSpPr>
        <p:spPr>
          <a:xfrm>
            <a:off x="68812" y="1437426"/>
            <a:ext cx="1368000" cy="468000"/>
          </a:xfrm>
          <a:prstGeom prst="rect">
            <a:avLst/>
          </a:prstGeom>
          <a:solidFill>
            <a:srgbClr val="018BED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721507"/>
              </p:ext>
            </p:extLst>
          </p:nvPr>
        </p:nvGraphicFramePr>
        <p:xfrm>
          <a:off x="7691267" y="304800"/>
          <a:ext cx="2160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맛보기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콘텐츠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제공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더보기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버튼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Tap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 전체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콘텐츠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접기 버튼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Tap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 일부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콘텐츠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8" name="직사각형 147"/>
          <p:cNvSpPr/>
          <p:nvPr/>
        </p:nvSpPr>
        <p:spPr>
          <a:xfrm>
            <a:off x="1495573" y="5085184"/>
            <a:ext cx="3240000" cy="32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1640632" y="5919200"/>
            <a:ext cx="612000" cy="612000"/>
            <a:chOff x="1671042" y="1055849"/>
            <a:chExt cx="720000" cy="648000"/>
          </a:xfrm>
        </p:grpSpPr>
        <p:grpSp>
          <p:nvGrpSpPr>
            <p:cNvPr id="150" name="그룹 149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152" name="직사각형 151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53" name="그룹 152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154" name="직선 연결선 153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1" name="TextBox 150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</a:rPr>
                <a:t>건강</a:t>
              </a:r>
              <a:r>
                <a:rPr lang="en-US" altLang="ko-KR" sz="900" dirty="0" smtClean="0">
                  <a:solidFill>
                    <a:schemeClr val="bg1"/>
                  </a:solidFill>
                </a:rPr>
                <a:t>/</a:t>
              </a:r>
              <a:r>
                <a:rPr lang="ko-KR" altLang="en-US" sz="900" dirty="0" smtClean="0">
                  <a:solidFill>
                    <a:schemeClr val="bg1"/>
                  </a:solidFill>
                </a:rPr>
                <a:t>미용</a:t>
              </a:r>
              <a:endParaRPr lang="en-US" altLang="ko-KR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2308462" y="5919200"/>
            <a:ext cx="612000" cy="612000"/>
            <a:chOff x="1671042" y="1055849"/>
            <a:chExt cx="720000" cy="648000"/>
          </a:xfrm>
        </p:grpSpPr>
        <p:grpSp>
          <p:nvGrpSpPr>
            <p:cNvPr id="157" name="그룹 156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159" name="직사각형 158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60" name="그룹 159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161" name="직선 연결선 160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연결선 161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8" name="TextBox 157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교정</a:t>
              </a:r>
              <a:endParaRPr lang="en-US" altLang="ko-KR" sz="900" dirty="0"/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2976292" y="5919200"/>
            <a:ext cx="612000" cy="612000"/>
            <a:chOff x="1671042" y="1055849"/>
            <a:chExt cx="720000" cy="648000"/>
          </a:xfrm>
        </p:grpSpPr>
        <p:grpSp>
          <p:nvGrpSpPr>
            <p:cNvPr id="164" name="그룹 163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74" name="그룹 173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175" name="직선 연결선 174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5" name="TextBox 164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구강</a:t>
              </a:r>
              <a:endParaRPr lang="en-US" altLang="ko-KR" sz="900" dirty="0"/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3644122" y="5919200"/>
            <a:ext cx="612000" cy="612000"/>
            <a:chOff x="1671042" y="1055849"/>
            <a:chExt cx="720000" cy="648000"/>
          </a:xfrm>
        </p:grpSpPr>
        <p:grpSp>
          <p:nvGrpSpPr>
            <p:cNvPr id="178" name="그룹 177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180" name="직사각형 179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81" name="그룹 180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182" name="직선 연결선 181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직선 연결선 182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9" name="TextBox 178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보철</a:t>
              </a:r>
              <a:endParaRPr lang="en-US" altLang="ko-KR" sz="900" dirty="0"/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4311952" y="5919200"/>
            <a:ext cx="612000" cy="612000"/>
            <a:chOff x="1671042" y="1055849"/>
            <a:chExt cx="720000" cy="648000"/>
          </a:xfrm>
        </p:grpSpPr>
        <p:grpSp>
          <p:nvGrpSpPr>
            <p:cNvPr id="186" name="그룹 185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188" name="직사각형 187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89" name="그룹 188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190" name="직선 연결선 189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직선 연결선 190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7" name="TextBox 186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소아치과</a:t>
              </a:r>
              <a:endParaRPr lang="en-US" altLang="ko-KR" sz="900" dirty="0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532620" y="6669360"/>
            <a:ext cx="24150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#20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 치아로 중년까지 살고 싶다면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잘 씹어라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1541284" y="6908599"/>
            <a:ext cx="26327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이가 시린 이유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충치가 아니라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치아 균열일 수 있다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1541284" y="7147838"/>
            <a:ext cx="2332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닦아도 닦아도 누런 치아 </a:t>
            </a:r>
            <a:r>
              <a:rPr lang="ko-KR" altLang="en-US" sz="900" spc="-8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황니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원인과 예방법</a:t>
            </a:r>
            <a:endParaRPr lang="en-US" altLang="ko-KR" sz="900" spc="-8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1679122" y="5481228"/>
            <a:ext cx="28729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세분화된 카테고리의 다양한 정보로 여러분을 찾아갑니다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spc="-8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1497296" y="5240233"/>
            <a:ext cx="3240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200" b="1" spc="-100" dirty="0" err="1"/>
              <a:t>스마일케어</a:t>
            </a:r>
            <a:r>
              <a:rPr lang="ko-KR" altLang="en-US" sz="1200" b="1" spc="-100" dirty="0"/>
              <a:t> 제공 예정 </a:t>
            </a:r>
            <a:r>
              <a:rPr lang="ko-KR" altLang="en-US" sz="1200" b="1" spc="-100" dirty="0" err="1"/>
              <a:t>콘텐츠</a:t>
            </a:r>
            <a:r>
              <a:rPr lang="ko-KR" altLang="en-US" sz="1200" b="1" spc="-100" dirty="0"/>
              <a:t> 소개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1532620" y="7387077"/>
            <a:ext cx="2617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낮에도 드르륵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치아 건강을 위협하는 </a:t>
            </a:r>
            <a:r>
              <a:rPr lang="ko-KR" altLang="en-US" sz="900" spc="-8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주간이갈이증</a:t>
            </a:r>
            <a:endParaRPr lang="en-US" altLang="ko-KR" sz="900" spc="-8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541284" y="7626316"/>
            <a:ext cx="29302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흔희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알려진 치아관련 속설들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과연 믿어도 되는 정보일까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541284" y="7865553"/>
            <a:ext cx="3049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칫솔은 세균 덩어리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치아 건강을 위한 칫솔 교체시기 관리법</a:t>
            </a:r>
          </a:p>
        </p:txBody>
      </p:sp>
      <p:sp>
        <p:nvSpPr>
          <p:cNvPr id="201" name="직사각형 200"/>
          <p:cNvSpPr/>
          <p:nvPr/>
        </p:nvSpPr>
        <p:spPr>
          <a:xfrm>
            <a:off x="4737295" y="4941168"/>
            <a:ext cx="2879529" cy="220667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6" name="직사각형 315"/>
          <p:cNvSpPr/>
          <p:nvPr/>
        </p:nvSpPr>
        <p:spPr>
          <a:xfrm>
            <a:off x="1497296" y="507132"/>
            <a:ext cx="3240000" cy="63508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605296" y="620688"/>
            <a:ext cx="302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605296" y="817548"/>
            <a:ext cx="302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400" b="1" spc="-100" dirty="0" smtClean="0"/>
              <a:t>비싼 </a:t>
            </a:r>
            <a:r>
              <a:rPr lang="ko-KR" altLang="en-US" sz="1400" b="1" spc="-100" dirty="0"/>
              <a:t>치과 대신 집에서 </a:t>
            </a:r>
            <a:r>
              <a:rPr lang="en-US" altLang="ko-KR" sz="1400" b="1" spc="-100" dirty="0" smtClean="0"/>
              <a:t/>
            </a:r>
            <a:br>
              <a:rPr lang="en-US" altLang="ko-KR" sz="1400" b="1" spc="-100" dirty="0" smtClean="0"/>
            </a:br>
            <a:r>
              <a:rPr lang="ko-KR" altLang="en-US" sz="1400" b="1" spc="-100" dirty="0" smtClean="0"/>
              <a:t>구강건강을 </a:t>
            </a:r>
            <a:r>
              <a:rPr lang="ko-KR" altLang="en-US" sz="1400" b="1" spc="-100" dirty="0"/>
              <a:t>지키는 </a:t>
            </a:r>
            <a:r>
              <a:rPr lang="en-US" altLang="ko-KR" sz="1400" b="1" spc="-100" dirty="0"/>
              <a:t>5</a:t>
            </a:r>
            <a:r>
              <a:rPr lang="ko-KR" altLang="en-US" sz="1400" b="1" spc="-100" dirty="0"/>
              <a:t>가지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1677296" y="2835607"/>
            <a:ext cx="288000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3</a:t>
            </a:r>
            <a:r>
              <a:rPr lang="ko-KR" altLang="en-US" sz="1100" b="1" dirty="0"/>
              <a:t>분보다 </a:t>
            </a:r>
            <a:r>
              <a:rPr lang="en-US" altLang="ko-KR" sz="1100" b="1" dirty="0"/>
              <a:t>5</a:t>
            </a:r>
            <a:r>
              <a:rPr lang="ko-KR" altLang="en-US" sz="1100" b="1" dirty="0"/>
              <a:t>분 양치 </a:t>
            </a:r>
            <a:r>
              <a:rPr lang="ko-KR" altLang="en-US" sz="1100" b="1" dirty="0" smtClean="0"/>
              <a:t>습관</a:t>
            </a:r>
            <a:endParaRPr lang="en-US" altLang="ko-KR" sz="1100" b="1" dirty="0" smtClean="0"/>
          </a:p>
          <a:p>
            <a:pPr algn="ctr"/>
            <a:endParaRPr lang="ko-KR" altLang="en-US" sz="800" b="1" dirty="0"/>
          </a:p>
          <a:p>
            <a:pPr algn="ctr"/>
            <a:r>
              <a:rPr lang="ko-KR" altLang="en-US" sz="800" dirty="0"/>
              <a:t>일반적으로 치아 개수는 </a:t>
            </a:r>
            <a:r>
              <a:rPr lang="en-US" altLang="ko-KR" sz="800" dirty="0"/>
              <a:t>28</a:t>
            </a:r>
            <a:r>
              <a:rPr lang="ko-KR" altLang="en-US" sz="800" dirty="0"/>
              <a:t>개</a:t>
            </a:r>
            <a:r>
              <a:rPr lang="en-US" altLang="ko-KR" sz="800" dirty="0"/>
              <a:t>. </a:t>
            </a:r>
            <a:r>
              <a:rPr lang="ko-KR" altLang="en-US" sz="800" dirty="0"/>
              <a:t>의 저자인 </a:t>
            </a:r>
            <a:r>
              <a:rPr lang="ko-KR" altLang="en-US" sz="800" dirty="0" err="1"/>
              <a:t>하세가와</a:t>
            </a:r>
            <a:r>
              <a:rPr lang="ko-KR" altLang="en-US" sz="800" dirty="0"/>
              <a:t> </a:t>
            </a:r>
            <a:r>
              <a:rPr lang="ko-KR" altLang="en-US" sz="800" dirty="0" err="1"/>
              <a:t>요시야는</a:t>
            </a:r>
            <a:r>
              <a:rPr lang="ko-KR" altLang="en-US" sz="800" dirty="0"/>
              <a:t> 세균 덩어리인 </a:t>
            </a:r>
            <a:r>
              <a:rPr lang="ko-KR" altLang="en-US" sz="800" dirty="0" err="1"/>
              <a:t>플라그를</a:t>
            </a:r>
            <a:r>
              <a:rPr lang="ko-KR" altLang="en-US" sz="800" dirty="0"/>
              <a:t> 제거하기 위해 </a:t>
            </a:r>
            <a:r>
              <a:rPr lang="en-US" altLang="ko-KR" sz="800" dirty="0"/>
              <a:t>28</a:t>
            </a:r>
            <a:r>
              <a:rPr lang="ko-KR" altLang="en-US" sz="800" dirty="0"/>
              <a:t>개 치아를 하나하나 닦는다고 가정하면 </a:t>
            </a:r>
            <a:r>
              <a:rPr lang="en-US" altLang="ko-KR" sz="800" dirty="0"/>
              <a:t>3</a:t>
            </a:r>
            <a:r>
              <a:rPr lang="ko-KR" altLang="en-US" sz="800" dirty="0"/>
              <a:t>분은 사실 턱없이 부족한 시간이라고 말한다</a:t>
            </a:r>
            <a:r>
              <a:rPr lang="en-US" altLang="ko-KR" sz="800" dirty="0"/>
              <a:t>. </a:t>
            </a:r>
            <a:r>
              <a:rPr lang="ko-KR" altLang="en-US" sz="800" dirty="0"/>
              <a:t>제대로만 한다면 시간은 그리 중요하지 않지만 대다수가 그렇게 하지 못하기 때문에 시간을 조금 더 늘려야 할 필요가 있다는 것</a:t>
            </a:r>
            <a:r>
              <a:rPr lang="en-US" altLang="ko-KR" sz="800" dirty="0" smtClean="0"/>
              <a:t>.</a:t>
            </a:r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평소 양치하는 시간이 </a:t>
            </a:r>
            <a:r>
              <a:rPr lang="en-US" altLang="ko-KR" sz="800" dirty="0"/>
              <a:t>5</a:t>
            </a:r>
            <a:r>
              <a:rPr lang="ko-KR" altLang="en-US" sz="800" dirty="0"/>
              <a:t>분 미만이라면 하루에 한 번 정도는 </a:t>
            </a:r>
            <a:r>
              <a:rPr lang="en-US" altLang="ko-KR" sz="800" dirty="0"/>
              <a:t>5</a:t>
            </a:r>
            <a:r>
              <a:rPr lang="ko-KR" altLang="en-US" sz="800" dirty="0"/>
              <a:t>분 양치를 </a:t>
            </a:r>
            <a:r>
              <a:rPr lang="ko-KR" altLang="en-US" sz="800" dirty="0" err="1"/>
              <a:t>습관화해보자</a:t>
            </a:r>
            <a:r>
              <a:rPr lang="en-US" altLang="ko-KR" sz="800" dirty="0"/>
              <a:t>. </a:t>
            </a:r>
            <a:r>
              <a:rPr lang="ko-KR" altLang="en-US" sz="800" dirty="0"/>
              <a:t>치아를 혀끝으로 문질렀을 때 거칠거칠한 느낌이 없어야 하며</a:t>
            </a:r>
            <a:r>
              <a:rPr lang="en-US" altLang="ko-KR" sz="800" dirty="0"/>
              <a:t>, </a:t>
            </a:r>
            <a:r>
              <a:rPr lang="ko-KR" altLang="en-US" sz="800" dirty="0"/>
              <a:t>만약 꼼꼼하게 양치를 했음에도 치아 표면이 거친 느낌이 든다면 </a:t>
            </a:r>
            <a:r>
              <a:rPr lang="ko-KR" altLang="en-US" sz="800" dirty="0" err="1"/>
              <a:t>플라그가</a:t>
            </a:r>
            <a:r>
              <a:rPr lang="ko-KR" altLang="en-US" sz="800" dirty="0"/>
              <a:t> 이미 치석으로 변했다는 뜻이다</a:t>
            </a:r>
            <a:r>
              <a:rPr lang="en-US" altLang="ko-KR" sz="800" dirty="0"/>
              <a:t>. </a:t>
            </a:r>
            <a:r>
              <a:rPr lang="ko-KR" altLang="en-US" sz="800" dirty="0"/>
              <a:t>식사 후 약 </a:t>
            </a:r>
            <a:r>
              <a:rPr lang="en-US" altLang="ko-KR" sz="800" dirty="0"/>
              <a:t>4~8</a:t>
            </a:r>
            <a:r>
              <a:rPr lang="ko-KR" altLang="en-US" sz="800" dirty="0"/>
              <a:t>시간 만에 </a:t>
            </a:r>
            <a:r>
              <a:rPr lang="ko-KR" altLang="en-US" sz="800" dirty="0" err="1"/>
              <a:t>플라그가</a:t>
            </a:r>
            <a:r>
              <a:rPr lang="ko-KR" altLang="en-US" sz="800" dirty="0"/>
              <a:t> 생기고</a:t>
            </a:r>
            <a:r>
              <a:rPr lang="en-US" altLang="ko-KR" sz="800" dirty="0"/>
              <a:t>, </a:t>
            </a:r>
            <a:r>
              <a:rPr lang="ko-KR" altLang="en-US" sz="800" dirty="0"/>
              <a:t>이 </a:t>
            </a:r>
            <a:r>
              <a:rPr lang="ko-KR" altLang="en-US" sz="800" dirty="0" err="1"/>
              <a:t>플라그가</a:t>
            </a:r>
            <a:r>
              <a:rPr lang="ko-KR" altLang="en-US" sz="800" dirty="0"/>
              <a:t> </a:t>
            </a:r>
            <a:r>
              <a:rPr lang="en-US" altLang="ko-KR" sz="800" dirty="0"/>
              <a:t>24</a:t>
            </a:r>
            <a:r>
              <a:rPr lang="ko-KR" altLang="en-US" sz="800" dirty="0"/>
              <a:t>시간이 지나면 치석이 된다</a:t>
            </a:r>
            <a:r>
              <a:rPr lang="en-US" altLang="ko-KR" sz="800" dirty="0" smtClean="0"/>
              <a:t>.</a:t>
            </a:r>
            <a:endParaRPr lang="en-US" altLang="ko-KR" sz="800" dirty="0"/>
          </a:p>
        </p:txBody>
      </p:sp>
      <p:grpSp>
        <p:nvGrpSpPr>
          <p:cNvPr id="91" name="그룹 90"/>
          <p:cNvGrpSpPr/>
          <p:nvPr/>
        </p:nvGrpSpPr>
        <p:grpSpPr>
          <a:xfrm>
            <a:off x="1749296" y="1520788"/>
            <a:ext cx="2736000" cy="1116000"/>
            <a:chOff x="1647895" y="659532"/>
            <a:chExt cx="6120000" cy="1584000"/>
          </a:xfrm>
        </p:grpSpPr>
        <p:sp>
          <p:nvSpPr>
            <p:cNvPr id="92" name="직사각형 91"/>
            <p:cNvSpPr/>
            <p:nvPr/>
          </p:nvSpPr>
          <p:spPr>
            <a:xfrm>
              <a:off x="1647895" y="659532"/>
              <a:ext cx="6120000" cy="158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1647895" y="677532"/>
              <a:ext cx="6120000" cy="1548000"/>
              <a:chOff x="59267" y="499338"/>
              <a:chExt cx="6120000" cy="3051426"/>
            </a:xfrm>
          </p:grpSpPr>
          <p:cxnSp>
            <p:nvCxnSpPr>
              <p:cNvPr id="94" name="직선 연결선 93"/>
              <p:cNvCxnSpPr/>
              <p:nvPr/>
            </p:nvCxnSpPr>
            <p:spPr>
              <a:xfrm>
                <a:off x="59267" y="499338"/>
                <a:ext cx="6120000" cy="30514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 flipH="1">
                <a:off x="66797" y="499338"/>
                <a:ext cx="6104940" cy="30514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그룹 1"/>
          <p:cNvGrpSpPr/>
          <p:nvPr/>
        </p:nvGrpSpPr>
        <p:grpSpPr>
          <a:xfrm>
            <a:off x="1605296" y="4437024"/>
            <a:ext cx="3024000" cy="431664"/>
            <a:chOff x="1676636" y="3825428"/>
            <a:chExt cx="3024000" cy="431664"/>
          </a:xfrm>
        </p:grpSpPr>
        <p:sp>
          <p:nvSpPr>
            <p:cNvPr id="96" name="직사각형 95"/>
            <p:cNvSpPr/>
            <p:nvPr/>
          </p:nvSpPr>
          <p:spPr>
            <a:xfrm>
              <a:off x="1676636" y="3825428"/>
              <a:ext cx="3024000" cy="4316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2893698" y="3933538"/>
              <a:ext cx="589877" cy="215444"/>
              <a:chOff x="5281685" y="4396789"/>
              <a:chExt cx="589877" cy="215444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5281685" y="4396789"/>
                <a:ext cx="51488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smtClean="0"/>
                  <a:t>더 보기</a:t>
                </a:r>
                <a:endParaRPr lang="en-US" altLang="ko-KR" sz="800" b="1" dirty="0"/>
              </a:p>
            </p:txBody>
          </p:sp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763562" y="4443196"/>
                <a:ext cx="108000" cy="1080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00" name="직사각형 99"/>
          <p:cNvSpPr/>
          <p:nvPr/>
        </p:nvSpPr>
        <p:spPr>
          <a:xfrm>
            <a:off x="1605296" y="620688"/>
            <a:ext cx="3024000" cy="3816000"/>
          </a:xfrm>
          <a:prstGeom prst="rect">
            <a:avLst/>
          </a:prstGeom>
          <a:solidFill>
            <a:srgbClr val="018BED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맛보기 </a:t>
            </a:r>
            <a:r>
              <a:rPr lang="ko-KR" altLang="en-US" sz="14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endParaRPr lang="en-US" altLang="ko-KR" sz="14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10/23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수급예정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880992" y="4437024"/>
            <a:ext cx="3024000" cy="4316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6147326" y="4545134"/>
            <a:ext cx="540605" cy="215444"/>
            <a:chOff x="5330957" y="4396789"/>
            <a:chExt cx="540605" cy="215444"/>
          </a:xfrm>
        </p:grpSpPr>
        <p:sp>
          <p:nvSpPr>
            <p:cNvPr id="107" name="TextBox 106"/>
            <p:cNvSpPr txBox="1"/>
            <p:nvPr/>
          </p:nvSpPr>
          <p:spPr>
            <a:xfrm>
              <a:off x="5330957" y="439678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/>
                <a:t>접기</a:t>
              </a:r>
              <a:endParaRPr lang="en-US" altLang="ko-KR" sz="800" b="1" dirty="0"/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5763562" y="4443196"/>
              <a:ext cx="108000" cy="108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9" name="타원 258"/>
          <p:cNvSpPr/>
          <p:nvPr/>
        </p:nvSpPr>
        <p:spPr>
          <a:xfrm>
            <a:off x="1568624" y="512676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7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497296" y="507132"/>
            <a:ext cx="3240000" cy="635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450089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서브메인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모바일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3/4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497296" y="354408"/>
            <a:ext cx="3240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1495573" y="512676"/>
            <a:ext cx="324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40632" y="1346692"/>
            <a:ext cx="612000" cy="612000"/>
            <a:chOff x="1671042" y="1055849"/>
            <a:chExt cx="720000" cy="648000"/>
          </a:xfrm>
        </p:grpSpPr>
        <p:grpSp>
          <p:nvGrpSpPr>
            <p:cNvPr id="169" name="그룹 168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170" name="직사각형 169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71" name="그룹 170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172" name="직선 연결선 171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 172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4" name="TextBox 183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</a:rPr>
                <a:t>건강</a:t>
              </a:r>
              <a:r>
                <a:rPr lang="en-US" altLang="ko-KR" sz="900" dirty="0" smtClean="0">
                  <a:solidFill>
                    <a:schemeClr val="bg1"/>
                  </a:solidFill>
                </a:rPr>
                <a:t>/</a:t>
              </a:r>
              <a:r>
                <a:rPr lang="ko-KR" altLang="en-US" sz="900" dirty="0" smtClean="0">
                  <a:solidFill>
                    <a:schemeClr val="bg1"/>
                  </a:solidFill>
                </a:rPr>
                <a:t>미용</a:t>
              </a:r>
              <a:endParaRPr lang="en-US" altLang="ko-KR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2308462" y="1346692"/>
            <a:ext cx="612000" cy="612000"/>
            <a:chOff x="1671042" y="1055849"/>
            <a:chExt cx="720000" cy="648000"/>
          </a:xfrm>
        </p:grpSpPr>
        <p:grpSp>
          <p:nvGrpSpPr>
            <p:cNvPr id="209" name="그룹 208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211" name="직사각형 210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12" name="그룹 211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213" name="직선 연결선 212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직선 연결선 213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0" name="TextBox 209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교정</a:t>
              </a:r>
              <a:endParaRPr lang="en-US" altLang="ko-KR" sz="900" dirty="0"/>
            </a:p>
          </p:txBody>
        </p:sp>
      </p:grpSp>
      <p:grpSp>
        <p:nvGrpSpPr>
          <p:cNvPr id="215" name="그룹 214"/>
          <p:cNvGrpSpPr/>
          <p:nvPr/>
        </p:nvGrpSpPr>
        <p:grpSpPr>
          <a:xfrm>
            <a:off x="2976292" y="1346692"/>
            <a:ext cx="612000" cy="612000"/>
            <a:chOff x="1671042" y="1055849"/>
            <a:chExt cx="720000" cy="648000"/>
          </a:xfrm>
        </p:grpSpPr>
        <p:grpSp>
          <p:nvGrpSpPr>
            <p:cNvPr id="216" name="그룹 215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218" name="직사각형 217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19" name="그룹 218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220" name="직선 연결선 219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직선 연결선 220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7" name="TextBox 216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구강</a:t>
              </a:r>
              <a:endParaRPr lang="en-US" altLang="ko-KR" sz="900" dirty="0"/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3644122" y="1346692"/>
            <a:ext cx="612000" cy="612000"/>
            <a:chOff x="1671042" y="1055849"/>
            <a:chExt cx="720000" cy="648000"/>
          </a:xfrm>
        </p:grpSpPr>
        <p:grpSp>
          <p:nvGrpSpPr>
            <p:cNvPr id="223" name="그룹 222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225" name="직사각형 224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26" name="그룹 225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227" name="직선 연결선 226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직선 연결선 227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4" name="TextBox 223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보철</a:t>
              </a:r>
              <a:endParaRPr lang="en-US" altLang="ko-KR" sz="900" dirty="0"/>
            </a:p>
          </p:txBody>
        </p:sp>
      </p:grpSp>
      <p:grpSp>
        <p:nvGrpSpPr>
          <p:cNvPr id="229" name="그룹 228"/>
          <p:cNvGrpSpPr/>
          <p:nvPr/>
        </p:nvGrpSpPr>
        <p:grpSpPr>
          <a:xfrm>
            <a:off x="4311952" y="1346692"/>
            <a:ext cx="612000" cy="612000"/>
            <a:chOff x="1671042" y="1055849"/>
            <a:chExt cx="720000" cy="648000"/>
          </a:xfrm>
        </p:grpSpPr>
        <p:grpSp>
          <p:nvGrpSpPr>
            <p:cNvPr id="230" name="그룹 229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232" name="직사각형 231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33" name="그룹 232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234" name="직선 연결선 233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직선 연결선 234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1" name="TextBox 230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소아치과</a:t>
              </a:r>
              <a:endParaRPr lang="en-US" altLang="ko-KR" sz="900" dirty="0"/>
            </a:p>
          </p:txBody>
        </p:sp>
      </p:grpSp>
      <p:grpSp>
        <p:nvGrpSpPr>
          <p:cNvPr id="236" name="그룹 235"/>
          <p:cNvGrpSpPr/>
          <p:nvPr/>
        </p:nvGrpSpPr>
        <p:grpSpPr>
          <a:xfrm>
            <a:off x="4979782" y="1346692"/>
            <a:ext cx="612000" cy="612000"/>
            <a:chOff x="1671042" y="1055849"/>
            <a:chExt cx="720000" cy="648000"/>
          </a:xfrm>
        </p:grpSpPr>
        <p:grpSp>
          <p:nvGrpSpPr>
            <p:cNvPr id="237" name="그룹 236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239" name="직사각형 238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40" name="그룹 239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241" name="직선 연결선 240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직선 연결선 241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8" name="TextBox 237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영상검사</a:t>
              </a:r>
              <a:endParaRPr lang="en-US" altLang="ko-KR" sz="900" dirty="0"/>
            </a:p>
          </p:txBody>
        </p:sp>
      </p:grpSp>
      <p:grpSp>
        <p:nvGrpSpPr>
          <p:cNvPr id="243" name="그룹 242"/>
          <p:cNvGrpSpPr/>
          <p:nvPr/>
        </p:nvGrpSpPr>
        <p:grpSpPr>
          <a:xfrm>
            <a:off x="5647612" y="1346692"/>
            <a:ext cx="612000" cy="612000"/>
            <a:chOff x="1671042" y="1055849"/>
            <a:chExt cx="720000" cy="648000"/>
          </a:xfrm>
        </p:grpSpPr>
        <p:grpSp>
          <p:nvGrpSpPr>
            <p:cNvPr id="244" name="그룹 243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246" name="직사각형 245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47" name="그룹 246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248" name="직선 연결선 247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연결선 248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5" name="TextBox 244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잇몸</a:t>
              </a:r>
              <a:endParaRPr lang="en-US" altLang="ko-KR" sz="900" dirty="0"/>
            </a:p>
          </p:txBody>
        </p:sp>
      </p:grpSp>
      <p:grpSp>
        <p:nvGrpSpPr>
          <p:cNvPr id="250" name="그룹 249"/>
          <p:cNvGrpSpPr/>
          <p:nvPr/>
        </p:nvGrpSpPr>
        <p:grpSpPr>
          <a:xfrm>
            <a:off x="6315443" y="1346692"/>
            <a:ext cx="612000" cy="612000"/>
            <a:chOff x="1671042" y="1055849"/>
            <a:chExt cx="720000" cy="648000"/>
          </a:xfrm>
        </p:grpSpPr>
        <p:grpSp>
          <p:nvGrpSpPr>
            <p:cNvPr id="251" name="그룹 250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253" name="직사각형 252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54" name="그룹 253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255" name="직선 연결선 254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직선 연결선 255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2" name="TextBox 251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치아</a:t>
              </a:r>
              <a:endParaRPr lang="en-US" altLang="ko-KR" sz="9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32620" y="2096852"/>
            <a:ext cx="24150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#20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 치아로 중년까지 살고 싶다면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잘 씹어라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1541284" y="2336091"/>
            <a:ext cx="26327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이가 시린 이유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충치가 아니라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치아 균열일 수 있다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1541284" y="2575330"/>
            <a:ext cx="2332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닦아도 닦아도 누런 치아 </a:t>
            </a:r>
            <a:r>
              <a:rPr lang="ko-KR" altLang="en-US" sz="900" spc="-8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황니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원인과 예방법</a:t>
            </a:r>
            <a:endParaRPr lang="en-US" altLang="ko-KR" sz="900" spc="-8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68812" y="354408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2" name="직사각형 271"/>
          <p:cNvSpPr/>
          <p:nvPr/>
        </p:nvSpPr>
        <p:spPr>
          <a:xfrm>
            <a:off x="68812" y="507132"/>
            <a:ext cx="1368000" cy="30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68812" y="507132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소개 영역</a:t>
            </a:r>
          </a:p>
        </p:txBody>
      </p:sp>
      <p:sp>
        <p:nvSpPr>
          <p:cNvPr id="274" name="직사각형 273"/>
          <p:cNvSpPr/>
          <p:nvPr/>
        </p:nvSpPr>
        <p:spPr>
          <a:xfrm>
            <a:off x="68812" y="974181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치아건강나이체크하기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구독기능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" name="직사각형 274"/>
          <p:cNvSpPr/>
          <p:nvPr/>
        </p:nvSpPr>
        <p:spPr>
          <a:xfrm>
            <a:off x="68812" y="1441230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이주의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" name="직사각형 275"/>
          <p:cNvSpPr/>
          <p:nvPr/>
        </p:nvSpPr>
        <p:spPr>
          <a:xfrm>
            <a:off x="68812" y="2375328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 자문 서비스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68812" y="4255911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68812" y="1908279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제공예정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9" name="직사각형 278"/>
          <p:cNvSpPr/>
          <p:nvPr/>
        </p:nvSpPr>
        <p:spPr>
          <a:xfrm>
            <a:off x="68812" y="2842377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치아보험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(DTC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0" name="직사각형 279"/>
          <p:cNvSpPr/>
          <p:nvPr/>
        </p:nvSpPr>
        <p:spPr>
          <a:xfrm>
            <a:off x="68812" y="3309426"/>
            <a:ext cx="1368000" cy="4726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 </a:t>
            </a: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구독하기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플로팅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1" name="직사각형 280"/>
          <p:cNvSpPr/>
          <p:nvPr/>
        </p:nvSpPr>
        <p:spPr>
          <a:xfrm>
            <a:off x="68812" y="3781154"/>
            <a:ext cx="1368000" cy="4726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구독해지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" name="직사각형 281"/>
          <p:cNvSpPr/>
          <p:nvPr/>
        </p:nvSpPr>
        <p:spPr>
          <a:xfrm>
            <a:off x="68812" y="1912381"/>
            <a:ext cx="1368000" cy="936000"/>
          </a:xfrm>
          <a:prstGeom prst="rect">
            <a:avLst/>
          </a:prstGeom>
          <a:solidFill>
            <a:srgbClr val="018BED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3" name="타원 282"/>
          <p:cNvSpPr/>
          <p:nvPr/>
        </p:nvSpPr>
        <p:spPr>
          <a:xfrm>
            <a:off x="1621011" y="1266833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1679122" y="908720"/>
            <a:ext cx="28729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세분화된 카테고리의 다양한 정보로 여러분을 찾아갑니다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spc="-8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900026"/>
              </p:ext>
            </p:extLst>
          </p:nvPr>
        </p:nvGraphicFramePr>
        <p:xfrm>
          <a:off x="7691267" y="304800"/>
          <a:ext cx="216000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예정 카테고리 노출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Flicking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동작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구현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Tap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하단에 해당 카테고리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콘텐츠명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Tap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시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케어라운지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전문 건강상담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의사자문서비스 내용으로 연결</a:t>
                      </a:r>
                      <a:endParaRPr lang="en-US" altLang="ko-KR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치아관련 이미지 또는 자문 교수 사진 이미지 노출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문의사항 예시 케이스 나열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6" name="직사각형 315"/>
          <p:cNvSpPr/>
          <p:nvPr/>
        </p:nvSpPr>
        <p:spPr>
          <a:xfrm>
            <a:off x="1497296" y="507132"/>
            <a:ext cx="3240000" cy="63508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1497296" y="667725"/>
            <a:ext cx="3240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200" b="1" spc="-100" dirty="0" err="1"/>
              <a:t>스마일케어</a:t>
            </a:r>
            <a:r>
              <a:rPr lang="ko-KR" altLang="en-US" sz="1200" b="1" spc="-100" dirty="0"/>
              <a:t> 제공 예정 </a:t>
            </a:r>
            <a:r>
              <a:rPr lang="ko-KR" altLang="en-US" sz="1200" b="1" spc="-100" dirty="0" err="1"/>
              <a:t>콘텐츠</a:t>
            </a:r>
            <a:r>
              <a:rPr lang="ko-KR" altLang="en-US" sz="1200" b="1" spc="-100" dirty="0"/>
              <a:t> 소개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1532620" y="2814569"/>
            <a:ext cx="2617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낮에도 드르륵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치아 건강을 위협하는 </a:t>
            </a:r>
            <a:r>
              <a:rPr lang="ko-KR" altLang="en-US" sz="900" spc="-8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주간이갈이증</a:t>
            </a:r>
            <a:endParaRPr lang="en-US" altLang="ko-KR" sz="900" spc="-8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541284" y="3053808"/>
            <a:ext cx="29302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흔희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알려진 치아관련 속설들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과연 믿어도 되는 정보일까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641385" y="4005324"/>
            <a:ext cx="2952000" cy="23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105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00" y="4077088"/>
            <a:ext cx="428072" cy="428072"/>
          </a:xfrm>
          <a:prstGeom prst="rect">
            <a:avLst/>
          </a:prstGeom>
        </p:spPr>
      </p:pic>
      <p:grpSp>
        <p:nvGrpSpPr>
          <p:cNvPr id="154" name="그룹 153"/>
          <p:cNvGrpSpPr/>
          <p:nvPr/>
        </p:nvGrpSpPr>
        <p:grpSpPr>
          <a:xfrm>
            <a:off x="1821921" y="3717048"/>
            <a:ext cx="576000" cy="576000"/>
            <a:chOff x="3562737" y="2972792"/>
            <a:chExt cx="1089313" cy="1064113"/>
          </a:xfrm>
        </p:grpSpPr>
        <p:sp>
          <p:nvSpPr>
            <p:cNvPr id="155" name="직사각형 154"/>
            <p:cNvSpPr/>
            <p:nvPr/>
          </p:nvSpPr>
          <p:spPr>
            <a:xfrm>
              <a:off x="3562737" y="2972792"/>
              <a:ext cx="1089313" cy="10641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6" name="직선 연결선 155"/>
            <p:cNvCxnSpPr/>
            <p:nvPr/>
          </p:nvCxnSpPr>
          <p:spPr>
            <a:xfrm>
              <a:off x="3562737" y="2972792"/>
              <a:ext cx="1089313" cy="10641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flipH="1">
              <a:off x="3562737" y="2972792"/>
              <a:ext cx="1089313" cy="10641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1712640" y="4363939"/>
            <a:ext cx="22268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치아관련 궁금한 사항이 있으시다면</a:t>
            </a:r>
            <a:r>
              <a:rPr lang="en-US" altLang="ko-KR" sz="1000" dirty="0" smtClean="0"/>
              <a:t>,</a:t>
            </a:r>
          </a:p>
          <a:p>
            <a:r>
              <a:rPr lang="ko-KR" altLang="en-US" sz="1000" dirty="0" err="1" smtClean="0"/>
              <a:t>라이나생명과</a:t>
            </a:r>
            <a:r>
              <a:rPr lang="ko-KR" altLang="en-US" sz="1000" dirty="0" smtClean="0"/>
              <a:t> 함께하는 </a:t>
            </a:r>
            <a:endParaRPr lang="en-US" altLang="ko-KR" sz="1000" dirty="0" smtClean="0"/>
          </a:p>
          <a:p>
            <a:r>
              <a:rPr lang="ko-KR" altLang="en-US" sz="1000" dirty="0" smtClean="0"/>
              <a:t>치과 전문의에게 질문해보세요</a:t>
            </a:r>
            <a:r>
              <a:rPr lang="en-US" altLang="ko-KR" sz="1000" dirty="0" smtClean="0"/>
              <a:t>!</a:t>
            </a:r>
            <a:endParaRPr lang="en-US" altLang="ko-KR" sz="1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821921" y="5085200"/>
            <a:ext cx="5371422" cy="1080000"/>
            <a:chOff x="1849830" y="4977172"/>
            <a:chExt cx="5371422" cy="1080000"/>
          </a:xfrm>
        </p:grpSpPr>
        <p:grpSp>
          <p:nvGrpSpPr>
            <p:cNvPr id="159" name="그룹 158"/>
            <p:cNvGrpSpPr/>
            <p:nvPr/>
          </p:nvGrpSpPr>
          <p:grpSpPr>
            <a:xfrm>
              <a:off x="1849830" y="4977172"/>
              <a:ext cx="1008000" cy="1080000"/>
              <a:chOff x="585548" y="6244273"/>
              <a:chExt cx="1008000" cy="1080000"/>
            </a:xfrm>
          </p:grpSpPr>
          <p:sp>
            <p:nvSpPr>
              <p:cNvPr id="160" name="모서리가 둥근 직사각형 159"/>
              <p:cNvSpPr/>
              <p:nvPr/>
            </p:nvSpPr>
            <p:spPr>
              <a:xfrm>
                <a:off x="585548" y="6244273"/>
                <a:ext cx="1008000" cy="10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이빨이 자주 </a:t>
                </a:r>
                <a:r>
                  <a:rPr lang="en-US" altLang="ko-KR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/>
                </a:r>
                <a:br>
                  <a:rPr lang="en-US" altLang="ko-KR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ko-KR" altLang="en-US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흔들리는데 </a:t>
                </a:r>
                <a:r>
                  <a:rPr lang="en-US" altLang="ko-KR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/>
                </a:r>
                <a:br>
                  <a:rPr lang="en-US" altLang="ko-KR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ko-KR" altLang="en-US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어떻게 해야 </a:t>
                </a:r>
                <a:r>
                  <a:rPr lang="en-US" altLang="ko-KR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/>
                </a:r>
                <a:br>
                  <a:rPr lang="en-US" altLang="ko-KR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ko-KR" altLang="en-US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할까요</a:t>
                </a:r>
                <a:r>
                  <a:rPr lang="en-US" altLang="ko-KR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  <a:endPara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61" name="그림 16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3863" y="6417379"/>
                <a:ext cx="151371" cy="151371"/>
              </a:xfrm>
              <a:prstGeom prst="rect">
                <a:avLst/>
              </a:prstGeom>
            </p:spPr>
          </p:pic>
        </p:grpSp>
        <p:grpSp>
          <p:nvGrpSpPr>
            <p:cNvPr id="162" name="그룹 161"/>
            <p:cNvGrpSpPr/>
            <p:nvPr/>
          </p:nvGrpSpPr>
          <p:grpSpPr>
            <a:xfrm>
              <a:off x="2940685" y="4977172"/>
              <a:ext cx="1008000" cy="1080000"/>
              <a:chOff x="2144496" y="6244273"/>
              <a:chExt cx="1008000" cy="1080000"/>
            </a:xfrm>
          </p:grpSpPr>
          <p:sp>
            <p:nvSpPr>
              <p:cNvPr id="163" name="모서리가 둥근 직사각형 162"/>
              <p:cNvSpPr/>
              <p:nvPr/>
            </p:nvSpPr>
            <p:spPr>
              <a:xfrm>
                <a:off x="2144496" y="6244273"/>
                <a:ext cx="1008000" cy="10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잇몸이 </a:t>
                </a:r>
                <a:r>
                  <a:rPr lang="en-US" altLang="ko-KR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/>
                </a:r>
                <a:br>
                  <a:rPr lang="en-US" altLang="ko-KR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ko-KR" altLang="en-US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약하다는데 </a:t>
                </a:r>
                <a:r>
                  <a:rPr lang="en-US" altLang="ko-KR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/>
                </a:r>
                <a:br>
                  <a:rPr lang="en-US" altLang="ko-KR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ko-KR" altLang="en-US" sz="900" dirty="0" err="1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임플란트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/>
                </a:r>
                <a:br>
                  <a:rPr lang="en-US" altLang="ko-KR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ko-KR" altLang="en-US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가능할까요</a:t>
                </a:r>
                <a:r>
                  <a:rPr lang="en-US" altLang="ko-KR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  <a:endPara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64" name="그림 16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2811" y="6417379"/>
                <a:ext cx="151371" cy="151371"/>
              </a:xfrm>
              <a:prstGeom prst="rect">
                <a:avLst/>
              </a:prstGeom>
            </p:spPr>
          </p:pic>
        </p:grpSp>
        <p:grpSp>
          <p:nvGrpSpPr>
            <p:cNvPr id="165" name="그룹 164"/>
            <p:cNvGrpSpPr/>
            <p:nvPr/>
          </p:nvGrpSpPr>
          <p:grpSpPr>
            <a:xfrm>
              <a:off x="5122397" y="4977172"/>
              <a:ext cx="1008000" cy="1080000"/>
              <a:chOff x="3879686" y="6244273"/>
              <a:chExt cx="1008000" cy="1080000"/>
            </a:xfrm>
          </p:grpSpPr>
          <p:sp>
            <p:nvSpPr>
              <p:cNvPr id="166" name="모서리가 둥근 직사각형 165"/>
              <p:cNvSpPr/>
              <p:nvPr/>
            </p:nvSpPr>
            <p:spPr>
              <a:xfrm>
                <a:off x="3879686" y="6244273"/>
                <a:ext cx="1008000" cy="10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치실의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장점과 사용방법은 </a:t>
                </a:r>
                <a:endParaRPr lang="en-US" altLang="ko-KR" sz="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어떻게 되나요</a:t>
                </a:r>
                <a:r>
                  <a:rPr lang="en-US" altLang="ko-KR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  <a:endPara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74" name="그림 17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8001" y="6417379"/>
                <a:ext cx="151371" cy="151371"/>
              </a:xfrm>
              <a:prstGeom prst="rect">
                <a:avLst/>
              </a:prstGeom>
            </p:spPr>
          </p:pic>
        </p:grpSp>
        <p:grpSp>
          <p:nvGrpSpPr>
            <p:cNvPr id="175" name="그룹 174"/>
            <p:cNvGrpSpPr/>
            <p:nvPr/>
          </p:nvGrpSpPr>
          <p:grpSpPr>
            <a:xfrm>
              <a:off x="6213252" y="4977172"/>
              <a:ext cx="1008000" cy="1080000"/>
              <a:chOff x="4988697" y="6244273"/>
              <a:chExt cx="1008000" cy="1080000"/>
            </a:xfrm>
          </p:grpSpPr>
          <p:sp>
            <p:nvSpPr>
              <p:cNvPr id="176" name="모서리가 둥근 직사각형 175"/>
              <p:cNvSpPr/>
              <p:nvPr/>
            </p:nvSpPr>
            <p:spPr>
              <a:xfrm>
                <a:off x="4988697" y="6244273"/>
                <a:ext cx="1008000" cy="10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치아가 잇몸 주변으로 노랗게 변색되었는데 충치인가요</a:t>
                </a:r>
                <a:r>
                  <a:rPr lang="en-US" altLang="ko-KR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  <a:endPara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77" name="그림 17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7012" y="6417379"/>
                <a:ext cx="151371" cy="151371"/>
              </a:xfrm>
              <a:prstGeom prst="rect">
                <a:avLst/>
              </a:prstGeom>
            </p:spPr>
          </p:pic>
        </p:grpSp>
        <p:grpSp>
          <p:nvGrpSpPr>
            <p:cNvPr id="178" name="그룹 177"/>
            <p:cNvGrpSpPr/>
            <p:nvPr/>
          </p:nvGrpSpPr>
          <p:grpSpPr>
            <a:xfrm>
              <a:off x="4031541" y="4977172"/>
              <a:ext cx="1008000" cy="1080000"/>
              <a:chOff x="2144496" y="6244273"/>
              <a:chExt cx="1008000" cy="1080000"/>
            </a:xfrm>
          </p:grpSpPr>
          <p:sp>
            <p:nvSpPr>
              <p:cNvPr id="179" name="모서리가 둥근 직사각형 178"/>
              <p:cNvSpPr/>
              <p:nvPr/>
            </p:nvSpPr>
            <p:spPr>
              <a:xfrm>
                <a:off x="2144496" y="6244273"/>
                <a:ext cx="1008000" cy="108000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양치는 꼭</a:t>
                </a:r>
                <a:r>
                  <a:rPr lang="en-US" altLang="ko-KR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/>
                </a:r>
                <a:br>
                  <a:rPr lang="en-US" altLang="ko-KR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ko-KR" altLang="en-US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하루에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번 </a:t>
                </a:r>
                <a:r>
                  <a:rPr lang="en-US" altLang="ko-KR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/>
                </a:r>
                <a:br>
                  <a:rPr lang="en-US" altLang="ko-KR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ko-KR" altLang="en-US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해야 할까요</a:t>
                </a:r>
                <a:r>
                  <a:rPr lang="en-US" altLang="ko-KR" sz="9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”?</a:t>
                </a:r>
                <a:endPara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80" name="그림 17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2811" y="6417379"/>
                <a:ext cx="151371" cy="151371"/>
              </a:xfrm>
              <a:prstGeom prst="rect">
                <a:avLst/>
              </a:prstGeom>
            </p:spPr>
          </p:pic>
        </p:grpSp>
      </p:grpSp>
      <p:sp>
        <p:nvSpPr>
          <p:cNvPr id="181" name="직사각형 180"/>
          <p:cNvSpPr/>
          <p:nvPr/>
        </p:nvSpPr>
        <p:spPr>
          <a:xfrm>
            <a:off x="1497294" y="6498000"/>
            <a:ext cx="324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5" name="타원 194"/>
          <p:cNvSpPr/>
          <p:nvPr/>
        </p:nvSpPr>
        <p:spPr>
          <a:xfrm>
            <a:off x="3873333" y="4033428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6" name="타원 195"/>
          <p:cNvSpPr/>
          <p:nvPr/>
        </p:nvSpPr>
        <p:spPr>
          <a:xfrm>
            <a:off x="1721152" y="5146200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7" name="타원 196"/>
          <p:cNvSpPr/>
          <p:nvPr/>
        </p:nvSpPr>
        <p:spPr>
          <a:xfrm>
            <a:off x="1745095" y="3616279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878536" y="3321568"/>
            <a:ext cx="2474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8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800" spc="-8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진행에 따라 일부 </a:t>
            </a:r>
            <a:r>
              <a:rPr lang="ko-KR" altLang="en-US" sz="800" spc="-8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콘텐츠는</a:t>
            </a:r>
            <a:r>
              <a:rPr lang="ko-KR" altLang="en-US" sz="800" spc="-8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변경될 수 있습니다</a:t>
            </a:r>
            <a:r>
              <a:rPr lang="en-US" altLang="ko-KR" sz="800" spc="-8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800" spc="-8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46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497296" y="507132"/>
            <a:ext cx="3240000" cy="58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28875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서브메인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모바일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4/4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90176"/>
              </p:ext>
            </p:extLst>
          </p:nvPr>
        </p:nvGraphicFramePr>
        <p:xfrm>
          <a:off x="7691267" y="304800"/>
          <a:ext cx="216000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치아보험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 Tap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치아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암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치아보험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건강한치아보험으로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전화번호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Tap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전화걸기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띠 배너 하단 고정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하단 배너 영역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도달시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고정해제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Tap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시 구독 신청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레이어팝업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등장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구독해지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-Tap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구독해지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레이어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팝업 호출</a:t>
                      </a:r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497296" y="354408"/>
            <a:ext cx="3240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497294" y="512676"/>
            <a:ext cx="3240000" cy="14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541084" y="656692"/>
            <a:ext cx="20520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spc="-50" dirty="0" smtClean="0"/>
              <a:t>다양한 </a:t>
            </a:r>
            <a:r>
              <a:rPr lang="ko-KR" altLang="en-US" sz="1200" b="1" spc="-50" dirty="0" smtClean="0"/>
              <a:t>치과치료</a:t>
            </a:r>
            <a:r>
              <a:rPr lang="ko-KR" altLang="en-US" sz="1200" spc="-50" dirty="0" smtClean="0"/>
              <a:t>는 물론</a:t>
            </a:r>
            <a:r>
              <a:rPr lang="en-US" altLang="ko-KR" sz="1200" spc="-50" dirty="0" smtClean="0"/>
              <a:t>,</a:t>
            </a:r>
          </a:p>
          <a:p>
            <a:r>
              <a:rPr lang="ko-KR" altLang="en-US" sz="1200" spc="-50" dirty="0" smtClean="0"/>
              <a:t>스케일링 등 아프기 전 </a:t>
            </a:r>
            <a:endParaRPr lang="en-US" altLang="ko-KR" sz="1200" spc="-50" dirty="0" smtClean="0"/>
          </a:p>
          <a:p>
            <a:r>
              <a:rPr lang="ko-KR" altLang="en-US" sz="1200" b="1" spc="-50" dirty="0" smtClean="0"/>
              <a:t>사전관리</a:t>
            </a:r>
            <a:r>
              <a:rPr lang="ko-KR" altLang="en-US" sz="1200" spc="-50" dirty="0" smtClean="0"/>
              <a:t>까지 생각한다면</a:t>
            </a:r>
            <a:r>
              <a:rPr lang="en-US" altLang="ko-KR" sz="1200" spc="-50" dirty="0" smtClean="0"/>
              <a:t>,</a:t>
            </a:r>
          </a:p>
        </p:txBody>
      </p:sp>
      <p:pic>
        <p:nvPicPr>
          <p:cNvPr id="157" name="Picture 2" descr="C:\Users\Netive\Desktop\bg_main_b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620688"/>
            <a:ext cx="727825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9" name="그룹 158"/>
          <p:cNvGrpSpPr/>
          <p:nvPr/>
        </p:nvGrpSpPr>
        <p:grpSpPr>
          <a:xfrm>
            <a:off x="1637110" y="1376820"/>
            <a:ext cx="1440000" cy="468000"/>
            <a:chOff x="6236064" y="6445926"/>
            <a:chExt cx="1440000" cy="468000"/>
          </a:xfrm>
        </p:grpSpPr>
        <p:sp>
          <p:nvSpPr>
            <p:cNvPr id="164" name="직사각형 163"/>
            <p:cNvSpPr/>
            <p:nvPr/>
          </p:nvSpPr>
          <p:spPr>
            <a:xfrm>
              <a:off x="6236064" y="6445926"/>
              <a:ext cx="1440000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5" name="그림 1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7718" y="6607926"/>
              <a:ext cx="108000" cy="108000"/>
            </a:xfrm>
            <a:prstGeom prst="rect">
              <a:avLst/>
            </a:prstGeom>
          </p:spPr>
        </p:pic>
        <p:sp>
          <p:nvSpPr>
            <p:cNvPr id="166" name="TextBox 165"/>
            <p:cNvSpPr txBox="1"/>
            <p:nvPr/>
          </p:nvSpPr>
          <p:spPr>
            <a:xfrm>
              <a:off x="6278847" y="6556816"/>
              <a:ext cx="7264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바로 확인</a:t>
              </a:r>
              <a:endParaRPr lang="en-US" altLang="ko-KR" sz="1000" dirty="0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3146056" y="1376820"/>
            <a:ext cx="1440000" cy="468000"/>
            <a:chOff x="6236064" y="6445926"/>
            <a:chExt cx="1440000" cy="468000"/>
          </a:xfrm>
        </p:grpSpPr>
        <p:sp>
          <p:nvSpPr>
            <p:cNvPr id="161" name="직사각형 160"/>
            <p:cNvSpPr/>
            <p:nvPr/>
          </p:nvSpPr>
          <p:spPr>
            <a:xfrm>
              <a:off x="6236064" y="6445926"/>
              <a:ext cx="1440000" cy="46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245866" y="6465917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>
                  <a:solidFill>
                    <a:schemeClr val="bg1"/>
                  </a:solidFill>
                </a:rPr>
                <a:t>빠른상담신청</a:t>
              </a:r>
              <a:endParaRPr lang="en-US" altLang="ko-KR" sz="8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238096" y="6598314"/>
              <a:ext cx="13740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+mn-ea"/>
                </a:rPr>
                <a:t>080-410-8181</a:t>
              </a:r>
              <a:endParaRPr lang="en-US" altLang="ko-KR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71" name="직사각형 270"/>
          <p:cNvSpPr/>
          <p:nvPr/>
        </p:nvSpPr>
        <p:spPr>
          <a:xfrm>
            <a:off x="68812" y="354408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2" name="직사각형 271"/>
          <p:cNvSpPr/>
          <p:nvPr/>
        </p:nvSpPr>
        <p:spPr>
          <a:xfrm>
            <a:off x="68812" y="507132"/>
            <a:ext cx="1368000" cy="30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68812" y="507132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소개 영역</a:t>
            </a:r>
          </a:p>
        </p:txBody>
      </p:sp>
      <p:sp>
        <p:nvSpPr>
          <p:cNvPr id="274" name="직사각형 273"/>
          <p:cNvSpPr/>
          <p:nvPr/>
        </p:nvSpPr>
        <p:spPr>
          <a:xfrm>
            <a:off x="68812" y="974181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치아건강나이체크하기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구독기능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" name="직사각형 274"/>
          <p:cNvSpPr/>
          <p:nvPr/>
        </p:nvSpPr>
        <p:spPr>
          <a:xfrm>
            <a:off x="68812" y="1441230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이주의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" name="직사각형 275"/>
          <p:cNvSpPr/>
          <p:nvPr/>
        </p:nvSpPr>
        <p:spPr>
          <a:xfrm>
            <a:off x="68812" y="2375328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 자문 서비스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68812" y="4255911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68812" y="1908279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제공예정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9" name="직사각형 278"/>
          <p:cNvSpPr/>
          <p:nvPr/>
        </p:nvSpPr>
        <p:spPr>
          <a:xfrm>
            <a:off x="68812" y="2842377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치아보험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(DTC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0" name="직사각형 279"/>
          <p:cNvSpPr/>
          <p:nvPr/>
        </p:nvSpPr>
        <p:spPr>
          <a:xfrm>
            <a:off x="68812" y="3309426"/>
            <a:ext cx="1368000" cy="4726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 </a:t>
            </a: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구독하기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플로팅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1" name="직사각형 280"/>
          <p:cNvSpPr/>
          <p:nvPr/>
        </p:nvSpPr>
        <p:spPr>
          <a:xfrm>
            <a:off x="68812" y="3781154"/>
            <a:ext cx="1368000" cy="4726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구독해지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" name="직사각형 281"/>
          <p:cNvSpPr/>
          <p:nvPr/>
        </p:nvSpPr>
        <p:spPr>
          <a:xfrm>
            <a:off x="68812" y="2383911"/>
            <a:ext cx="1368000" cy="1872000"/>
          </a:xfrm>
          <a:prstGeom prst="rect">
            <a:avLst/>
          </a:prstGeom>
          <a:solidFill>
            <a:srgbClr val="018BED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5" name="타원 284"/>
          <p:cNvSpPr/>
          <p:nvPr/>
        </p:nvSpPr>
        <p:spPr>
          <a:xfrm>
            <a:off x="1506300" y="1312329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1497296" y="2639391"/>
            <a:ext cx="3240000" cy="2978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78368" y="2680605"/>
            <a:ext cx="1877856" cy="215444"/>
            <a:chOff x="2427072" y="2558517"/>
            <a:chExt cx="1877856" cy="215444"/>
          </a:xfrm>
        </p:grpSpPr>
        <p:sp>
          <p:nvSpPr>
            <p:cNvPr id="176" name="TextBox 175"/>
            <p:cNvSpPr txBox="1"/>
            <p:nvPr/>
          </p:nvSpPr>
          <p:spPr>
            <a:xfrm>
              <a:off x="2546113" y="2558517"/>
              <a:ext cx="17588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u="sng" spc="-5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</a:t>
              </a:r>
              <a:r>
                <a:rPr lang="ko-KR" altLang="en-US" sz="800" u="sng" spc="-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구독 해지를 원하시나요</a:t>
              </a:r>
              <a:r>
                <a:rPr lang="en-US" altLang="ko-KR" sz="800" u="sng" spc="-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grpSp>
          <p:nvGrpSpPr>
            <p:cNvPr id="177" name="그룹 176"/>
            <p:cNvGrpSpPr/>
            <p:nvPr/>
          </p:nvGrpSpPr>
          <p:grpSpPr>
            <a:xfrm>
              <a:off x="2427072" y="2597295"/>
              <a:ext cx="144000" cy="144000"/>
              <a:chOff x="463248" y="3283242"/>
              <a:chExt cx="837632" cy="863600"/>
            </a:xfrm>
          </p:grpSpPr>
          <p:sp>
            <p:nvSpPr>
              <p:cNvPr id="178" name="직사각형 177"/>
              <p:cNvSpPr/>
              <p:nvPr/>
            </p:nvSpPr>
            <p:spPr>
              <a:xfrm>
                <a:off x="463248" y="3283242"/>
                <a:ext cx="837632" cy="8636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79" name="직선 연결선 178"/>
              <p:cNvCxnSpPr/>
              <p:nvPr/>
            </p:nvCxnSpPr>
            <p:spPr>
              <a:xfrm>
                <a:off x="463248" y="3283242"/>
                <a:ext cx="837632" cy="8636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flipH="1">
                <a:off x="463248" y="3283242"/>
                <a:ext cx="837632" cy="8636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타원 80"/>
          <p:cNvSpPr/>
          <p:nvPr/>
        </p:nvSpPr>
        <p:spPr>
          <a:xfrm>
            <a:off x="1976831" y="2614967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3047319" y="1312329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97296" y="1952836"/>
            <a:ext cx="3240000" cy="684000"/>
            <a:chOff x="1497296" y="6237312"/>
            <a:chExt cx="3240000" cy="684000"/>
          </a:xfrm>
        </p:grpSpPr>
        <p:sp>
          <p:nvSpPr>
            <p:cNvPr id="48" name="직사각형 47"/>
            <p:cNvSpPr/>
            <p:nvPr/>
          </p:nvSpPr>
          <p:spPr>
            <a:xfrm>
              <a:off x="1497296" y="6237312"/>
              <a:ext cx="3240000" cy="68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32620" y="6280631"/>
              <a:ext cx="197361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</a:t>
              </a:r>
              <a:r>
                <a:rPr lang="ko-KR" altLang="en-US" sz="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구독하시고 </a:t>
              </a:r>
              <a:endPara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매월 </a:t>
              </a:r>
              <a:r>
                <a:rPr lang="ko-KR" altLang="en-US" sz="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치아건강에 도움되는 알찬 정보와</a:t>
              </a:r>
            </a:p>
            <a:p>
              <a:r>
                <a:rPr lang="ko-KR" altLang="en-US" sz="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푸짐한 </a:t>
              </a:r>
              <a:r>
                <a:rPr lang="ko-KR" altLang="en-US" sz="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경품이벤트에 참여해보세요</a:t>
              </a:r>
              <a:r>
                <a:rPr lang="en-US" altLang="ko-KR" sz="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endParaRPr lang="en-US" altLang="ko-KR" sz="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7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 응모기간 </a:t>
              </a:r>
              <a:r>
                <a:rPr lang="en-US" altLang="ko-KR" sz="7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2020. 11. 04 ~ 12. 09</a:t>
              </a: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3426982" y="6417312"/>
              <a:ext cx="1202314" cy="288000"/>
              <a:chOff x="5281685" y="6462000"/>
              <a:chExt cx="1202314" cy="288000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5281685" y="6462000"/>
                <a:ext cx="1202314" cy="288000"/>
                <a:chOff x="6221750" y="6445926"/>
                <a:chExt cx="1202314" cy="288000"/>
              </a:xfrm>
            </p:grpSpPr>
            <p:sp>
              <p:nvSpPr>
                <p:cNvPr id="53" name="직사각형 52"/>
                <p:cNvSpPr/>
                <p:nvPr/>
              </p:nvSpPr>
              <p:spPr>
                <a:xfrm>
                  <a:off x="6236064" y="6445926"/>
                  <a:ext cx="1188000" cy="288000"/>
                </a:xfrm>
                <a:prstGeom prst="rect">
                  <a:avLst/>
                </a:prstGeom>
                <a:noFill/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1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221750" y="6482204"/>
                  <a:ext cx="10663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b="1" spc="-50" dirty="0" err="1" smtClean="0">
                      <a:solidFill>
                        <a:schemeClr val="bg1"/>
                      </a:solidFill>
                    </a:rPr>
                    <a:t>스마일케어</a:t>
                  </a:r>
                  <a:r>
                    <a:rPr lang="ko-KR" altLang="en-US" sz="800" b="1" spc="-50" dirty="0" smtClean="0">
                      <a:solidFill>
                        <a:schemeClr val="bg1"/>
                      </a:solidFill>
                    </a:rPr>
                    <a:t> 구독하기</a:t>
                  </a:r>
                  <a:endParaRPr lang="en-US" altLang="ko-KR" sz="800" b="1" spc="-50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0577" y="6534000"/>
                <a:ext cx="144000" cy="144001"/>
              </a:xfrm>
              <a:prstGeom prst="rect">
                <a:avLst/>
              </a:prstGeom>
            </p:spPr>
          </p:pic>
        </p:grpSp>
      </p:grpSp>
      <p:sp>
        <p:nvSpPr>
          <p:cNvPr id="82" name="타원 81"/>
          <p:cNvSpPr/>
          <p:nvPr/>
        </p:nvSpPr>
        <p:spPr>
          <a:xfrm>
            <a:off x="3404828" y="1988840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55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533107" y="3056591"/>
            <a:ext cx="4839787" cy="74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라이나생명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800" b="1" dirty="0" smtClean="0"/>
              <a:t>1Phase - </a:t>
            </a:r>
            <a:r>
              <a:rPr lang="ko-KR" altLang="en-US" sz="2800" b="1" dirty="0" err="1" smtClean="0"/>
              <a:t>스마일케어</a:t>
            </a:r>
            <a:r>
              <a:rPr lang="ko-KR" altLang="en-US" sz="2800" b="1" dirty="0" smtClean="0"/>
              <a:t> 구독신청</a:t>
            </a:r>
            <a:endParaRPr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6967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59267" y="436175"/>
            <a:ext cx="7500862" cy="6421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>
            <a:off x="59267" y="913545"/>
            <a:ext cx="7500861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H="1">
            <a:off x="59267" y="913545"/>
            <a:ext cx="7516035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52900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구독하기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개인정보 입력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59266" y="436175"/>
            <a:ext cx="7500862" cy="6421825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823562" y="968798"/>
            <a:ext cx="6048000" cy="55100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47170" y="1125412"/>
            <a:ext cx="277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b="1" spc="-7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구독 신청하기</a:t>
            </a:r>
            <a:endParaRPr lang="en-US" altLang="ko-KR" b="1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47170" y="1614780"/>
            <a:ext cx="2836033" cy="4334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400"/>
              </a:spcBef>
            </a:pPr>
            <a:r>
              <a:rPr lang="en-US" altLang="ko-KR" sz="9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9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세까지 튼튼한 치아건강을 위한 특별한 이야기</a:t>
            </a:r>
            <a:endParaRPr lang="en-US" altLang="ko-KR" sz="900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500"/>
              </a:spcBef>
            </a:pPr>
            <a:r>
              <a:rPr lang="ko-KR" altLang="en-US" sz="9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전문가가 전해드리는 알기 쉬운 알찬 정보가 찾아갑니다</a:t>
            </a:r>
            <a:r>
              <a:rPr lang="en-US" altLang="ko-KR" sz="9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137" name="그룹 136"/>
          <p:cNvGrpSpPr/>
          <p:nvPr/>
        </p:nvGrpSpPr>
        <p:grpSpPr>
          <a:xfrm>
            <a:off x="1067791" y="2456204"/>
            <a:ext cx="2555172" cy="1800000"/>
            <a:chOff x="463248" y="3283242"/>
            <a:chExt cx="837632" cy="863600"/>
          </a:xfrm>
        </p:grpSpPr>
        <p:sp>
          <p:nvSpPr>
            <p:cNvPr id="138" name="직사각형 137"/>
            <p:cNvSpPr/>
            <p:nvPr/>
          </p:nvSpPr>
          <p:spPr>
            <a:xfrm>
              <a:off x="463248" y="3283242"/>
              <a:ext cx="837632" cy="863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H="1"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직사각형 141"/>
          <p:cNvSpPr/>
          <p:nvPr/>
        </p:nvSpPr>
        <p:spPr>
          <a:xfrm>
            <a:off x="3919562" y="968798"/>
            <a:ext cx="2952000" cy="55100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4055728" y="1125412"/>
            <a:ext cx="2599834" cy="533524"/>
            <a:chOff x="3568009" y="1106500"/>
            <a:chExt cx="2599834" cy="533524"/>
          </a:xfrm>
        </p:grpSpPr>
        <p:sp>
          <p:nvSpPr>
            <p:cNvPr id="144" name="TextBox 143"/>
            <p:cNvSpPr txBox="1"/>
            <p:nvPr/>
          </p:nvSpPr>
          <p:spPr>
            <a:xfrm>
              <a:off x="3568009" y="1106500"/>
              <a:ext cx="34624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700" b="1" spc="-7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endParaRPr lang="en-US" altLang="ko-KR" sz="700" b="1" spc="-7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3647843" y="1316024"/>
              <a:ext cx="2520000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5431562" y="2568508"/>
            <a:ext cx="1224000" cy="324000"/>
            <a:chOff x="452500" y="1394768"/>
            <a:chExt cx="1080000" cy="252000"/>
          </a:xfrm>
        </p:grpSpPr>
        <p:sp>
          <p:nvSpPr>
            <p:cNvPr id="148" name="양쪽 모서리가 둥근 사각형 147"/>
            <p:cNvSpPr/>
            <p:nvPr/>
          </p:nvSpPr>
          <p:spPr>
            <a:xfrm rot="16200000">
              <a:off x="596500" y="1250768"/>
              <a:ext cx="252000" cy="54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spc="-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최신</a:t>
              </a:r>
              <a:endParaRPr lang="ko-KR" altLang="en-US" sz="9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양쪽 모서리가 둥근 사각형 148"/>
            <p:cNvSpPr/>
            <p:nvPr/>
          </p:nvSpPr>
          <p:spPr>
            <a:xfrm rot="5400000">
              <a:off x="1136500" y="1250768"/>
              <a:ext cx="252000" cy="54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spc="-1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</a:t>
              </a:r>
              <a:endParaRPr lang="ko-KR" altLang="en-US" sz="900" spc="-1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모서리가 둥근 직사각형 149"/>
            <p:cNvSpPr/>
            <p:nvPr/>
          </p:nvSpPr>
          <p:spPr>
            <a:xfrm rot="5400000">
              <a:off x="630250" y="1217018"/>
              <a:ext cx="252000" cy="6075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남</a:t>
              </a:r>
              <a:endParaRPr lang="ko-KR" altLang="en-US" sz="9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4052900" y="2357140"/>
            <a:ext cx="1310758" cy="563809"/>
            <a:chOff x="3332485" y="3489480"/>
            <a:chExt cx="1310758" cy="563809"/>
          </a:xfrm>
        </p:grpSpPr>
        <p:sp>
          <p:nvSpPr>
            <p:cNvPr id="152" name="TextBox 151"/>
            <p:cNvSpPr txBox="1"/>
            <p:nvPr/>
          </p:nvSpPr>
          <p:spPr>
            <a:xfrm>
              <a:off x="3332485" y="3489480"/>
              <a:ext cx="5078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700" b="1" spc="-7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생년월일</a:t>
              </a:r>
              <a:endParaRPr lang="en-US" altLang="ko-KR" sz="700" b="1" spc="-7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419243" y="3693289"/>
              <a:ext cx="1224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20100101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4055728" y="3003289"/>
            <a:ext cx="2599834" cy="565935"/>
            <a:chOff x="3568009" y="2526595"/>
            <a:chExt cx="2599834" cy="565935"/>
          </a:xfrm>
        </p:grpSpPr>
        <p:sp>
          <p:nvSpPr>
            <p:cNvPr id="155" name="TextBox 154"/>
            <p:cNvSpPr txBox="1"/>
            <p:nvPr/>
          </p:nvSpPr>
          <p:spPr>
            <a:xfrm>
              <a:off x="3568009" y="2526595"/>
              <a:ext cx="5886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700" b="1" spc="-7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핸드폰번호</a:t>
              </a:r>
              <a:endParaRPr lang="en-US" altLang="ko-KR" sz="700" b="1" spc="-7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647843" y="2732530"/>
              <a:ext cx="1548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010-1234-5678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5267843" y="2732530"/>
              <a:ext cx="900000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spc="-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인증번호 발송</a:t>
              </a:r>
              <a:endParaRPr lang="ko-KR" altLang="en-US" sz="9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4055728" y="3651564"/>
            <a:ext cx="2599834" cy="569524"/>
            <a:chOff x="4055728" y="4334606"/>
            <a:chExt cx="2599834" cy="569524"/>
          </a:xfrm>
        </p:grpSpPr>
        <p:grpSp>
          <p:nvGrpSpPr>
            <p:cNvPr id="159" name="그룹 158"/>
            <p:cNvGrpSpPr/>
            <p:nvPr/>
          </p:nvGrpSpPr>
          <p:grpSpPr>
            <a:xfrm>
              <a:off x="4055728" y="4334606"/>
              <a:ext cx="2599834" cy="569524"/>
              <a:chOff x="3602644" y="3489489"/>
              <a:chExt cx="2599834" cy="569524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3602644" y="3489489"/>
                <a:ext cx="5078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700" b="1" spc="-7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인증번호</a:t>
                </a:r>
                <a:endParaRPr lang="en-US" altLang="ko-KR" sz="700" b="1" spc="-7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>
                <a:off x="3682478" y="3699013"/>
                <a:ext cx="2520000" cy="360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6119963" y="4613254"/>
              <a:ext cx="5261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en-US" altLang="ko-KR" sz="800" spc="-50" dirty="0" smtClean="0">
                  <a:solidFill>
                    <a:srgbClr val="018BE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800" spc="-50" dirty="0" smtClean="0">
                  <a:solidFill>
                    <a:srgbClr val="018BE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</a:t>
              </a:r>
              <a:r>
                <a:rPr lang="en-US" altLang="ko-KR" sz="800" spc="-50" dirty="0" smtClean="0">
                  <a:solidFill>
                    <a:srgbClr val="018BE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800" spc="-50" dirty="0" smtClean="0">
                  <a:solidFill>
                    <a:srgbClr val="018BE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  <a:endParaRPr lang="ko-KR" altLang="en-US" sz="800" spc="-50" dirty="0">
                <a:solidFill>
                  <a:srgbClr val="018BE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1" name="Picture 4" descr="C:\Users\Netive\Desktop\958608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399" y="4657976"/>
              <a:ext cx="126000" cy="12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4" name="그룹 163"/>
          <p:cNvGrpSpPr/>
          <p:nvPr/>
        </p:nvGrpSpPr>
        <p:grpSpPr>
          <a:xfrm>
            <a:off x="4055728" y="1741276"/>
            <a:ext cx="2599834" cy="533524"/>
            <a:chOff x="3568009" y="1106500"/>
            <a:chExt cx="2599834" cy="533524"/>
          </a:xfrm>
        </p:grpSpPr>
        <p:sp>
          <p:nvSpPr>
            <p:cNvPr id="165" name="TextBox 164"/>
            <p:cNvSpPr txBox="1"/>
            <p:nvPr/>
          </p:nvSpPr>
          <p:spPr>
            <a:xfrm>
              <a:off x="3568009" y="1106500"/>
              <a:ext cx="5886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700" b="1" spc="-70" dirty="0" err="1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이메일주</a:t>
              </a:r>
              <a:r>
                <a:rPr lang="ko-KR" altLang="en-US" sz="700" b="1" spc="-70" dirty="0" err="1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</a:t>
              </a:r>
              <a:endParaRPr lang="en-US" altLang="ko-KR" sz="700" b="1" spc="-7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647843" y="1316024"/>
              <a:ext cx="2520000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hong@lina.co.kr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7" name="직사각형 166"/>
          <p:cNvSpPr/>
          <p:nvPr/>
        </p:nvSpPr>
        <p:spPr>
          <a:xfrm>
            <a:off x="249381" y="623455"/>
            <a:ext cx="1116000" cy="367145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Full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버전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3944888" y="2456892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503535" y="5402673"/>
            <a:ext cx="2520000" cy="129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hong@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naver.com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hong@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hanmail.com</a:t>
            </a:r>
            <a:endParaRPr lang="ko-KR" altLang="en-US" sz="10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hong@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nate.com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hong@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gmail.com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hong@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daum.net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98744" y="5077522"/>
            <a:ext cx="2520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hong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404922" y="4971871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5565068" y="2456892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타원 172"/>
          <p:cNvSpPr/>
          <p:nvPr/>
        </p:nvSpPr>
        <p:spPr>
          <a:xfrm>
            <a:off x="5709084" y="3104964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3930188" y="3140968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3947474" y="3753036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타원 175"/>
          <p:cNvSpPr/>
          <p:nvPr/>
        </p:nvSpPr>
        <p:spPr>
          <a:xfrm>
            <a:off x="5961112" y="3753036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타원 176"/>
          <p:cNvSpPr/>
          <p:nvPr/>
        </p:nvSpPr>
        <p:spPr>
          <a:xfrm>
            <a:off x="3947474" y="4257092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3944888" y="1844824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3947474" y="1050257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46" name="표 2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678815"/>
              </p:ext>
            </p:extLst>
          </p:nvPr>
        </p:nvGraphicFramePr>
        <p:xfrm>
          <a:off x="7691267" y="304800"/>
          <a:ext cx="2160000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구독 신청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성함</a:t>
                      </a:r>
                      <a:endParaRPr lang="en-US" altLang="ko-KR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입력전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Place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holder :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성함 입력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이메일주소</a:t>
                      </a:r>
                      <a:endParaRPr lang="en-US" altLang="ko-KR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입력전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Place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holder :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이메일주소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 “@”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입력시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대표 도메인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입력전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Place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holder :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자리 입력 예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 20201212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성별 라디오 버튼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Default 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휴대폰번호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입력전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Placeholder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‘-’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를 제외한 번호 입력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입력시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자동 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-’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대시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처리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발송전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인증번호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발송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버튼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성함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핸드폰번호 유효성 체크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클릭 시 정상 처리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Alert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인증번호가 정상적으로 발송되었습니다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발송후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인증번호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재발송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인증번호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입력전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Place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holder :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숫자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자리 입력</a:t>
                      </a:r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입력제한시간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인증번호 발송 성공 시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 초과 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시간초과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텍스트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약관 전체동의 클릭 시 전체 약관 체크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개별 약관 클릭 시 약관상세보기 팝업 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구독신청하기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버튼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클릭 시  유효성 체크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실패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&gt; 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해당 오류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입력칸으로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포커싱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입력필드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미입력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오류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 $$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를 입력해주세요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입력필드 입력오류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 $$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를 정확히 입력해 주세요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개인정보 수집 및 이용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미체크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개인정보 수집 및 이용에 동의해주세요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&lt;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성공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Alert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구독 신청되었습니다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7277006"/>
                  </a:ext>
                </a:extLst>
              </a:tr>
            </a:tbl>
          </a:graphicData>
        </a:graphic>
      </p:graphicFrame>
      <p:sp>
        <p:nvSpPr>
          <p:cNvPr id="70" name="모서리가 둥근 직사각형 69"/>
          <p:cNvSpPr/>
          <p:nvPr/>
        </p:nvSpPr>
        <p:spPr>
          <a:xfrm>
            <a:off x="4135562" y="6176893"/>
            <a:ext cx="2520000" cy="43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 신청하기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130163" y="4334907"/>
            <a:ext cx="3089520" cy="1720813"/>
            <a:chOff x="4064328" y="1263364"/>
            <a:chExt cx="3089520" cy="1720813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328" y="1315150"/>
              <a:ext cx="159345" cy="159345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4223200" y="1263364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서비스 이용 동의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224841" y="1491461"/>
              <a:ext cx="2929007" cy="1492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700" spc="-50" dirty="0">
                  <a:latin typeface="맑은 고딕" panose="020B0503020000020004" pitchFamily="50" charset="-127"/>
                </a:rPr>
                <a:t>[</a:t>
              </a:r>
              <a:r>
                <a:rPr lang="ko-KR" altLang="en-US" sz="700" spc="-50" dirty="0">
                  <a:latin typeface="맑은 고딕" panose="020B0503020000020004" pitchFamily="50" charset="-127"/>
                </a:rPr>
                <a:t>필수</a:t>
              </a:r>
              <a:r>
                <a:rPr lang="en-US" altLang="ko-KR" sz="700" spc="-50" dirty="0">
                  <a:latin typeface="맑은 고딕" panose="020B0503020000020004" pitchFamily="50" charset="-127"/>
                </a:rPr>
                <a:t>] </a:t>
              </a:r>
              <a:r>
                <a:rPr lang="ko-KR" altLang="en-US" sz="700" spc="-50" dirty="0">
                  <a:latin typeface="맑은 고딕" panose="020B0503020000020004" pitchFamily="50" charset="-127"/>
                </a:rPr>
                <a:t>개인정보 수집 </a:t>
              </a:r>
              <a:r>
                <a:rPr lang="en-US" altLang="ko-KR" sz="700" spc="-50" dirty="0">
                  <a:latin typeface="맑은 고딕" panose="020B0503020000020004" pitchFamily="50" charset="-127"/>
                </a:rPr>
                <a:t>· </a:t>
              </a:r>
              <a:r>
                <a:rPr lang="ko-KR" altLang="en-US" sz="700" spc="-50" dirty="0">
                  <a:latin typeface="맑은 고딕" panose="020B0503020000020004" pitchFamily="50" charset="-127"/>
                </a:rPr>
                <a:t>이용 </a:t>
              </a:r>
              <a:r>
                <a:rPr lang="ko-KR" altLang="en-US" sz="700" spc="-50" dirty="0" smtClean="0">
                  <a:latin typeface="맑은 고딕" panose="020B0503020000020004" pitchFamily="50" charset="-127"/>
                </a:rPr>
                <a:t>동의                                            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700" spc="-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개인식별정보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7</a:t>
              </a:r>
              <a:r>
                <a:rPr lang="ko-KR" altLang="en-US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 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700" spc="-50" dirty="0"/>
                <a:t>성명</a:t>
              </a:r>
              <a:r>
                <a:rPr lang="en-US" altLang="ko-KR" sz="700" spc="-50" dirty="0"/>
                <a:t>, </a:t>
              </a:r>
              <a:r>
                <a:rPr lang="ko-KR" altLang="en-US" sz="700" spc="-50" dirty="0"/>
                <a:t>생년월일</a:t>
              </a:r>
              <a:r>
                <a:rPr lang="en-US" altLang="ko-KR" sz="700" spc="-50" dirty="0"/>
                <a:t>, </a:t>
              </a:r>
              <a:r>
                <a:rPr lang="en-US" altLang="ko-KR" sz="700" spc="-50" dirty="0" smtClean="0"/>
                <a:t> </a:t>
              </a:r>
              <a:r>
                <a:rPr lang="ko-KR" altLang="en-US" sz="700" spc="-50" dirty="0" smtClean="0"/>
                <a:t>휴대폰번호</a:t>
              </a:r>
              <a:r>
                <a:rPr lang="en-US" altLang="ko-KR" sz="700" spc="-50" dirty="0" smtClean="0"/>
                <a:t> </a:t>
              </a:r>
              <a:r>
                <a:rPr lang="ko-KR" altLang="en-US" sz="700" spc="-50" dirty="0" smtClean="0"/>
                <a:t>외 </a:t>
              </a:r>
              <a:r>
                <a:rPr lang="en-US" altLang="ko-KR" sz="700" spc="-50" dirty="0" smtClean="0"/>
                <a:t>4</a:t>
              </a:r>
              <a:r>
                <a:rPr lang="ko-KR" altLang="en-US" sz="700" spc="-50" dirty="0" smtClean="0"/>
                <a:t>건</a:t>
              </a:r>
              <a:r>
                <a:rPr lang="en-US" altLang="ko-KR" sz="700" spc="-50" dirty="0" smtClean="0"/>
                <a:t>)</a:t>
              </a:r>
              <a:endParaRPr lang="en-US" altLang="ko-KR" sz="7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sz="700" dirty="0" smtClean="0">
                  <a:latin typeface="맑은 고딕" panose="020B0503020000020004" pitchFamily="50" charset="-127"/>
                </a:rPr>
                <a:t>[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필수</a:t>
              </a:r>
              <a:r>
                <a:rPr lang="en-US" altLang="ko-KR" sz="700" dirty="0">
                  <a:latin typeface="맑은 고딕" panose="020B0503020000020004" pitchFamily="50" charset="-127"/>
                </a:rPr>
                <a:t>] </a:t>
              </a:r>
              <a:r>
                <a:rPr lang="ko-KR" altLang="en-US" sz="700" dirty="0" err="1">
                  <a:latin typeface="맑은 고딕" panose="020B0503020000020004" pitchFamily="50" charset="-127"/>
                </a:rPr>
                <a:t>민감정보</a:t>
              </a:r>
              <a:r>
                <a:rPr lang="ko-KR" altLang="en-US" sz="700" dirty="0">
                  <a:latin typeface="맑은 고딕" panose="020B0503020000020004" pitchFamily="50" charset="-127"/>
                </a:rPr>
                <a:t> 및 개인식별정보 수집 </a:t>
              </a:r>
              <a:r>
                <a:rPr lang="en-US" altLang="ko-KR" sz="700" dirty="0">
                  <a:latin typeface="맑은 고딕" panose="020B0503020000020004" pitchFamily="50" charset="-127"/>
                </a:rPr>
                <a:t>· </a:t>
              </a:r>
              <a:r>
                <a:rPr lang="ko-KR" altLang="en-US" sz="700" dirty="0">
                  <a:latin typeface="맑은 고딕" panose="020B0503020000020004" pitchFamily="50" charset="-127"/>
                </a:rPr>
                <a:t>이용 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동의          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&gt;</a:t>
              </a:r>
              <a:endParaRPr lang="en-US" altLang="ko-KR" sz="7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700" spc="-5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민감정보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4</a:t>
              </a:r>
              <a:r>
                <a:rPr lang="ko-KR" altLang="en-US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당사 계약정보 외 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700" dirty="0" smtClean="0">
                  <a:latin typeface="맑은 고딕" panose="020B0503020000020004" pitchFamily="50" charset="-127"/>
                </a:rPr>
                <a:t>[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필수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] 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이벤트 경품 지급을 위한 제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3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자 제공 동의           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&gt;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            </a:t>
              </a:r>
              <a:endParaRPr lang="en-US" altLang="ko-KR" sz="700" spc="-50" dirty="0">
                <a:latin typeface="맑은 고딕" panose="020B0503020000020004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sz="700" spc="-50" dirty="0">
                  <a:latin typeface="맑은 고딕" panose="020B0503020000020004" pitchFamily="50" charset="-127"/>
                </a:rPr>
                <a:t>  - </a:t>
              </a:r>
              <a:r>
                <a:rPr lang="ko-KR" altLang="en-US" sz="700" spc="-50" dirty="0">
                  <a:latin typeface="맑은 고딕" panose="020B0503020000020004" pitchFamily="50" charset="-127"/>
                </a:rPr>
                <a:t>개인식별정보</a:t>
              </a:r>
              <a:r>
                <a:rPr lang="en-US" altLang="ko-KR" sz="700" spc="-50" dirty="0">
                  <a:latin typeface="맑은 고딕" panose="020B0503020000020004" pitchFamily="50" charset="-127"/>
                </a:rPr>
                <a:t>: </a:t>
              </a:r>
              <a:r>
                <a:rPr lang="en-US" altLang="ko-KR" sz="700" spc="-50" dirty="0" smtClean="0">
                  <a:latin typeface="맑은 고딕" panose="020B0503020000020004" pitchFamily="50" charset="-127"/>
                </a:rPr>
                <a:t>2</a:t>
              </a:r>
              <a:r>
                <a:rPr lang="ko-KR" altLang="en-US" sz="700" spc="-50" dirty="0" smtClean="0">
                  <a:latin typeface="맑은 고딕" panose="020B0503020000020004" pitchFamily="50" charset="-127"/>
                </a:rPr>
                <a:t>건 </a:t>
              </a:r>
              <a:r>
                <a:rPr lang="en-US" altLang="ko-KR" sz="700" spc="-50" dirty="0">
                  <a:latin typeface="맑은 고딕" panose="020B0503020000020004" pitchFamily="50" charset="-127"/>
                </a:rPr>
                <a:t>(</a:t>
              </a:r>
              <a:r>
                <a:rPr lang="ko-KR" altLang="en-US" sz="700" spc="-50" dirty="0"/>
                <a:t>성명</a:t>
              </a:r>
              <a:r>
                <a:rPr lang="en-US" altLang="ko-KR" sz="700" spc="-50" dirty="0" smtClean="0"/>
                <a:t>,  </a:t>
              </a:r>
              <a:r>
                <a:rPr lang="ko-KR" altLang="en-US" sz="700" spc="-50" dirty="0" smtClean="0"/>
                <a:t>휴대폰번호</a:t>
              </a:r>
              <a:r>
                <a:rPr lang="en-US" altLang="ko-KR" sz="700" spc="-50" dirty="0" smtClean="0"/>
                <a:t>)</a:t>
              </a:r>
              <a:endParaRPr lang="en-US" altLang="ko-KR" sz="7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sz="700" dirty="0">
                  <a:latin typeface="맑은 고딕" panose="020B0503020000020004" pitchFamily="50" charset="-127"/>
                </a:rPr>
                <a:t>[</a:t>
              </a:r>
              <a:r>
                <a:rPr lang="ko-KR" altLang="en-US" sz="700" dirty="0">
                  <a:latin typeface="맑은 고딕" panose="020B0503020000020004" pitchFamily="50" charset="-127"/>
                </a:rPr>
                <a:t>선택</a:t>
              </a:r>
              <a:r>
                <a:rPr lang="en-US" altLang="ko-KR" sz="700" dirty="0">
                  <a:latin typeface="맑은 고딕" panose="020B0503020000020004" pitchFamily="50" charset="-127"/>
                </a:rPr>
                <a:t>] </a:t>
              </a:r>
              <a:r>
                <a:rPr lang="ko-KR" altLang="en-US" sz="700" dirty="0">
                  <a:latin typeface="맑은 고딕" panose="020B0503020000020004" pitchFamily="50" charset="-127"/>
                </a:rPr>
                <a:t>마케팅 활용 이용 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동의                                   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700" spc="-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700" spc="-50" dirty="0">
                  <a:latin typeface="맑은 고딕" panose="020B0503020000020004" pitchFamily="50" charset="-127"/>
                </a:rPr>
                <a:t> - </a:t>
              </a:r>
              <a:r>
                <a:rPr lang="ko-KR" altLang="en-US" sz="700" spc="-50" dirty="0">
                  <a:latin typeface="맑은 고딕" panose="020B0503020000020004" pitchFamily="50" charset="-127"/>
                </a:rPr>
                <a:t>개인식별정보</a:t>
              </a:r>
              <a:r>
                <a:rPr lang="en-US" altLang="ko-KR" sz="700" spc="-50" dirty="0">
                  <a:latin typeface="맑은 고딕" panose="020B0503020000020004" pitchFamily="50" charset="-127"/>
                </a:rPr>
                <a:t>: 7</a:t>
              </a:r>
              <a:r>
                <a:rPr lang="ko-KR" altLang="en-US" sz="700" spc="-50" dirty="0">
                  <a:latin typeface="맑은 고딕" panose="020B0503020000020004" pitchFamily="50" charset="-127"/>
                </a:rPr>
                <a:t>건 </a:t>
              </a:r>
              <a:r>
                <a:rPr lang="en-US" altLang="ko-KR" sz="700" spc="-50" dirty="0">
                  <a:latin typeface="맑은 고딕" panose="020B0503020000020004" pitchFamily="50" charset="-127"/>
                </a:rPr>
                <a:t>(</a:t>
              </a:r>
              <a:r>
                <a:rPr lang="ko-KR" altLang="en-US" sz="700" spc="-50" dirty="0"/>
                <a:t>성명</a:t>
              </a:r>
              <a:r>
                <a:rPr lang="en-US" altLang="ko-KR" sz="700" spc="-50" dirty="0"/>
                <a:t>, </a:t>
              </a:r>
              <a:r>
                <a:rPr lang="ko-KR" altLang="en-US" sz="700" spc="-50" dirty="0"/>
                <a:t>생년월일</a:t>
              </a:r>
              <a:r>
                <a:rPr lang="en-US" altLang="ko-KR" sz="700" spc="-50" dirty="0"/>
                <a:t>,  </a:t>
              </a:r>
              <a:r>
                <a:rPr lang="ko-KR" altLang="en-US" sz="700" spc="-50" dirty="0"/>
                <a:t>휴대폰번호</a:t>
              </a:r>
              <a:r>
                <a:rPr lang="en-US" altLang="ko-KR" sz="700" spc="-50" dirty="0"/>
                <a:t> </a:t>
              </a:r>
              <a:r>
                <a:rPr lang="ko-KR" altLang="en-US" sz="700" spc="-50" dirty="0"/>
                <a:t>외 </a:t>
              </a:r>
              <a:r>
                <a:rPr lang="en-US" altLang="ko-KR" sz="700" spc="-50" dirty="0"/>
                <a:t>4</a:t>
              </a:r>
              <a:r>
                <a:rPr lang="ko-KR" altLang="en-US" sz="700" spc="-50" dirty="0"/>
                <a:t>건</a:t>
              </a:r>
              <a:r>
                <a:rPr lang="en-US" altLang="ko-KR" sz="700" spc="-50" dirty="0"/>
                <a:t>)</a:t>
              </a:r>
              <a:endParaRPr lang="en-US" altLang="ko-KR" sz="700" spc="-50" dirty="0">
                <a:latin typeface="맑은 고딕" panose="020B0503020000020004" pitchFamily="50" charset="-127"/>
              </a:endParaRPr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748" y="1554013"/>
              <a:ext cx="92515" cy="9251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748" y="1893784"/>
              <a:ext cx="92515" cy="92515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748" y="2274376"/>
              <a:ext cx="92515" cy="92515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748" y="2650564"/>
              <a:ext cx="92515" cy="92515"/>
            </a:xfrm>
            <a:prstGeom prst="rect">
              <a:avLst/>
            </a:prstGeom>
          </p:spPr>
        </p:pic>
      </p:grpSp>
      <p:sp>
        <p:nvSpPr>
          <p:cNvPr id="79" name="타원 78"/>
          <p:cNvSpPr/>
          <p:nvPr/>
        </p:nvSpPr>
        <p:spPr>
          <a:xfrm>
            <a:off x="4148365" y="6190467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08086" y="140718"/>
            <a:ext cx="2275965" cy="825030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2020-10-19</a:t>
            </a:r>
          </a:p>
          <a:p>
            <a:pPr algn="ctr"/>
            <a:endParaRPr lang="en-US" altLang="ko-KR" sz="105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서비스이용동의 항목 수정</a:t>
            </a:r>
            <a:endParaRPr lang="ko-KR" altLang="en-US" sz="105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39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59267" y="436175"/>
            <a:ext cx="7500862" cy="6421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702813" y="436175"/>
            <a:ext cx="4857315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>
            <a:off x="59267" y="913545"/>
            <a:ext cx="7500861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H="1">
            <a:off x="59267" y="913545"/>
            <a:ext cx="7516035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77393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구독하기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약관 상세 보기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59266" y="436175"/>
            <a:ext cx="7500862" cy="6421825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6" name="표 245"/>
          <p:cNvGraphicFramePr>
            <a:graphicFrameLocks noGrp="1"/>
          </p:cNvGraphicFramePr>
          <p:nvPr>
            <p:extLst/>
          </p:nvPr>
        </p:nvGraphicFramePr>
        <p:xfrm>
          <a:off x="7691267" y="304800"/>
          <a:ext cx="216000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본인인증 시 안내되는 약관 상세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1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약관 내용 및 필수 여부 수급 필요</a:t>
                      </a:r>
                      <a:r>
                        <a:rPr lang="en-US" altLang="ko-KR" sz="800" b="1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7277006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823562" y="968798"/>
            <a:ext cx="6048000" cy="522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덧셈 기호 72"/>
          <p:cNvSpPr/>
          <p:nvPr/>
        </p:nvSpPr>
        <p:spPr>
          <a:xfrm rot="2700000">
            <a:off x="6612748" y="674360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49381" y="623455"/>
            <a:ext cx="1116000" cy="367145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Full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버전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057562" y="1124784"/>
            <a:ext cx="5580000" cy="360000"/>
            <a:chOff x="1028564" y="1124784"/>
            <a:chExt cx="4320000" cy="360000"/>
          </a:xfrm>
        </p:grpSpPr>
        <p:sp>
          <p:nvSpPr>
            <p:cNvPr id="76" name="직사각형 75"/>
            <p:cNvSpPr/>
            <p:nvPr/>
          </p:nvSpPr>
          <p:spPr>
            <a:xfrm>
              <a:off x="1028564" y="1124784"/>
              <a:ext cx="108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</a:t>
              </a:r>
              <a:r>
                <a: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수집 </a:t>
              </a:r>
              <a:r>
                <a:rPr lang="en-US" altLang="ko-KR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· </a:t>
              </a:r>
              <a:r>
                <a: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 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동의</a:t>
              </a:r>
              <a:endPara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108564" y="1124784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[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] 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민감정보 및 개인식별정보 수집 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· 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이용 동의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188564" y="1124784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[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] 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이벤트 경품 지급을 위한 제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3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자 제공 동의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268564" y="1124784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마케팅 활용 이용 동의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963871" y="1858806"/>
            <a:ext cx="5616624" cy="324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1400"/>
              </a:spcBef>
            </a:pPr>
            <a:r>
              <a:rPr lang="ko-KR" altLang="en-US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당사는 「개인정보보호법」에 따라 </a:t>
            </a:r>
            <a:r>
              <a:rPr lang="ko-KR" altLang="en-US" sz="800" spc="-7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케어콘텐츠의</a:t>
            </a:r>
            <a:r>
              <a:rPr lang="ko-KR" altLang="en-US" sz="8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소개 및 홍보 등을 위해 귀하의 개인정보를 수집 </a:t>
            </a:r>
            <a:r>
              <a:rPr lang="en-US" altLang="ko-KR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이용하고자 합니다</a:t>
            </a:r>
            <a:r>
              <a:rPr lang="en-US" altLang="ko-KR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800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/>
          </p:nvPr>
        </p:nvGraphicFramePr>
        <p:xfrm>
          <a:off x="1064568" y="2140094"/>
          <a:ext cx="5580000" cy="169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1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주체</a:t>
                      </a:r>
                      <a:endParaRPr lang="ko-KR" altLang="en-US" sz="800" b="0" spc="-5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err="1" smtClean="0">
                          <a:solidFill>
                            <a:schemeClr val="tx1"/>
                          </a:solidFill>
                        </a:rPr>
                        <a:t>라이나생명보험주식회사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b="0" spc="-5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목적</a:t>
                      </a:r>
                      <a:endParaRPr lang="ko-KR" altLang="en-US" sz="800" b="0" spc="-5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spc="-50" dirty="0" err="1" smtClean="0">
                          <a:solidFill>
                            <a:schemeClr val="tx1"/>
                          </a:solidFill>
                        </a:rPr>
                        <a:t>케어콘텐츠의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 소개 및 홍보</a:t>
                      </a:r>
                      <a:endParaRPr lang="en-US" altLang="ko-KR" sz="800" b="0" spc="-5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800" b="0" spc="-50" baseline="0" dirty="0" smtClean="0">
                          <a:solidFill>
                            <a:schemeClr val="tx1"/>
                          </a:solidFill>
                        </a:rPr>
                        <a:t> 웹사이트</a:t>
                      </a:r>
                      <a:r>
                        <a:rPr lang="en-US" altLang="ko-KR" sz="800" b="0" spc="-50" baseline="0" dirty="0" smtClean="0">
                          <a:solidFill>
                            <a:schemeClr val="tx1"/>
                          </a:solidFill>
                        </a:rPr>
                        <a:t>/Application </a:t>
                      </a:r>
                      <a:r>
                        <a:rPr lang="ko-KR" altLang="en-US" sz="800" b="0" spc="-50" baseline="0" dirty="0" smtClean="0">
                          <a:solidFill>
                            <a:schemeClr val="tx1"/>
                          </a:solidFill>
                        </a:rPr>
                        <a:t>정보 등에 대한 분석 및 세분화를 통한 이용자의 서비스 이용 선호도 분석</a:t>
                      </a:r>
                      <a:r>
                        <a:rPr lang="en-US" altLang="ko-KR" sz="800" b="0" spc="-5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baseline="0" dirty="0" smtClean="0">
                          <a:solidFill>
                            <a:schemeClr val="tx1"/>
                          </a:solidFill>
                        </a:rPr>
                        <a:t>고객 분석 통계</a:t>
                      </a:r>
                      <a:endParaRPr lang="ko-KR" altLang="en-US" sz="800" b="1" spc="-5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내용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개인식별정보 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휴대폰번호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ADID, Cookie )</a:t>
                      </a:r>
                      <a:b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="0" spc="-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spc="-50" baseline="0" smtClean="0">
                          <a:solidFill>
                            <a:schemeClr val="tx1"/>
                          </a:solidFill>
                        </a:rPr>
                        <a:t>선호도 관심정보</a:t>
                      </a:r>
                      <a:r>
                        <a:rPr lang="en-US" altLang="ko-KR" sz="800" b="0" spc="-5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baseline="0" smtClean="0">
                          <a:solidFill>
                            <a:schemeClr val="tx1"/>
                          </a:solidFill>
                        </a:rPr>
                        <a:t>콘텐츠 클릭정보</a:t>
                      </a:r>
                      <a:r>
                        <a:rPr lang="en-US" altLang="ko-KR" sz="800" b="0" spc="-5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baseline="0" smtClean="0">
                          <a:solidFill>
                            <a:schemeClr val="tx1"/>
                          </a:solidFill>
                        </a:rPr>
                        <a:t>콘텐츠 분류 정보</a:t>
                      </a:r>
                      <a:endParaRPr lang="ko-KR" altLang="en-US" sz="800" b="1" spc="-5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구독 서비스 알림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카카오 </a:t>
                      </a:r>
                      <a:r>
                        <a:rPr lang="ko-KR" altLang="en-US" sz="800" b="0" spc="-50" dirty="0" err="1" smtClean="0">
                          <a:solidFill>
                            <a:schemeClr val="tx1"/>
                          </a:solidFill>
                        </a:rPr>
                        <a:t>알림톡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SMS, Email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기간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pc="-50" dirty="0" smtClean="0">
                          <a:solidFill>
                            <a:schemeClr val="tx1"/>
                          </a:solidFill>
                        </a:rPr>
                        <a:t>동의일로부터 </a:t>
                      </a:r>
                      <a:r>
                        <a:rPr lang="en-US" altLang="ko-KR" sz="800" b="1" spc="-5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800" b="1" spc="-50" baseline="0" smtClean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en-US" altLang="ko-KR" sz="800" b="1" spc="-5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dirty="0" err="1" smtClean="0">
                          <a:solidFill>
                            <a:schemeClr val="tx1"/>
                          </a:solidFill>
                        </a:rPr>
                        <a:t>보유ㆍ이용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 기간이 경과한 후에는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민원처리 및 법령상 의무이행만을 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위하여 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개월  보관ㆍ이용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3" name="Rectangle 2"/>
          <p:cNvSpPr>
            <a:spLocks noChangeArrowheads="1"/>
          </p:cNvSpPr>
          <p:nvPr/>
        </p:nvSpPr>
        <p:spPr bwMode="auto">
          <a:xfrm>
            <a:off x="1064565" y="3904290"/>
            <a:ext cx="5580000" cy="215444"/>
          </a:xfrm>
          <a:prstGeom prst="rect">
            <a:avLst/>
          </a:prstGeom>
          <a:noFill/>
          <a:extLst/>
        </p:spPr>
        <p:txBody>
          <a:bodyPr wrap="square" rtlCol="0">
            <a:noAutofit/>
          </a:bodyPr>
          <a:lstStyle/>
          <a:p>
            <a:pPr>
              <a:lnSpc>
                <a:spcPct val="80000"/>
              </a:lnSpc>
              <a:spcBef>
                <a:spcPts val="1400"/>
              </a:spcBef>
            </a:pPr>
            <a:r>
              <a:rPr lang="en-US" altLang="ko-KR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동의 하시더라도 당사 홈페이지</a:t>
            </a:r>
            <a:r>
              <a:rPr lang="en-US" altLang="ko-KR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(www.lina.co.kr, </a:t>
            </a:r>
            <a:r>
              <a:rPr lang="ko-KR" altLang="en-US" sz="750" spc="-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구독서비스해재</a:t>
            </a:r>
            <a:r>
              <a:rPr lang="en-US" altLang="ko-KR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구독 해지 하실 수 있습니다</a:t>
            </a: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80000"/>
              </a:lnSpc>
              <a:spcBef>
                <a:spcPts val="1400"/>
              </a:spcBef>
            </a:pPr>
            <a:endParaRPr lang="en-US" altLang="ko-KR" sz="750" spc="-7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Rectangle 2"/>
          <p:cNvSpPr>
            <a:spLocks noChangeArrowheads="1"/>
          </p:cNvSpPr>
          <p:nvPr/>
        </p:nvSpPr>
        <p:spPr bwMode="auto">
          <a:xfrm>
            <a:off x="1064565" y="4084890"/>
            <a:ext cx="5580000" cy="215444"/>
          </a:xfrm>
          <a:prstGeom prst="rect">
            <a:avLst/>
          </a:prstGeom>
          <a:noFill/>
          <a:extLst/>
        </p:spPr>
        <p:txBody>
          <a:bodyPr wrap="square" rtlCol="0">
            <a:noAutofit/>
          </a:bodyPr>
          <a:lstStyle/>
          <a:p>
            <a:pPr>
              <a:lnSpc>
                <a:spcPct val="80000"/>
              </a:lnSpc>
              <a:spcBef>
                <a:spcPts val="1400"/>
              </a:spcBef>
            </a:pP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 또는 </a:t>
            </a:r>
            <a:r>
              <a:rPr lang="en-US" altLang="ko-KR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 </a:t>
            </a:r>
            <a:r>
              <a:rPr lang="ko-KR" altLang="en-US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정보는 웹사이트를 통하여 접속한 고객에 한하여 </a:t>
            </a:r>
            <a:r>
              <a:rPr lang="ko-KR" altLang="en-US" sz="750" spc="-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수집ㆍ이용</a:t>
            </a:r>
            <a:r>
              <a:rPr lang="ko-KR" altLang="en-US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합니다</a:t>
            </a:r>
            <a:r>
              <a:rPr lang="en-US" altLang="ko-KR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85" name="Rectangle 2"/>
          <p:cNvSpPr>
            <a:spLocks noChangeArrowheads="1"/>
          </p:cNvSpPr>
          <p:nvPr/>
        </p:nvSpPr>
        <p:spPr bwMode="auto">
          <a:xfrm>
            <a:off x="1064565" y="4437692"/>
            <a:ext cx="5580000" cy="215444"/>
          </a:xfrm>
          <a:prstGeom prst="rect">
            <a:avLst/>
          </a:prstGeom>
          <a:noFill/>
          <a:extLst/>
        </p:spPr>
        <p:txBody>
          <a:bodyPr wrap="square" rtlCol="0">
            <a:noAutofit/>
          </a:bodyPr>
          <a:lstStyle/>
          <a:p>
            <a:pPr algn="r">
              <a:lnSpc>
                <a:spcPct val="80000"/>
              </a:lnSpc>
              <a:spcBef>
                <a:spcPts val="1400"/>
              </a:spcBef>
            </a:pP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미확인</a:t>
            </a: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신용정보관리보호인필</a:t>
            </a:r>
            <a:r>
              <a:rPr lang="en-US" altLang="ko-KR" sz="750" spc="-3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750" spc="-3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DGT2006-01-XXXXX-OYN</a:t>
            </a:r>
            <a:r>
              <a:rPr lang="en-US" altLang="ko-KR" sz="750" spc="-3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750" spc="-3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55985" y="1636038"/>
            <a:ext cx="33570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구독 서비스 제공을 위한 개인정보 수집 </a:t>
            </a:r>
            <a:r>
              <a:rPr lang="en-US" altLang="ko-KR" sz="1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1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동의 </a:t>
            </a:r>
            <a:endParaRPr lang="ko-KR" altLang="en-US" sz="2400" b="1" dirty="0"/>
          </a:p>
        </p:txBody>
      </p:sp>
      <p:sp>
        <p:nvSpPr>
          <p:cNvPr id="23" name="직사각형 22"/>
          <p:cNvSpPr/>
          <p:nvPr/>
        </p:nvSpPr>
        <p:spPr>
          <a:xfrm>
            <a:off x="7679360" y="3234572"/>
            <a:ext cx="2171908" cy="825030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2020-10-19</a:t>
            </a:r>
          </a:p>
          <a:p>
            <a:pPr algn="ctr"/>
            <a:endParaRPr lang="en-US" altLang="ko-KR" sz="105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서비스이용동의 항목 확정</a:t>
            </a:r>
            <a:endParaRPr lang="ko-KR" altLang="en-US" sz="105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25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59267" y="436175"/>
            <a:ext cx="7500862" cy="6421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>
            <a:off x="59267" y="913545"/>
            <a:ext cx="7500861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H="1">
            <a:off x="59267" y="913545"/>
            <a:ext cx="7516035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975366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구독하기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약관 상세 보기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59266" y="436175"/>
            <a:ext cx="7500862" cy="6421825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6" name="표 245"/>
          <p:cNvGraphicFramePr>
            <a:graphicFrameLocks noGrp="1"/>
          </p:cNvGraphicFramePr>
          <p:nvPr>
            <p:extLst/>
          </p:nvPr>
        </p:nvGraphicFramePr>
        <p:xfrm>
          <a:off x="7691267" y="304800"/>
          <a:ext cx="216000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본인인증 시 안내되는 약관 상세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1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약관 내용 및 필수 여부 수급 필요</a:t>
                      </a:r>
                      <a:r>
                        <a:rPr lang="en-US" altLang="ko-KR" sz="800" b="1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7277006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823562" y="968798"/>
            <a:ext cx="6048000" cy="522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덧셈 기호 72"/>
          <p:cNvSpPr/>
          <p:nvPr/>
        </p:nvSpPr>
        <p:spPr>
          <a:xfrm rot="2700000">
            <a:off x="6612748" y="674360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49381" y="623455"/>
            <a:ext cx="1116000" cy="367145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Full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버전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057561" y="1124784"/>
            <a:ext cx="5580000" cy="360000"/>
            <a:chOff x="1028564" y="1124784"/>
            <a:chExt cx="4311973" cy="360000"/>
          </a:xfrm>
        </p:grpSpPr>
        <p:sp>
          <p:nvSpPr>
            <p:cNvPr id="76" name="직사각형 75"/>
            <p:cNvSpPr/>
            <p:nvPr/>
          </p:nvSpPr>
          <p:spPr>
            <a:xfrm>
              <a:off x="1028564" y="1124784"/>
              <a:ext cx="1080000" cy="36000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수집 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·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동의</a:t>
              </a:r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108564" y="1124784"/>
              <a:ext cx="108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필수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민감정보 및 개인식별정보</a:t>
              </a:r>
              <a:r>
                <a:rPr lang="ko-KR" altLang="en-US" sz="8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800">
                  <a:solidFill>
                    <a:schemeClr val="bg1"/>
                  </a:solidFill>
                  <a:latin typeface="맑은 고딕" panose="020B0503020000020004" pitchFamily="50" charset="-127"/>
                </a:rPr>
                <a:t>수집 </a:t>
              </a:r>
              <a:r>
                <a:rPr lang="en-US" altLang="ko-KR" sz="800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· </a:t>
              </a:r>
              <a:r>
                <a:rPr lang="ko-KR" altLang="en-US" sz="8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이용 동의</a:t>
              </a:r>
              <a:endPara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188564" y="1124784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[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] 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이벤트 경품 지급을 위한 제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3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자 제공 동의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60537" y="1124784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마케팅 활용 이용 동의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963871" y="1858806"/>
            <a:ext cx="5616624" cy="324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1400"/>
              </a:spcBef>
            </a:pPr>
            <a:r>
              <a:rPr lang="ko-KR" altLang="en-US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당사는 「개인정보보호법」에 따라 </a:t>
            </a:r>
            <a:r>
              <a:rPr lang="ko-KR" altLang="en-US" sz="8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당사의 계약 조회 및 수집 </a:t>
            </a:r>
            <a:r>
              <a:rPr lang="en-US" altLang="ko-KR" sz="8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8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이용을 </a:t>
            </a:r>
            <a:r>
              <a:rPr lang="ko-KR" altLang="en-US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위해 귀하의 개인정보를 수집 </a:t>
            </a:r>
            <a:r>
              <a:rPr lang="en-US" altLang="ko-KR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이용하고자 합니다</a:t>
            </a:r>
            <a:r>
              <a:rPr lang="en-US" altLang="ko-KR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800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/>
          </p:nvPr>
        </p:nvGraphicFramePr>
        <p:xfrm>
          <a:off x="1064568" y="2140094"/>
          <a:ext cx="5580000" cy="118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1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주체</a:t>
                      </a:r>
                      <a:endParaRPr lang="ko-KR" altLang="en-US" sz="800" b="0" spc="-5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err="1" smtClean="0">
                          <a:solidFill>
                            <a:schemeClr val="tx1"/>
                          </a:solidFill>
                        </a:rPr>
                        <a:t>라이나생명보험주식회사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b="0" spc="-5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목적</a:t>
                      </a:r>
                      <a:endParaRPr lang="ko-KR" altLang="en-US" sz="800" b="0" spc="-5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개인 맞춤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케어컨텐츠의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소개 및 홍보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내용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+mn-ea"/>
                        </a:rPr>
                        <a:t>라이나생명의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rgbClr val="000000"/>
                          </a:solidFill>
                          <a:latin typeface="+mn-ea"/>
                        </a:rPr>
                        <a:t>보험계약정보</a:t>
                      </a:r>
                      <a:r>
                        <a:rPr lang="en-US" altLang="ko-KR" sz="800" b="1" dirty="0" smtClean="0">
                          <a:solidFill>
                            <a:srgbClr val="000000"/>
                          </a:solidFill>
                          <a:latin typeface="+mn-ea"/>
                        </a:rPr>
                        <a:t>,</a:t>
                      </a:r>
                      <a:r>
                        <a:rPr lang="ko-KR" altLang="en-US" sz="800" b="1" smtClean="0">
                          <a:solidFill>
                            <a:srgbClr val="000000"/>
                          </a:solidFill>
                          <a:latin typeface="+mn-ea"/>
                        </a:rPr>
                        <a:t> 청구사유</a:t>
                      </a:r>
                      <a:r>
                        <a:rPr lang="en-US" altLang="ko-KR" sz="800" b="1" dirty="0" smtClean="0">
                          <a:solidFill>
                            <a:srgbClr val="000000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b="1" smtClean="0">
                          <a:solidFill>
                            <a:srgbClr val="000000"/>
                          </a:solidFill>
                          <a:latin typeface="+mn-ea"/>
                        </a:rPr>
                        <a:t>사고유형</a:t>
                      </a:r>
                      <a:r>
                        <a:rPr lang="en-US" altLang="ko-KR" sz="800" b="1" dirty="0" smtClean="0">
                          <a:solidFill>
                            <a:srgbClr val="000000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b="1" smtClean="0">
                          <a:solidFill>
                            <a:srgbClr val="000000"/>
                          </a:solidFill>
                          <a:latin typeface="+mn-ea"/>
                        </a:rPr>
                        <a:t>청구보험금지급일</a:t>
                      </a:r>
                      <a:endParaRPr lang="ko-KR" altLang="en-US" sz="800" b="1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기간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pc="-50" dirty="0" smtClean="0">
                          <a:solidFill>
                            <a:schemeClr val="tx1"/>
                          </a:solidFill>
                        </a:rPr>
                        <a:t>동의일로부터 </a:t>
                      </a:r>
                      <a:r>
                        <a:rPr lang="en-US" altLang="ko-KR" sz="800" b="1" spc="-5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800" b="1" spc="-50" baseline="0" smtClean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en-US" altLang="ko-KR" sz="800" b="1" spc="-5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dirty="0" err="1" smtClean="0">
                          <a:solidFill>
                            <a:schemeClr val="tx1"/>
                          </a:solidFill>
                        </a:rPr>
                        <a:t>보유ㆍ이용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 기간이 경과한 후에는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민원처리 및 법령상 의무이행만을 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위하여 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개월  보관ㆍ이용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4" name="Rectangle 2"/>
          <p:cNvSpPr>
            <a:spLocks noChangeArrowheads="1"/>
          </p:cNvSpPr>
          <p:nvPr/>
        </p:nvSpPr>
        <p:spPr bwMode="auto">
          <a:xfrm>
            <a:off x="1064565" y="3361567"/>
            <a:ext cx="5580000" cy="215444"/>
          </a:xfrm>
          <a:prstGeom prst="rect">
            <a:avLst/>
          </a:prstGeom>
          <a:noFill/>
          <a:extLst/>
        </p:spPr>
        <p:txBody>
          <a:bodyPr wrap="square" rtlCol="0">
            <a:noAutofit/>
          </a:bodyPr>
          <a:lstStyle/>
          <a:p>
            <a:pPr>
              <a:lnSpc>
                <a:spcPct val="80000"/>
              </a:lnSpc>
              <a:spcBef>
                <a:spcPts val="1400"/>
              </a:spcBef>
            </a:pP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라이나생명의 보혐계약이 있는 경우에 계약자에 </a:t>
            </a:r>
            <a:r>
              <a:rPr lang="ko-KR" altLang="en-US" sz="750" spc="-70" smtClean="0">
                <a:latin typeface="맑은 고딕" panose="020B0503020000020004" pitchFamily="50" charset="-127"/>
              </a:rPr>
              <a:t>한하여 </a:t>
            </a:r>
            <a:r>
              <a:rPr lang="ko-KR" altLang="en-US" sz="750" spc="-70">
                <a:latin typeface="맑은 고딕" panose="020B0503020000020004" pitchFamily="50" charset="-127"/>
              </a:rPr>
              <a:t>수집ㆍ이용 합니다</a:t>
            </a:r>
            <a:r>
              <a:rPr lang="en-US" altLang="ko-KR" sz="750" spc="-70" dirty="0">
                <a:latin typeface="맑은 고딕" panose="020B0503020000020004" pitchFamily="50" charset="-127"/>
              </a:rPr>
              <a:t>. </a:t>
            </a:r>
          </a:p>
        </p:txBody>
      </p:sp>
      <p:sp>
        <p:nvSpPr>
          <p:cNvPr id="85" name="Rectangle 2"/>
          <p:cNvSpPr>
            <a:spLocks noChangeArrowheads="1"/>
          </p:cNvSpPr>
          <p:nvPr/>
        </p:nvSpPr>
        <p:spPr bwMode="auto">
          <a:xfrm>
            <a:off x="1064565" y="3654816"/>
            <a:ext cx="5580000" cy="215444"/>
          </a:xfrm>
          <a:prstGeom prst="rect">
            <a:avLst/>
          </a:prstGeom>
          <a:noFill/>
          <a:extLst/>
        </p:spPr>
        <p:txBody>
          <a:bodyPr wrap="square" rtlCol="0">
            <a:noAutofit/>
          </a:bodyPr>
          <a:lstStyle/>
          <a:p>
            <a:pPr algn="r">
              <a:lnSpc>
                <a:spcPct val="80000"/>
              </a:lnSpc>
              <a:spcBef>
                <a:spcPts val="1400"/>
              </a:spcBef>
            </a:pP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미확인</a:t>
            </a: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신용정보관리보호인필</a:t>
            </a:r>
            <a:r>
              <a:rPr lang="en-US" altLang="ko-KR" sz="750" spc="-3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750" spc="-3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DGT2006-01-XXXXX-OYN</a:t>
            </a:r>
            <a:r>
              <a:rPr lang="en-US" altLang="ko-KR" sz="750" spc="-3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750" spc="-3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55985" y="1636038"/>
            <a:ext cx="28761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spc="-50" dirty="0">
                <a:latin typeface="맑은 고딕" panose="020B0503020000020004" pitchFamily="50" charset="-127"/>
              </a:rPr>
              <a:t>[</a:t>
            </a:r>
            <a:r>
              <a:rPr lang="ko-KR" altLang="en-US" sz="1000" b="1" spc="-50">
                <a:latin typeface="맑은 고딕" panose="020B0503020000020004" pitchFamily="50" charset="-127"/>
              </a:rPr>
              <a:t>필수</a:t>
            </a:r>
            <a:r>
              <a:rPr lang="en-US" altLang="ko-KR" sz="1000" b="1" spc="-50" dirty="0">
                <a:latin typeface="맑은 고딕" panose="020B0503020000020004" pitchFamily="50" charset="-127"/>
              </a:rPr>
              <a:t>] </a:t>
            </a:r>
            <a:r>
              <a:rPr lang="ko-KR" altLang="en-US" sz="1000" b="1" spc="-50">
                <a:latin typeface="맑은 고딕" panose="020B0503020000020004" pitchFamily="50" charset="-127"/>
              </a:rPr>
              <a:t>민감정보 및 개인식별정보 수집 </a:t>
            </a:r>
            <a:r>
              <a:rPr lang="en-US" altLang="ko-KR" sz="1000" b="1" spc="-50" dirty="0">
                <a:latin typeface="맑은 고딕" panose="020B0503020000020004" pitchFamily="50" charset="-127"/>
              </a:rPr>
              <a:t>· </a:t>
            </a:r>
            <a:r>
              <a:rPr lang="ko-KR" altLang="en-US" sz="1000" b="1" spc="-50">
                <a:latin typeface="맑은 고딕" panose="020B0503020000020004" pitchFamily="50" charset="-127"/>
              </a:rPr>
              <a:t>이용 동의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79360" y="3234572"/>
            <a:ext cx="2171908" cy="825030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2020-10-19</a:t>
            </a:r>
          </a:p>
          <a:p>
            <a:pPr algn="ctr"/>
            <a:endParaRPr lang="en-US" altLang="ko-KR" sz="105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서비스이용동의 항목 확정</a:t>
            </a:r>
            <a:endParaRPr lang="ko-KR" altLang="en-US" sz="105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37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59267" y="436175"/>
            <a:ext cx="7500862" cy="6421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702813" y="436175"/>
            <a:ext cx="4857315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>
            <a:off x="59267" y="913545"/>
            <a:ext cx="7500861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H="1">
            <a:off x="59267" y="913545"/>
            <a:ext cx="7516035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539634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구독하기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약관 상세 보기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59266" y="436175"/>
            <a:ext cx="7500862" cy="6421825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6" name="표 245"/>
          <p:cNvGraphicFramePr>
            <a:graphicFrameLocks noGrp="1"/>
          </p:cNvGraphicFramePr>
          <p:nvPr>
            <p:extLst/>
          </p:nvPr>
        </p:nvGraphicFramePr>
        <p:xfrm>
          <a:off x="7691267" y="304800"/>
          <a:ext cx="216000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본인인증 시 안내되는 약관 상세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1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약관 내용 및 필수 여부 수급 필요</a:t>
                      </a:r>
                      <a:r>
                        <a:rPr lang="en-US" altLang="ko-KR" sz="800" b="1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7277006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823562" y="968798"/>
            <a:ext cx="6048000" cy="522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덧셈 기호 72"/>
          <p:cNvSpPr/>
          <p:nvPr/>
        </p:nvSpPr>
        <p:spPr>
          <a:xfrm rot="2700000">
            <a:off x="6612748" y="674360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49381" y="623455"/>
            <a:ext cx="1116000" cy="367145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Full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버전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057562" y="1124784"/>
            <a:ext cx="5580000" cy="360000"/>
            <a:chOff x="1028564" y="1124784"/>
            <a:chExt cx="4320000" cy="360000"/>
          </a:xfrm>
        </p:grpSpPr>
        <p:sp>
          <p:nvSpPr>
            <p:cNvPr id="76" name="직사각형 75"/>
            <p:cNvSpPr/>
            <p:nvPr/>
          </p:nvSpPr>
          <p:spPr>
            <a:xfrm>
              <a:off x="1028564" y="1124784"/>
              <a:ext cx="1080000" cy="36000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수집 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·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동의</a:t>
              </a:r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108564" y="1124784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[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] 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민감정보 및 개인식별정보 수집 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· 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이용 동의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188564" y="1124784"/>
              <a:ext cx="108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[</a:t>
              </a:r>
              <a:r>
                <a:rPr lang="ko-KR" altLang="en-US" sz="800">
                  <a:solidFill>
                    <a:schemeClr val="bg1"/>
                  </a:solidFill>
                  <a:latin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] </a:t>
              </a:r>
              <a:r>
                <a:rPr lang="ko-KR" altLang="en-US" sz="800">
                  <a:solidFill>
                    <a:schemeClr val="bg1"/>
                  </a:solidFill>
                  <a:latin typeface="맑은 고딕" panose="020B0503020000020004" pitchFamily="50" charset="-127"/>
                </a:rPr>
                <a:t>이벤트 경품 지급을 위한 제</a:t>
              </a:r>
              <a:r>
                <a:rPr lang="en-US" altLang="ko-KR" sz="800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3</a:t>
              </a:r>
              <a:r>
                <a:rPr lang="ko-KR" altLang="en-US" sz="800">
                  <a:solidFill>
                    <a:schemeClr val="bg1"/>
                  </a:solidFill>
                  <a:latin typeface="맑은 고딕" panose="020B0503020000020004" pitchFamily="50" charset="-127"/>
                </a:rPr>
                <a:t>자 제공 동의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68564" y="1124784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마케팅 활용 이용 동의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963871" y="1858806"/>
            <a:ext cx="5616624" cy="324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1400"/>
              </a:spcBef>
            </a:pPr>
            <a:r>
              <a:rPr lang="ko-KR" altLang="en-US" sz="800" spc="-70" dirty="0">
                <a:latin typeface="맑은 고딕" panose="020B0503020000020004" pitchFamily="50" charset="-127"/>
              </a:rPr>
              <a:t>마케팅 등을 위한 개인</a:t>
            </a:r>
            <a:r>
              <a:rPr lang="en-US" altLang="ko-KR" sz="800" spc="-70" dirty="0">
                <a:latin typeface="맑은 고딕" panose="020B0503020000020004" pitchFamily="50" charset="-127"/>
              </a:rPr>
              <a:t>(</a:t>
            </a:r>
            <a:r>
              <a:rPr lang="ko-KR" altLang="en-US" sz="800" spc="-70">
                <a:latin typeface="맑은 고딕" panose="020B0503020000020004" pitchFamily="50" charset="-127"/>
              </a:rPr>
              <a:t>신용</a:t>
            </a:r>
            <a:r>
              <a:rPr lang="en-US" altLang="ko-KR" sz="800" spc="-70" dirty="0">
                <a:latin typeface="맑은 고딕" panose="020B0503020000020004" pitchFamily="50" charset="-127"/>
              </a:rPr>
              <a:t>)</a:t>
            </a:r>
            <a:r>
              <a:rPr lang="ko-KR" altLang="en-US" sz="800" spc="-70">
                <a:latin typeface="맑은 고딕" panose="020B0503020000020004" pitchFamily="50" charset="-127"/>
              </a:rPr>
              <a:t>정보의 수집</a:t>
            </a:r>
            <a:r>
              <a:rPr lang="en-US" altLang="ko-KR" sz="800" spc="-70" dirty="0">
                <a:latin typeface="맑은 고딕" panose="020B0503020000020004" pitchFamily="50" charset="-127"/>
              </a:rPr>
              <a:t>, </a:t>
            </a:r>
            <a:r>
              <a:rPr lang="ko-KR" altLang="en-US" sz="800" spc="-70">
                <a:latin typeface="맑은 고딕" panose="020B0503020000020004" pitchFamily="50" charset="-127"/>
              </a:rPr>
              <a:t>이용 및 제공 </a:t>
            </a:r>
            <a:r>
              <a:rPr lang="ko-KR" altLang="en-US" sz="800" spc="-70" smtClean="0">
                <a:latin typeface="맑은 고딕" panose="020B0503020000020004" pitchFamily="50" charset="-127"/>
              </a:rPr>
              <a:t>동의 하시겠습니까</a:t>
            </a:r>
            <a:r>
              <a:rPr lang="en-US" altLang="ko-KR" sz="800" spc="-70" dirty="0" smtClean="0">
                <a:latin typeface="맑은 고딕" panose="020B0503020000020004" pitchFamily="50" charset="-127"/>
              </a:rPr>
              <a:t>?</a:t>
            </a:r>
            <a:endParaRPr lang="en-US" altLang="ko-KR" sz="800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/>
          </p:nvPr>
        </p:nvGraphicFramePr>
        <p:xfrm>
          <a:off x="1064568" y="2140094"/>
          <a:ext cx="5580000" cy="106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1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주체</a:t>
                      </a:r>
                      <a:endParaRPr lang="ko-KR" altLang="en-US" sz="800" b="0" spc="-5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대행사 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00000 (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미정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목적</a:t>
                      </a:r>
                      <a:endParaRPr lang="ko-KR" altLang="en-US" sz="800" b="0" spc="-5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이벤트 당첨자 시 경품 제공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내용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성명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smtClean="0">
                          <a:solidFill>
                            <a:srgbClr val="000000"/>
                          </a:solidFill>
                          <a:latin typeface="+mn-ea"/>
                        </a:rPr>
                        <a:t>휴대폰번호</a:t>
                      </a:r>
                      <a:endParaRPr lang="ko-KR" altLang="en-US" sz="800" b="1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기간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이벤트 종료 및 발송 완료 후 </a:t>
                      </a:r>
                      <a:r>
                        <a:rPr lang="ko-KR" altLang="en-US" sz="800" b="1" dirty="0" smtClean="0"/>
                        <a:t>90일</a:t>
                      </a:r>
                      <a:r>
                        <a:rPr lang="ko-KR" altLang="en-US" sz="800" dirty="0" smtClean="0"/>
                        <a:t> 이내 폐기</a:t>
                      </a:r>
                      <a:endParaRPr lang="en-US" altLang="ko-KR" sz="800" dirty="0" smtClean="0"/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4" name="Rectangle 2"/>
          <p:cNvSpPr>
            <a:spLocks noChangeArrowheads="1"/>
          </p:cNvSpPr>
          <p:nvPr/>
        </p:nvSpPr>
        <p:spPr bwMode="auto">
          <a:xfrm>
            <a:off x="1064565" y="3322931"/>
            <a:ext cx="5580000" cy="215444"/>
          </a:xfrm>
          <a:prstGeom prst="rect">
            <a:avLst/>
          </a:prstGeom>
          <a:noFill/>
          <a:extLst/>
        </p:spPr>
        <p:txBody>
          <a:bodyPr wrap="square" rtlCol="0">
            <a:noAutofit/>
          </a:bodyPr>
          <a:lstStyle/>
          <a:p>
            <a:pPr>
              <a:lnSpc>
                <a:spcPct val="80000"/>
              </a:lnSpc>
              <a:spcBef>
                <a:spcPts val="1400"/>
              </a:spcBef>
            </a:pP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750" spc="-70">
                <a:latin typeface="맑은 고딕" panose="020B0503020000020004" pitchFamily="50" charset="-127"/>
              </a:rPr>
              <a:t> </a:t>
            </a:r>
            <a:r>
              <a:rPr lang="ko-KR" altLang="en-US" sz="750" spc="-70" smtClean="0">
                <a:latin typeface="맑은 고딕" panose="020B0503020000020004" pitchFamily="50" charset="-127"/>
              </a:rPr>
              <a:t>개인정보의 </a:t>
            </a:r>
            <a:r>
              <a:rPr lang="ko-KR" altLang="en-US" sz="750" spc="-70">
                <a:latin typeface="맑은 고딕" panose="020B0503020000020004" pitchFamily="50" charset="-127"/>
              </a:rPr>
              <a:t>제 </a:t>
            </a:r>
            <a:r>
              <a:rPr lang="en-US" altLang="ko-KR" sz="750" spc="-70" dirty="0">
                <a:latin typeface="맑은 고딕" panose="020B0503020000020004" pitchFamily="50" charset="-127"/>
              </a:rPr>
              <a:t>3</a:t>
            </a:r>
            <a:r>
              <a:rPr lang="ko-KR" altLang="en-US" sz="750" spc="-70">
                <a:latin typeface="맑은 고딕" panose="020B0503020000020004" pitchFamily="50" charset="-127"/>
              </a:rPr>
              <a:t>자 제공을 원하지 않을 경우 수집하지 않으며</a:t>
            </a:r>
            <a:r>
              <a:rPr lang="en-US" altLang="ko-KR" sz="750" spc="-70" dirty="0">
                <a:latin typeface="맑은 고딕" panose="020B0503020000020004" pitchFamily="50" charset="-127"/>
              </a:rPr>
              <a:t>, </a:t>
            </a:r>
            <a:r>
              <a:rPr lang="ko-KR" altLang="en-US" sz="750" spc="-70">
                <a:latin typeface="맑은 고딕" panose="020B0503020000020004" pitchFamily="50" charset="-127"/>
              </a:rPr>
              <a:t>미동의하실 경우</a:t>
            </a:r>
            <a:r>
              <a:rPr lang="en-US" altLang="ko-KR" sz="750" spc="-70" dirty="0">
                <a:latin typeface="맑은 고딕" panose="020B0503020000020004" pitchFamily="50" charset="-127"/>
              </a:rPr>
              <a:t>, </a:t>
            </a:r>
            <a:r>
              <a:rPr lang="ko-KR" altLang="en-US" sz="750" spc="-70">
                <a:latin typeface="맑은 고딕" panose="020B0503020000020004" pitchFamily="50" charset="-127"/>
              </a:rPr>
              <a:t>이벤트 </a:t>
            </a:r>
            <a:r>
              <a:rPr lang="ko-KR" altLang="en-US" sz="750" spc="-70" smtClean="0">
                <a:latin typeface="맑은 고딕" panose="020B0503020000020004" pitchFamily="50" charset="-127"/>
              </a:rPr>
              <a:t>참여가 </a:t>
            </a:r>
            <a:r>
              <a:rPr lang="ko-KR" altLang="en-US" sz="750" spc="-70">
                <a:latin typeface="맑은 고딕" panose="020B0503020000020004" pitchFamily="50" charset="-127"/>
              </a:rPr>
              <a:t>불가능합니다</a:t>
            </a:r>
            <a:r>
              <a:rPr lang="en-US" altLang="ko-KR" sz="750" spc="-70" dirty="0"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85" name="Rectangle 2"/>
          <p:cNvSpPr>
            <a:spLocks noChangeArrowheads="1"/>
          </p:cNvSpPr>
          <p:nvPr/>
        </p:nvSpPr>
        <p:spPr bwMode="auto">
          <a:xfrm>
            <a:off x="1064565" y="3654816"/>
            <a:ext cx="5580000" cy="215444"/>
          </a:xfrm>
          <a:prstGeom prst="rect">
            <a:avLst/>
          </a:prstGeom>
          <a:noFill/>
          <a:extLst/>
        </p:spPr>
        <p:txBody>
          <a:bodyPr wrap="square" rtlCol="0">
            <a:noAutofit/>
          </a:bodyPr>
          <a:lstStyle/>
          <a:p>
            <a:pPr algn="r">
              <a:lnSpc>
                <a:spcPct val="80000"/>
              </a:lnSpc>
              <a:spcBef>
                <a:spcPts val="1400"/>
              </a:spcBef>
            </a:pP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미확인</a:t>
            </a: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신용정보관리보호인필</a:t>
            </a:r>
            <a:r>
              <a:rPr lang="en-US" altLang="ko-KR" sz="750" spc="-3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750" spc="-3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DGT2006-01-XXXXX-OYN</a:t>
            </a:r>
            <a:r>
              <a:rPr lang="en-US" altLang="ko-KR" sz="750" spc="-3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750" spc="-3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55985" y="1636038"/>
            <a:ext cx="27943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spc="-50" dirty="0">
                <a:latin typeface="맑은 고딕" panose="020B0503020000020004" pitchFamily="50" charset="-127"/>
              </a:rPr>
              <a:t>[</a:t>
            </a:r>
            <a:r>
              <a:rPr lang="ko-KR" altLang="en-US" sz="1000" b="1" spc="-50">
                <a:latin typeface="맑은 고딕" panose="020B0503020000020004" pitchFamily="50" charset="-127"/>
              </a:rPr>
              <a:t>필수</a:t>
            </a:r>
            <a:r>
              <a:rPr lang="en-US" altLang="ko-KR" sz="1000" b="1" spc="-50" dirty="0">
                <a:latin typeface="맑은 고딕" panose="020B0503020000020004" pitchFamily="50" charset="-127"/>
              </a:rPr>
              <a:t>] </a:t>
            </a:r>
            <a:r>
              <a:rPr lang="ko-KR" altLang="en-US" sz="1000" b="1" spc="-50">
                <a:latin typeface="맑은 고딕" panose="020B0503020000020004" pitchFamily="50" charset="-127"/>
              </a:rPr>
              <a:t>이벤트 경품 지급을 위한 제</a:t>
            </a:r>
            <a:r>
              <a:rPr lang="en-US" altLang="ko-KR" sz="1000" b="1" spc="-50" dirty="0">
                <a:latin typeface="맑은 고딕" panose="020B0503020000020004" pitchFamily="50" charset="-127"/>
              </a:rPr>
              <a:t>3</a:t>
            </a:r>
            <a:r>
              <a:rPr lang="ko-KR" altLang="en-US" sz="1000" b="1" spc="-50">
                <a:latin typeface="맑은 고딕" panose="020B0503020000020004" pitchFamily="50" charset="-127"/>
              </a:rPr>
              <a:t>자 </a:t>
            </a:r>
            <a:r>
              <a:rPr lang="ko-KR" altLang="en-US" sz="1000" b="1" spc="-50" smtClean="0">
                <a:latin typeface="맑은 고딕" panose="020B0503020000020004" pitchFamily="50" charset="-127"/>
              </a:rPr>
              <a:t>제공 </a:t>
            </a:r>
            <a:r>
              <a:rPr lang="ko-KR" altLang="en-US" sz="1000" b="1" spc="-50">
                <a:latin typeface="맑은 고딕" panose="020B0503020000020004" pitchFamily="50" charset="-127"/>
              </a:rPr>
              <a:t>동의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79360" y="3234572"/>
            <a:ext cx="2171908" cy="825030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2020-10-19</a:t>
            </a:r>
          </a:p>
          <a:p>
            <a:pPr algn="ctr"/>
            <a:endParaRPr lang="en-US" altLang="ko-KR" sz="105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서비스이용동의 항목 확정</a:t>
            </a:r>
            <a:endParaRPr lang="ko-KR" altLang="en-US" sz="105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02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59267" y="436175"/>
            <a:ext cx="7500862" cy="6421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>
            <a:off x="59267" y="913545"/>
            <a:ext cx="7500861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H="1">
            <a:off x="59267" y="913545"/>
            <a:ext cx="7516035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약관 상세정보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ET-010200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59266" y="436175"/>
            <a:ext cx="7500862" cy="6421825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6" name="표 245"/>
          <p:cNvGraphicFramePr>
            <a:graphicFrameLocks noGrp="1"/>
          </p:cNvGraphicFramePr>
          <p:nvPr>
            <p:extLst/>
          </p:nvPr>
        </p:nvGraphicFramePr>
        <p:xfrm>
          <a:off x="7691267" y="304800"/>
          <a:ext cx="216000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본인인증 시 안내되는 약관 상세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1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약관 내용 및 필수 여부 수급 필요</a:t>
                      </a:r>
                      <a:r>
                        <a:rPr lang="en-US" altLang="ko-KR" sz="800" b="1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7277006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823562" y="968798"/>
            <a:ext cx="6048000" cy="522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덧셈 기호 72"/>
          <p:cNvSpPr/>
          <p:nvPr/>
        </p:nvSpPr>
        <p:spPr>
          <a:xfrm rot="2700000">
            <a:off x="6612748" y="674360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49381" y="623455"/>
            <a:ext cx="1116000" cy="367145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Full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버전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057562" y="1124784"/>
            <a:ext cx="5580000" cy="360000"/>
            <a:chOff x="1028564" y="1124784"/>
            <a:chExt cx="4320000" cy="360000"/>
          </a:xfrm>
        </p:grpSpPr>
        <p:sp>
          <p:nvSpPr>
            <p:cNvPr id="76" name="직사각형 75"/>
            <p:cNvSpPr/>
            <p:nvPr/>
          </p:nvSpPr>
          <p:spPr>
            <a:xfrm>
              <a:off x="1028564" y="1124784"/>
              <a:ext cx="1080000" cy="36000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수집 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·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동의</a:t>
              </a:r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108564" y="1124784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[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] </a:t>
              </a:r>
              <a:r>
                <a:rPr lang="ko-KR" altLang="en-US" sz="800" dirty="0" err="1">
                  <a:solidFill>
                    <a:schemeClr val="tx1"/>
                  </a:solidFill>
                  <a:latin typeface="맑은 고딕" panose="020B0503020000020004" pitchFamily="50" charset="-127"/>
                </a:rPr>
                <a:t>민감정보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 및 개인식별정보 수집 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·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이용 동의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188564" y="1124784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[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] 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이벤트 경품 지급을 위한 제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3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자 제공 동의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68564" y="1124784"/>
              <a:ext cx="108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마케팅 활용 이용 동의</a:t>
              </a:r>
              <a:endPara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963871" y="1858806"/>
            <a:ext cx="5616624" cy="324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1400"/>
              </a:spcBef>
            </a:pPr>
            <a:r>
              <a:rPr lang="ko-KR" altLang="en-US" sz="800" spc="-70" dirty="0">
                <a:latin typeface="맑은 고딕" panose="020B0503020000020004" pitchFamily="50" charset="-127"/>
              </a:rPr>
              <a:t>마케팅 등을 위한 개인</a:t>
            </a:r>
            <a:r>
              <a:rPr lang="en-US" altLang="ko-KR" sz="800" spc="-70" dirty="0">
                <a:latin typeface="맑은 고딕" panose="020B0503020000020004" pitchFamily="50" charset="-127"/>
              </a:rPr>
              <a:t>(</a:t>
            </a:r>
            <a:r>
              <a:rPr lang="ko-KR" altLang="en-US" sz="800" spc="-70">
                <a:latin typeface="맑은 고딕" panose="020B0503020000020004" pitchFamily="50" charset="-127"/>
              </a:rPr>
              <a:t>신용</a:t>
            </a:r>
            <a:r>
              <a:rPr lang="en-US" altLang="ko-KR" sz="800" spc="-70" dirty="0">
                <a:latin typeface="맑은 고딕" panose="020B0503020000020004" pitchFamily="50" charset="-127"/>
              </a:rPr>
              <a:t>)</a:t>
            </a:r>
            <a:r>
              <a:rPr lang="ko-KR" altLang="en-US" sz="800" spc="-70">
                <a:latin typeface="맑은 고딕" panose="020B0503020000020004" pitchFamily="50" charset="-127"/>
              </a:rPr>
              <a:t>정보의 수집</a:t>
            </a:r>
            <a:r>
              <a:rPr lang="en-US" altLang="ko-KR" sz="800" spc="-70" dirty="0">
                <a:latin typeface="맑은 고딕" panose="020B0503020000020004" pitchFamily="50" charset="-127"/>
              </a:rPr>
              <a:t>, </a:t>
            </a:r>
            <a:r>
              <a:rPr lang="ko-KR" altLang="en-US" sz="800" spc="-70">
                <a:latin typeface="맑은 고딕" panose="020B0503020000020004" pitchFamily="50" charset="-127"/>
              </a:rPr>
              <a:t>이용 및 제공 </a:t>
            </a:r>
            <a:r>
              <a:rPr lang="ko-KR" altLang="en-US" sz="800" spc="-70" smtClean="0">
                <a:latin typeface="맑은 고딕" panose="020B0503020000020004" pitchFamily="50" charset="-127"/>
              </a:rPr>
              <a:t>동의 하시겠습니까</a:t>
            </a:r>
            <a:r>
              <a:rPr lang="en-US" altLang="ko-KR" sz="800" spc="-70" dirty="0" smtClean="0">
                <a:latin typeface="맑은 고딕" panose="020B0503020000020004" pitchFamily="50" charset="-127"/>
              </a:rPr>
              <a:t>?</a:t>
            </a:r>
            <a:endParaRPr lang="en-US" altLang="ko-KR" sz="800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/>
          </p:nvPr>
        </p:nvGraphicFramePr>
        <p:xfrm>
          <a:off x="1064568" y="2140094"/>
          <a:ext cx="5580000" cy="118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1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주체</a:t>
                      </a:r>
                      <a:endParaRPr lang="ko-KR" altLang="en-US" sz="800" b="0" spc="-5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err="1" smtClean="0">
                          <a:solidFill>
                            <a:schemeClr val="tx1"/>
                          </a:solidFill>
                        </a:rPr>
                        <a:t>라이나생명보험주식회사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b="0" spc="-5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목적</a:t>
                      </a:r>
                      <a:endParaRPr lang="ko-KR" altLang="en-US" sz="800" b="0" spc="-5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이벤트 정보제공 및 프로모션 참여기회 제공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내용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성명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smtClean="0">
                          <a:solidFill>
                            <a:srgbClr val="000000"/>
                          </a:solidFill>
                          <a:latin typeface="+mn-ea"/>
                        </a:rPr>
                        <a:t>생년월일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smtClean="0">
                          <a:solidFill>
                            <a:srgbClr val="000000"/>
                          </a:solidFill>
                          <a:latin typeface="+mn-ea"/>
                        </a:rPr>
                        <a:t>성별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smtClean="0">
                          <a:solidFill>
                            <a:srgbClr val="000000"/>
                          </a:solidFill>
                          <a:latin typeface="+mn-ea"/>
                        </a:rPr>
                        <a:t>휴대폰번호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. </a:t>
                      </a:r>
                      <a:r>
                        <a:rPr lang="ko-KR" altLang="en-US" sz="800" smtClean="0">
                          <a:solidFill>
                            <a:srgbClr val="000000"/>
                          </a:solidFill>
                          <a:latin typeface="+mn-ea"/>
                        </a:rPr>
                        <a:t>이메일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, ADID, Cookie</a:t>
                      </a:r>
                      <a:endParaRPr lang="ko-KR" altLang="en-US" sz="800" b="1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기간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pc="-50" dirty="0" smtClean="0">
                          <a:solidFill>
                            <a:schemeClr val="tx1"/>
                          </a:solidFill>
                        </a:rPr>
                        <a:t>동의일로부터 </a:t>
                      </a:r>
                      <a:r>
                        <a:rPr lang="en-US" altLang="ko-KR" sz="800" b="1" spc="-5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800" b="1" spc="-50" baseline="0" smtClean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en-US" altLang="ko-KR" sz="800" b="1" spc="-5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dirty="0" err="1" smtClean="0">
                          <a:solidFill>
                            <a:schemeClr val="tx1"/>
                          </a:solidFill>
                        </a:rPr>
                        <a:t>보유ㆍ이용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 기간이 경과한 후에는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민원처리 및 법령상 의무이행만을 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위하여 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개월  보관ㆍ이용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4" name="Rectangle 2"/>
          <p:cNvSpPr>
            <a:spLocks noChangeArrowheads="1"/>
          </p:cNvSpPr>
          <p:nvPr/>
        </p:nvSpPr>
        <p:spPr bwMode="auto">
          <a:xfrm>
            <a:off x="1064565" y="3361567"/>
            <a:ext cx="5580000" cy="215444"/>
          </a:xfrm>
          <a:prstGeom prst="rect">
            <a:avLst/>
          </a:prstGeom>
          <a:noFill/>
          <a:extLst/>
        </p:spPr>
        <p:txBody>
          <a:bodyPr wrap="square" rtlCol="0">
            <a:noAutofit/>
          </a:bodyPr>
          <a:lstStyle/>
          <a:p>
            <a:pPr>
              <a:lnSpc>
                <a:spcPct val="80000"/>
              </a:lnSpc>
              <a:spcBef>
                <a:spcPts val="1400"/>
              </a:spcBef>
            </a:pP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750" spc="-70">
                <a:latin typeface="맑은 고딕" panose="020B0503020000020004" pitchFamily="50" charset="-127"/>
              </a:rPr>
              <a:t>본 동의는 서비스 이용에 필수적이지 않으며 동의를 거부할 수 있습니다</a:t>
            </a:r>
            <a:r>
              <a:rPr lang="en-US" altLang="ko-KR" sz="750" spc="-70" dirty="0"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85" name="Rectangle 2"/>
          <p:cNvSpPr>
            <a:spLocks noChangeArrowheads="1"/>
          </p:cNvSpPr>
          <p:nvPr/>
        </p:nvSpPr>
        <p:spPr bwMode="auto">
          <a:xfrm>
            <a:off x="1064565" y="3654816"/>
            <a:ext cx="5580000" cy="215444"/>
          </a:xfrm>
          <a:prstGeom prst="rect">
            <a:avLst/>
          </a:prstGeom>
          <a:noFill/>
          <a:extLst/>
        </p:spPr>
        <p:txBody>
          <a:bodyPr wrap="square" rtlCol="0">
            <a:noAutofit/>
          </a:bodyPr>
          <a:lstStyle/>
          <a:p>
            <a:pPr algn="r">
              <a:lnSpc>
                <a:spcPct val="80000"/>
              </a:lnSpc>
              <a:spcBef>
                <a:spcPts val="1400"/>
              </a:spcBef>
            </a:pP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미확인</a:t>
            </a: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신용정보관리보호인필</a:t>
            </a:r>
            <a:r>
              <a:rPr lang="en-US" altLang="ko-KR" sz="750" spc="-3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750" spc="-3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DGT2006-01-XXXXX-OYN</a:t>
            </a:r>
            <a:r>
              <a:rPr lang="en-US" altLang="ko-KR" sz="750" spc="-3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750" spc="-3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55985" y="1636038"/>
            <a:ext cx="17588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spc="-50" dirty="0">
                <a:latin typeface="맑은 고딕" panose="020B0503020000020004" pitchFamily="50" charset="-127"/>
              </a:rPr>
              <a:t>[</a:t>
            </a:r>
            <a:r>
              <a:rPr lang="ko-KR" altLang="en-US" sz="1000" b="1" spc="-50">
                <a:latin typeface="맑은 고딕" panose="020B0503020000020004" pitchFamily="50" charset="-127"/>
              </a:rPr>
              <a:t>선택</a:t>
            </a:r>
            <a:r>
              <a:rPr lang="en-US" altLang="ko-KR" sz="1000" b="1" spc="-50" dirty="0">
                <a:latin typeface="맑은 고딕" panose="020B0503020000020004" pitchFamily="50" charset="-127"/>
              </a:rPr>
              <a:t>] </a:t>
            </a:r>
            <a:r>
              <a:rPr lang="ko-KR" altLang="en-US" sz="1000" b="1" spc="-50">
                <a:latin typeface="맑은 고딕" panose="020B0503020000020004" pitchFamily="50" charset="-127"/>
              </a:rPr>
              <a:t>마케팅 활용 이용 동의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79360" y="3234572"/>
            <a:ext cx="2171908" cy="825030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2020-10-19</a:t>
            </a:r>
          </a:p>
          <a:p>
            <a:pPr algn="ctr"/>
            <a:endParaRPr lang="en-US" altLang="ko-KR" sz="105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서비스이용동의 항목 확정</a:t>
            </a:r>
            <a:endParaRPr lang="ko-KR" altLang="en-US" sz="105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54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56546" y="32235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개정이력</a:t>
            </a:r>
            <a:endParaRPr lang="ko-KR" altLang="en-US" sz="1100" b="1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79574"/>
              </p:ext>
            </p:extLst>
          </p:nvPr>
        </p:nvGraphicFramePr>
        <p:xfrm>
          <a:off x="364067" y="829733"/>
          <a:ext cx="9224730" cy="462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xmlns="" val="10305095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3700505594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xmlns="" val="2928567012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xmlns="" val="1755841731"/>
                    </a:ext>
                  </a:extLst>
                </a:gridCol>
                <a:gridCol w="787399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787399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  <a:gridCol w="787399">
                  <a:extLst>
                    <a:ext uri="{9D8B030D-6E8A-4147-A177-3AD203B41FA5}">
                      <a16:colId xmlns:a16="http://schemas.microsoft.com/office/drawing/2014/main" xmlns="" val="243530867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라이나생명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화면설계서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75039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변경일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변경 사유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변경 내용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검토자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승인자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108085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2020-09-28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최초작성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 작성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정종필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정지영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8479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2020-09-29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 후 수정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치아콘텐츠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종류에 따른 서비스 구성 변경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서울대학병원에서 제공하는 치아 관련 신규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콘텐츠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40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개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기존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케어라운지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케어콘텐츠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내에 있는 치아 관련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콘텐츠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20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개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Youtube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&gt;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라이나생명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장주혜교수의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콘텐츠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현재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개인데 추가 예정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구독 설정 이후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알림톡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메시지 월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회 주기로 규정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3.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상세화면 구성은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케어라운지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케어콘텐츠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상세화면 활용하여 구성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(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레이어팝업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등 별도 팝업 안내 불가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정종필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정지영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41976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2020-10-06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요건반영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PC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모바일웹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기준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GNB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푸터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구성 추가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구독 해지 관련 설계 화면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스마일케어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 화면 추가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동영상 템플릿 영역 적용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구독 신청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버전 화면 추가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full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생년월일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관심정보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1/2)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간소화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노우선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정지영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22193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2020-10-08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요건반영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구독하기 영역 버튼을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토글에서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버튼으로 변경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수집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 동의 페이지 추가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관심 키워드는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개까지 선택 가능 정의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관심수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Phase2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진행하는 것으로 기능 정의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수급된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카테고리 반영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노우선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정지영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3083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2020-10-12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요건반영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구독하기 버튼 항시 노출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서브메인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페이지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의사자문 서비스 영역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연동이 아닌 자문 예시 케이스 노출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스마일케어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 페이지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2Phase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확장까지 고려하여 설계 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- 1Phase :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연관콘텐츠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동일카테고리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정도 제공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- 2Phase :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페이지 간 이동 활성화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정보제공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니즈환기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 가입 전환까지 이루어 질 수 있는 구조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노우선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정지영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2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13199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구독하기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관심 키워드 선택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59266" y="436175"/>
            <a:ext cx="7500862" cy="6421825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19193"/>
              </p:ext>
            </p:extLst>
          </p:nvPr>
        </p:nvGraphicFramePr>
        <p:xfrm>
          <a:off x="7691267" y="304800"/>
          <a:ext cx="21600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구독 신청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선택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관심 키워드 선택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관리자와 연동되어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상위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개까지만 출력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또는 관리자에서 선택 기능 추가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Default 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전체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미선택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개 선택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클릭 시 해당 팝업 닫힘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선택 값이 있을 경우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추가 저장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6728530"/>
                  </a:ext>
                </a:extLst>
              </a:tr>
            </a:tbl>
          </a:graphicData>
        </a:graphic>
      </p:graphicFrame>
      <p:sp>
        <p:nvSpPr>
          <p:cNvPr id="121" name="직사각형 120"/>
          <p:cNvSpPr/>
          <p:nvPr/>
        </p:nvSpPr>
        <p:spPr>
          <a:xfrm>
            <a:off x="823562" y="968798"/>
            <a:ext cx="6048000" cy="486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47170" y="1125412"/>
            <a:ext cx="393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b="1" spc="-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구독해주셔서 감사합니다</a:t>
            </a:r>
            <a:r>
              <a:rPr lang="en-US" altLang="ko-KR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5" name="덧셈 기호 134"/>
          <p:cNvSpPr/>
          <p:nvPr/>
        </p:nvSpPr>
        <p:spPr>
          <a:xfrm rot="2700000">
            <a:off x="6612748" y="674360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2587562" y="5160387"/>
            <a:ext cx="2520000" cy="43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958887" y="1587074"/>
            <a:ext cx="1872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400"/>
              </a:spcBef>
            </a:pPr>
            <a:r>
              <a:rPr lang="ko-KR" altLang="en-US" sz="11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관심 키워드를 선택해주세요</a:t>
            </a:r>
            <a:r>
              <a:rPr lang="en-US" altLang="ko-KR" sz="11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8" name="타원 137"/>
          <p:cNvSpPr/>
          <p:nvPr/>
        </p:nvSpPr>
        <p:spPr>
          <a:xfrm>
            <a:off x="2631285" y="5054996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1123018" y="2372914"/>
            <a:ext cx="852329" cy="326468"/>
            <a:chOff x="2473837" y="2075043"/>
            <a:chExt cx="852329" cy="326468"/>
          </a:xfrm>
        </p:grpSpPr>
        <p:sp>
          <p:nvSpPr>
            <p:cNvPr id="140" name="모서리가 둥근 직사각형 139"/>
            <p:cNvSpPr/>
            <p:nvPr/>
          </p:nvSpPr>
          <p:spPr>
            <a:xfrm rot="5400000">
              <a:off x="2736768" y="1812112"/>
              <a:ext cx="326468" cy="85232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임플란트</a:t>
              </a:r>
              <a:endPara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타원 140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2065053" y="2372915"/>
            <a:ext cx="750618" cy="326468"/>
            <a:chOff x="3452950" y="2075044"/>
            <a:chExt cx="750618" cy="326468"/>
          </a:xfrm>
        </p:grpSpPr>
        <p:sp>
          <p:nvSpPr>
            <p:cNvPr id="143" name="모서리가 둥근 직사각형 142"/>
            <p:cNvSpPr/>
            <p:nvPr/>
          </p:nvSpPr>
          <p:spPr>
            <a:xfrm rot="5400000">
              <a:off x="3665025" y="1862969"/>
              <a:ext cx="326468" cy="7506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브릿지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타원 143"/>
            <p:cNvSpPr/>
            <p:nvPr/>
          </p:nvSpPr>
          <p:spPr>
            <a:xfrm>
              <a:off x="3505200" y="2147457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2905377" y="2372917"/>
            <a:ext cx="750618" cy="326468"/>
            <a:chOff x="4339644" y="2075046"/>
            <a:chExt cx="750618" cy="326468"/>
          </a:xfrm>
        </p:grpSpPr>
        <p:sp>
          <p:nvSpPr>
            <p:cNvPr id="146" name="모서리가 둥근 직사각형 145"/>
            <p:cNvSpPr/>
            <p:nvPr/>
          </p:nvSpPr>
          <p:spPr>
            <a:xfrm rot="5400000">
              <a:off x="4551719" y="1862971"/>
              <a:ext cx="326468" cy="7506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크라운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타원 146"/>
            <p:cNvSpPr/>
            <p:nvPr/>
          </p:nvSpPr>
          <p:spPr>
            <a:xfrm>
              <a:off x="4398821" y="2147458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3745701" y="2372914"/>
            <a:ext cx="852329" cy="326468"/>
            <a:chOff x="2473837" y="2075044"/>
            <a:chExt cx="852329" cy="326468"/>
          </a:xfrm>
        </p:grpSpPr>
        <p:sp>
          <p:nvSpPr>
            <p:cNvPr id="149" name="모서리가 둥근 직사각형 148"/>
            <p:cNvSpPr/>
            <p:nvPr/>
          </p:nvSpPr>
          <p:spPr>
            <a:xfrm rot="5400000">
              <a:off x="2736768" y="1812113"/>
              <a:ext cx="326468" cy="8523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치아관리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타원 149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4687736" y="2372916"/>
            <a:ext cx="852329" cy="326468"/>
            <a:chOff x="3450583" y="2075046"/>
            <a:chExt cx="852329" cy="326468"/>
          </a:xfrm>
        </p:grpSpPr>
        <p:sp>
          <p:nvSpPr>
            <p:cNvPr id="152" name="모서리가 둥근 직사각형 151"/>
            <p:cNvSpPr/>
            <p:nvPr/>
          </p:nvSpPr>
          <p:spPr>
            <a:xfrm rot="5400000">
              <a:off x="3713514" y="1812115"/>
              <a:ext cx="326468" cy="85232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치아교정</a:t>
              </a:r>
              <a:endPara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타원 152"/>
            <p:cNvSpPr/>
            <p:nvPr/>
          </p:nvSpPr>
          <p:spPr>
            <a:xfrm>
              <a:off x="3505200" y="2147457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5629769" y="2372916"/>
            <a:ext cx="650340" cy="326468"/>
            <a:chOff x="4410564" y="2075046"/>
            <a:chExt cx="650340" cy="326468"/>
          </a:xfrm>
        </p:grpSpPr>
        <p:sp>
          <p:nvSpPr>
            <p:cNvPr id="155" name="모서리가 둥근 직사각형 154"/>
            <p:cNvSpPr/>
            <p:nvPr/>
          </p:nvSpPr>
          <p:spPr>
            <a:xfrm rot="5400000">
              <a:off x="4572500" y="1913110"/>
              <a:ext cx="326468" cy="6503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발치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타원 155"/>
            <p:cNvSpPr/>
            <p:nvPr/>
          </p:nvSpPr>
          <p:spPr>
            <a:xfrm>
              <a:off x="4475018" y="2147458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1129945" y="2965190"/>
            <a:ext cx="852329" cy="326468"/>
            <a:chOff x="2473837" y="2075044"/>
            <a:chExt cx="852329" cy="326468"/>
          </a:xfrm>
        </p:grpSpPr>
        <p:sp>
          <p:nvSpPr>
            <p:cNvPr id="158" name="모서리가 둥근 직사각형 157"/>
            <p:cNvSpPr/>
            <p:nvPr/>
          </p:nvSpPr>
          <p:spPr>
            <a:xfrm rot="5400000">
              <a:off x="2736768" y="1812113"/>
              <a:ext cx="326468" cy="8523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신경치료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타원 158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2063979" y="2965192"/>
            <a:ext cx="852329" cy="326468"/>
            <a:chOff x="3450583" y="2075046"/>
            <a:chExt cx="852329" cy="326468"/>
          </a:xfrm>
        </p:grpSpPr>
        <p:sp>
          <p:nvSpPr>
            <p:cNvPr id="161" name="모서리가 둥근 직사각형 160"/>
            <p:cNvSpPr/>
            <p:nvPr/>
          </p:nvSpPr>
          <p:spPr>
            <a:xfrm rot="5400000">
              <a:off x="3713514" y="1812115"/>
              <a:ext cx="326468" cy="8523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충치치료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타원 161"/>
            <p:cNvSpPr/>
            <p:nvPr/>
          </p:nvSpPr>
          <p:spPr>
            <a:xfrm>
              <a:off x="3505200" y="2147457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2998013" y="2965193"/>
            <a:ext cx="852329" cy="326468"/>
            <a:chOff x="4420401" y="2075047"/>
            <a:chExt cx="852329" cy="326468"/>
          </a:xfrm>
        </p:grpSpPr>
        <p:sp>
          <p:nvSpPr>
            <p:cNvPr id="164" name="모서리가 둥근 직사각형 163"/>
            <p:cNvSpPr/>
            <p:nvPr/>
          </p:nvSpPr>
          <p:spPr>
            <a:xfrm rot="5400000">
              <a:off x="4683332" y="1812116"/>
              <a:ext cx="326468" cy="8523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보철치료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4475018" y="2147458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3932047" y="2965191"/>
            <a:ext cx="709725" cy="326468"/>
            <a:chOff x="2475869" y="2075043"/>
            <a:chExt cx="709725" cy="326468"/>
          </a:xfrm>
        </p:grpSpPr>
        <p:sp>
          <p:nvSpPr>
            <p:cNvPr id="167" name="모서리가 둥근 직사각형 166"/>
            <p:cNvSpPr/>
            <p:nvPr/>
          </p:nvSpPr>
          <p:spPr>
            <a:xfrm rot="5400000">
              <a:off x="2667498" y="1883414"/>
              <a:ext cx="326468" cy="7097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타원 167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4723477" y="2965191"/>
            <a:ext cx="709725" cy="326468"/>
            <a:chOff x="2475869" y="2075043"/>
            <a:chExt cx="709725" cy="326468"/>
          </a:xfrm>
        </p:grpSpPr>
        <p:sp>
          <p:nvSpPr>
            <p:cNvPr id="170" name="모서리가 둥근 직사각형 169"/>
            <p:cNvSpPr/>
            <p:nvPr/>
          </p:nvSpPr>
          <p:spPr>
            <a:xfrm rot="5400000">
              <a:off x="2667498" y="1883414"/>
              <a:ext cx="326468" cy="7097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타원 170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5514909" y="2965191"/>
            <a:ext cx="709725" cy="326468"/>
            <a:chOff x="2475869" y="2075043"/>
            <a:chExt cx="709725" cy="326468"/>
          </a:xfrm>
        </p:grpSpPr>
        <p:sp>
          <p:nvSpPr>
            <p:cNvPr id="173" name="모서리가 둥근 직사각형 172"/>
            <p:cNvSpPr/>
            <p:nvPr/>
          </p:nvSpPr>
          <p:spPr>
            <a:xfrm rot="5400000">
              <a:off x="2667498" y="1883414"/>
              <a:ext cx="326468" cy="7097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타원 173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1123018" y="3557465"/>
            <a:ext cx="709725" cy="326468"/>
            <a:chOff x="2475869" y="2075043"/>
            <a:chExt cx="709725" cy="326468"/>
          </a:xfrm>
        </p:grpSpPr>
        <p:sp>
          <p:nvSpPr>
            <p:cNvPr id="176" name="모서리가 둥근 직사각형 175"/>
            <p:cNvSpPr/>
            <p:nvPr/>
          </p:nvSpPr>
          <p:spPr>
            <a:xfrm rot="5400000">
              <a:off x="2667498" y="1883414"/>
              <a:ext cx="326468" cy="7097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7" name="타원 176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1954289" y="3557465"/>
            <a:ext cx="709725" cy="326468"/>
            <a:chOff x="2475869" y="2075043"/>
            <a:chExt cx="709725" cy="326468"/>
          </a:xfrm>
        </p:grpSpPr>
        <p:sp>
          <p:nvSpPr>
            <p:cNvPr id="179" name="모서리가 둥근 직사각형 178"/>
            <p:cNvSpPr/>
            <p:nvPr/>
          </p:nvSpPr>
          <p:spPr>
            <a:xfrm rot="5400000">
              <a:off x="2667498" y="1883414"/>
              <a:ext cx="326468" cy="7097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0" name="타원 179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2785560" y="3557465"/>
            <a:ext cx="709725" cy="326468"/>
            <a:chOff x="2475869" y="2075043"/>
            <a:chExt cx="709725" cy="326468"/>
          </a:xfrm>
        </p:grpSpPr>
        <p:sp>
          <p:nvSpPr>
            <p:cNvPr id="182" name="모서리가 둥근 직사각형 181"/>
            <p:cNvSpPr/>
            <p:nvPr/>
          </p:nvSpPr>
          <p:spPr>
            <a:xfrm rot="5400000">
              <a:off x="2667498" y="1883414"/>
              <a:ext cx="326468" cy="7097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3" name="타원 182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4" name="타원 183"/>
          <p:cNvSpPr/>
          <p:nvPr/>
        </p:nvSpPr>
        <p:spPr>
          <a:xfrm>
            <a:off x="1038013" y="2145542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1108959" y="2309530"/>
            <a:ext cx="5527367" cy="2484142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185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533107" y="3056591"/>
            <a:ext cx="4839787" cy="74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라이나생명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800" b="1" dirty="0" smtClean="0"/>
              <a:t>1Phase - </a:t>
            </a:r>
            <a:r>
              <a:rPr lang="ko-KR" altLang="en-US" sz="2800" b="1" dirty="0" err="1" smtClean="0"/>
              <a:t>스마일케어</a:t>
            </a:r>
            <a:r>
              <a:rPr lang="ko-KR" altLang="en-US" sz="2800" b="1" dirty="0" smtClean="0"/>
              <a:t> </a:t>
            </a:r>
            <a:r>
              <a:rPr lang="ko-KR" altLang="en-US" sz="2800" b="1" dirty="0" err="1" smtClean="0"/>
              <a:t>구독해지</a:t>
            </a:r>
            <a:endParaRPr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20508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657131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구독 해지하기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2868" y="491593"/>
            <a:ext cx="7510084" cy="6033031"/>
          </a:xfrm>
          <a:prstGeom prst="rect">
            <a:avLst/>
          </a:prstGeom>
          <a:solidFill>
            <a:schemeClr val="tx1">
              <a:alpha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23910" y="975725"/>
            <a:ext cx="2988000" cy="3852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덧셈 기호 10"/>
          <p:cNvSpPr/>
          <p:nvPr/>
        </p:nvSpPr>
        <p:spPr>
          <a:xfrm rot="2700000">
            <a:off x="5335240" y="944529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7518" y="1229317"/>
            <a:ext cx="1869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200" b="1" spc="-7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구독 해지하기</a:t>
            </a:r>
            <a:endParaRPr lang="en-US" altLang="ko-KR" sz="1200" b="1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7518" y="1580143"/>
            <a:ext cx="2490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400"/>
              </a:spcBef>
            </a:pPr>
            <a:r>
              <a:rPr lang="ko-KR" altLang="en-US" sz="8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동안 라이나 </a:t>
            </a:r>
            <a:r>
              <a:rPr lang="ko-KR" altLang="en-US" sz="800" spc="-7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스마일케어를</a:t>
            </a:r>
            <a:r>
              <a:rPr lang="ko-KR" altLang="en-US" sz="8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구독해주셔서 감사합니다</a:t>
            </a:r>
            <a:r>
              <a:rPr lang="en-US" altLang="ko-KR" sz="8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800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473035" y="1944616"/>
            <a:ext cx="2599834" cy="533524"/>
            <a:chOff x="3568009" y="1106500"/>
            <a:chExt cx="2599834" cy="533524"/>
          </a:xfrm>
        </p:grpSpPr>
        <p:sp>
          <p:nvSpPr>
            <p:cNvPr id="15" name="TextBox 14"/>
            <p:cNvSpPr txBox="1"/>
            <p:nvPr/>
          </p:nvSpPr>
          <p:spPr>
            <a:xfrm>
              <a:off x="3568009" y="1106500"/>
              <a:ext cx="34624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700" b="1" spc="-7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성함</a:t>
              </a:r>
              <a:endParaRPr lang="en-US" altLang="ko-KR" sz="700" b="1" spc="-7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47843" y="1316024"/>
              <a:ext cx="2520000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473035" y="2596955"/>
            <a:ext cx="2599834" cy="565935"/>
            <a:chOff x="3568009" y="2526595"/>
            <a:chExt cx="2599834" cy="565935"/>
          </a:xfrm>
        </p:grpSpPr>
        <p:sp>
          <p:nvSpPr>
            <p:cNvPr id="18" name="TextBox 17"/>
            <p:cNvSpPr txBox="1"/>
            <p:nvPr/>
          </p:nvSpPr>
          <p:spPr>
            <a:xfrm>
              <a:off x="3568009" y="2526595"/>
              <a:ext cx="5886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700" b="1" spc="-7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핸드폰번호</a:t>
              </a:r>
              <a:endParaRPr lang="en-US" altLang="ko-KR" sz="700" b="1" spc="-7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647843" y="2732530"/>
              <a:ext cx="1548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010-1234-5678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267843" y="2732530"/>
              <a:ext cx="900000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spc="-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인증번호 발송</a:t>
              </a:r>
              <a:endParaRPr lang="ko-KR" altLang="en-US" sz="9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473035" y="3281704"/>
            <a:ext cx="2599834" cy="569524"/>
            <a:chOff x="4055728" y="3621125"/>
            <a:chExt cx="2599834" cy="569524"/>
          </a:xfrm>
        </p:grpSpPr>
        <p:grpSp>
          <p:nvGrpSpPr>
            <p:cNvPr id="22" name="그룹 21"/>
            <p:cNvGrpSpPr/>
            <p:nvPr/>
          </p:nvGrpSpPr>
          <p:grpSpPr>
            <a:xfrm>
              <a:off x="4055728" y="3621125"/>
              <a:ext cx="2599834" cy="569524"/>
              <a:chOff x="3602644" y="3489489"/>
              <a:chExt cx="2599834" cy="569524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3602644" y="3489489"/>
                <a:ext cx="5078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700" b="1" spc="-7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인증번호</a:t>
                </a:r>
                <a:endParaRPr lang="en-US" altLang="ko-KR" sz="700" b="1" spc="-7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3682478" y="3699013"/>
                <a:ext cx="2520000" cy="360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119963" y="3899773"/>
              <a:ext cx="5261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en-US" altLang="ko-KR" sz="800" spc="-50" dirty="0" smtClean="0">
                  <a:solidFill>
                    <a:srgbClr val="018BE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800" spc="-50" dirty="0" smtClean="0">
                  <a:solidFill>
                    <a:srgbClr val="018BE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</a:t>
              </a:r>
              <a:r>
                <a:rPr lang="en-US" altLang="ko-KR" sz="800" spc="-50" dirty="0" smtClean="0">
                  <a:solidFill>
                    <a:srgbClr val="018BE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800" spc="-50" dirty="0" smtClean="0">
                  <a:solidFill>
                    <a:srgbClr val="018BE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  <a:endParaRPr lang="ko-KR" altLang="en-US" sz="800" spc="-50" dirty="0">
                <a:solidFill>
                  <a:srgbClr val="018BE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4" name="Picture 4" descr="C:\Users\Netive\Desktop\958608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399" y="3944495"/>
              <a:ext cx="126000" cy="12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모서리가 둥근 직사각형 26"/>
          <p:cNvSpPr/>
          <p:nvPr/>
        </p:nvSpPr>
        <p:spPr>
          <a:xfrm>
            <a:off x="2552869" y="4058967"/>
            <a:ext cx="2520000" cy="43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 해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하기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489587"/>
              </p:ext>
            </p:extLst>
          </p:nvPr>
        </p:nvGraphicFramePr>
        <p:xfrm>
          <a:off x="7691267" y="304800"/>
          <a:ext cx="2160000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구독 해지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성함</a:t>
                      </a:r>
                      <a:endParaRPr lang="en-US" altLang="ko-KR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입력전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Place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holder  :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성함 입력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휴대폰번호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입력전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Placeholder  : ‘-’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를 제외한 번호 입력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입력시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자동 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-’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대시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처리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발송전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인증번호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발송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버튼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성함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핸드폰번호 유효성 체크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클릭 시 정상 처리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Alert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인증번호가 정상적으로 발송되었습니다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발송후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인증번호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재발송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98896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인증번호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입력전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Place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holder :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숫자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자리 입력</a:t>
                      </a:r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입력제한시간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인증번호 발송 성공 시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 초과 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시간초과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텍스트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구독신청하기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버튼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클릭 시  유효성 체크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실패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&gt; 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해당 오류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입력칸으로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포커싱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입력필드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미입력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오류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 $$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를 입력해주세요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입력필드 입력오류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 $$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를 정확히 입력해 주세요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개인정보 수집 및 이용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미체크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개인정보 수집 및 이용에 동의해주세요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&lt;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성공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Alert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구독 해지되었습니다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3672764"/>
                  </a:ext>
                </a:extLst>
              </a:tr>
            </a:tbl>
          </a:graphicData>
        </a:graphic>
      </p:graphicFrame>
      <p:sp>
        <p:nvSpPr>
          <p:cNvPr id="39" name="타원 38"/>
          <p:cNvSpPr/>
          <p:nvPr/>
        </p:nvSpPr>
        <p:spPr>
          <a:xfrm>
            <a:off x="2363516" y="1903766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363516" y="2617275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363516" y="3434693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363516" y="4009657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143826" y="2617275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268516" y="3434693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82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471666" y="3056591"/>
            <a:ext cx="2962671" cy="74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라이나생명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800" b="1" dirty="0"/>
              <a:t>1</a:t>
            </a:r>
            <a:r>
              <a:rPr lang="en-US" altLang="ko-KR" sz="2800" b="1" dirty="0" smtClean="0"/>
              <a:t>Phase </a:t>
            </a:r>
            <a:r>
              <a:rPr lang="en-US" altLang="ko-KR" sz="2800" b="1" dirty="0" smtClean="0"/>
              <a:t>- </a:t>
            </a:r>
            <a:r>
              <a:rPr lang="ko-KR" altLang="en-US" sz="2800" b="1" dirty="0" err="1" smtClean="0"/>
              <a:t>서브메인</a:t>
            </a:r>
            <a:endParaRPr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36633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894277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상단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01738"/>
              </p:ext>
            </p:extLst>
          </p:nvPr>
        </p:nvGraphicFramePr>
        <p:xfrm>
          <a:off x="7691267" y="304800"/>
          <a:ext cx="2160000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인지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상단 롤링 배너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활용 예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유용한 </a:t>
                      </a:r>
                      <a:r>
                        <a:rPr lang="ko-KR" altLang="en-US" sz="800" dirty="0" err="1" smtClean="0"/>
                        <a:t>콘텐츠</a:t>
                      </a:r>
                      <a:r>
                        <a:rPr lang="ko-KR" altLang="en-US" sz="800" dirty="0" smtClean="0"/>
                        <a:t> 안내</a:t>
                      </a:r>
                      <a:r>
                        <a:rPr lang="en-US" altLang="ko-KR" sz="800" dirty="0" smtClean="0"/>
                        <a:t> / </a:t>
                      </a:r>
                      <a:r>
                        <a:rPr lang="ko-KR" altLang="en-US" sz="800" dirty="0" err="1" smtClean="0"/>
                        <a:t>스마일케어</a:t>
                      </a:r>
                      <a:r>
                        <a:rPr lang="ko-KR" altLang="en-US" sz="800" dirty="0" smtClean="0"/>
                        <a:t> 안내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dirty="0" smtClean="0"/>
                        <a:t>의사자문서비스 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관리자 지정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콘텐츠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노출 배너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클릭 시 해당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콘텐츠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상세페이지로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 시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치아건강나이 체크 화면으로 이동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98896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클릭 시 구독 신청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레이어팝업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등장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42386110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1497296" y="507132"/>
            <a:ext cx="6120000" cy="6033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497296" y="3550764"/>
            <a:ext cx="2628000" cy="86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125296" y="3550764"/>
            <a:ext cx="3492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83736" y="3782709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스마일케어를</a:t>
            </a:r>
            <a:r>
              <a:rPr lang="ko-KR" altLang="en-US" sz="10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구독하시고 </a:t>
            </a:r>
            <a:r>
              <a:rPr lang="en-US" altLang="ko-KR" sz="10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유익한 치아정보를 </a:t>
            </a:r>
            <a:r>
              <a:rPr lang="ko-KR" altLang="en-US" sz="10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받아보세요</a:t>
            </a:r>
            <a:r>
              <a:rPr lang="en-US" altLang="ko-KR" sz="10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15" y="1715960"/>
            <a:ext cx="339823" cy="33982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68624" y="1715960"/>
            <a:ext cx="339823" cy="33982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493695" y="517872"/>
            <a:ext cx="6120000" cy="2736000"/>
            <a:chOff x="59267" y="499338"/>
            <a:chExt cx="6120000" cy="3051426"/>
          </a:xfrm>
        </p:grpSpPr>
        <p:cxnSp>
          <p:nvCxnSpPr>
            <p:cNvPr id="67" name="직선 연결선 66"/>
            <p:cNvCxnSpPr/>
            <p:nvPr/>
          </p:nvCxnSpPr>
          <p:spPr>
            <a:xfrm>
              <a:off x="59267" y="499338"/>
              <a:ext cx="6120000" cy="305142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H="1">
              <a:off x="66797" y="499338"/>
              <a:ext cx="6104940" cy="305142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2030684" y="1607232"/>
            <a:ext cx="347883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일교차 큰 계절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건조한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입속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건강을 위한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꼼꼼한 치아관리 방법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알아볼까요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115306" y="2215244"/>
            <a:ext cx="808194" cy="2520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자세히보기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30684" y="1297684"/>
            <a:ext cx="665567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TOPICK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497296" y="354408"/>
            <a:ext cx="6120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578824" y="761781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1460612" y="3537012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246570" y="3537012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812" y="354408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812" y="507132"/>
            <a:ext cx="1368000" cy="30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812" y="507132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상단배너 영역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8812" y="1226578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관심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시 개인화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8812" y="1946578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흥미 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베스트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8812" y="2666738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 영역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8812" y="507132"/>
            <a:ext cx="1368000" cy="864000"/>
          </a:xfrm>
          <a:prstGeom prst="rect">
            <a:avLst/>
          </a:prstGeom>
          <a:solidFill>
            <a:srgbClr val="018BED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8812" y="3399837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377280" y="3068968"/>
            <a:ext cx="360032" cy="72000"/>
            <a:chOff x="9093460" y="3429000"/>
            <a:chExt cx="360032" cy="72000"/>
          </a:xfrm>
        </p:grpSpPr>
        <p:sp>
          <p:nvSpPr>
            <p:cNvPr id="3" name="타원 2"/>
            <p:cNvSpPr/>
            <p:nvPr/>
          </p:nvSpPr>
          <p:spPr>
            <a:xfrm>
              <a:off x="9237476" y="3429000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9381492" y="3429000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9093460" y="3429000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115306" y="2215244"/>
            <a:ext cx="1008000" cy="288000"/>
            <a:chOff x="6236064" y="6445926"/>
            <a:chExt cx="1008000" cy="288000"/>
          </a:xfrm>
        </p:grpSpPr>
        <p:sp>
          <p:nvSpPr>
            <p:cNvPr id="49" name="직사각형 48"/>
            <p:cNvSpPr/>
            <p:nvPr/>
          </p:nvSpPr>
          <p:spPr>
            <a:xfrm>
              <a:off x="6236064" y="6445926"/>
              <a:ext cx="1008000" cy="2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8927" y="6535926"/>
              <a:ext cx="108000" cy="10800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6278847" y="6482204"/>
              <a:ext cx="7200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자세히 보기</a:t>
              </a:r>
              <a:endParaRPr lang="en-US" altLang="ko-KR" sz="800" dirty="0"/>
            </a:p>
          </p:txBody>
        </p:sp>
      </p:grpSp>
      <p:sp>
        <p:nvSpPr>
          <p:cNvPr id="77" name="타원 76"/>
          <p:cNvSpPr/>
          <p:nvPr/>
        </p:nvSpPr>
        <p:spPr>
          <a:xfrm>
            <a:off x="2987267" y="2111339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6393160" y="3783152"/>
            <a:ext cx="1010770" cy="399225"/>
            <a:chOff x="6093785" y="3874394"/>
            <a:chExt cx="1010770" cy="399225"/>
          </a:xfrm>
        </p:grpSpPr>
        <p:sp>
          <p:nvSpPr>
            <p:cNvPr id="93" name="모서리가 둥근 직사각형 92"/>
            <p:cNvSpPr/>
            <p:nvPr/>
          </p:nvSpPr>
          <p:spPr>
            <a:xfrm rot="5400000">
              <a:off x="6399557" y="3568622"/>
              <a:ext cx="399225" cy="101077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72000" tIns="144000" rIns="72000" bIns="288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구독하기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4" name="Picture 2" descr="C:\Users\Netive\Desktop\black-bell-outline-png-images-free-download.png"/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4939" y="3984004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" name="TextBox 94"/>
          <p:cNvSpPr txBox="1"/>
          <p:nvPr/>
        </p:nvSpPr>
        <p:spPr>
          <a:xfrm>
            <a:off x="1604628" y="3782709"/>
            <a:ext cx="13035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치아나이는 </a:t>
            </a:r>
            <a:r>
              <a:rPr lang="ko-KR" altLang="en-US" sz="1000" spc="-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몇살</a:t>
            </a:r>
            <a:r>
              <a:rPr lang="en-US" altLang="ko-KR" sz="10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10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300" spc="-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치아건강나이 체크하기 </a:t>
            </a:r>
            <a:r>
              <a:rPr lang="en-US" altLang="ko-KR" sz="8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8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800" spc="-5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739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675897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관심영역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816649"/>
              </p:ext>
            </p:extLst>
          </p:nvPr>
        </p:nvGraphicFramePr>
        <p:xfrm>
          <a:off x="7691267" y="304800"/>
          <a:ext cx="21600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관심영역</a:t>
                      </a:r>
                      <a:endParaRPr lang="ko-KR" altLang="en-US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781241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로그아웃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or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미구독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범용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계절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이슈 </a:t>
                      </a:r>
                      <a:r>
                        <a:rPr lang="ko-KR" altLang="en-US" sz="800" dirty="0" err="1" smtClean="0"/>
                        <a:t>사항등의</a:t>
                      </a:r>
                      <a:r>
                        <a:rPr lang="ko-KR" altLang="en-US" sz="800" dirty="0" smtClean="0"/>
                        <a:t> 주제를 정해 관련 </a:t>
                      </a:r>
                      <a:r>
                        <a:rPr lang="ko-KR" altLang="en-US" sz="800" dirty="0" err="1" smtClean="0"/>
                        <a:t>콘텐츠</a:t>
                      </a:r>
                      <a:r>
                        <a:rPr lang="ko-KR" altLang="en-US" sz="800" dirty="0" smtClean="0"/>
                        <a:t> 안내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타이틀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어드민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관리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콘텐츠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영역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어드민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관리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이미지썸네일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표현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클릭 시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콘텐츠화면으로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6728530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구독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개인화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고객 개인 맞춤 </a:t>
                      </a:r>
                      <a:r>
                        <a:rPr lang="ko-KR" altLang="en-US" sz="800" dirty="0" err="1" smtClean="0"/>
                        <a:t>콘텐츠</a:t>
                      </a:r>
                      <a:r>
                        <a:rPr lang="ko-KR" altLang="en-US" sz="800" dirty="0" smtClean="0"/>
                        <a:t> 제공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타이틀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자동 노출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콘텐츠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영역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자동 노출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관심키워드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콘텐츠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최신순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이미지썸네일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표현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클릭 시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콘텐츠화면으로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구독하기 고정 영역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스크롤 시 상단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구독하기 배너 영역이 상단으로 올라가서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미노출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될 때 해당 띠 배너 하단 고정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1497193" y="354407"/>
            <a:ext cx="6120000" cy="63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3066968" y="508271"/>
            <a:ext cx="2980451" cy="591647"/>
            <a:chOff x="1452943" y="2548813"/>
            <a:chExt cx="2980451" cy="591647"/>
          </a:xfrm>
        </p:grpSpPr>
        <p:sp>
          <p:nvSpPr>
            <p:cNvPr id="73" name="TextBox 72"/>
            <p:cNvSpPr txBox="1"/>
            <p:nvPr/>
          </p:nvSpPr>
          <p:spPr>
            <a:xfrm>
              <a:off x="1721489" y="2599455"/>
              <a:ext cx="2518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긴 </a:t>
              </a:r>
              <a:r>
                <a:rPr lang="ko-KR" altLang="en-US" sz="1200" dirty="0" err="1" smtClean="0"/>
                <a:t>연휴동안</a:t>
              </a:r>
              <a:r>
                <a:rPr lang="ko-KR" altLang="en-US" sz="1200" dirty="0" smtClean="0"/>
                <a:t> 놓치기 쉬운 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치아건강을 위한 맞춤 </a:t>
              </a:r>
              <a:r>
                <a:rPr lang="ko-KR" altLang="en-US" sz="1200" dirty="0" err="1" smtClean="0"/>
                <a:t>콘텐츠</a:t>
              </a:r>
              <a:r>
                <a:rPr lang="ko-KR" altLang="en-US" sz="1200" dirty="0" smtClean="0"/>
                <a:t> 소식</a:t>
              </a:r>
              <a:r>
                <a:rPr lang="en-US" altLang="ko-KR" sz="1200" dirty="0" smtClean="0"/>
                <a:t>.</a:t>
              </a:r>
              <a:endParaRPr lang="en-US" altLang="ko-KR" sz="1200" dirty="0"/>
            </a:p>
          </p:txBody>
        </p:sp>
        <p:sp>
          <p:nvSpPr>
            <p:cNvPr id="74" name="L 도형 73"/>
            <p:cNvSpPr/>
            <p:nvPr/>
          </p:nvSpPr>
          <p:spPr>
            <a:xfrm rot="5400000">
              <a:off x="1452943" y="2548813"/>
              <a:ext cx="150231" cy="150231"/>
            </a:xfrm>
            <a:prstGeom prst="corner">
              <a:avLst>
                <a:gd name="adj1" fmla="val 29978"/>
                <a:gd name="adj2" fmla="val 32092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L 도형 74"/>
            <p:cNvSpPr/>
            <p:nvPr/>
          </p:nvSpPr>
          <p:spPr>
            <a:xfrm rot="16200000">
              <a:off x="4283163" y="2990229"/>
              <a:ext cx="150231" cy="150231"/>
            </a:xfrm>
            <a:prstGeom prst="corner">
              <a:avLst>
                <a:gd name="adj1" fmla="val 29978"/>
                <a:gd name="adj2" fmla="val 32092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676636" y="1355721"/>
            <a:ext cx="1152000" cy="1152000"/>
            <a:chOff x="463248" y="3283242"/>
            <a:chExt cx="837632" cy="863600"/>
          </a:xfrm>
        </p:grpSpPr>
        <p:sp>
          <p:nvSpPr>
            <p:cNvPr id="34" name="직사각형 33"/>
            <p:cNvSpPr/>
            <p:nvPr/>
          </p:nvSpPr>
          <p:spPr>
            <a:xfrm>
              <a:off x="463248" y="3283242"/>
              <a:ext cx="837632" cy="863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2601901" y="1581376"/>
            <a:ext cx="1614792" cy="620683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ko-KR" altLang="en-US" sz="1000" b="1" u="sng" dirty="0" smtClean="0"/>
              <a:t>통증완화</a:t>
            </a:r>
            <a:endParaRPr lang="en-US" altLang="ko-KR" sz="1000" b="1" u="sng" dirty="0" smtClean="0"/>
          </a:p>
          <a:p>
            <a:pPr>
              <a:spcBef>
                <a:spcPts val="400"/>
              </a:spcBef>
            </a:pPr>
            <a:r>
              <a:rPr lang="ko-KR" altLang="en-US" sz="1050" dirty="0" err="1" smtClean="0"/>
              <a:t>연휴동안</a:t>
            </a:r>
            <a:r>
              <a:rPr lang="ko-KR" altLang="en-US" sz="1050" dirty="0" smtClean="0"/>
              <a:t> 발생한 잇몸통증</a:t>
            </a:r>
            <a:endParaRPr lang="en-US" altLang="ko-KR" sz="1050" dirty="0" smtClean="0"/>
          </a:p>
          <a:p>
            <a:r>
              <a:rPr lang="ko-KR" altLang="en-US" sz="1050" dirty="0" smtClean="0"/>
              <a:t>어떻게 견뎌낼까</a:t>
            </a:r>
            <a:r>
              <a:rPr lang="en-US" altLang="ko-KR" sz="1050" dirty="0" smtClean="0"/>
              <a:t>?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4767146" y="1355721"/>
            <a:ext cx="1152000" cy="1152000"/>
            <a:chOff x="463248" y="3283242"/>
            <a:chExt cx="837632" cy="863600"/>
          </a:xfrm>
        </p:grpSpPr>
        <p:sp>
          <p:nvSpPr>
            <p:cNvPr id="39" name="직사각형 38"/>
            <p:cNvSpPr/>
            <p:nvPr/>
          </p:nvSpPr>
          <p:spPr>
            <a:xfrm>
              <a:off x="463248" y="3283242"/>
              <a:ext cx="837632" cy="863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5692411" y="1581376"/>
            <a:ext cx="1358311" cy="620683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ko-KR" altLang="en-US" sz="1000" b="1" u="sng" smtClean="0"/>
              <a:t>신경치료</a:t>
            </a:r>
            <a:endParaRPr lang="en-US" altLang="ko-KR" sz="1000" b="1" u="sng" smtClean="0"/>
          </a:p>
          <a:p>
            <a:pPr>
              <a:spcBef>
                <a:spcPts val="400"/>
              </a:spcBef>
            </a:pPr>
            <a:r>
              <a:rPr lang="ko-KR" altLang="en-US" sz="1050" smtClean="0"/>
              <a:t>신경치료 중이라면</a:t>
            </a:r>
            <a:r>
              <a:rPr lang="en-US" altLang="ko-KR" sz="1050" smtClean="0"/>
              <a:t/>
            </a:r>
            <a:br>
              <a:rPr lang="en-US" altLang="ko-KR" sz="1050" smtClean="0"/>
            </a:br>
            <a:r>
              <a:rPr lang="ko-KR" altLang="en-US" sz="1050" smtClean="0"/>
              <a:t>음주는 자제해주세요</a:t>
            </a:r>
            <a:r>
              <a:rPr lang="en-US" altLang="ko-KR" sz="1050" smtClean="0"/>
              <a:t>!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676636" y="2759877"/>
            <a:ext cx="1152000" cy="1152000"/>
            <a:chOff x="463248" y="3283242"/>
            <a:chExt cx="837632" cy="863600"/>
          </a:xfrm>
        </p:grpSpPr>
        <p:sp>
          <p:nvSpPr>
            <p:cNvPr id="44" name="직사각형 43"/>
            <p:cNvSpPr/>
            <p:nvPr/>
          </p:nvSpPr>
          <p:spPr>
            <a:xfrm>
              <a:off x="463248" y="3283242"/>
              <a:ext cx="837632" cy="863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2601901" y="2985533"/>
            <a:ext cx="1242895" cy="620683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ko-KR" altLang="en-US" sz="1000" b="1" u="sng" smtClean="0"/>
              <a:t>치아문제</a:t>
            </a:r>
            <a:endParaRPr lang="en-US" altLang="ko-KR" sz="1000" b="1" u="sng" smtClean="0"/>
          </a:p>
          <a:p>
            <a:pPr>
              <a:spcBef>
                <a:spcPts val="400"/>
              </a:spcBef>
            </a:pPr>
            <a:r>
              <a:rPr lang="ko-KR" altLang="en-US" sz="1050" smtClean="0"/>
              <a:t>딱딱한 음식 때문에</a:t>
            </a:r>
            <a:r>
              <a:rPr lang="en-US" altLang="ko-KR" sz="1050" smtClean="0"/>
              <a:t/>
            </a:r>
            <a:br>
              <a:rPr lang="en-US" altLang="ko-KR" sz="1050" smtClean="0"/>
            </a:br>
            <a:r>
              <a:rPr lang="ko-KR" altLang="en-US" sz="1050" smtClean="0"/>
              <a:t>치아가 부러졌다면</a:t>
            </a:r>
            <a:r>
              <a:rPr lang="en-US" altLang="ko-KR" sz="1050" smtClean="0"/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4767146" y="2759877"/>
            <a:ext cx="1152000" cy="1152000"/>
            <a:chOff x="463248" y="3283242"/>
            <a:chExt cx="837632" cy="863600"/>
          </a:xfrm>
        </p:grpSpPr>
        <p:sp>
          <p:nvSpPr>
            <p:cNvPr id="49" name="직사각형 48"/>
            <p:cNvSpPr/>
            <p:nvPr/>
          </p:nvSpPr>
          <p:spPr>
            <a:xfrm>
              <a:off x="463248" y="3283242"/>
              <a:ext cx="837632" cy="863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692411" y="2985533"/>
            <a:ext cx="1241293" cy="620683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ko-KR" altLang="en-US" sz="1000" b="1" u="sng" dirty="0" smtClean="0"/>
              <a:t>교정관리</a:t>
            </a:r>
            <a:endParaRPr lang="en-US" altLang="ko-KR" sz="1000" b="1" u="sng" dirty="0" smtClean="0"/>
          </a:p>
          <a:p>
            <a:pPr>
              <a:spcBef>
                <a:spcPts val="400"/>
              </a:spcBef>
            </a:pPr>
            <a:r>
              <a:rPr lang="ko-KR" altLang="en-US" sz="1050" dirty="0" smtClean="0"/>
              <a:t>긴 연휴 동안</a:t>
            </a:r>
            <a:r>
              <a:rPr lang="en-US" altLang="ko-KR" sz="1050" dirty="0"/>
              <a:t> </a:t>
            </a:r>
            <a:r>
              <a:rPr lang="ko-KR" altLang="en-US" sz="1050" dirty="0" smtClean="0"/>
              <a:t>알아둘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ko-KR" altLang="en-US" sz="1050" dirty="0" smtClean="0"/>
              <a:t>치아교정 관리방법</a:t>
            </a:r>
            <a:endParaRPr lang="en-US" altLang="ko-KR" sz="1050" dirty="0" smtClean="0"/>
          </a:p>
        </p:txBody>
      </p:sp>
      <p:sp>
        <p:nvSpPr>
          <p:cNvPr id="54" name="타원 53"/>
          <p:cNvSpPr/>
          <p:nvPr/>
        </p:nvSpPr>
        <p:spPr>
          <a:xfrm>
            <a:off x="2883506" y="347609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829602" y="1397422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497193" y="4437312"/>
            <a:ext cx="6120000" cy="20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8812" y="354408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8812" y="507132"/>
            <a:ext cx="1368000" cy="30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8812" y="507132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상단배너 영역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8812" y="1226578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관심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시 개인화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8812" y="1946578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흥미 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베스트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8812" y="2666738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 영역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8812" y="1243335"/>
            <a:ext cx="1368000" cy="864000"/>
          </a:xfrm>
          <a:prstGeom prst="rect">
            <a:avLst/>
          </a:prstGeom>
          <a:solidFill>
            <a:srgbClr val="018BED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8812" y="3399837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497296" y="6354000"/>
            <a:ext cx="6120000" cy="504000"/>
            <a:chOff x="1497296" y="5913312"/>
            <a:chExt cx="6120000" cy="504000"/>
          </a:xfrm>
        </p:grpSpPr>
        <p:sp>
          <p:nvSpPr>
            <p:cNvPr id="31" name="직사각형 30"/>
            <p:cNvSpPr/>
            <p:nvPr/>
          </p:nvSpPr>
          <p:spPr>
            <a:xfrm>
              <a:off x="1497296" y="5913312"/>
              <a:ext cx="6120000" cy="50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22593" y="6057590"/>
              <a:ext cx="28167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스마일케어를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구독하시고 유익한 치아정보를 받아보세요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5281685" y="6021312"/>
              <a:ext cx="1310314" cy="288000"/>
              <a:chOff x="6221750" y="6445926"/>
              <a:chExt cx="1310314" cy="288000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6236064" y="6445926"/>
                <a:ext cx="1296000" cy="288000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221750" y="6482204"/>
                <a:ext cx="1130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err="1" smtClean="0">
                    <a:solidFill>
                      <a:schemeClr val="bg1"/>
                    </a:solidFill>
                  </a:rPr>
                  <a:t>스마일케어</a:t>
                </a:r>
                <a:r>
                  <a:rPr lang="ko-KR" altLang="en-US" sz="800" b="1" dirty="0" smtClean="0">
                    <a:solidFill>
                      <a:schemeClr val="bg1"/>
                    </a:solidFill>
                  </a:rPr>
                  <a:t> 구독하기</a:t>
                </a:r>
                <a:endParaRPr lang="en-US" altLang="ko-KR" sz="8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910" y="6093312"/>
              <a:ext cx="144000" cy="144001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2900772" y="4257092"/>
            <a:ext cx="3312000" cy="798550"/>
            <a:chOff x="2900772" y="5064380"/>
            <a:chExt cx="3312000" cy="798550"/>
          </a:xfrm>
        </p:grpSpPr>
        <p:sp>
          <p:nvSpPr>
            <p:cNvPr id="57" name="TextBox 56"/>
            <p:cNvSpPr txBox="1"/>
            <p:nvPr/>
          </p:nvSpPr>
          <p:spPr>
            <a:xfrm rot="5400000" flipH="1">
              <a:off x="4420777" y="5077685"/>
              <a:ext cx="2728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…</a:t>
              </a:r>
              <a:endParaRPr lang="en-US" altLang="ko-KR" sz="1000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900772" y="5070930"/>
              <a:ext cx="3312000" cy="79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3066968" y="5193196"/>
              <a:ext cx="2980451" cy="591647"/>
              <a:chOff x="1452943" y="2548813"/>
              <a:chExt cx="2980451" cy="59164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1796830" y="2599455"/>
                <a:ext cx="21403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b="1" dirty="0"/>
                  <a:t>홍길동님</a:t>
                </a:r>
                <a:r>
                  <a:rPr lang="ko-KR" altLang="en-US" sz="1200" dirty="0"/>
                  <a:t>을 위한 </a:t>
                </a:r>
                <a:endParaRPr lang="en-US" altLang="ko-KR" sz="1200" dirty="0" smtClean="0"/>
              </a:p>
              <a:p>
                <a:pPr algn="ctr"/>
                <a:r>
                  <a:rPr lang="ko-KR" altLang="en-US" sz="1200" dirty="0" smtClean="0"/>
                  <a:t>추천 </a:t>
                </a:r>
                <a:r>
                  <a:rPr lang="ko-KR" altLang="en-US" sz="1200" dirty="0" err="1" smtClean="0"/>
                  <a:t>콘텐츠를</a:t>
                </a:r>
                <a:r>
                  <a:rPr lang="ko-KR" altLang="en-US" sz="1200" dirty="0" smtClean="0"/>
                  <a:t> 확인해보세요</a:t>
                </a:r>
                <a:r>
                  <a:rPr lang="en-US" altLang="ko-KR" sz="1200" dirty="0"/>
                  <a:t>.</a:t>
                </a:r>
              </a:p>
            </p:txBody>
          </p:sp>
          <p:sp>
            <p:nvSpPr>
              <p:cNvPr id="83" name="L 도형 82"/>
              <p:cNvSpPr/>
              <p:nvPr/>
            </p:nvSpPr>
            <p:spPr>
              <a:xfrm rot="5400000">
                <a:off x="1452943" y="2548813"/>
                <a:ext cx="150231" cy="150231"/>
              </a:xfrm>
              <a:prstGeom prst="corner">
                <a:avLst>
                  <a:gd name="adj1" fmla="val 29978"/>
                  <a:gd name="adj2" fmla="val 32092"/>
                </a:avLst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L 도형 83"/>
              <p:cNvSpPr/>
              <p:nvPr/>
            </p:nvSpPr>
            <p:spPr>
              <a:xfrm rot="16200000">
                <a:off x="4283163" y="2990229"/>
                <a:ext cx="150231" cy="150231"/>
              </a:xfrm>
              <a:prstGeom prst="corner">
                <a:avLst>
                  <a:gd name="adj1" fmla="val 29978"/>
                  <a:gd name="adj2" fmla="val 32092"/>
                </a:avLst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85" name="직사각형 84"/>
          <p:cNvSpPr/>
          <p:nvPr/>
        </p:nvSpPr>
        <p:spPr>
          <a:xfrm>
            <a:off x="2907516" y="4257092"/>
            <a:ext cx="3312368" cy="792088"/>
          </a:xfrm>
          <a:prstGeom prst="rect">
            <a:avLst/>
          </a:prstGeom>
          <a:solidFill>
            <a:srgbClr val="FF0000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6" name="직선 화살표 연결선 85"/>
          <p:cNvCxnSpPr>
            <a:stCxn id="73" idx="2"/>
            <a:endCxn id="85" idx="0"/>
          </p:cNvCxnSpPr>
          <p:nvPr/>
        </p:nvCxnSpPr>
        <p:spPr>
          <a:xfrm flipH="1">
            <a:off x="4563700" y="1020578"/>
            <a:ext cx="0" cy="3236514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/>
          <p:cNvSpPr/>
          <p:nvPr/>
        </p:nvSpPr>
        <p:spPr>
          <a:xfrm>
            <a:off x="2829602" y="6237312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56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620665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흥미 영역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650611"/>
              </p:ext>
            </p:extLst>
          </p:nvPr>
        </p:nvGraphicFramePr>
        <p:xfrm>
          <a:off x="7691267" y="304800"/>
          <a:ext cx="2160000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흥미영역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가장 많은 이슈나 호응 등을 얻은 </a:t>
                      </a:r>
                      <a:r>
                        <a:rPr lang="ko-KR" altLang="en-US" sz="800" dirty="0" err="1" smtClean="0"/>
                        <a:t>콘텐츠</a:t>
                      </a:r>
                      <a:r>
                        <a:rPr lang="ko-KR" altLang="en-US" sz="800" dirty="0" smtClean="0"/>
                        <a:t> 안내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치아에 누구보다 관심이 높을 것으로 예상되는 치아보험가입자 군을 바탕으로</a:t>
                      </a:r>
                      <a:r>
                        <a:rPr lang="en-US" altLang="ko-KR" sz="800" dirty="0" smtClean="0"/>
                        <a:t/>
                      </a:r>
                      <a:br>
                        <a:rPr lang="en-US" altLang="ko-KR" sz="800" dirty="0" smtClean="0"/>
                      </a:br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dirty="0" smtClean="0"/>
                        <a:t>확인된 관심도 높은 </a:t>
                      </a:r>
                      <a:r>
                        <a:rPr lang="ko-KR" altLang="en-US" sz="800" dirty="0" err="1" smtClean="0"/>
                        <a:t>콘텐츠</a:t>
                      </a:r>
                      <a:r>
                        <a:rPr lang="ko-KR" altLang="en-US" sz="800" dirty="0" smtClean="0"/>
                        <a:t> 안내로 보험 환기 및 중요도 전달</a:t>
                      </a:r>
                      <a:r>
                        <a:rPr lang="en-US" altLang="ko-KR" sz="800" dirty="0" smtClean="0"/>
                        <a:t/>
                      </a:r>
                      <a:br>
                        <a:rPr lang="en-US" altLang="ko-KR" sz="800" dirty="0" smtClean="0"/>
                      </a:b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의사자문서비스</a:t>
                      </a:r>
                      <a:r>
                        <a:rPr lang="en-US" altLang="ko-KR" sz="800" baseline="0" dirty="0" smtClean="0"/>
                        <a:t> : </a:t>
                      </a:r>
                      <a:r>
                        <a:rPr lang="ko-KR" altLang="en-US" sz="800" dirty="0" smtClean="0"/>
                        <a:t>단순 </a:t>
                      </a:r>
                      <a:r>
                        <a:rPr lang="ko-KR" altLang="en-US" sz="800" dirty="0" err="1" smtClean="0"/>
                        <a:t>콘텐츠</a:t>
                      </a:r>
                      <a:r>
                        <a:rPr lang="ko-KR" altLang="en-US" sz="800" dirty="0" smtClean="0"/>
                        <a:t> 제공이 아닌 </a:t>
                      </a:r>
                      <a:r>
                        <a:rPr lang="ko-KR" altLang="en-US" sz="800" dirty="0" err="1" smtClean="0"/>
                        <a:t>참여형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콘텐츠</a:t>
                      </a:r>
                      <a:r>
                        <a:rPr lang="ko-KR" altLang="en-US" sz="800" dirty="0" smtClean="0"/>
                        <a:t> 생산 유도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치아보험에 가입한 고객들의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관심콘텐츠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안내영역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해당콘텐츠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조회수 안내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숫자가 미미할 경우 초기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비노출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처리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해당 영역 고정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콘텐츠로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관리자에서 설정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클릭 시 상세 화면으로 이동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rgbClr val="C00000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rgbClr val="C00000"/>
                          </a:solidFill>
                        </a:rPr>
                        <a:t>관심 수는 이번 </a:t>
                      </a:r>
                      <a:r>
                        <a:rPr lang="ko-KR" altLang="en-US" sz="800" b="0" dirty="0" err="1" smtClean="0">
                          <a:solidFill>
                            <a:srgbClr val="C00000"/>
                          </a:solidFill>
                        </a:rPr>
                        <a:t>오픈에서</a:t>
                      </a:r>
                      <a:r>
                        <a:rPr lang="ko-KR" altLang="en-US" sz="800" b="0" dirty="0" smtClean="0">
                          <a:solidFill>
                            <a:srgbClr val="C00000"/>
                          </a:solidFill>
                        </a:rPr>
                        <a:t> 제외</a:t>
                      </a:r>
                      <a:r>
                        <a:rPr lang="en-US" altLang="ko-KR" sz="800" b="0" dirty="0" smtClean="0">
                          <a:solidFill>
                            <a:srgbClr val="C00000"/>
                          </a:solidFill>
                        </a:rPr>
                        <a:t>, Phase2 </a:t>
                      </a:r>
                      <a:r>
                        <a:rPr lang="ko-KR" altLang="en-US" sz="800" b="0" dirty="0" smtClean="0">
                          <a:solidFill>
                            <a:srgbClr val="C00000"/>
                          </a:solidFill>
                        </a:rPr>
                        <a:t>에서 적용</a:t>
                      </a:r>
                      <a:endParaRPr lang="en-US" altLang="ko-KR" sz="800" b="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케어라운지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전문 건강상담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의사자문서비스 내용으로 연결</a:t>
                      </a:r>
                      <a:endParaRPr lang="en-US" altLang="ko-KR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98896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치아관련 자문 교수 사진 이미지 노출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rgbClr val="FF0000"/>
                          </a:solidFill>
                        </a:rPr>
                        <a:t>문의사항 예시 케이스 나열</a:t>
                      </a: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3665991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1495573" y="491592"/>
            <a:ext cx="6120000" cy="637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495573" y="354408"/>
            <a:ext cx="6120000" cy="43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79047" y="546318"/>
            <a:ext cx="29530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치아보험 가입 고객은 어떤 </a:t>
            </a:r>
            <a:r>
              <a:rPr lang="ko-KR" altLang="en-US" sz="1000" dirty="0" err="1" smtClean="0"/>
              <a:t>콘텐츠에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관심있을까</a:t>
            </a:r>
            <a:r>
              <a:rPr lang="en-US" altLang="ko-KR" sz="1000" dirty="0" smtClean="0"/>
              <a:t>?</a:t>
            </a:r>
            <a:endParaRPr lang="en-US" altLang="ko-KR" sz="10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1856936" y="1011167"/>
            <a:ext cx="2448000" cy="2304000"/>
            <a:chOff x="463248" y="3283242"/>
            <a:chExt cx="837632" cy="863600"/>
          </a:xfrm>
        </p:grpSpPr>
        <p:sp>
          <p:nvSpPr>
            <p:cNvPr id="59" name="직사각형 58"/>
            <p:cNvSpPr/>
            <p:nvPr/>
          </p:nvSpPr>
          <p:spPr>
            <a:xfrm>
              <a:off x="463248" y="3283242"/>
              <a:ext cx="837632" cy="863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1937036" y="3154949"/>
            <a:ext cx="2203095" cy="589905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ko-KR" altLang="en-US" sz="900" b="1" u="sng" dirty="0" smtClean="0"/>
              <a:t>우리아이 치아</a:t>
            </a:r>
            <a:endParaRPr lang="en-US" altLang="ko-KR" sz="900" b="1" u="sng" dirty="0" smtClean="0"/>
          </a:p>
          <a:p>
            <a:pPr>
              <a:spcBef>
                <a:spcPts val="400"/>
              </a:spcBef>
            </a:pPr>
            <a:r>
              <a:rPr lang="ko-KR" altLang="en-US" sz="1000" dirty="0" smtClean="0"/>
              <a:t>아기 치아관리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언제부터 해줘야 할까</a:t>
            </a:r>
            <a:r>
              <a:rPr lang="en-US" altLang="ko-KR" sz="1000" dirty="0" smtClean="0"/>
              <a:t>?</a:t>
            </a:r>
          </a:p>
          <a:p>
            <a:r>
              <a:rPr lang="ko-KR" altLang="en-US" sz="1000" dirty="0" smtClean="0"/>
              <a:t>충치로부터 예방하는 법</a:t>
            </a:r>
            <a:endParaRPr lang="en-US" altLang="ko-KR" sz="1000" dirty="0" smtClean="0"/>
          </a:p>
        </p:txBody>
      </p:sp>
      <p:grpSp>
        <p:nvGrpSpPr>
          <p:cNvPr id="65" name="그룹 64"/>
          <p:cNvGrpSpPr/>
          <p:nvPr/>
        </p:nvGrpSpPr>
        <p:grpSpPr>
          <a:xfrm>
            <a:off x="4592960" y="1004275"/>
            <a:ext cx="2664000" cy="864000"/>
            <a:chOff x="463248" y="3283242"/>
            <a:chExt cx="837632" cy="863600"/>
          </a:xfrm>
        </p:grpSpPr>
        <p:sp>
          <p:nvSpPr>
            <p:cNvPr id="66" name="직사각형 65"/>
            <p:cNvSpPr/>
            <p:nvPr/>
          </p:nvSpPr>
          <p:spPr>
            <a:xfrm>
              <a:off x="463248" y="3283242"/>
              <a:ext cx="837632" cy="863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H="1"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4693257" y="1694834"/>
            <a:ext cx="2239963" cy="436017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ko-KR" altLang="en-US" sz="900" b="1" u="sng" dirty="0" err="1" smtClean="0"/>
              <a:t>임플란트</a:t>
            </a:r>
            <a:r>
              <a:rPr lang="ko-KR" altLang="en-US" sz="900" b="1" u="sng" dirty="0" smtClean="0"/>
              <a:t> 수술</a:t>
            </a:r>
            <a:endParaRPr lang="en-US" altLang="ko-KR" sz="900" b="1" u="sng" dirty="0" smtClean="0"/>
          </a:p>
          <a:p>
            <a:pPr>
              <a:spcBef>
                <a:spcPts val="400"/>
              </a:spcBef>
            </a:pPr>
            <a:r>
              <a:rPr lang="ko-KR" altLang="en-US" sz="1000" dirty="0" err="1" smtClean="0"/>
              <a:t>임플란트</a:t>
            </a:r>
            <a:r>
              <a:rPr lang="ko-KR" altLang="en-US" sz="1000" dirty="0" smtClean="0"/>
              <a:t> 수술 후 주의사항과 관리방법</a:t>
            </a:r>
            <a:endParaRPr lang="en-US" altLang="ko-KR" sz="1000" dirty="0" smtClean="0"/>
          </a:p>
        </p:txBody>
      </p:sp>
      <p:grpSp>
        <p:nvGrpSpPr>
          <p:cNvPr id="70" name="그룹 69"/>
          <p:cNvGrpSpPr/>
          <p:nvPr/>
        </p:nvGrpSpPr>
        <p:grpSpPr>
          <a:xfrm>
            <a:off x="4592960" y="2448723"/>
            <a:ext cx="2664000" cy="864000"/>
            <a:chOff x="463248" y="3283242"/>
            <a:chExt cx="837632" cy="863600"/>
          </a:xfrm>
        </p:grpSpPr>
        <p:sp>
          <p:nvSpPr>
            <p:cNvPr id="71" name="직사각형 70"/>
            <p:cNvSpPr/>
            <p:nvPr/>
          </p:nvSpPr>
          <p:spPr>
            <a:xfrm>
              <a:off x="463248" y="3283242"/>
              <a:ext cx="837632" cy="863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H="1"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4693257" y="3139282"/>
            <a:ext cx="2235155" cy="436017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ko-KR" altLang="en-US" sz="900" b="1" u="sng" dirty="0" smtClean="0"/>
              <a:t>치아보험 알아보기</a:t>
            </a:r>
            <a:endParaRPr lang="en-US" altLang="ko-KR" sz="900" b="1" u="sng" dirty="0" smtClean="0"/>
          </a:p>
          <a:p>
            <a:pPr>
              <a:spcBef>
                <a:spcPts val="400"/>
              </a:spcBef>
            </a:pPr>
            <a:r>
              <a:rPr lang="ko-KR" altLang="en-US" sz="1000" dirty="0" smtClean="0"/>
              <a:t>이 아직 튼튼한데</a:t>
            </a:r>
            <a:r>
              <a:rPr lang="en-US" altLang="ko-KR" sz="1000" dirty="0" smtClean="0"/>
              <a:t>.. </a:t>
            </a:r>
            <a:r>
              <a:rPr lang="ko-KR" altLang="en-US" sz="1000" dirty="0" smtClean="0"/>
              <a:t>치아보험 필요할까</a:t>
            </a:r>
            <a:r>
              <a:rPr lang="en-US" altLang="ko-KR" sz="1000" dirty="0" smtClean="0"/>
              <a:t>?</a:t>
            </a:r>
          </a:p>
        </p:txBody>
      </p:sp>
      <p:sp>
        <p:nvSpPr>
          <p:cNvPr id="94" name="타원 93"/>
          <p:cNvSpPr/>
          <p:nvPr/>
        </p:nvSpPr>
        <p:spPr>
          <a:xfrm>
            <a:off x="1578248" y="476672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676400" y="4111617"/>
            <a:ext cx="5761038" cy="219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105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18" y="4294457"/>
            <a:ext cx="428072" cy="428072"/>
          </a:xfrm>
          <a:prstGeom prst="rect">
            <a:avLst/>
          </a:prstGeom>
        </p:spPr>
      </p:pic>
      <p:grpSp>
        <p:nvGrpSpPr>
          <p:cNvPr id="82" name="그룹 81"/>
          <p:cNvGrpSpPr/>
          <p:nvPr/>
        </p:nvGrpSpPr>
        <p:grpSpPr>
          <a:xfrm>
            <a:off x="1856936" y="3932233"/>
            <a:ext cx="792000" cy="792000"/>
            <a:chOff x="3562737" y="2972792"/>
            <a:chExt cx="1089313" cy="1064113"/>
          </a:xfrm>
        </p:grpSpPr>
        <p:sp>
          <p:nvSpPr>
            <p:cNvPr id="83" name="직사각형 82"/>
            <p:cNvSpPr/>
            <p:nvPr/>
          </p:nvSpPr>
          <p:spPr>
            <a:xfrm>
              <a:off x="3562737" y="2972792"/>
              <a:ext cx="1089313" cy="10641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3562737" y="2972792"/>
              <a:ext cx="1089313" cy="10641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H="1">
              <a:off x="3562737" y="2972792"/>
              <a:ext cx="1089313" cy="10641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1871868" y="5005127"/>
            <a:ext cx="1008000" cy="1080000"/>
            <a:chOff x="585548" y="6244273"/>
            <a:chExt cx="1008000" cy="1080000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585548" y="6244273"/>
              <a:ext cx="1008000" cy="10800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이빨이 자주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흔들리는데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어떻게 해야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할까요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863" y="6417379"/>
              <a:ext cx="151371" cy="151371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2962723" y="5005127"/>
            <a:ext cx="1008000" cy="1080000"/>
            <a:chOff x="2144496" y="6244273"/>
            <a:chExt cx="1008000" cy="1080000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2144496" y="6244273"/>
              <a:ext cx="1008000" cy="10800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잇몸이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약하다는데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8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임플란트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가능할까요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2811" y="6417379"/>
              <a:ext cx="151371" cy="151371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5144435" y="5005127"/>
            <a:ext cx="1008000" cy="1080000"/>
            <a:chOff x="3879686" y="6244273"/>
            <a:chExt cx="1008000" cy="1080000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3879686" y="6244273"/>
              <a:ext cx="1008000" cy="10800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치실의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장점과 사용방법은 </a:t>
              </a:r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어떻게 되나요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8001" y="6417379"/>
              <a:ext cx="151371" cy="151371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6235290" y="5005127"/>
            <a:ext cx="1008000" cy="1080000"/>
            <a:chOff x="4988697" y="6244273"/>
            <a:chExt cx="1008000" cy="1080000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4988697" y="6244273"/>
              <a:ext cx="1008000" cy="10800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치아가 잇몸 주변으로 노랗게 변색되었는데 충치인가요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7012" y="6417379"/>
              <a:ext cx="151371" cy="151371"/>
            </a:xfrm>
            <a:prstGeom prst="rect">
              <a:avLst/>
            </a:prstGeom>
          </p:spPr>
        </p:pic>
      </p:grpSp>
      <p:sp>
        <p:nvSpPr>
          <p:cNvPr id="96" name="타원 95"/>
          <p:cNvSpPr/>
          <p:nvPr/>
        </p:nvSpPr>
        <p:spPr>
          <a:xfrm>
            <a:off x="6825208" y="4220914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2532023" y="3852879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1748644" y="5019787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8812" y="354408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8812" y="507132"/>
            <a:ext cx="1368000" cy="30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8812" y="507132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상단배너 영역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8812" y="1226578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관심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시 개인화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8812" y="1946578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흥미 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베스트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8812" y="2666738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 영역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8812" y="1947325"/>
            <a:ext cx="1368000" cy="720000"/>
          </a:xfrm>
          <a:prstGeom prst="rect">
            <a:avLst/>
          </a:prstGeom>
          <a:solidFill>
            <a:srgbClr val="018BED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8812" y="3399837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4053579" y="5005127"/>
            <a:ext cx="1008000" cy="1080000"/>
            <a:chOff x="2144496" y="6244273"/>
            <a:chExt cx="1008000" cy="1080000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2144496" y="6244273"/>
              <a:ext cx="1008000" cy="10800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양치는 꼭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하루에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해야 할까요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”?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2811" y="6417379"/>
              <a:ext cx="151371" cy="151371"/>
            </a:xfrm>
            <a:prstGeom prst="rect">
              <a:avLst/>
            </a:prstGeom>
          </p:spPr>
        </p:pic>
      </p:grpSp>
      <p:sp>
        <p:nvSpPr>
          <p:cNvPr id="121" name="TextBox 120"/>
          <p:cNvSpPr txBox="1"/>
          <p:nvPr/>
        </p:nvSpPr>
        <p:spPr>
          <a:xfrm>
            <a:off x="2684748" y="4359796"/>
            <a:ext cx="3291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치아관련 궁금한 사항이 있으시다면</a:t>
            </a:r>
            <a:r>
              <a:rPr lang="en-US" altLang="ko-KR" sz="1000" dirty="0" smtClean="0"/>
              <a:t>,</a:t>
            </a:r>
          </a:p>
          <a:p>
            <a:r>
              <a:rPr lang="ko-KR" altLang="en-US" sz="1000" dirty="0" err="1" smtClean="0"/>
              <a:t>라이나생명과</a:t>
            </a:r>
            <a:r>
              <a:rPr lang="ko-KR" altLang="en-US" sz="1000" dirty="0" smtClean="0"/>
              <a:t> 함께하는 치과 전문의에게 질문해보세요</a:t>
            </a:r>
            <a:r>
              <a:rPr lang="en-US" altLang="ko-KR" sz="1000" dirty="0" smtClean="0"/>
              <a:t>!</a:t>
            </a:r>
            <a:endParaRPr lang="en-US" altLang="ko-KR" sz="1000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1497296" y="6354000"/>
            <a:ext cx="6120000" cy="504000"/>
            <a:chOff x="1497296" y="5913312"/>
            <a:chExt cx="6120000" cy="504000"/>
          </a:xfrm>
        </p:grpSpPr>
        <p:sp>
          <p:nvSpPr>
            <p:cNvPr id="123" name="직사각형 122"/>
            <p:cNvSpPr/>
            <p:nvPr/>
          </p:nvSpPr>
          <p:spPr>
            <a:xfrm>
              <a:off x="1497296" y="5913312"/>
              <a:ext cx="6120000" cy="50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522593" y="6057590"/>
              <a:ext cx="28167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스마일케어를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구독하시고 유익한 치아정보를 받아보세요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5" name="그룹 124"/>
            <p:cNvGrpSpPr/>
            <p:nvPr/>
          </p:nvGrpSpPr>
          <p:grpSpPr>
            <a:xfrm>
              <a:off x="5281685" y="6021312"/>
              <a:ext cx="1310314" cy="288000"/>
              <a:chOff x="6221750" y="6445926"/>
              <a:chExt cx="1310314" cy="288000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6236064" y="6445926"/>
                <a:ext cx="1296000" cy="288000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221750" y="6482204"/>
                <a:ext cx="1130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err="1" smtClean="0">
                    <a:solidFill>
                      <a:schemeClr val="bg1"/>
                    </a:solidFill>
                  </a:rPr>
                  <a:t>스마일케어</a:t>
                </a:r>
                <a:r>
                  <a:rPr lang="ko-KR" altLang="en-US" sz="800" b="1" dirty="0" smtClean="0">
                    <a:solidFill>
                      <a:schemeClr val="bg1"/>
                    </a:solidFill>
                  </a:rPr>
                  <a:t> 구독하기</a:t>
                </a:r>
                <a:endParaRPr lang="en-US" altLang="ko-KR" sz="8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910" y="6093312"/>
              <a:ext cx="144000" cy="144001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6069124" y="1090864"/>
            <a:ext cx="1189462" cy="246221"/>
            <a:chOff x="6069124" y="1088740"/>
            <a:chExt cx="1189462" cy="246221"/>
          </a:xfrm>
        </p:grpSpPr>
        <p:sp>
          <p:nvSpPr>
            <p:cNvPr id="131" name="TextBox 130"/>
            <p:cNvSpPr txBox="1"/>
            <p:nvPr/>
          </p:nvSpPr>
          <p:spPr>
            <a:xfrm>
              <a:off x="6232629" y="1088740"/>
              <a:ext cx="26987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1000" dirty="0" smtClean="0"/>
                <a:t>283</a:t>
              </a:r>
              <a:endParaRPr lang="en-US" altLang="ko-KR" sz="1000" dirty="0"/>
            </a:p>
          </p:txBody>
        </p:sp>
        <p:pic>
          <p:nvPicPr>
            <p:cNvPr id="132" name="Picture 2" descr="C:\Users\Netive\Desktop\view-98-43887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868" y="1121850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" name="하트 132"/>
            <p:cNvSpPr/>
            <p:nvPr/>
          </p:nvSpPr>
          <p:spPr>
            <a:xfrm>
              <a:off x="6069124" y="1139850"/>
              <a:ext cx="144000" cy="144000"/>
            </a:xfrm>
            <a:prstGeom prst="hear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825208" y="1088740"/>
              <a:ext cx="43337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1000" dirty="0" smtClean="0"/>
                <a:t>13,239</a:t>
              </a:r>
              <a:endParaRPr lang="en-US" altLang="ko-KR" sz="1000" dirty="0"/>
            </a:p>
          </p:txBody>
        </p:sp>
      </p:grpSp>
      <p:sp>
        <p:nvSpPr>
          <p:cNvPr id="95" name="타원 94"/>
          <p:cNvSpPr/>
          <p:nvPr/>
        </p:nvSpPr>
        <p:spPr>
          <a:xfrm>
            <a:off x="3452371" y="926063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6069124" y="2523704"/>
            <a:ext cx="1189462" cy="246221"/>
            <a:chOff x="6069124" y="1088740"/>
            <a:chExt cx="1189462" cy="246221"/>
          </a:xfrm>
        </p:grpSpPr>
        <p:sp>
          <p:nvSpPr>
            <p:cNvPr id="142" name="TextBox 141"/>
            <p:cNvSpPr txBox="1"/>
            <p:nvPr/>
          </p:nvSpPr>
          <p:spPr>
            <a:xfrm>
              <a:off x="6232629" y="1088740"/>
              <a:ext cx="26987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1000" dirty="0" smtClean="0"/>
                <a:t>283</a:t>
              </a:r>
              <a:endParaRPr lang="en-US" altLang="ko-KR" sz="1000" dirty="0"/>
            </a:p>
          </p:txBody>
        </p:sp>
        <p:pic>
          <p:nvPicPr>
            <p:cNvPr id="143" name="Picture 2" descr="C:\Users\Netive\Desktop\view-98-43887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868" y="1121850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4" name="하트 143"/>
            <p:cNvSpPr/>
            <p:nvPr/>
          </p:nvSpPr>
          <p:spPr>
            <a:xfrm>
              <a:off x="6069124" y="1139850"/>
              <a:ext cx="144000" cy="144000"/>
            </a:xfrm>
            <a:prstGeom prst="hear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825208" y="1088740"/>
              <a:ext cx="43337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1000" dirty="0" smtClean="0"/>
                <a:t>13,239</a:t>
              </a:r>
              <a:endParaRPr lang="en-US" altLang="ko-KR" sz="1000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058642" y="1090864"/>
            <a:ext cx="1189462" cy="246221"/>
            <a:chOff x="6069124" y="1088740"/>
            <a:chExt cx="1189462" cy="246221"/>
          </a:xfrm>
        </p:grpSpPr>
        <p:sp>
          <p:nvSpPr>
            <p:cNvPr id="147" name="TextBox 146"/>
            <p:cNvSpPr txBox="1"/>
            <p:nvPr/>
          </p:nvSpPr>
          <p:spPr>
            <a:xfrm>
              <a:off x="6232629" y="1088740"/>
              <a:ext cx="26987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1000" dirty="0" smtClean="0"/>
                <a:t>283</a:t>
              </a:r>
              <a:endParaRPr lang="en-US" altLang="ko-KR" sz="1000" dirty="0"/>
            </a:p>
          </p:txBody>
        </p:sp>
        <p:pic>
          <p:nvPicPr>
            <p:cNvPr id="148" name="Picture 2" descr="C:\Users\Netive\Desktop\view-98-43887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868" y="1121850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" name="하트 148"/>
            <p:cNvSpPr/>
            <p:nvPr/>
          </p:nvSpPr>
          <p:spPr>
            <a:xfrm>
              <a:off x="6069124" y="1139850"/>
              <a:ext cx="144000" cy="144000"/>
            </a:xfrm>
            <a:prstGeom prst="hear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825208" y="1088740"/>
              <a:ext cx="43337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1000" dirty="0" smtClean="0"/>
                <a:t>13,239</a:t>
              </a:r>
              <a:endParaRPr lang="en-US" altLang="ko-KR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327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1498445" y="354408"/>
            <a:ext cx="6120000" cy="633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373142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탐색 영역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01227"/>
              </p:ext>
            </p:extLst>
          </p:nvPr>
        </p:nvGraphicFramePr>
        <p:xfrm>
          <a:off x="7691267" y="304800"/>
          <a:ext cx="216000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탐색 영역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err="1" smtClean="0"/>
                        <a:t>스마일케어</a:t>
                      </a:r>
                      <a:r>
                        <a:rPr lang="ko-KR" altLang="en-US" sz="800" dirty="0" smtClean="0"/>
                        <a:t> 전용 </a:t>
                      </a:r>
                      <a:r>
                        <a:rPr lang="ko-KR" altLang="en-US" sz="800" dirty="0" err="1" smtClean="0"/>
                        <a:t>콘텐츠</a:t>
                      </a:r>
                      <a:r>
                        <a:rPr lang="ko-KR" altLang="en-US" sz="800" dirty="0" smtClean="0"/>
                        <a:t> 안내 부분으로 </a:t>
                      </a:r>
                      <a:r>
                        <a:rPr lang="ko-KR" altLang="en-US" sz="800" dirty="0" err="1" smtClean="0"/>
                        <a:t>대분류를</a:t>
                      </a:r>
                      <a:r>
                        <a:rPr lang="ko-KR" altLang="en-US" sz="800" dirty="0" smtClean="0"/>
                        <a:t> 탭으로 구성하여 안내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각 </a:t>
                      </a:r>
                      <a:r>
                        <a:rPr lang="ko-KR" altLang="en-US" sz="800" dirty="0" err="1" smtClean="0"/>
                        <a:t>대분류별</a:t>
                      </a:r>
                      <a:r>
                        <a:rPr lang="ko-KR" altLang="en-US" sz="800" dirty="0" smtClean="0"/>
                        <a:t> 키워드 설정으로 원하는 </a:t>
                      </a:r>
                      <a:r>
                        <a:rPr lang="ko-KR" altLang="en-US" sz="800" dirty="0" err="1" smtClean="0"/>
                        <a:t>콘텐츠</a:t>
                      </a:r>
                      <a:r>
                        <a:rPr lang="ko-KR" altLang="en-US" sz="800" dirty="0" smtClean="0"/>
                        <a:t> 탐색의 유용성 제공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err="1" smtClean="0"/>
                        <a:t>대분류에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MY </a:t>
                      </a:r>
                      <a:r>
                        <a:rPr lang="ko-KR" altLang="en-US" sz="800" dirty="0" smtClean="0"/>
                        <a:t>부분을 선택하여 </a:t>
                      </a:r>
                      <a:r>
                        <a:rPr lang="ko-KR" altLang="en-US" sz="800" dirty="0" err="1" smtClean="0"/>
                        <a:t>관심설정한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콘텐츠를</a:t>
                      </a:r>
                      <a:r>
                        <a:rPr lang="ko-KR" altLang="en-US" sz="800" dirty="0" smtClean="0"/>
                        <a:t> 모아서 볼 수 있도록 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콘텐츠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카테고리로 설정된 탭 구성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탭 클릭 시 해당 탭과 연관된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콘텐츠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나열되도록 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 구성은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콘텐츠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관리 방식에 따라 설정 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탭 증감 가능하도록 구성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로그인 제공 서비스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관심 콘텐츠로 담은 내용 리스트업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비로그인 시 로그인 안내 알럿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신규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콘텐츠가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등록된 카테고리에 강조 표시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98896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콘텐츠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목록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콘텐츠의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세부 카테고리 노출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해당 콘텐츠에 등록된 키워드 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추가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콘텐츠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기본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열 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개 추가 노출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모바일에서는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개 추가 노출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더 이상 노출될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콘텐츠가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없는 경우 버튼 사라짐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7277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치아보험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네이티브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배너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클릭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시 보험 상세로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관심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콘텐츠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추가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로그인시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비활성화 상태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클릭 시 활성화 상태로 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MY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추가됨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활성화 상태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비활성화 상태로 변경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, MY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에서 삭제됨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별도의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즉시 반영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1642445" y="948247"/>
            <a:ext cx="5840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        </a:t>
            </a:r>
            <a:r>
              <a:rPr lang="ko-KR" altLang="en-US" sz="1100" dirty="0" smtClean="0"/>
              <a:t>건강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미용</a:t>
            </a:r>
            <a:r>
              <a:rPr lang="en-US" altLang="ko-KR" sz="1100" dirty="0" smtClean="0"/>
              <a:t>        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교정         구강         보철         소아치과         영상검사         잇몸         치아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1678445" y="1298835"/>
            <a:ext cx="57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2230332" y="1272866"/>
            <a:ext cx="61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1620809" y="800708"/>
            <a:ext cx="5868000" cy="52229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1540802" y="793393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2000204" y="786221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410867" y="987758"/>
            <a:ext cx="57150" cy="571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5277036" y="800708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2621474" y="2811560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1460612" y="3537012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812" y="354408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8812" y="507132"/>
            <a:ext cx="1368000" cy="30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8812" y="507132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상단배너 영역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8812" y="1226578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관심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시 개인화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8812" y="1946578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흥미 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베스트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8812" y="2666738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 영역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8812" y="2659651"/>
            <a:ext cx="1368000" cy="720000"/>
          </a:xfrm>
          <a:prstGeom prst="rect">
            <a:avLst/>
          </a:prstGeom>
          <a:solidFill>
            <a:srgbClr val="018BED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8812" y="3399837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668194" y="1701075"/>
            <a:ext cx="1296000" cy="1296000"/>
            <a:chOff x="463248" y="3283242"/>
            <a:chExt cx="837632" cy="863600"/>
          </a:xfrm>
        </p:grpSpPr>
        <p:sp>
          <p:nvSpPr>
            <p:cNvPr id="61" name="직사각형 60"/>
            <p:cNvSpPr/>
            <p:nvPr/>
          </p:nvSpPr>
          <p:spPr>
            <a:xfrm>
              <a:off x="463248" y="3283242"/>
              <a:ext cx="837632" cy="863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1668194" y="3172111"/>
            <a:ext cx="1440000" cy="53860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spc="-50" dirty="0"/>
              <a:t>나의 치아 나이는 몇 살</a:t>
            </a:r>
            <a:r>
              <a:rPr lang="en-US" altLang="ko-KR" sz="900" spc="-50" dirty="0"/>
              <a:t>? </a:t>
            </a:r>
            <a:r>
              <a:rPr lang="en-US" altLang="ko-KR" sz="900" spc="-50" dirty="0" smtClean="0"/>
              <a:t/>
            </a:r>
            <a:br>
              <a:rPr lang="en-US" altLang="ko-KR" sz="900" spc="-50" dirty="0" smtClean="0"/>
            </a:br>
            <a:r>
              <a:rPr lang="ko-KR" altLang="en-US" sz="900" spc="-50" dirty="0" smtClean="0"/>
              <a:t>재미로 </a:t>
            </a:r>
            <a:r>
              <a:rPr lang="ko-KR" altLang="en-US" sz="900" spc="-50" dirty="0"/>
              <a:t>보는 건강 자가진단 </a:t>
            </a:r>
            <a:r>
              <a:rPr lang="en-US" altLang="ko-KR" sz="900" spc="-50" dirty="0" smtClean="0"/>
              <a:t/>
            </a:r>
            <a:br>
              <a:rPr lang="en-US" altLang="ko-KR" sz="900" spc="-50" dirty="0" smtClean="0"/>
            </a:br>
            <a:r>
              <a:rPr lang="ko-KR" altLang="en-US" sz="900" spc="-50" dirty="0" smtClean="0"/>
              <a:t>테스트</a:t>
            </a:r>
            <a:endParaRPr lang="en-US" altLang="ko-KR" sz="900" spc="-50" dirty="0" smtClean="0"/>
          </a:p>
          <a:p>
            <a:endParaRPr lang="en-US" altLang="ko-KR" sz="100" spc="-50" dirty="0" smtClean="0"/>
          </a:p>
          <a:p>
            <a:r>
              <a:rPr lang="en-US" altLang="ko-KR" sz="700" b="1" u="sng" spc="-50" dirty="0" smtClean="0"/>
              <a:t>#</a:t>
            </a:r>
            <a:r>
              <a:rPr lang="ko-KR" altLang="en-US" sz="700" b="1" u="sng" spc="-50" dirty="0" smtClean="0"/>
              <a:t>테스트</a:t>
            </a:r>
            <a:r>
              <a:rPr lang="ko-KR" altLang="en-US" sz="700" b="1" spc="-50" dirty="0" smtClean="0"/>
              <a:t> </a:t>
            </a:r>
            <a:r>
              <a:rPr lang="en-US" altLang="ko-KR" sz="700" b="1" u="sng" spc="-50" dirty="0" smtClean="0"/>
              <a:t>#</a:t>
            </a:r>
            <a:r>
              <a:rPr lang="ko-KR" altLang="en-US" sz="700" b="1" u="sng" spc="-50" dirty="0" smtClean="0"/>
              <a:t>자가진단</a:t>
            </a:r>
            <a:endParaRPr lang="en-US" altLang="ko-KR" sz="700" spc="-50" dirty="0" smtClean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010472" y="2882900"/>
            <a:ext cx="611444" cy="22593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endParaRPr lang="ko-KR" altLang="en-US" sz="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1668194" y="3861053"/>
            <a:ext cx="1296000" cy="1296000"/>
            <a:chOff x="463248" y="3283242"/>
            <a:chExt cx="837632" cy="863600"/>
          </a:xfrm>
        </p:grpSpPr>
        <p:sp>
          <p:nvSpPr>
            <p:cNvPr id="98" name="직사각형 97"/>
            <p:cNvSpPr/>
            <p:nvPr/>
          </p:nvSpPr>
          <p:spPr>
            <a:xfrm>
              <a:off x="463248" y="3283242"/>
              <a:ext cx="837632" cy="863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H="1"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1668194" y="5332089"/>
            <a:ext cx="1440000" cy="40011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spc="-50" dirty="0"/>
              <a:t>지금 내 치아</a:t>
            </a:r>
            <a:r>
              <a:rPr lang="en-US" altLang="ko-KR" sz="900" spc="-50" dirty="0"/>
              <a:t>, </a:t>
            </a:r>
            <a:r>
              <a:rPr lang="ko-KR" altLang="en-US" sz="900" spc="-50" dirty="0" err="1"/>
              <a:t>구구팔팔하게</a:t>
            </a:r>
            <a:endParaRPr lang="en-US" altLang="ko-KR" sz="900" spc="-50" dirty="0"/>
          </a:p>
          <a:p>
            <a:r>
              <a:rPr lang="ko-KR" altLang="en-US" sz="900" spc="-50" dirty="0"/>
              <a:t>살 준비가 되어 있을까</a:t>
            </a:r>
            <a:r>
              <a:rPr lang="en-US" altLang="ko-KR" sz="900" spc="-50" dirty="0" smtClean="0"/>
              <a:t>?</a:t>
            </a:r>
          </a:p>
          <a:p>
            <a:endParaRPr lang="en-US" altLang="ko-KR" sz="100" spc="-50" dirty="0"/>
          </a:p>
          <a:p>
            <a:r>
              <a:rPr lang="ko-KR" altLang="en-US" sz="700" b="1" u="sng" spc="-50" dirty="0"/>
              <a:t>충치예방</a:t>
            </a:r>
            <a:endParaRPr lang="en-US" altLang="ko-KR" sz="700" spc="-5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2010472" y="5042878"/>
            <a:ext cx="611444" cy="22593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증상</a:t>
            </a:r>
            <a:endParaRPr lang="ko-KR" altLang="en-US" sz="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3156918" y="1701073"/>
            <a:ext cx="1296000" cy="1296000"/>
            <a:chOff x="463248" y="3283242"/>
            <a:chExt cx="837632" cy="863600"/>
          </a:xfrm>
        </p:grpSpPr>
        <p:sp>
          <p:nvSpPr>
            <p:cNvPr id="68" name="직사각형 67"/>
            <p:cNvSpPr/>
            <p:nvPr/>
          </p:nvSpPr>
          <p:spPr>
            <a:xfrm>
              <a:off x="463248" y="3283242"/>
              <a:ext cx="837632" cy="863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3156918" y="3172109"/>
            <a:ext cx="1440000" cy="40011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spc="-50" dirty="0" smtClean="0"/>
              <a:t>치아의 </a:t>
            </a:r>
            <a:r>
              <a:rPr lang="ko-KR" altLang="en-US" sz="900" spc="-50" dirty="0" err="1" smtClean="0"/>
              <a:t>까마낵은</a:t>
            </a:r>
            <a:r>
              <a:rPr lang="ko-KR" altLang="en-US" sz="900" spc="-50" dirty="0" smtClean="0"/>
              <a:t> 모두 썩은</a:t>
            </a:r>
            <a:endParaRPr lang="en-US" altLang="ko-KR" sz="900" spc="-50" dirty="0" smtClean="0"/>
          </a:p>
          <a:p>
            <a:r>
              <a:rPr lang="ko-KR" altLang="en-US" sz="900" spc="-50" dirty="0" smtClean="0"/>
              <a:t>부위</a:t>
            </a:r>
            <a:r>
              <a:rPr lang="en-US" altLang="ko-KR" sz="900" spc="-50" dirty="0" smtClean="0"/>
              <a:t>? </a:t>
            </a:r>
            <a:r>
              <a:rPr lang="ko-KR" altLang="en-US" sz="900" spc="-50" dirty="0" smtClean="0"/>
              <a:t>치아건강 오해와 진실</a:t>
            </a:r>
            <a:endParaRPr lang="en-US" altLang="ko-KR" sz="900" spc="-50" dirty="0" smtClean="0"/>
          </a:p>
          <a:p>
            <a:endParaRPr lang="en-US" altLang="ko-KR" sz="100" spc="-50" dirty="0" smtClean="0"/>
          </a:p>
          <a:p>
            <a:r>
              <a:rPr lang="en-US" altLang="ko-KR" sz="700" b="1" u="sng" spc="-50" smtClean="0"/>
              <a:t>#</a:t>
            </a:r>
            <a:r>
              <a:rPr lang="ko-KR" altLang="en-US" sz="700" b="1" u="sng" spc="-50" smtClean="0"/>
              <a:t>충치예방</a:t>
            </a:r>
            <a:endParaRPr lang="en-US" altLang="ko-KR" sz="700" spc="-50" dirty="0" smtClean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3499196" y="2882898"/>
            <a:ext cx="611444" cy="22593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예방법</a:t>
            </a:r>
            <a:endParaRPr lang="ko-KR" altLang="en-US" sz="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3156918" y="3861053"/>
            <a:ext cx="1296000" cy="1296000"/>
            <a:chOff x="463248" y="3283242"/>
            <a:chExt cx="837632" cy="863600"/>
          </a:xfrm>
        </p:grpSpPr>
        <p:sp>
          <p:nvSpPr>
            <p:cNvPr id="105" name="직사각형 104"/>
            <p:cNvSpPr/>
            <p:nvPr/>
          </p:nvSpPr>
          <p:spPr>
            <a:xfrm>
              <a:off x="463248" y="3283242"/>
              <a:ext cx="837632" cy="863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H="1"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3156918" y="5332089"/>
            <a:ext cx="1440000" cy="40011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spc="-50" dirty="0"/>
              <a:t>TV</a:t>
            </a:r>
            <a:r>
              <a:rPr lang="ko-KR" altLang="en-US" sz="900" spc="-50" dirty="0"/>
              <a:t>광고 속 </a:t>
            </a:r>
            <a:r>
              <a:rPr lang="ko-KR" altLang="en-US" sz="900" spc="-50" dirty="0" err="1"/>
              <a:t>잇몸약</a:t>
            </a:r>
            <a:r>
              <a:rPr lang="en-US" altLang="ko-KR" sz="900" spc="-50" dirty="0"/>
              <a:t>, </a:t>
            </a:r>
            <a:r>
              <a:rPr lang="ko-KR" altLang="en-US" sz="900" spc="-50" dirty="0"/>
              <a:t>효과 있을</a:t>
            </a:r>
            <a:endParaRPr lang="en-US" altLang="ko-KR" sz="900" spc="-50" dirty="0"/>
          </a:p>
          <a:p>
            <a:r>
              <a:rPr lang="ko-KR" altLang="en-US" sz="900" spc="-50" dirty="0"/>
              <a:t>까</a:t>
            </a:r>
            <a:r>
              <a:rPr lang="en-US" altLang="ko-KR" sz="900" spc="-50" dirty="0" smtClean="0"/>
              <a:t>?</a:t>
            </a:r>
          </a:p>
          <a:p>
            <a:endParaRPr lang="en-US" altLang="ko-KR" sz="100" spc="-50" dirty="0"/>
          </a:p>
          <a:p>
            <a:r>
              <a:rPr lang="ko-KR" altLang="en-US" sz="700" b="1" u="sng" spc="-50" dirty="0" smtClean="0"/>
              <a:t>충치예방</a:t>
            </a:r>
            <a:endParaRPr lang="en-US" altLang="ko-KR" sz="700" spc="-50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499196" y="5042878"/>
            <a:ext cx="611444" cy="22593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예방법</a:t>
            </a:r>
            <a:endParaRPr lang="ko-KR" altLang="en-US" sz="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4645642" y="1448780"/>
            <a:ext cx="1296000" cy="1296000"/>
            <a:chOff x="463248" y="3283242"/>
            <a:chExt cx="837632" cy="863600"/>
          </a:xfrm>
        </p:grpSpPr>
        <p:sp>
          <p:nvSpPr>
            <p:cNvPr id="79" name="직사각형 78"/>
            <p:cNvSpPr/>
            <p:nvPr/>
          </p:nvSpPr>
          <p:spPr>
            <a:xfrm>
              <a:off x="463248" y="3283242"/>
              <a:ext cx="837632" cy="863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215900" dist="381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H="1"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4645642" y="2919817"/>
            <a:ext cx="1440000" cy="53860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spc="-50" dirty="0"/>
              <a:t>입으로 숨 쉬면 치아 건강이 </a:t>
            </a:r>
            <a:r>
              <a:rPr lang="en-US" altLang="ko-KR" sz="900" spc="-50" dirty="0" smtClean="0"/>
              <a:t/>
            </a:r>
            <a:br>
              <a:rPr lang="en-US" altLang="ko-KR" sz="900" spc="-50" dirty="0" smtClean="0"/>
            </a:br>
            <a:r>
              <a:rPr lang="ko-KR" altLang="en-US" sz="900" spc="-50" dirty="0" smtClean="0"/>
              <a:t>위험하다</a:t>
            </a:r>
            <a:r>
              <a:rPr lang="en-US" altLang="ko-KR" sz="900" spc="-50" dirty="0"/>
              <a:t>! </a:t>
            </a:r>
            <a:r>
              <a:rPr lang="ko-KR" altLang="en-US" sz="900" spc="-50" dirty="0"/>
              <a:t>건강을 해치는 </a:t>
            </a:r>
            <a:r>
              <a:rPr lang="en-US" altLang="ko-KR" sz="900" spc="-50" dirty="0" smtClean="0"/>
              <a:t/>
            </a:r>
            <a:br>
              <a:rPr lang="en-US" altLang="ko-KR" sz="900" spc="-50" dirty="0" smtClean="0"/>
            </a:br>
            <a:r>
              <a:rPr lang="ko-KR" altLang="en-US" sz="900" spc="-50" dirty="0" smtClean="0"/>
              <a:t>구강호흡</a:t>
            </a:r>
            <a:endParaRPr lang="en-US" altLang="ko-KR" sz="900" spc="-50" dirty="0" smtClean="0"/>
          </a:p>
          <a:p>
            <a:endParaRPr lang="en-US" altLang="ko-KR" sz="100" spc="-50" dirty="0" smtClean="0"/>
          </a:p>
          <a:p>
            <a:r>
              <a:rPr lang="en-US" altLang="ko-KR" sz="700" b="1" u="sng" spc="-50" smtClean="0"/>
              <a:t>#</a:t>
            </a:r>
            <a:r>
              <a:rPr lang="ko-KR" altLang="en-US" sz="700" b="1" u="sng" spc="-50" smtClean="0"/>
              <a:t>건강관리</a:t>
            </a:r>
            <a:endParaRPr lang="en-US" altLang="ko-KR" sz="700" spc="-50" dirty="0" smtClean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987920" y="2630606"/>
            <a:ext cx="611444" cy="22593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증상</a:t>
            </a:r>
            <a:endParaRPr lang="ko-KR" altLang="en-US" sz="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4645642" y="3861053"/>
            <a:ext cx="1296000" cy="1296000"/>
            <a:chOff x="463248" y="3283242"/>
            <a:chExt cx="837632" cy="863600"/>
          </a:xfrm>
        </p:grpSpPr>
        <p:sp>
          <p:nvSpPr>
            <p:cNvPr id="112" name="직사각형 111"/>
            <p:cNvSpPr/>
            <p:nvPr/>
          </p:nvSpPr>
          <p:spPr>
            <a:xfrm>
              <a:off x="463248" y="3283242"/>
              <a:ext cx="837632" cy="863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215900" dist="381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3" name="직선 연결선 112"/>
            <p:cNvCxnSpPr/>
            <p:nvPr/>
          </p:nvCxnSpPr>
          <p:spPr>
            <a:xfrm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 flipH="1"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4645642" y="5332090"/>
            <a:ext cx="1440000" cy="40011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spc="-50" dirty="0"/>
              <a:t>부정 교합 예방하는 혀 운동</a:t>
            </a:r>
            <a:r>
              <a:rPr lang="en-US" altLang="ko-KR" sz="900" spc="-50" dirty="0"/>
              <a:t>,</a:t>
            </a:r>
          </a:p>
          <a:p>
            <a:r>
              <a:rPr lang="ko-KR" altLang="en-US" sz="900" spc="-50" dirty="0" err="1"/>
              <a:t>턱관절</a:t>
            </a:r>
            <a:r>
              <a:rPr lang="ko-KR" altLang="en-US" sz="900" spc="-50" dirty="0"/>
              <a:t> 전문 한의사 신정민</a:t>
            </a:r>
            <a:r>
              <a:rPr lang="en-US" altLang="ko-KR" sz="900" spc="-50" dirty="0" smtClean="0"/>
              <a:t>…</a:t>
            </a:r>
          </a:p>
          <a:p>
            <a:endParaRPr lang="en-US" altLang="ko-KR" sz="100" spc="-50" dirty="0"/>
          </a:p>
          <a:p>
            <a:r>
              <a:rPr lang="ko-KR" altLang="en-US" sz="700" b="1" u="sng" spc="-50" dirty="0"/>
              <a:t>충치예방</a:t>
            </a:r>
            <a:endParaRPr lang="en-US" altLang="ko-KR" sz="700" spc="-50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987920" y="5042879"/>
            <a:ext cx="611444" cy="22593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증상</a:t>
            </a:r>
            <a:endParaRPr lang="ko-KR" altLang="en-US" sz="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6134365" y="1701080"/>
            <a:ext cx="1296000" cy="1296000"/>
            <a:chOff x="463248" y="3283242"/>
            <a:chExt cx="837632" cy="863600"/>
          </a:xfrm>
        </p:grpSpPr>
        <p:sp>
          <p:nvSpPr>
            <p:cNvPr id="86" name="직사각형 85"/>
            <p:cNvSpPr/>
            <p:nvPr/>
          </p:nvSpPr>
          <p:spPr>
            <a:xfrm>
              <a:off x="463248" y="3283242"/>
              <a:ext cx="837632" cy="863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H="1"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6134365" y="3172117"/>
            <a:ext cx="1440000" cy="53860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spc="-50" dirty="0"/>
              <a:t>치과치료 급여</a:t>
            </a:r>
            <a:r>
              <a:rPr lang="en-US" altLang="ko-KR" sz="900" spc="-50" dirty="0"/>
              <a:t>/</a:t>
            </a:r>
            <a:r>
              <a:rPr lang="ko-KR" altLang="en-US" sz="900" spc="-50" dirty="0" err="1"/>
              <a:t>비급여</a:t>
            </a:r>
            <a:r>
              <a:rPr lang="ko-KR" altLang="en-US" sz="900" spc="-50" dirty="0"/>
              <a:t> </a:t>
            </a:r>
            <a:r>
              <a:rPr lang="ko-KR" altLang="en-US" sz="900" spc="-50" dirty="0" smtClean="0"/>
              <a:t>항목</a:t>
            </a:r>
            <a:r>
              <a:rPr lang="en-US" altLang="ko-KR" sz="900" spc="-50" dirty="0" smtClean="0"/>
              <a:t/>
            </a:r>
            <a:br>
              <a:rPr lang="en-US" altLang="ko-KR" sz="900" spc="-50" dirty="0" smtClean="0"/>
            </a:br>
            <a:r>
              <a:rPr lang="ko-KR" altLang="en-US" sz="900" spc="-50" dirty="0" smtClean="0"/>
              <a:t>으로 </a:t>
            </a:r>
            <a:r>
              <a:rPr lang="ko-KR" altLang="en-US" sz="900" spc="-50" dirty="0"/>
              <a:t>알아보는 치아보험이 </a:t>
            </a:r>
            <a:r>
              <a:rPr lang="en-US" altLang="ko-KR" sz="900" spc="-50" dirty="0" smtClean="0"/>
              <a:t/>
            </a:r>
            <a:br>
              <a:rPr lang="en-US" altLang="ko-KR" sz="900" spc="-50" dirty="0" smtClean="0"/>
            </a:br>
            <a:r>
              <a:rPr lang="ko-KR" altLang="en-US" sz="900" spc="-50" dirty="0" smtClean="0"/>
              <a:t>필요한 </a:t>
            </a:r>
            <a:r>
              <a:rPr lang="ko-KR" altLang="en-US" sz="900" spc="-50" dirty="0"/>
              <a:t>이유</a:t>
            </a:r>
            <a:endParaRPr lang="en-US" altLang="ko-KR" sz="900" spc="-50" dirty="0" smtClean="0"/>
          </a:p>
          <a:p>
            <a:endParaRPr lang="en-US" altLang="ko-KR" sz="100" spc="-50" dirty="0" smtClean="0"/>
          </a:p>
          <a:p>
            <a:r>
              <a:rPr lang="en-US" altLang="ko-KR" sz="700" b="1" u="sng" spc="-50" smtClean="0"/>
              <a:t>#</a:t>
            </a:r>
            <a:r>
              <a:rPr lang="ko-KR" altLang="en-US" sz="700" b="1" u="sng" spc="-50" smtClean="0"/>
              <a:t>치아보험</a:t>
            </a:r>
            <a:endParaRPr lang="en-US" altLang="ko-KR" sz="700" spc="-50" dirty="0" smtClean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6476643" y="2882906"/>
            <a:ext cx="611444" cy="22593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치아보험</a:t>
            </a:r>
            <a:endParaRPr lang="ko-KR" altLang="en-US" sz="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134365" y="3861048"/>
            <a:ext cx="1296000" cy="19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233921" y="3993761"/>
            <a:ext cx="140400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b="1" spc="-50" dirty="0" err="1" smtClean="0"/>
              <a:t>라이나생명</a:t>
            </a:r>
            <a:r>
              <a:rPr lang="ko-KR" altLang="en-US" sz="1000" b="1" spc="-50" dirty="0" smtClean="0"/>
              <a:t> 치아보험</a:t>
            </a:r>
            <a:endParaRPr lang="en-US" altLang="ko-KR" sz="1000" b="1" spc="-50" dirty="0" smtClean="0"/>
          </a:p>
          <a:p>
            <a:endParaRPr lang="en-US" altLang="ko-KR" sz="800" spc="-50" dirty="0"/>
          </a:p>
          <a:p>
            <a:r>
              <a:rPr lang="ko-KR" altLang="en-US" sz="700" spc="-50" dirty="0" err="1" smtClean="0"/>
              <a:t>자주받는</a:t>
            </a:r>
            <a:r>
              <a:rPr lang="ko-KR" altLang="en-US" sz="700" spc="-50" dirty="0" smtClean="0"/>
              <a:t> 충전치료</a:t>
            </a:r>
            <a:r>
              <a:rPr lang="en-US" altLang="ko-KR" sz="700" spc="-50" dirty="0" smtClean="0"/>
              <a:t>,</a:t>
            </a:r>
          </a:p>
          <a:p>
            <a:r>
              <a:rPr lang="ko-KR" altLang="en-US" sz="700" spc="-50" dirty="0" smtClean="0"/>
              <a:t>치료비 많이 드는 </a:t>
            </a:r>
            <a:r>
              <a:rPr lang="ko-KR" altLang="en-US" sz="700" spc="-50" dirty="0" err="1" smtClean="0"/>
              <a:t>임플란트</a:t>
            </a:r>
            <a:r>
              <a:rPr lang="ko-KR" altLang="en-US" sz="700" spc="-50" dirty="0" smtClean="0"/>
              <a:t> 등</a:t>
            </a:r>
            <a:endParaRPr lang="en-US" altLang="ko-KR" sz="700" spc="-50" dirty="0" smtClean="0"/>
          </a:p>
          <a:p>
            <a:r>
              <a:rPr lang="ko-KR" altLang="en-US" sz="700" spc="-50" dirty="0" smtClean="0"/>
              <a:t>보철치료</a:t>
            </a:r>
            <a:r>
              <a:rPr lang="en-US" altLang="ko-KR" sz="700" spc="-50" dirty="0" smtClean="0"/>
              <a:t>(</a:t>
            </a:r>
            <a:r>
              <a:rPr lang="ko-KR" altLang="en-US" sz="700" spc="-50" dirty="0" smtClean="0"/>
              <a:t>특약</a:t>
            </a:r>
            <a:r>
              <a:rPr lang="en-US" altLang="ko-KR" sz="700" spc="-50" dirty="0" smtClean="0"/>
              <a:t>)</a:t>
            </a:r>
          </a:p>
          <a:p>
            <a:r>
              <a:rPr lang="ko-KR" altLang="en-US" sz="700" spc="-50" dirty="0" smtClean="0"/>
              <a:t>든든하게 보장</a:t>
            </a:r>
            <a:endParaRPr lang="en-US" altLang="ko-KR" sz="700" spc="-50" dirty="0" smtClean="0"/>
          </a:p>
          <a:p>
            <a:endParaRPr lang="en-US" altLang="ko-KR" sz="800" spc="-50" dirty="0"/>
          </a:p>
        </p:txBody>
      </p:sp>
      <p:sp>
        <p:nvSpPr>
          <p:cNvPr id="126" name="타원 125"/>
          <p:cNvSpPr/>
          <p:nvPr/>
        </p:nvSpPr>
        <p:spPr>
          <a:xfrm>
            <a:off x="1549879" y="1542192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C:\Users\Netive\Desktop\bg_main_b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16" y="4797152"/>
            <a:ext cx="639829" cy="47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/>
          <p:cNvGrpSpPr/>
          <p:nvPr/>
        </p:nvGrpSpPr>
        <p:grpSpPr>
          <a:xfrm>
            <a:off x="6242365" y="5397917"/>
            <a:ext cx="1080000" cy="288000"/>
            <a:chOff x="6236064" y="6445926"/>
            <a:chExt cx="1080000" cy="288000"/>
          </a:xfrm>
        </p:grpSpPr>
        <p:sp>
          <p:nvSpPr>
            <p:cNvPr id="166" name="직사각형 165"/>
            <p:cNvSpPr/>
            <p:nvPr/>
          </p:nvSpPr>
          <p:spPr>
            <a:xfrm>
              <a:off x="6236064" y="6445926"/>
              <a:ext cx="1080000" cy="2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0947" y="6535926"/>
              <a:ext cx="108000" cy="108000"/>
            </a:xfrm>
            <a:prstGeom prst="rect">
              <a:avLst/>
            </a:prstGeom>
          </p:spPr>
        </p:pic>
        <p:sp>
          <p:nvSpPr>
            <p:cNvPr id="165" name="TextBox 164"/>
            <p:cNvSpPr txBox="1"/>
            <p:nvPr/>
          </p:nvSpPr>
          <p:spPr>
            <a:xfrm>
              <a:off x="6278847" y="6482204"/>
              <a:ext cx="8226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상품 알아보기</a:t>
              </a:r>
              <a:endParaRPr lang="en-US" altLang="ko-KR" sz="800" dirty="0"/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1497296" y="6354000"/>
            <a:ext cx="6120000" cy="504000"/>
            <a:chOff x="1497296" y="5913312"/>
            <a:chExt cx="6120000" cy="504000"/>
          </a:xfrm>
        </p:grpSpPr>
        <p:sp>
          <p:nvSpPr>
            <p:cNvPr id="168" name="직사각형 167"/>
            <p:cNvSpPr/>
            <p:nvPr/>
          </p:nvSpPr>
          <p:spPr>
            <a:xfrm>
              <a:off x="1497296" y="5913312"/>
              <a:ext cx="6120000" cy="50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522593" y="6057590"/>
              <a:ext cx="28167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스마일케어를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구독하시고 유익한 치아정보를 받아보세요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70" name="그룹 169"/>
            <p:cNvGrpSpPr/>
            <p:nvPr/>
          </p:nvGrpSpPr>
          <p:grpSpPr>
            <a:xfrm>
              <a:off x="5281685" y="6021312"/>
              <a:ext cx="1310314" cy="288000"/>
              <a:chOff x="6221750" y="6445926"/>
              <a:chExt cx="1310314" cy="288000"/>
            </a:xfrm>
          </p:grpSpPr>
          <p:sp>
            <p:nvSpPr>
              <p:cNvPr id="172" name="직사각형 171"/>
              <p:cNvSpPr/>
              <p:nvPr/>
            </p:nvSpPr>
            <p:spPr>
              <a:xfrm>
                <a:off x="6236064" y="6445926"/>
                <a:ext cx="1296000" cy="288000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221750" y="6482204"/>
                <a:ext cx="1130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err="1" smtClean="0">
                    <a:solidFill>
                      <a:schemeClr val="bg1"/>
                    </a:solidFill>
                  </a:rPr>
                  <a:t>스마일케어</a:t>
                </a:r>
                <a:r>
                  <a:rPr lang="ko-KR" altLang="en-US" sz="800" b="1" dirty="0" smtClean="0">
                    <a:solidFill>
                      <a:schemeClr val="bg1"/>
                    </a:solidFill>
                  </a:rPr>
                  <a:t> 구독하기</a:t>
                </a:r>
                <a:endParaRPr lang="en-US" altLang="ko-KR" sz="8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71" name="그림 170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910" y="6093312"/>
              <a:ext cx="144000" cy="144001"/>
            </a:xfrm>
            <a:prstGeom prst="rect">
              <a:avLst/>
            </a:prstGeom>
          </p:spPr>
        </p:pic>
      </p:grpSp>
      <p:sp>
        <p:nvSpPr>
          <p:cNvPr id="2" name="하트 1"/>
          <p:cNvSpPr/>
          <p:nvPr/>
        </p:nvSpPr>
        <p:spPr>
          <a:xfrm>
            <a:off x="2756756" y="1772832"/>
            <a:ext cx="144000" cy="144000"/>
          </a:xfrm>
          <a:prstGeom prst="hear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하트 88"/>
          <p:cNvSpPr/>
          <p:nvPr/>
        </p:nvSpPr>
        <p:spPr>
          <a:xfrm>
            <a:off x="4232920" y="1772832"/>
            <a:ext cx="144000" cy="144000"/>
          </a:xfrm>
          <a:prstGeom prst="hear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하트 89"/>
          <p:cNvSpPr/>
          <p:nvPr/>
        </p:nvSpPr>
        <p:spPr>
          <a:xfrm>
            <a:off x="5709084" y="1520804"/>
            <a:ext cx="144000" cy="144000"/>
          </a:xfrm>
          <a:prstGeom prst="hear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하트 91"/>
          <p:cNvSpPr/>
          <p:nvPr/>
        </p:nvSpPr>
        <p:spPr>
          <a:xfrm>
            <a:off x="7249230" y="1772832"/>
            <a:ext cx="144000" cy="144000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하트 92"/>
          <p:cNvSpPr/>
          <p:nvPr/>
        </p:nvSpPr>
        <p:spPr>
          <a:xfrm>
            <a:off x="2756756" y="3921761"/>
            <a:ext cx="144000" cy="144000"/>
          </a:xfrm>
          <a:prstGeom prst="hear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하트 93"/>
          <p:cNvSpPr/>
          <p:nvPr/>
        </p:nvSpPr>
        <p:spPr>
          <a:xfrm>
            <a:off x="4232920" y="3921761"/>
            <a:ext cx="144000" cy="144000"/>
          </a:xfrm>
          <a:prstGeom prst="hear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하트 100"/>
          <p:cNvSpPr/>
          <p:nvPr/>
        </p:nvSpPr>
        <p:spPr>
          <a:xfrm>
            <a:off x="5709084" y="3921761"/>
            <a:ext cx="144000" cy="144000"/>
          </a:xfrm>
          <a:prstGeom prst="hear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018445" y="6021288"/>
            <a:ext cx="1080000" cy="288000"/>
            <a:chOff x="6236064" y="6445926"/>
            <a:chExt cx="1080000" cy="288000"/>
          </a:xfrm>
        </p:grpSpPr>
        <p:sp>
          <p:nvSpPr>
            <p:cNvPr id="108" name="직사각형 107"/>
            <p:cNvSpPr/>
            <p:nvPr/>
          </p:nvSpPr>
          <p:spPr>
            <a:xfrm>
              <a:off x="6236064" y="6445926"/>
              <a:ext cx="1080000" cy="2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278847" y="6482204"/>
              <a:ext cx="8451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콘텐츠</a:t>
              </a:r>
              <a:r>
                <a:rPr lang="ko-KR" altLang="en-US" sz="800" dirty="0" smtClean="0"/>
                <a:t> 더 보기</a:t>
              </a:r>
              <a:endParaRPr lang="en-US" altLang="ko-KR" sz="8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106939" y="6466816"/>
              <a:ext cx="1025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 smtClean="0"/>
                <a:t>+</a:t>
              </a:r>
              <a:endParaRPr lang="en-US" altLang="ko-KR" sz="1600" dirty="0"/>
            </a:p>
          </p:txBody>
        </p:sp>
      </p:grpSp>
      <p:sp>
        <p:nvSpPr>
          <p:cNvPr id="129" name="타원 128"/>
          <p:cNvSpPr/>
          <p:nvPr/>
        </p:nvSpPr>
        <p:spPr>
          <a:xfrm>
            <a:off x="4954650" y="5949280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2" name="그룹 141"/>
          <p:cNvGrpSpPr/>
          <p:nvPr/>
        </p:nvGrpSpPr>
        <p:grpSpPr>
          <a:xfrm>
            <a:off x="7292636" y="584684"/>
            <a:ext cx="144000" cy="144000"/>
            <a:chOff x="7905041" y="3560816"/>
            <a:chExt cx="284445" cy="285134"/>
          </a:xfrm>
        </p:grpSpPr>
        <p:sp>
          <p:nvSpPr>
            <p:cNvPr id="143" name="타원 142"/>
            <p:cNvSpPr/>
            <p:nvPr/>
          </p:nvSpPr>
          <p:spPr>
            <a:xfrm>
              <a:off x="7905041" y="3560816"/>
              <a:ext cx="216024" cy="216024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4" name="직선 연결선 143"/>
            <p:cNvCxnSpPr/>
            <p:nvPr/>
          </p:nvCxnSpPr>
          <p:spPr>
            <a:xfrm>
              <a:off x="8092273" y="3748550"/>
              <a:ext cx="97213" cy="9740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45" name="직선 연결선 144"/>
          <p:cNvCxnSpPr/>
          <p:nvPr/>
        </p:nvCxnSpPr>
        <p:spPr>
          <a:xfrm>
            <a:off x="6220455" y="764704"/>
            <a:ext cx="12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6249144" y="584684"/>
            <a:ext cx="104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spc="-50" dirty="0" err="1" smtClean="0">
                <a:solidFill>
                  <a:schemeClr val="bg1">
                    <a:lumMod val="50000"/>
                  </a:schemeClr>
                </a:solidFill>
              </a:rPr>
              <a:t>검색어</a:t>
            </a:r>
            <a:r>
              <a:rPr lang="ko-KR" altLang="en-US" sz="900" spc="-50" dirty="0" smtClean="0">
                <a:solidFill>
                  <a:schemeClr val="bg1">
                    <a:lumMod val="50000"/>
                  </a:schemeClr>
                </a:solidFill>
              </a:rPr>
              <a:t> 입력</a:t>
            </a:r>
            <a:endParaRPr lang="en-US" altLang="ko-KR" sz="900" spc="-5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975320" y="512676"/>
            <a:ext cx="3166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매일 깨끗한 웃음 드리는 </a:t>
            </a:r>
            <a:r>
              <a:rPr lang="ko-KR" altLang="en-US" sz="1200" dirty="0" err="1" smtClean="0"/>
              <a:t>스마일케어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콘텐츠</a:t>
            </a:r>
            <a:endParaRPr lang="en-US" altLang="ko-KR" sz="1200" dirty="0"/>
          </a:p>
        </p:txBody>
      </p:sp>
      <p:sp>
        <p:nvSpPr>
          <p:cNvPr id="148" name="타원 147"/>
          <p:cNvSpPr/>
          <p:nvPr/>
        </p:nvSpPr>
        <p:spPr>
          <a:xfrm>
            <a:off x="6069124" y="3753036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7041232" y="1700808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45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1498445" y="354408"/>
            <a:ext cx="6120000" cy="633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80726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탐색 영역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 영역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 –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검색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36215"/>
              </p:ext>
            </p:extLst>
          </p:nvPr>
        </p:nvGraphicFramePr>
        <p:xfrm>
          <a:off x="7691267" y="304800"/>
          <a:ext cx="2160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탐색 영역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검석어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입력 후 검색 시 검색 결과 노출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검색결과 가 있을 경우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검색어와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검색결과 수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검색결과가 없을 경우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 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검색어가 없습니다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 “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메시지 출력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검색어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초기화 링크 클릭 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검색어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삭제 및 이전 활성화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TAB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활성화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목록 기능 기본 케이스와 동일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9889609"/>
                  </a:ext>
                </a:extLst>
              </a:tr>
            </a:tbl>
          </a:graphicData>
        </a:graphic>
      </p:graphicFrame>
      <p:sp>
        <p:nvSpPr>
          <p:cNvPr id="127" name="타원 126"/>
          <p:cNvSpPr/>
          <p:nvPr/>
        </p:nvSpPr>
        <p:spPr>
          <a:xfrm>
            <a:off x="2621474" y="3177906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812" y="354408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8812" y="507132"/>
            <a:ext cx="1368000" cy="30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8812" y="507132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상단배너 영역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8812" y="1226578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관심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시 개인화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8812" y="1946578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흥미 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베스트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8812" y="2666738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 영역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8812" y="2659651"/>
            <a:ext cx="1368000" cy="720000"/>
          </a:xfrm>
          <a:prstGeom prst="rect">
            <a:avLst/>
          </a:prstGeom>
          <a:solidFill>
            <a:srgbClr val="018BED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8812" y="3399837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668194" y="2067421"/>
            <a:ext cx="1296000" cy="1296000"/>
            <a:chOff x="463248" y="3283242"/>
            <a:chExt cx="837632" cy="863600"/>
          </a:xfrm>
        </p:grpSpPr>
        <p:sp>
          <p:nvSpPr>
            <p:cNvPr id="61" name="직사각형 60"/>
            <p:cNvSpPr/>
            <p:nvPr/>
          </p:nvSpPr>
          <p:spPr>
            <a:xfrm>
              <a:off x="463248" y="3283242"/>
              <a:ext cx="837632" cy="863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1668194" y="3538457"/>
            <a:ext cx="1440000" cy="53860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spc="-50" dirty="0"/>
              <a:t>나의 치아 나이는 몇 살</a:t>
            </a:r>
            <a:r>
              <a:rPr lang="en-US" altLang="ko-KR" sz="900" spc="-50" dirty="0"/>
              <a:t>? </a:t>
            </a:r>
            <a:r>
              <a:rPr lang="en-US" altLang="ko-KR" sz="900" spc="-50" dirty="0" smtClean="0"/>
              <a:t/>
            </a:r>
            <a:br>
              <a:rPr lang="en-US" altLang="ko-KR" sz="900" spc="-50" dirty="0" smtClean="0"/>
            </a:br>
            <a:r>
              <a:rPr lang="ko-KR" altLang="en-US" sz="900" spc="-50" dirty="0" smtClean="0"/>
              <a:t>재미로 </a:t>
            </a:r>
            <a:r>
              <a:rPr lang="ko-KR" altLang="en-US" sz="900" spc="-50" dirty="0"/>
              <a:t>보는 건강 자가진단 </a:t>
            </a:r>
            <a:r>
              <a:rPr lang="en-US" altLang="ko-KR" sz="900" spc="-50" dirty="0" smtClean="0"/>
              <a:t/>
            </a:r>
            <a:br>
              <a:rPr lang="en-US" altLang="ko-KR" sz="900" spc="-50" dirty="0" smtClean="0"/>
            </a:br>
            <a:r>
              <a:rPr lang="ko-KR" altLang="en-US" sz="900" spc="-50" dirty="0" smtClean="0"/>
              <a:t>테스트</a:t>
            </a:r>
            <a:endParaRPr lang="en-US" altLang="ko-KR" sz="900" spc="-50" dirty="0" smtClean="0"/>
          </a:p>
          <a:p>
            <a:endParaRPr lang="en-US" altLang="ko-KR" sz="100" spc="-50" dirty="0" smtClean="0"/>
          </a:p>
          <a:p>
            <a:r>
              <a:rPr lang="en-US" altLang="ko-KR" sz="700" b="1" u="sng" spc="-50" smtClean="0"/>
              <a:t>#</a:t>
            </a:r>
            <a:r>
              <a:rPr lang="ko-KR" altLang="en-US" sz="700" b="1" u="sng" spc="-50" smtClean="0"/>
              <a:t>테스트</a:t>
            </a:r>
            <a:r>
              <a:rPr lang="ko-KR" altLang="en-US" sz="700" b="1" spc="-50" smtClean="0"/>
              <a:t> </a:t>
            </a:r>
            <a:r>
              <a:rPr lang="en-US" altLang="ko-KR" sz="700" b="1" u="sng" spc="-50" smtClean="0"/>
              <a:t>#</a:t>
            </a:r>
            <a:r>
              <a:rPr lang="ko-KR" altLang="en-US" sz="700" b="1" u="sng" spc="-50" smtClean="0"/>
              <a:t>자가진단</a:t>
            </a:r>
            <a:endParaRPr lang="en-US" altLang="ko-KR" sz="700" spc="-50" dirty="0" smtClean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010472" y="3249246"/>
            <a:ext cx="611444" cy="22593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endParaRPr lang="ko-KR" altLang="en-US" sz="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3156918" y="2067419"/>
            <a:ext cx="1296000" cy="1296000"/>
            <a:chOff x="463248" y="3283242"/>
            <a:chExt cx="837632" cy="863600"/>
          </a:xfrm>
        </p:grpSpPr>
        <p:sp>
          <p:nvSpPr>
            <p:cNvPr id="68" name="직사각형 67"/>
            <p:cNvSpPr/>
            <p:nvPr/>
          </p:nvSpPr>
          <p:spPr>
            <a:xfrm>
              <a:off x="463248" y="3283242"/>
              <a:ext cx="837632" cy="863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3156918" y="3538455"/>
            <a:ext cx="1440000" cy="40011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spc="-50" dirty="0" smtClean="0"/>
              <a:t>치아의 </a:t>
            </a:r>
            <a:r>
              <a:rPr lang="ko-KR" altLang="en-US" sz="900" spc="-50" dirty="0" err="1" smtClean="0"/>
              <a:t>까마낵은</a:t>
            </a:r>
            <a:r>
              <a:rPr lang="ko-KR" altLang="en-US" sz="900" spc="-50" dirty="0" smtClean="0"/>
              <a:t> 모두 썩은</a:t>
            </a:r>
            <a:endParaRPr lang="en-US" altLang="ko-KR" sz="900" spc="-50" dirty="0" smtClean="0"/>
          </a:p>
          <a:p>
            <a:r>
              <a:rPr lang="ko-KR" altLang="en-US" sz="900" spc="-50" dirty="0" smtClean="0"/>
              <a:t>부위</a:t>
            </a:r>
            <a:r>
              <a:rPr lang="en-US" altLang="ko-KR" sz="900" spc="-50" dirty="0" smtClean="0"/>
              <a:t>? </a:t>
            </a:r>
            <a:r>
              <a:rPr lang="ko-KR" altLang="en-US" sz="900" spc="-50" dirty="0" smtClean="0"/>
              <a:t>치아건강 오해와 진실</a:t>
            </a:r>
            <a:endParaRPr lang="en-US" altLang="ko-KR" sz="900" spc="-50" dirty="0" smtClean="0"/>
          </a:p>
          <a:p>
            <a:endParaRPr lang="en-US" altLang="ko-KR" sz="100" spc="-50" dirty="0" smtClean="0"/>
          </a:p>
          <a:p>
            <a:r>
              <a:rPr lang="en-US" altLang="ko-KR" sz="700" b="1" u="sng" spc="-50" smtClean="0"/>
              <a:t>#</a:t>
            </a:r>
            <a:r>
              <a:rPr lang="ko-KR" altLang="en-US" sz="700" b="1" u="sng" spc="-50" smtClean="0"/>
              <a:t>충치예방</a:t>
            </a:r>
            <a:endParaRPr lang="en-US" altLang="ko-KR" sz="700" spc="-50" dirty="0" smtClean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3499196" y="3249244"/>
            <a:ext cx="611444" cy="22593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예방법</a:t>
            </a:r>
            <a:endParaRPr lang="ko-KR" altLang="en-US" sz="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4645642" y="1815126"/>
            <a:ext cx="1296000" cy="1296000"/>
            <a:chOff x="463248" y="3283242"/>
            <a:chExt cx="837632" cy="863600"/>
          </a:xfrm>
        </p:grpSpPr>
        <p:sp>
          <p:nvSpPr>
            <p:cNvPr id="79" name="직사각형 78"/>
            <p:cNvSpPr/>
            <p:nvPr/>
          </p:nvSpPr>
          <p:spPr>
            <a:xfrm>
              <a:off x="463248" y="3283242"/>
              <a:ext cx="837632" cy="863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215900" dist="381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H="1"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4645642" y="3286163"/>
            <a:ext cx="1440000" cy="53860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spc="-50" dirty="0"/>
              <a:t>입으로 숨 쉬면 치아 건강이 </a:t>
            </a:r>
            <a:r>
              <a:rPr lang="en-US" altLang="ko-KR" sz="900" spc="-50" dirty="0" smtClean="0"/>
              <a:t/>
            </a:r>
            <a:br>
              <a:rPr lang="en-US" altLang="ko-KR" sz="900" spc="-50" dirty="0" smtClean="0"/>
            </a:br>
            <a:r>
              <a:rPr lang="ko-KR" altLang="en-US" sz="900" spc="-50" dirty="0" smtClean="0"/>
              <a:t>위험하다</a:t>
            </a:r>
            <a:r>
              <a:rPr lang="en-US" altLang="ko-KR" sz="900" spc="-50" dirty="0"/>
              <a:t>! </a:t>
            </a:r>
            <a:r>
              <a:rPr lang="ko-KR" altLang="en-US" sz="900" spc="-50" dirty="0"/>
              <a:t>건강을 해치는 </a:t>
            </a:r>
            <a:r>
              <a:rPr lang="en-US" altLang="ko-KR" sz="900" spc="-50" dirty="0" smtClean="0"/>
              <a:t/>
            </a:r>
            <a:br>
              <a:rPr lang="en-US" altLang="ko-KR" sz="900" spc="-50" dirty="0" smtClean="0"/>
            </a:br>
            <a:r>
              <a:rPr lang="ko-KR" altLang="en-US" sz="900" spc="-50" dirty="0" smtClean="0"/>
              <a:t>구강호흡</a:t>
            </a:r>
            <a:endParaRPr lang="en-US" altLang="ko-KR" sz="900" spc="-50" dirty="0" smtClean="0"/>
          </a:p>
          <a:p>
            <a:endParaRPr lang="en-US" altLang="ko-KR" sz="100" spc="-50" dirty="0" smtClean="0"/>
          </a:p>
          <a:p>
            <a:r>
              <a:rPr lang="en-US" altLang="ko-KR" sz="700" b="1" u="sng" spc="-50" smtClean="0"/>
              <a:t>#</a:t>
            </a:r>
            <a:r>
              <a:rPr lang="ko-KR" altLang="en-US" sz="700" b="1" u="sng" spc="-50" smtClean="0"/>
              <a:t>건강관리</a:t>
            </a:r>
            <a:endParaRPr lang="en-US" altLang="ko-KR" sz="700" spc="-50" dirty="0" smtClean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987920" y="2996952"/>
            <a:ext cx="611444" cy="22593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증상</a:t>
            </a:r>
            <a:endParaRPr lang="ko-KR" altLang="en-US" sz="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6134365" y="2067426"/>
            <a:ext cx="1296000" cy="1296000"/>
            <a:chOff x="463248" y="3283242"/>
            <a:chExt cx="837632" cy="863600"/>
          </a:xfrm>
        </p:grpSpPr>
        <p:sp>
          <p:nvSpPr>
            <p:cNvPr id="86" name="직사각형 85"/>
            <p:cNvSpPr/>
            <p:nvPr/>
          </p:nvSpPr>
          <p:spPr>
            <a:xfrm>
              <a:off x="463248" y="3283242"/>
              <a:ext cx="837632" cy="863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H="1"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6134365" y="3538463"/>
            <a:ext cx="1440000" cy="53860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spc="-50" dirty="0"/>
              <a:t>치과치료 급여</a:t>
            </a:r>
            <a:r>
              <a:rPr lang="en-US" altLang="ko-KR" sz="900" spc="-50" dirty="0"/>
              <a:t>/</a:t>
            </a:r>
            <a:r>
              <a:rPr lang="ko-KR" altLang="en-US" sz="900" spc="-50" dirty="0" err="1"/>
              <a:t>비급여</a:t>
            </a:r>
            <a:r>
              <a:rPr lang="ko-KR" altLang="en-US" sz="900" spc="-50" dirty="0"/>
              <a:t> </a:t>
            </a:r>
            <a:r>
              <a:rPr lang="ko-KR" altLang="en-US" sz="900" spc="-50" dirty="0" smtClean="0"/>
              <a:t>항목</a:t>
            </a:r>
            <a:r>
              <a:rPr lang="en-US" altLang="ko-KR" sz="900" spc="-50" dirty="0" smtClean="0"/>
              <a:t/>
            </a:r>
            <a:br>
              <a:rPr lang="en-US" altLang="ko-KR" sz="900" spc="-50" dirty="0" smtClean="0"/>
            </a:br>
            <a:r>
              <a:rPr lang="ko-KR" altLang="en-US" sz="900" spc="-50" dirty="0" smtClean="0"/>
              <a:t>으로 </a:t>
            </a:r>
            <a:r>
              <a:rPr lang="ko-KR" altLang="en-US" sz="900" spc="-50" dirty="0"/>
              <a:t>알아보는 치아보험이 </a:t>
            </a:r>
            <a:r>
              <a:rPr lang="en-US" altLang="ko-KR" sz="900" spc="-50" dirty="0" smtClean="0"/>
              <a:t/>
            </a:r>
            <a:br>
              <a:rPr lang="en-US" altLang="ko-KR" sz="900" spc="-50" dirty="0" smtClean="0"/>
            </a:br>
            <a:r>
              <a:rPr lang="ko-KR" altLang="en-US" sz="900" spc="-50" dirty="0" smtClean="0"/>
              <a:t>필요한 </a:t>
            </a:r>
            <a:r>
              <a:rPr lang="ko-KR" altLang="en-US" sz="900" spc="-50" dirty="0"/>
              <a:t>이유</a:t>
            </a:r>
            <a:endParaRPr lang="en-US" altLang="ko-KR" sz="900" spc="-50" dirty="0" smtClean="0"/>
          </a:p>
          <a:p>
            <a:endParaRPr lang="en-US" altLang="ko-KR" sz="100" spc="-50" dirty="0" smtClean="0"/>
          </a:p>
          <a:p>
            <a:r>
              <a:rPr lang="en-US" altLang="ko-KR" sz="700" b="1" u="sng" spc="-50" smtClean="0"/>
              <a:t>#</a:t>
            </a:r>
            <a:r>
              <a:rPr lang="ko-KR" altLang="en-US" sz="700" b="1" u="sng" spc="-50" smtClean="0"/>
              <a:t>치아보험</a:t>
            </a:r>
            <a:endParaRPr lang="en-US" altLang="ko-KR" sz="700" spc="-50" dirty="0" smtClean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6476643" y="3249252"/>
            <a:ext cx="611444" cy="22593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치아보험</a:t>
            </a:r>
            <a:endParaRPr lang="ko-KR" altLang="en-US" sz="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하트 1"/>
          <p:cNvSpPr/>
          <p:nvPr/>
        </p:nvSpPr>
        <p:spPr>
          <a:xfrm>
            <a:off x="2756756" y="2139178"/>
            <a:ext cx="144000" cy="144000"/>
          </a:xfrm>
          <a:prstGeom prst="hear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하트 88"/>
          <p:cNvSpPr/>
          <p:nvPr/>
        </p:nvSpPr>
        <p:spPr>
          <a:xfrm>
            <a:off x="4232920" y="2139178"/>
            <a:ext cx="144000" cy="144000"/>
          </a:xfrm>
          <a:prstGeom prst="hear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하트 89"/>
          <p:cNvSpPr/>
          <p:nvPr/>
        </p:nvSpPr>
        <p:spPr>
          <a:xfrm>
            <a:off x="5709084" y="1887150"/>
            <a:ext cx="144000" cy="144000"/>
          </a:xfrm>
          <a:prstGeom prst="hear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하트 91"/>
          <p:cNvSpPr/>
          <p:nvPr/>
        </p:nvSpPr>
        <p:spPr>
          <a:xfrm>
            <a:off x="7249230" y="2139178"/>
            <a:ext cx="144000" cy="144000"/>
          </a:xfrm>
          <a:prstGeom prst="hear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018445" y="6273348"/>
            <a:ext cx="1080000" cy="288000"/>
            <a:chOff x="6236064" y="6445926"/>
            <a:chExt cx="1080000" cy="288000"/>
          </a:xfrm>
        </p:grpSpPr>
        <p:sp>
          <p:nvSpPr>
            <p:cNvPr id="108" name="직사각형 107"/>
            <p:cNvSpPr/>
            <p:nvPr/>
          </p:nvSpPr>
          <p:spPr>
            <a:xfrm>
              <a:off x="6236064" y="6445926"/>
              <a:ext cx="1080000" cy="2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278847" y="6482204"/>
              <a:ext cx="8451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콘텐츠</a:t>
              </a:r>
              <a:r>
                <a:rPr lang="ko-KR" altLang="en-US" sz="800" dirty="0" smtClean="0"/>
                <a:t> 더 보기</a:t>
              </a:r>
              <a:endParaRPr lang="en-US" altLang="ko-KR" sz="8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106939" y="6466816"/>
              <a:ext cx="1025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 smtClean="0"/>
                <a:t>+</a:t>
              </a:r>
              <a:endParaRPr lang="en-US" altLang="ko-KR" sz="1600" dirty="0"/>
            </a:p>
          </p:txBody>
        </p:sp>
      </p:grpSp>
      <p:grpSp>
        <p:nvGrpSpPr>
          <p:cNvPr id="176" name="그룹 175"/>
          <p:cNvGrpSpPr/>
          <p:nvPr/>
        </p:nvGrpSpPr>
        <p:grpSpPr>
          <a:xfrm>
            <a:off x="1668194" y="4108343"/>
            <a:ext cx="1440000" cy="2009645"/>
            <a:chOff x="1668194" y="4462368"/>
            <a:chExt cx="1440000" cy="2009645"/>
          </a:xfrm>
        </p:grpSpPr>
        <p:grpSp>
          <p:nvGrpSpPr>
            <p:cNvPr id="177" name="그룹 176"/>
            <p:cNvGrpSpPr/>
            <p:nvPr/>
          </p:nvGrpSpPr>
          <p:grpSpPr>
            <a:xfrm>
              <a:off x="1668194" y="4462368"/>
              <a:ext cx="1296000" cy="1296000"/>
              <a:chOff x="463248" y="3283242"/>
              <a:chExt cx="837632" cy="863600"/>
            </a:xfrm>
          </p:grpSpPr>
          <p:sp>
            <p:nvSpPr>
              <p:cNvPr id="181" name="직사각형 180"/>
              <p:cNvSpPr/>
              <p:nvPr/>
            </p:nvSpPr>
            <p:spPr>
              <a:xfrm>
                <a:off x="463248" y="3283242"/>
                <a:ext cx="837632" cy="8636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463248" y="3283242"/>
                <a:ext cx="837632" cy="8636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flipH="1">
                <a:off x="463248" y="3283242"/>
                <a:ext cx="837632" cy="8636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1668194" y="5933404"/>
              <a:ext cx="1440000" cy="538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900" spc="-50" dirty="0"/>
                <a:t>나의 치아 나이는 몇 살</a:t>
              </a:r>
              <a:r>
                <a:rPr lang="en-US" altLang="ko-KR" sz="900" spc="-50" dirty="0"/>
                <a:t>? </a:t>
              </a:r>
              <a:r>
                <a:rPr lang="en-US" altLang="ko-KR" sz="900" spc="-50" dirty="0" smtClean="0"/>
                <a:t/>
              </a:r>
              <a:br>
                <a:rPr lang="en-US" altLang="ko-KR" sz="900" spc="-50" dirty="0" smtClean="0"/>
              </a:br>
              <a:r>
                <a:rPr lang="ko-KR" altLang="en-US" sz="900" spc="-50" dirty="0" smtClean="0"/>
                <a:t>재미로 </a:t>
              </a:r>
              <a:r>
                <a:rPr lang="ko-KR" altLang="en-US" sz="900" spc="-50" dirty="0"/>
                <a:t>보는 건강 자가진단 </a:t>
              </a:r>
              <a:r>
                <a:rPr lang="en-US" altLang="ko-KR" sz="900" spc="-50" dirty="0" smtClean="0"/>
                <a:t/>
              </a:r>
              <a:br>
                <a:rPr lang="en-US" altLang="ko-KR" sz="900" spc="-50" dirty="0" smtClean="0"/>
              </a:br>
              <a:r>
                <a:rPr lang="ko-KR" altLang="en-US" sz="900" spc="-50" dirty="0" smtClean="0"/>
                <a:t>테스트</a:t>
              </a:r>
              <a:endParaRPr lang="en-US" altLang="ko-KR" sz="900" spc="-50" dirty="0" smtClean="0"/>
            </a:p>
            <a:p>
              <a:endParaRPr lang="en-US" altLang="ko-KR" sz="100" spc="-50" dirty="0" smtClean="0"/>
            </a:p>
            <a:p>
              <a:r>
                <a:rPr lang="en-US" altLang="ko-KR" sz="700" b="1" u="sng" spc="-50" smtClean="0"/>
                <a:t>#</a:t>
              </a:r>
              <a:r>
                <a:rPr lang="ko-KR" altLang="en-US" sz="700" b="1" u="sng" spc="-50" smtClean="0"/>
                <a:t>테스트</a:t>
              </a:r>
              <a:r>
                <a:rPr lang="ko-KR" altLang="en-US" sz="700" b="1" spc="-50" smtClean="0"/>
                <a:t> </a:t>
              </a:r>
              <a:r>
                <a:rPr lang="en-US" altLang="ko-KR" sz="700" b="1" u="sng" spc="-50" smtClean="0"/>
                <a:t>#</a:t>
              </a:r>
              <a:r>
                <a:rPr lang="ko-KR" altLang="en-US" sz="700" b="1" u="sng" spc="-50" smtClean="0"/>
                <a:t>자가진단</a:t>
              </a:r>
              <a:endParaRPr lang="en-US" altLang="ko-KR" sz="700" spc="-50" dirty="0" smtClean="0"/>
            </a:p>
          </p:txBody>
        </p:sp>
        <p:sp>
          <p:nvSpPr>
            <p:cNvPr id="179" name="모서리가 둥근 직사각형 178"/>
            <p:cNvSpPr/>
            <p:nvPr/>
          </p:nvSpPr>
          <p:spPr>
            <a:xfrm>
              <a:off x="2010472" y="5644193"/>
              <a:ext cx="611444" cy="22593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endPara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0" name="하트 179"/>
            <p:cNvSpPr/>
            <p:nvPr/>
          </p:nvSpPr>
          <p:spPr>
            <a:xfrm>
              <a:off x="2756756" y="4534125"/>
              <a:ext cx="144000" cy="144000"/>
            </a:xfrm>
            <a:prstGeom prst="hear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4" name="그룹 183"/>
          <p:cNvGrpSpPr/>
          <p:nvPr/>
        </p:nvGrpSpPr>
        <p:grpSpPr>
          <a:xfrm>
            <a:off x="3156918" y="4108343"/>
            <a:ext cx="1440000" cy="1871146"/>
            <a:chOff x="3156918" y="4462366"/>
            <a:chExt cx="1440000" cy="1871146"/>
          </a:xfrm>
        </p:grpSpPr>
        <p:grpSp>
          <p:nvGrpSpPr>
            <p:cNvPr id="185" name="그룹 184"/>
            <p:cNvGrpSpPr/>
            <p:nvPr/>
          </p:nvGrpSpPr>
          <p:grpSpPr>
            <a:xfrm>
              <a:off x="3156918" y="4462366"/>
              <a:ext cx="1296000" cy="1296000"/>
              <a:chOff x="463248" y="3283242"/>
              <a:chExt cx="837632" cy="863600"/>
            </a:xfrm>
          </p:grpSpPr>
          <p:sp>
            <p:nvSpPr>
              <p:cNvPr id="189" name="직사각형 188"/>
              <p:cNvSpPr/>
              <p:nvPr/>
            </p:nvSpPr>
            <p:spPr>
              <a:xfrm>
                <a:off x="463248" y="3283242"/>
                <a:ext cx="837632" cy="8636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>
                <a:off x="463248" y="3283242"/>
                <a:ext cx="837632" cy="8636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flipH="1">
                <a:off x="463248" y="3283242"/>
                <a:ext cx="837632" cy="8636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6" name="TextBox 185"/>
            <p:cNvSpPr txBox="1"/>
            <p:nvPr/>
          </p:nvSpPr>
          <p:spPr>
            <a:xfrm>
              <a:off x="3156918" y="5933402"/>
              <a:ext cx="14400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900" spc="-50" dirty="0" smtClean="0"/>
                <a:t>치아의 </a:t>
              </a:r>
              <a:r>
                <a:rPr lang="ko-KR" altLang="en-US" sz="900" spc="-50" dirty="0" err="1" smtClean="0"/>
                <a:t>까마낵은</a:t>
              </a:r>
              <a:r>
                <a:rPr lang="ko-KR" altLang="en-US" sz="900" spc="-50" dirty="0" smtClean="0"/>
                <a:t> 모두 썩은</a:t>
              </a:r>
              <a:endParaRPr lang="en-US" altLang="ko-KR" sz="900" spc="-50" dirty="0" smtClean="0"/>
            </a:p>
            <a:p>
              <a:r>
                <a:rPr lang="ko-KR" altLang="en-US" sz="900" spc="-50" dirty="0" smtClean="0"/>
                <a:t>부위</a:t>
              </a:r>
              <a:r>
                <a:rPr lang="en-US" altLang="ko-KR" sz="900" spc="-50" dirty="0" smtClean="0"/>
                <a:t>? </a:t>
              </a:r>
              <a:r>
                <a:rPr lang="ko-KR" altLang="en-US" sz="900" spc="-50" dirty="0" smtClean="0"/>
                <a:t>치아건강 오해와 진실</a:t>
              </a:r>
              <a:endParaRPr lang="en-US" altLang="ko-KR" sz="900" spc="-50" dirty="0" smtClean="0"/>
            </a:p>
            <a:p>
              <a:endParaRPr lang="en-US" altLang="ko-KR" sz="100" spc="-50" dirty="0" smtClean="0"/>
            </a:p>
            <a:p>
              <a:r>
                <a:rPr lang="en-US" altLang="ko-KR" sz="700" b="1" u="sng" spc="-50" smtClean="0"/>
                <a:t>#</a:t>
              </a:r>
              <a:r>
                <a:rPr lang="ko-KR" altLang="en-US" sz="700" b="1" u="sng" spc="-50" smtClean="0"/>
                <a:t>충치예방</a:t>
              </a:r>
              <a:endParaRPr lang="en-US" altLang="ko-KR" sz="700" spc="-50" dirty="0" smtClean="0"/>
            </a:p>
          </p:txBody>
        </p:sp>
        <p:sp>
          <p:nvSpPr>
            <p:cNvPr id="187" name="모서리가 둥근 직사각형 186"/>
            <p:cNvSpPr/>
            <p:nvPr/>
          </p:nvSpPr>
          <p:spPr>
            <a:xfrm>
              <a:off x="3499196" y="5644191"/>
              <a:ext cx="611444" cy="22593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예방법</a:t>
              </a:r>
              <a:endPara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8" name="하트 187"/>
            <p:cNvSpPr/>
            <p:nvPr/>
          </p:nvSpPr>
          <p:spPr>
            <a:xfrm>
              <a:off x="4232920" y="4534125"/>
              <a:ext cx="144000" cy="144000"/>
            </a:xfrm>
            <a:prstGeom prst="hear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4645642" y="4108343"/>
            <a:ext cx="1440000" cy="2009646"/>
            <a:chOff x="4645642" y="4210073"/>
            <a:chExt cx="1440000" cy="2009646"/>
          </a:xfrm>
        </p:grpSpPr>
        <p:sp>
          <p:nvSpPr>
            <p:cNvPr id="193" name="타원 192"/>
            <p:cNvSpPr/>
            <p:nvPr/>
          </p:nvSpPr>
          <p:spPr>
            <a:xfrm>
              <a:off x="4954650" y="5949280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94" name="그룹 193"/>
            <p:cNvGrpSpPr/>
            <p:nvPr/>
          </p:nvGrpSpPr>
          <p:grpSpPr>
            <a:xfrm>
              <a:off x="4645642" y="4210073"/>
              <a:ext cx="1296000" cy="1296000"/>
              <a:chOff x="463248" y="3283242"/>
              <a:chExt cx="837632" cy="863600"/>
            </a:xfrm>
          </p:grpSpPr>
          <p:sp>
            <p:nvSpPr>
              <p:cNvPr id="198" name="직사각형 197"/>
              <p:cNvSpPr/>
              <p:nvPr/>
            </p:nvSpPr>
            <p:spPr>
              <a:xfrm>
                <a:off x="463248" y="3283242"/>
                <a:ext cx="837632" cy="8636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215900" dist="38100" dir="5400000" algn="t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463248" y="3283242"/>
                <a:ext cx="837632" cy="8636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>
              <a:xfrm flipH="1">
                <a:off x="463248" y="3283242"/>
                <a:ext cx="837632" cy="8636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TextBox 194"/>
            <p:cNvSpPr txBox="1"/>
            <p:nvPr/>
          </p:nvSpPr>
          <p:spPr>
            <a:xfrm>
              <a:off x="4645642" y="5681110"/>
              <a:ext cx="1440000" cy="538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900" spc="-50" dirty="0"/>
                <a:t>입으로 숨 쉬면 치아 건강이 </a:t>
              </a:r>
              <a:r>
                <a:rPr lang="en-US" altLang="ko-KR" sz="900" spc="-50" dirty="0" smtClean="0"/>
                <a:t/>
              </a:r>
              <a:br>
                <a:rPr lang="en-US" altLang="ko-KR" sz="900" spc="-50" dirty="0" smtClean="0"/>
              </a:br>
              <a:r>
                <a:rPr lang="ko-KR" altLang="en-US" sz="900" spc="-50" dirty="0" smtClean="0"/>
                <a:t>위험하다</a:t>
              </a:r>
              <a:r>
                <a:rPr lang="en-US" altLang="ko-KR" sz="900" spc="-50" dirty="0"/>
                <a:t>! </a:t>
              </a:r>
              <a:r>
                <a:rPr lang="ko-KR" altLang="en-US" sz="900" spc="-50" dirty="0"/>
                <a:t>건강을 해치는 </a:t>
              </a:r>
              <a:r>
                <a:rPr lang="en-US" altLang="ko-KR" sz="900" spc="-50" dirty="0" smtClean="0"/>
                <a:t/>
              </a:r>
              <a:br>
                <a:rPr lang="en-US" altLang="ko-KR" sz="900" spc="-50" dirty="0" smtClean="0"/>
              </a:br>
              <a:r>
                <a:rPr lang="ko-KR" altLang="en-US" sz="900" spc="-50" dirty="0" smtClean="0"/>
                <a:t>구강호흡</a:t>
              </a:r>
              <a:endParaRPr lang="en-US" altLang="ko-KR" sz="900" spc="-50" dirty="0" smtClean="0"/>
            </a:p>
            <a:p>
              <a:endParaRPr lang="en-US" altLang="ko-KR" sz="100" spc="-50" dirty="0" smtClean="0"/>
            </a:p>
            <a:p>
              <a:r>
                <a:rPr lang="en-US" altLang="ko-KR" sz="700" b="1" u="sng" spc="-50" smtClean="0"/>
                <a:t>#</a:t>
              </a:r>
              <a:r>
                <a:rPr lang="ko-KR" altLang="en-US" sz="700" b="1" u="sng" spc="-50" smtClean="0"/>
                <a:t>건강관리</a:t>
              </a:r>
              <a:endParaRPr lang="en-US" altLang="ko-KR" sz="700" spc="-50" dirty="0" smtClean="0"/>
            </a:p>
          </p:txBody>
        </p:sp>
        <p:sp>
          <p:nvSpPr>
            <p:cNvPr id="196" name="모서리가 둥근 직사각형 195"/>
            <p:cNvSpPr/>
            <p:nvPr/>
          </p:nvSpPr>
          <p:spPr>
            <a:xfrm>
              <a:off x="4987920" y="5391899"/>
              <a:ext cx="611444" cy="22593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증상</a:t>
              </a:r>
              <a:endPara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7" name="하트 196"/>
            <p:cNvSpPr/>
            <p:nvPr/>
          </p:nvSpPr>
          <p:spPr>
            <a:xfrm>
              <a:off x="5709084" y="4282097"/>
              <a:ext cx="144000" cy="144000"/>
            </a:xfrm>
            <a:prstGeom prst="hear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6134365" y="4108343"/>
            <a:ext cx="1440000" cy="1871147"/>
            <a:chOff x="6134365" y="4462373"/>
            <a:chExt cx="1440000" cy="1871147"/>
          </a:xfrm>
        </p:grpSpPr>
        <p:grpSp>
          <p:nvGrpSpPr>
            <p:cNvPr id="202" name="그룹 201"/>
            <p:cNvGrpSpPr/>
            <p:nvPr/>
          </p:nvGrpSpPr>
          <p:grpSpPr>
            <a:xfrm>
              <a:off x="6134365" y="4462373"/>
              <a:ext cx="1296000" cy="1296000"/>
              <a:chOff x="463248" y="3283242"/>
              <a:chExt cx="837632" cy="863600"/>
            </a:xfrm>
          </p:grpSpPr>
          <p:sp>
            <p:nvSpPr>
              <p:cNvPr id="206" name="직사각형 205"/>
              <p:cNvSpPr/>
              <p:nvPr/>
            </p:nvSpPr>
            <p:spPr>
              <a:xfrm>
                <a:off x="463248" y="3283242"/>
                <a:ext cx="837632" cy="8636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07" name="직선 연결선 206"/>
              <p:cNvCxnSpPr/>
              <p:nvPr/>
            </p:nvCxnSpPr>
            <p:spPr>
              <a:xfrm>
                <a:off x="463248" y="3283242"/>
                <a:ext cx="837632" cy="8636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/>
              <p:cNvCxnSpPr/>
              <p:nvPr/>
            </p:nvCxnSpPr>
            <p:spPr>
              <a:xfrm flipH="1">
                <a:off x="463248" y="3283242"/>
                <a:ext cx="837632" cy="8636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6134365" y="5933410"/>
              <a:ext cx="14400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900" dirty="0"/>
                <a:t>건치를 만드는 수면 습관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치</a:t>
              </a:r>
              <a:endParaRPr lang="en-US" altLang="ko-KR" sz="900" dirty="0"/>
            </a:p>
            <a:p>
              <a:r>
                <a:rPr lang="ko-KR" altLang="en-US" sz="900" dirty="0" err="1"/>
                <a:t>과전문의</a:t>
              </a:r>
              <a:r>
                <a:rPr lang="ko-KR" altLang="en-US" sz="900" dirty="0"/>
                <a:t> 김상환 </a:t>
              </a:r>
              <a:r>
                <a:rPr lang="ko-KR" altLang="en-US" sz="900" dirty="0" smtClean="0"/>
                <a:t>원장</a:t>
              </a:r>
              <a:r>
                <a:rPr lang="en-US" altLang="ko-KR" sz="900" dirty="0" smtClean="0"/>
                <a:t/>
              </a:r>
              <a:br>
                <a:rPr lang="en-US" altLang="ko-KR" sz="900" dirty="0" smtClean="0"/>
              </a:br>
              <a:endParaRPr lang="en-US" altLang="ko-KR" sz="100" dirty="0"/>
            </a:p>
            <a:p>
              <a:r>
                <a:rPr lang="ko-KR" altLang="en-US" sz="700" b="1" u="sng" dirty="0"/>
                <a:t>충치예방</a:t>
              </a:r>
              <a:endParaRPr lang="en-US" altLang="ko-KR" sz="700" dirty="0"/>
            </a:p>
          </p:txBody>
        </p:sp>
        <p:sp>
          <p:nvSpPr>
            <p:cNvPr id="204" name="모서리가 둥근 직사각형 203"/>
            <p:cNvSpPr/>
            <p:nvPr/>
          </p:nvSpPr>
          <p:spPr>
            <a:xfrm>
              <a:off x="6476643" y="5644199"/>
              <a:ext cx="611444" cy="22593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치아보험</a:t>
              </a:r>
              <a:endPara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5" name="하트 204"/>
            <p:cNvSpPr/>
            <p:nvPr/>
          </p:nvSpPr>
          <p:spPr>
            <a:xfrm>
              <a:off x="7249230" y="4534125"/>
              <a:ext cx="144000" cy="144000"/>
            </a:xfrm>
            <a:prstGeom prst="hear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1497296" y="6354000"/>
            <a:ext cx="6120000" cy="504000"/>
            <a:chOff x="1497296" y="5913312"/>
            <a:chExt cx="6120000" cy="504000"/>
          </a:xfrm>
        </p:grpSpPr>
        <p:sp>
          <p:nvSpPr>
            <p:cNvPr id="168" name="직사각형 167"/>
            <p:cNvSpPr/>
            <p:nvPr/>
          </p:nvSpPr>
          <p:spPr>
            <a:xfrm>
              <a:off x="1497296" y="5913312"/>
              <a:ext cx="6120000" cy="50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522593" y="6057590"/>
              <a:ext cx="28167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스마일케어를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구독하시고 유익한 치아정보를 받아보세요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70" name="그룹 169"/>
            <p:cNvGrpSpPr/>
            <p:nvPr/>
          </p:nvGrpSpPr>
          <p:grpSpPr>
            <a:xfrm>
              <a:off x="5281685" y="6021312"/>
              <a:ext cx="1310314" cy="288000"/>
              <a:chOff x="6221750" y="6445926"/>
              <a:chExt cx="1310314" cy="288000"/>
            </a:xfrm>
          </p:grpSpPr>
          <p:sp>
            <p:nvSpPr>
              <p:cNvPr id="172" name="직사각형 171"/>
              <p:cNvSpPr/>
              <p:nvPr/>
            </p:nvSpPr>
            <p:spPr>
              <a:xfrm>
                <a:off x="6236064" y="6445926"/>
                <a:ext cx="1296000" cy="288000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221750" y="6482204"/>
                <a:ext cx="1130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err="1" smtClean="0">
                    <a:solidFill>
                      <a:schemeClr val="bg1"/>
                    </a:solidFill>
                  </a:rPr>
                  <a:t>스마일케어</a:t>
                </a:r>
                <a:r>
                  <a:rPr lang="ko-KR" altLang="en-US" sz="800" b="1" dirty="0" smtClean="0">
                    <a:solidFill>
                      <a:schemeClr val="bg1"/>
                    </a:solidFill>
                  </a:rPr>
                  <a:t> 구독하기</a:t>
                </a:r>
                <a:endParaRPr lang="en-US" altLang="ko-KR" sz="8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71" name="그림 170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910" y="6093312"/>
              <a:ext cx="144000" cy="144001"/>
            </a:xfrm>
            <a:prstGeom prst="rect">
              <a:avLst/>
            </a:prstGeom>
          </p:spPr>
        </p:pic>
      </p:grpSp>
      <p:grpSp>
        <p:nvGrpSpPr>
          <p:cNvPr id="103" name="그룹 102"/>
          <p:cNvGrpSpPr/>
          <p:nvPr/>
        </p:nvGrpSpPr>
        <p:grpSpPr>
          <a:xfrm>
            <a:off x="7292636" y="584684"/>
            <a:ext cx="144000" cy="144000"/>
            <a:chOff x="7905041" y="3560816"/>
            <a:chExt cx="284445" cy="285134"/>
          </a:xfrm>
        </p:grpSpPr>
        <p:sp>
          <p:nvSpPr>
            <p:cNvPr id="104" name="타원 103"/>
            <p:cNvSpPr/>
            <p:nvPr/>
          </p:nvSpPr>
          <p:spPr>
            <a:xfrm>
              <a:off x="7905041" y="3560816"/>
              <a:ext cx="216024" cy="216024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8092273" y="3748550"/>
              <a:ext cx="97213" cy="9740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6" name="직선 연결선 105"/>
          <p:cNvCxnSpPr/>
          <p:nvPr/>
        </p:nvCxnSpPr>
        <p:spPr>
          <a:xfrm>
            <a:off x="6220455" y="764704"/>
            <a:ext cx="12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249144" y="584684"/>
            <a:ext cx="104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spc="-50" dirty="0" smtClean="0"/>
              <a:t>치</a:t>
            </a:r>
            <a:r>
              <a:rPr lang="ko-KR" altLang="en-US" sz="900" spc="-50" dirty="0"/>
              <a:t>석</a:t>
            </a:r>
            <a:endParaRPr lang="en-US" altLang="ko-KR" sz="900" spc="-50" dirty="0" smtClean="0"/>
          </a:p>
        </p:txBody>
      </p:sp>
      <p:sp>
        <p:nvSpPr>
          <p:cNvPr id="109" name="TextBox 108"/>
          <p:cNvSpPr txBox="1"/>
          <p:nvPr/>
        </p:nvSpPr>
        <p:spPr>
          <a:xfrm>
            <a:off x="1642445" y="948247"/>
            <a:ext cx="5840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MY        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건강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미용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        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교정         구강         보철         소아치과         영상검사         잇몸         치아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1678445" y="1298835"/>
            <a:ext cx="57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975320" y="512676"/>
            <a:ext cx="3166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매일 깨끗한 웃음 드리는 </a:t>
            </a:r>
            <a:r>
              <a:rPr lang="ko-KR" altLang="en-US" sz="1200" dirty="0" err="1" smtClean="0"/>
              <a:t>스마일케어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콘텐츠</a:t>
            </a:r>
            <a:endParaRPr lang="en-US" altLang="ko-KR" sz="1200" dirty="0"/>
          </a:p>
        </p:txBody>
      </p:sp>
      <p:sp>
        <p:nvSpPr>
          <p:cNvPr id="114" name="타원 113"/>
          <p:cNvSpPr/>
          <p:nvPr/>
        </p:nvSpPr>
        <p:spPr>
          <a:xfrm>
            <a:off x="6069124" y="440668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1532620" y="1988840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122375" y="1376772"/>
            <a:ext cx="3054761" cy="252028"/>
            <a:chOff x="2834343" y="1376772"/>
            <a:chExt cx="3054761" cy="252028"/>
          </a:xfrm>
        </p:grpSpPr>
        <p:sp>
          <p:nvSpPr>
            <p:cNvPr id="161" name="TextBox 160"/>
            <p:cNvSpPr txBox="1"/>
            <p:nvPr/>
          </p:nvSpPr>
          <p:spPr>
            <a:xfrm>
              <a:off x="2961751" y="1397968"/>
              <a:ext cx="2196435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 </a:t>
              </a:r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검색결과 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</a:t>
              </a:r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검색되었습니다</a:t>
              </a:r>
              <a:r>
                <a:rPr lang="en-US" altLang="ko-KR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17" name="타원 116"/>
            <p:cNvSpPr/>
            <p:nvPr/>
          </p:nvSpPr>
          <p:spPr>
            <a:xfrm>
              <a:off x="2834343" y="1376772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066443" y="1413050"/>
              <a:ext cx="8226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u="sng" dirty="0" err="1" smtClean="0"/>
                <a:t>검색어</a:t>
              </a:r>
              <a:r>
                <a:rPr lang="ko-KR" altLang="en-US" sz="800" u="sng" dirty="0" smtClean="0"/>
                <a:t> 초기화</a:t>
              </a:r>
              <a:endParaRPr lang="en-US" altLang="ko-KR" sz="800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18423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1498445" y="354408"/>
            <a:ext cx="6120000" cy="633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811947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탐색 영역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 영역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 –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키워드 선택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</a:tbl>
          </a:graphicData>
        </a:graphic>
      </p:graphicFrame>
      <p:sp>
        <p:nvSpPr>
          <p:cNvPr id="127" name="타원 126"/>
          <p:cNvSpPr/>
          <p:nvPr/>
        </p:nvSpPr>
        <p:spPr>
          <a:xfrm>
            <a:off x="2621474" y="3177906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812" y="354408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8812" y="507132"/>
            <a:ext cx="1368000" cy="30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8812" y="507132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상단배너 영역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8812" y="1226578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관심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시 개인화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8812" y="1946578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흥미 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베스트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8812" y="2666738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 영역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8812" y="2659651"/>
            <a:ext cx="1368000" cy="720000"/>
          </a:xfrm>
          <a:prstGeom prst="rect">
            <a:avLst/>
          </a:prstGeom>
          <a:solidFill>
            <a:srgbClr val="018BED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8812" y="3399837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668194" y="2067421"/>
            <a:ext cx="1296000" cy="1296000"/>
            <a:chOff x="463248" y="3283242"/>
            <a:chExt cx="837632" cy="863600"/>
          </a:xfrm>
        </p:grpSpPr>
        <p:sp>
          <p:nvSpPr>
            <p:cNvPr id="61" name="직사각형 60"/>
            <p:cNvSpPr/>
            <p:nvPr/>
          </p:nvSpPr>
          <p:spPr>
            <a:xfrm>
              <a:off x="463248" y="3283242"/>
              <a:ext cx="837632" cy="863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1668194" y="3538457"/>
            <a:ext cx="1440000" cy="53860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spc="-50" dirty="0"/>
              <a:t>나의 치아 나이는 몇 살</a:t>
            </a:r>
            <a:r>
              <a:rPr lang="en-US" altLang="ko-KR" sz="900" spc="-50" dirty="0"/>
              <a:t>? </a:t>
            </a:r>
            <a:r>
              <a:rPr lang="en-US" altLang="ko-KR" sz="900" spc="-50" dirty="0" smtClean="0"/>
              <a:t/>
            </a:r>
            <a:br>
              <a:rPr lang="en-US" altLang="ko-KR" sz="900" spc="-50" dirty="0" smtClean="0"/>
            </a:br>
            <a:r>
              <a:rPr lang="ko-KR" altLang="en-US" sz="900" spc="-50" dirty="0" smtClean="0"/>
              <a:t>재미로 </a:t>
            </a:r>
            <a:r>
              <a:rPr lang="ko-KR" altLang="en-US" sz="900" spc="-50" dirty="0"/>
              <a:t>보는 건강 자가진단 </a:t>
            </a:r>
            <a:r>
              <a:rPr lang="en-US" altLang="ko-KR" sz="900" spc="-50" dirty="0" smtClean="0"/>
              <a:t/>
            </a:r>
            <a:br>
              <a:rPr lang="en-US" altLang="ko-KR" sz="900" spc="-50" dirty="0" smtClean="0"/>
            </a:br>
            <a:r>
              <a:rPr lang="ko-KR" altLang="en-US" sz="900" spc="-50" dirty="0" smtClean="0"/>
              <a:t>테스트</a:t>
            </a:r>
            <a:endParaRPr lang="en-US" altLang="ko-KR" sz="900" spc="-50" dirty="0" smtClean="0"/>
          </a:p>
          <a:p>
            <a:endParaRPr lang="en-US" altLang="ko-KR" sz="100" spc="-50" dirty="0" smtClean="0"/>
          </a:p>
          <a:p>
            <a:r>
              <a:rPr lang="en-US" altLang="ko-KR" sz="700" b="1" u="sng" spc="-50" smtClean="0"/>
              <a:t>#</a:t>
            </a:r>
            <a:r>
              <a:rPr lang="ko-KR" altLang="en-US" sz="700" b="1" u="sng" spc="-50" smtClean="0"/>
              <a:t>테스트</a:t>
            </a:r>
            <a:r>
              <a:rPr lang="ko-KR" altLang="en-US" sz="700" b="1" spc="-50" smtClean="0"/>
              <a:t> </a:t>
            </a:r>
            <a:r>
              <a:rPr lang="en-US" altLang="ko-KR" sz="700" b="1" u="sng" spc="-50" smtClean="0"/>
              <a:t>#</a:t>
            </a:r>
            <a:r>
              <a:rPr lang="ko-KR" altLang="en-US" sz="700" b="1" u="sng" spc="-50" smtClean="0"/>
              <a:t>자가진단</a:t>
            </a:r>
            <a:endParaRPr lang="en-US" altLang="ko-KR" sz="700" spc="-50" dirty="0" smtClean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010472" y="3249246"/>
            <a:ext cx="611444" cy="22593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endParaRPr lang="ko-KR" altLang="en-US" sz="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3156918" y="2067419"/>
            <a:ext cx="1296000" cy="1296000"/>
            <a:chOff x="463248" y="3283242"/>
            <a:chExt cx="837632" cy="863600"/>
          </a:xfrm>
        </p:grpSpPr>
        <p:sp>
          <p:nvSpPr>
            <p:cNvPr id="68" name="직사각형 67"/>
            <p:cNvSpPr/>
            <p:nvPr/>
          </p:nvSpPr>
          <p:spPr>
            <a:xfrm>
              <a:off x="463248" y="3283242"/>
              <a:ext cx="837632" cy="863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3156918" y="3538455"/>
            <a:ext cx="1440000" cy="40011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spc="-50" dirty="0" smtClean="0"/>
              <a:t>치아의 </a:t>
            </a:r>
            <a:r>
              <a:rPr lang="ko-KR" altLang="en-US" sz="900" spc="-50" dirty="0" err="1" smtClean="0"/>
              <a:t>까마낵은</a:t>
            </a:r>
            <a:r>
              <a:rPr lang="ko-KR" altLang="en-US" sz="900" spc="-50" dirty="0" smtClean="0"/>
              <a:t> 모두 썩은</a:t>
            </a:r>
            <a:endParaRPr lang="en-US" altLang="ko-KR" sz="900" spc="-50" dirty="0" smtClean="0"/>
          </a:p>
          <a:p>
            <a:r>
              <a:rPr lang="ko-KR" altLang="en-US" sz="900" spc="-50" dirty="0" smtClean="0"/>
              <a:t>부위</a:t>
            </a:r>
            <a:r>
              <a:rPr lang="en-US" altLang="ko-KR" sz="900" spc="-50" dirty="0" smtClean="0"/>
              <a:t>? </a:t>
            </a:r>
            <a:r>
              <a:rPr lang="ko-KR" altLang="en-US" sz="900" spc="-50" dirty="0" smtClean="0"/>
              <a:t>치아건강 오해와 진실</a:t>
            </a:r>
            <a:endParaRPr lang="en-US" altLang="ko-KR" sz="900" spc="-50" dirty="0" smtClean="0"/>
          </a:p>
          <a:p>
            <a:endParaRPr lang="en-US" altLang="ko-KR" sz="100" spc="-50" dirty="0" smtClean="0"/>
          </a:p>
          <a:p>
            <a:r>
              <a:rPr lang="en-US" altLang="ko-KR" sz="700" b="1" u="sng" spc="-50" smtClean="0"/>
              <a:t>#</a:t>
            </a:r>
            <a:r>
              <a:rPr lang="ko-KR" altLang="en-US" sz="700" b="1" u="sng" spc="-50" smtClean="0"/>
              <a:t>충치예방</a:t>
            </a:r>
            <a:endParaRPr lang="en-US" altLang="ko-KR" sz="700" spc="-50" dirty="0" smtClean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3499196" y="3249244"/>
            <a:ext cx="611444" cy="22593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예방법</a:t>
            </a:r>
            <a:endParaRPr lang="ko-KR" altLang="en-US" sz="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4645642" y="1815126"/>
            <a:ext cx="1296000" cy="1296000"/>
            <a:chOff x="463248" y="3283242"/>
            <a:chExt cx="837632" cy="863600"/>
          </a:xfrm>
        </p:grpSpPr>
        <p:sp>
          <p:nvSpPr>
            <p:cNvPr id="79" name="직사각형 78"/>
            <p:cNvSpPr/>
            <p:nvPr/>
          </p:nvSpPr>
          <p:spPr>
            <a:xfrm>
              <a:off x="463248" y="3283242"/>
              <a:ext cx="837632" cy="863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215900" dist="381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H="1"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4645642" y="3286163"/>
            <a:ext cx="1440000" cy="53860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spc="-50" dirty="0"/>
              <a:t>입으로 숨 쉬면 치아 건강이 </a:t>
            </a:r>
            <a:r>
              <a:rPr lang="en-US" altLang="ko-KR" sz="900" spc="-50" dirty="0" smtClean="0"/>
              <a:t/>
            </a:r>
            <a:br>
              <a:rPr lang="en-US" altLang="ko-KR" sz="900" spc="-50" dirty="0" smtClean="0"/>
            </a:br>
            <a:r>
              <a:rPr lang="ko-KR" altLang="en-US" sz="900" spc="-50" dirty="0" smtClean="0"/>
              <a:t>위험하다</a:t>
            </a:r>
            <a:r>
              <a:rPr lang="en-US" altLang="ko-KR" sz="900" spc="-50" dirty="0"/>
              <a:t>! </a:t>
            </a:r>
            <a:r>
              <a:rPr lang="ko-KR" altLang="en-US" sz="900" spc="-50" dirty="0"/>
              <a:t>건강을 해치는 </a:t>
            </a:r>
            <a:r>
              <a:rPr lang="en-US" altLang="ko-KR" sz="900" spc="-50" dirty="0" smtClean="0"/>
              <a:t/>
            </a:r>
            <a:br>
              <a:rPr lang="en-US" altLang="ko-KR" sz="900" spc="-50" dirty="0" smtClean="0"/>
            </a:br>
            <a:r>
              <a:rPr lang="ko-KR" altLang="en-US" sz="900" spc="-50" dirty="0" smtClean="0"/>
              <a:t>구강호흡</a:t>
            </a:r>
            <a:endParaRPr lang="en-US" altLang="ko-KR" sz="900" spc="-50" dirty="0" smtClean="0"/>
          </a:p>
          <a:p>
            <a:endParaRPr lang="en-US" altLang="ko-KR" sz="100" spc="-50" dirty="0" smtClean="0"/>
          </a:p>
          <a:p>
            <a:r>
              <a:rPr lang="en-US" altLang="ko-KR" sz="700" b="1" u="sng" spc="-50" smtClean="0"/>
              <a:t>#</a:t>
            </a:r>
            <a:r>
              <a:rPr lang="ko-KR" altLang="en-US" sz="700" b="1" u="sng" spc="-50" smtClean="0"/>
              <a:t>건강관리</a:t>
            </a:r>
            <a:endParaRPr lang="en-US" altLang="ko-KR" sz="700" spc="-50" dirty="0" smtClean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987920" y="2996952"/>
            <a:ext cx="611444" cy="22593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증상</a:t>
            </a:r>
            <a:endParaRPr lang="ko-KR" altLang="en-US" sz="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6134365" y="2067426"/>
            <a:ext cx="1296000" cy="1296000"/>
            <a:chOff x="463248" y="3283242"/>
            <a:chExt cx="837632" cy="863600"/>
          </a:xfrm>
        </p:grpSpPr>
        <p:sp>
          <p:nvSpPr>
            <p:cNvPr id="86" name="직사각형 85"/>
            <p:cNvSpPr/>
            <p:nvPr/>
          </p:nvSpPr>
          <p:spPr>
            <a:xfrm>
              <a:off x="463248" y="3283242"/>
              <a:ext cx="837632" cy="863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H="1"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6134365" y="3538463"/>
            <a:ext cx="1440000" cy="53860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spc="-50" dirty="0"/>
              <a:t>치과치료 급여</a:t>
            </a:r>
            <a:r>
              <a:rPr lang="en-US" altLang="ko-KR" sz="900" spc="-50" dirty="0"/>
              <a:t>/</a:t>
            </a:r>
            <a:r>
              <a:rPr lang="ko-KR" altLang="en-US" sz="900" spc="-50" dirty="0" err="1"/>
              <a:t>비급여</a:t>
            </a:r>
            <a:r>
              <a:rPr lang="ko-KR" altLang="en-US" sz="900" spc="-50" dirty="0"/>
              <a:t> </a:t>
            </a:r>
            <a:r>
              <a:rPr lang="ko-KR" altLang="en-US" sz="900" spc="-50" dirty="0" smtClean="0"/>
              <a:t>항목</a:t>
            </a:r>
            <a:r>
              <a:rPr lang="en-US" altLang="ko-KR" sz="900" spc="-50" dirty="0" smtClean="0"/>
              <a:t/>
            </a:r>
            <a:br>
              <a:rPr lang="en-US" altLang="ko-KR" sz="900" spc="-50" dirty="0" smtClean="0"/>
            </a:br>
            <a:r>
              <a:rPr lang="ko-KR" altLang="en-US" sz="900" spc="-50" dirty="0" smtClean="0"/>
              <a:t>으로 </a:t>
            </a:r>
            <a:r>
              <a:rPr lang="ko-KR" altLang="en-US" sz="900" spc="-50" dirty="0"/>
              <a:t>알아보는 치아보험이 </a:t>
            </a:r>
            <a:r>
              <a:rPr lang="en-US" altLang="ko-KR" sz="900" spc="-50" dirty="0" smtClean="0"/>
              <a:t/>
            </a:r>
            <a:br>
              <a:rPr lang="en-US" altLang="ko-KR" sz="900" spc="-50" dirty="0" smtClean="0"/>
            </a:br>
            <a:r>
              <a:rPr lang="ko-KR" altLang="en-US" sz="900" spc="-50" dirty="0" smtClean="0"/>
              <a:t>필요한 </a:t>
            </a:r>
            <a:r>
              <a:rPr lang="ko-KR" altLang="en-US" sz="900" spc="-50" dirty="0"/>
              <a:t>이유</a:t>
            </a:r>
            <a:endParaRPr lang="en-US" altLang="ko-KR" sz="900" spc="-50" dirty="0" smtClean="0"/>
          </a:p>
          <a:p>
            <a:endParaRPr lang="en-US" altLang="ko-KR" sz="100" spc="-50" dirty="0" smtClean="0"/>
          </a:p>
          <a:p>
            <a:r>
              <a:rPr lang="en-US" altLang="ko-KR" sz="700" b="1" u="sng" spc="-50" smtClean="0"/>
              <a:t>#</a:t>
            </a:r>
            <a:r>
              <a:rPr lang="ko-KR" altLang="en-US" sz="700" b="1" u="sng" spc="-50" smtClean="0"/>
              <a:t>치아보험</a:t>
            </a:r>
            <a:endParaRPr lang="en-US" altLang="ko-KR" sz="700" spc="-50" dirty="0" smtClean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6476643" y="3249252"/>
            <a:ext cx="611444" cy="22593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치아보험</a:t>
            </a:r>
            <a:endParaRPr lang="ko-KR" altLang="en-US" sz="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하트 1"/>
          <p:cNvSpPr/>
          <p:nvPr/>
        </p:nvSpPr>
        <p:spPr>
          <a:xfrm>
            <a:off x="2756756" y="2139178"/>
            <a:ext cx="144000" cy="144000"/>
          </a:xfrm>
          <a:prstGeom prst="hear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하트 88"/>
          <p:cNvSpPr/>
          <p:nvPr/>
        </p:nvSpPr>
        <p:spPr>
          <a:xfrm>
            <a:off x="4232920" y="2139178"/>
            <a:ext cx="144000" cy="144000"/>
          </a:xfrm>
          <a:prstGeom prst="hear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하트 89"/>
          <p:cNvSpPr/>
          <p:nvPr/>
        </p:nvSpPr>
        <p:spPr>
          <a:xfrm>
            <a:off x="5709084" y="1887150"/>
            <a:ext cx="144000" cy="144000"/>
          </a:xfrm>
          <a:prstGeom prst="hear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하트 91"/>
          <p:cNvSpPr/>
          <p:nvPr/>
        </p:nvSpPr>
        <p:spPr>
          <a:xfrm>
            <a:off x="7249230" y="2139178"/>
            <a:ext cx="144000" cy="144000"/>
          </a:xfrm>
          <a:prstGeom prst="hear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018445" y="6273348"/>
            <a:ext cx="1080000" cy="288000"/>
            <a:chOff x="6236064" y="6445926"/>
            <a:chExt cx="1080000" cy="288000"/>
          </a:xfrm>
        </p:grpSpPr>
        <p:sp>
          <p:nvSpPr>
            <p:cNvPr id="108" name="직사각형 107"/>
            <p:cNvSpPr/>
            <p:nvPr/>
          </p:nvSpPr>
          <p:spPr>
            <a:xfrm>
              <a:off x="6236064" y="6445926"/>
              <a:ext cx="1080000" cy="2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278847" y="6482204"/>
              <a:ext cx="8451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콘텐츠</a:t>
              </a:r>
              <a:r>
                <a:rPr lang="ko-KR" altLang="en-US" sz="800" dirty="0" smtClean="0"/>
                <a:t> 더 보기</a:t>
              </a:r>
              <a:endParaRPr lang="en-US" altLang="ko-KR" sz="8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106939" y="6466816"/>
              <a:ext cx="1025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 smtClean="0"/>
                <a:t>+</a:t>
              </a:r>
              <a:endParaRPr lang="en-US" altLang="ko-KR" sz="1600" dirty="0"/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7292636" y="584684"/>
            <a:ext cx="144000" cy="144000"/>
            <a:chOff x="7905041" y="3560816"/>
            <a:chExt cx="284445" cy="285134"/>
          </a:xfrm>
        </p:grpSpPr>
        <p:sp>
          <p:nvSpPr>
            <p:cNvPr id="140" name="타원 139"/>
            <p:cNvSpPr/>
            <p:nvPr/>
          </p:nvSpPr>
          <p:spPr>
            <a:xfrm>
              <a:off x="7905041" y="3560816"/>
              <a:ext cx="216024" cy="216024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1" name="직선 연결선 140"/>
            <p:cNvCxnSpPr/>
            <p:nvPr/>
          </p:nvCxnSpPr>
          <p:spPr>
            <a:xfrm>
              <a:off x="8092273" y="3748550"/>
              <a:ext cx="97213" cy="9740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1" name="TextBox 160"/>
          <p:cNvSpPr txBox="1"/>
          <p:nvPr/>
        </p:nvSpPr>
        <p:spPr>
          <a:xfrm>
            <a:off x="2929281" y="1397968"/>
            <a:ext cx="265329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충치예방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조회되었습니다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176" name="그룹 175"/>
          <p:cNvGrpSpPr/>
          <p:nvPr/>
        </p:nvGrpSpPr>
        <p:grpSpPr>
          <a:xfrm>
            <a:off x="1668194" y="4108343"/>
            <a:ext cx="1440000" cy="2009645"/>
            <a:chOff x="1668194" y="4462368"/>
            <a:chExt cx="1440000" cy="2009645"/>
          </a:xfrm>
        </p:grpSpPr>
        <p:grpSp>
          <p:nvGrpSpPr>
            <p:cNvPr id="177" name="그룹 176"/>
            <p:cNvGrpSpPr/>
            <p:nvPr/>
          </p:nvGrpSpPr>
          <p:grpSpPr>
            <a:xfrm>
              <a:off x="1668194" y="4462368"/>
              <a:ext cx="1296000" cy="1296000"/>
              <a:chOff x="463248" y="3283242"/>
              <a:chExt cx="837632" cy="863600"/>
            </a:xfrm>
          </p:grpSpPr>
          <p:sp>
            <p:nvSpPr>
              <p:cNvPr id="181" name="직사각형 180"/>
              <p:cNvSpPr/>
              <p:nvPr/>
            </p:nvSpPr>
            <p:spPr>
              <a:xfrm>
                <a:off x="463248" y="3283242"/>
                <a:ext cx="837632" cy="8636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463248" y="3283242"/>
                <a:ext cx="837632" cy="8636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flipH="1">
                <a:off x="463248" y="3283242"/>
                <a:ext cx="837632" cy="8636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1668194" y="5933404"/>
              <a:ext cx="1440000" cy="538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900" spc="-50" dirty="0"/>
                <a:t>나의 치아 나이는 몇 살</a:t>
              </a:r>
              <a:r>
                <a:rPr lang="en-US" altLang="ko-KR" sz="900" spc="-50" dirty="0"/>
                <a:t>? </a:t>
              </a:r>
              <a:r>
                <a:rPr lang="en-US" altLang="ko-KR" sz="900" spc="-50" dirty="0" smtClean="0"/>
                <a:t/>
              </a:r>
              <a:br>
                <a:rPr lang="en-US" altLang="ko-KR" sz="900" spc="-50" dirty="0" smtClean="0"/>
              </a:br>
              <a:r>
                <a:rPr lang="ko-KR" altLang="en-US" sz="900" spc="-50" dirty="0" smtClean="0"/>
                <a:t>재미로 </a:t>
              </a:r>
              <a:r>
                <a:rPr lang="ko-KR" altLang="en-US" sz="900" spc="-50" dirty="0"/>
                <a:t>보는 건강 자가진단 </a:t>
              </a:r>
              <a:r>
                <a:rPr lang="en-US" altLang="ko-KR" sz="900" spc="-50" dirty="0" smtClean="0"/>
                <a:t/>
              </a:r>
              <a:br>
                <a:rPr lang="en-US" altLang="ko-KR" sz="900" spc="-50" dirty="0" smtClean="0"/>
              </a:br>
              <a:r>
                <a:rPr lang="ko-KR" altLang="en-US" sz="900" spc="-50" dirty="0" smtClean="0"/>
                <a:t>테스트</a:t>
              </a:r>
              <a:endParaRPr lang="en-US" altLang="ko-KR" sz="900" spc="-50" dirty="0" smtClean="0"/>
            </a:p>
            <a:p>
              <a:endParaRPr lang="en-US" altLang="ko-KR" sz="100" spc="-50" dirty="0" smtClean="0"/>
            </a:p>
            <a:p>
              <a:r>
                <a:rPr lang="en-US" altLang="ko-KR" sz="700" b="1" u="sng" spc="-50" smtClean="0"/>
                <a:t>#</a:t>
              </a:r>
              <a:r>
                <a:rPr lang="ko-KR" altLang="en-US" sz="700" b="1" u="sng" spc="-50" smtClean="0"/>
                <a:t>테스트</a:t>
              </a:r>
              <a:r>
                <a:rPr lang="ko-KR" altLang="en-US" sz="700" b="1" spc="-50" smtClean="0"/>
                <a:t> </a:t>
              </a:r>
              <a:r>
                <a:rPr lang="en-US" altLang="ko-KR" sz="700" b="1" u="sng" spc="-50" smtClean="0"/>
                <a:t>#</a:t>
              </a:r>
              <a:r>
                <a:rPr lang="ko-KR" altLang="en-US" sz="700" b="1" u="sng" spc="-50" smtClean="0"/>
                <a:t>자가진단</a:t>
              </a:r>
              <a:endParaRPr lang="en-US" altLang="ko-KR" sz="700" spc="-50" dirty="0" smtClean="0"/>
            </a:p>
          </p:txBody>
        </p:sp>
        <p:sp>
          <p:nvSpPr>
            <p:cNvPr id="179" name="모서리가 둥근 직사각형 178"/>
            <p:cNvSpPr/>
            <p:nvPr/>
          </p:nvSpPr>
          <p:spPr>
            <a:xfrm>
              <a:off x="2010472" y="5644193"/>
              <a:ext cx="611444" cy="22593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endPara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0" name="하트 179"/>
            <p:cNvSpPr/>
            <p:nvPr/>
          </p:nvSpPr>
          <p:spPr>
            <a:xfrm>
              <a:off x="2756756" y="4534125"/>
              <a:ext cx="144000" cy="144000"/>
            </a:xfrm>
            <a:prstGeom prst="hear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4" name="그룹 183"/>
          <p:cNvGrpSpPr/>
          <p:nvPr/>
        </p:nvGrpSpPr>
        <p:grpSpPr>
          <a:xfrm>
            <a:off x="3156918" y="4108343"/>
            <a:ext cx="1440000" cy="1871146"/>
            <a:chOff x="3156918" y="4462366"/>
            <a:chExt cx="1440000" cy="1871146"/>
          </a:xfrm>
        </p:grpSpPr>
        <p:grpSp>
          <p:nvGrpSpPr>
            <p:cNvPr id="185" name="그룹 184"/>
            <p:cNvGrpSpPr/>
            <p:nvPr/>
          </p:nvGrpSpPr>
          <p:grpSpPr>
            <a:xfrm>
              <a:off x="3156918" y="4462366"/>
              <a:ext cx="1296000" cy="1296000"/>
              <a:chOff x="463248" y="3283242"/>
              <a:chExt cx="837632" cy="863600"/>
            </a:xfrm>
          </p:grpSpPr>
          <p:sp>
            <p:nvSpPr>
              <p:cNvPr id="189" name="직사각형 188"/>
              <p:cNvSpPr/>
              <p:nvPr/>
            </p:nvSpPr>
            <p:spPr>
              <a:xfrm>
                <a:off x="463248" y="3283242"/>
                <a:ext cx="837632" cy="8636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>
                <a:off x="463248" y="3283242"/>
                <a:ext cx="837632" cy="8636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flipH="1">
                <a:off x="463248" y="3283242"/>
                <a:ext cx="837632" cy="8636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6" name="TextBox 185"/>
            <p:cNvSpPr txBox="1"/>
            <p:nvPr/>
          </p:nvSpPr>
          <p:spPr>
            <a:xfrm>
              <a:off x="3156918" y="5933402"/>
              <a:ext cx="14400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900" spc="-50" dirty="0" smtClean="0"/>
                <a:t>치아의 </a:t>
              </a:r>
              <a:r>
                <a:rPr lang="ko-KR" altLang="en-US" sz="900" spc="-50" dirty="0" err="1" smtClean="0"/>
                <a:t>까마낵은</a:t>
              </a:r>
              <a:r>
                <a:rPr lang="ko-KR" altLang="en-US" sz="900" spc="-50" dirty="0" smtClean="0"/>
                <a:t> 모두 썩은</a:t>
              </a:r>
              <a:endParaRPr lang="en-US" altLang="ko-KR" sz="900" spc="-50" dirty="0" smtClean="0"/>
            </a:p>
            <a:p>
              <a:r>
                <a:rPr lang="ko-KR" altLang="en-US" sz="900" spc="-50" dirty="0" smtClean="0"/>
                <a:t>부위</a:t>
              </a:r>
              <a:r>
                <a:rPr lang="en-US" altLang="ko-KR" sz="900" spc="-50" dirty="0" smtClean="0"/>
                <a:t>? </a:t>
              </a:r>
              <a:r>
                <a:rPr lang="ko-KR" altLang="en-US" sz="900" spc="-50" dirty="0" smtClean="0"/>
                <a:t>치아건강 오해와 진실</a:t>
              </a:r>
              <a:endParaRPr lang="en-US" altLang="ko-KR" sz="900" spc="-50" dirty="0" smtClean="0"/>
            </a:p>
            <a:p>
              <a:endParaRPr lang="en-US" altLang="ko-KR" sz="100" spc="-50" dirty="0" smtClean="0"/>
            </a:p>
            <a:p>
              <a:r>
                <a:rPr lang="en-US" altLang="ko-KR" sz="700" b="1" u="sng" spc="-50" smtClean="0"/>
                <a:t>#</a:t>
              </a:r>
              <a:r>
                <a:rPr lang="ko-KR" altLang="en-US" sz="700" b="1" u="sng" spc="-50" smtClean="0"/>
                <a:t>충치예방</a:t>
              </a:r>
              <a:endParaRPr lang="en-US" altLang="ko-KR" sz="700" spc="-50" dirty="0" smtClean="0"/>
            </a:p>
          </p:txBody>
        </p:sp>
        <p:sp>
          <p:nvSpPr>
            <p:cNvPr id="187" name="모서리가 둥근 직사각형 186"/>
            <p:cNvSpPr/>
            <p:nvPr/>
          </p:nvSpPr>
          <p:spPr>
            <a:xfrm>
              <a:off x="3499196" y="5644191"/>
              <a:ext cx="611444" cy="22593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예방법</a:t>
              </a:r>
              <a:endPara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8" name="하트 187"/>
            <p:cNvSpPr/>
            <p:nvPr/>
          </p:nvSpPr>
          <p:spPr>
            <a:xfrm>
              <a:off x="4232920" y="4534125"/>
              <a:ext cx="144000" cy="144000"/>
            </a:xfrm>
            <a:prstGeom prst="hear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4645642" y="4108343"/>
            <a:ext cx="1440000" cy="2009646"/>
            <a:chOff x="4645642" y="4210073"/>
            <a:chExt cx="1440000" cy="2009646"/>
          </a:xfrm>
        </p:grpSpPr>
        <p:sp>
          <p:nvSpPr>
            <p:cNvPr id="193" name="타원 192"/>
            <p:cNvSpPr/>
            <p:nvPr/>
          </p:nvSpPr>
          <p:spPr>
            <a:xfrm>
              <a:off x="4954650" y="5949280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94" name="그룹 193"/>
            <p:cNvGrpSpPr/>
            <p:nvPr/>
          </p:nvGrpSpPr>
          <p:grpSpPr>
            <a:xfrm>
              <a:off x="4645642" y="4210073"/>
              <a:ext cx="1296000" cy="1296000"/>
              <a:chOff x="463248" y="3283242"/>
              <a:chExt cx="837632" cy="863600"/>
            </a:xfrm>
          </p:grpSpPr>
          <p:sp>
            <p:nvSpPr>
              <p:cNvPr id="198" name="직사각형 197"/>
              <p:cNvSpPr/>
              <p:nvPr/>
            </p:nvSpPr>
            <p:spPr>
              <a:xfrm>
                <a:off x="463248" y="3283242"/>
                <a:ext cx="837632" cy="8636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215900" dist="38100" dir="5400000" algn="t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463248" y="3283242"/>
                <a:ext cx="837632" cy="8636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>
              <a:xfrm flipH="1">
                <a:off x="463248" y="3283242"/>
                <a:ext cx="837632" cy="8636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TextBox 194"/>
            <p:cNvSpPr txBox="1"/>
            <p:nvPr/>
          </p:nvSpPr>
          <p:spPr>
            <a:xfrm>
              <a:off x="4645642" y="5681110"/>
              <a:ext cx="1440000" cy="538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900" spc="-50" dirty="0"/>
                <a:t>입으로 숨 쉬면 치아 건강이 </a:t>
              </a:r>
              <a:r>
                <a:rPr lang="en-US" altLang="ko-KR" sz="900" spc="-50" dirty="0" smtClean="0"/>
                <a:t/>
              </a:r>
              <a:br>
                <a:rPr lang="en-US" altLang="ko-KR" sz="900" spc="-50" dirty="0" smtClean="0"/>
              </a:br>
              <a:r>
                <a:rPr lang="ko-KR" altLang="en-US" sz="900" spc="-50" dirty="0" smtClean="0"/>
                <a:t>위험하다</a:t>
              </a:r>
              <a:r>
                <a:rPr lang="en-US" altLang="ko-KR" sz="900" spc="-50" dirty="0"/>
                <a:t>! </a:t>
              </a:r>
              <a:r>
                <a:rPr lang="ko-KR" altLang="en-US" sz="900" spc="-50" dirty="0"/>
                <a:t>건강을 해치는 </a:t>
              </a:r>
              <a:r>
                <a:rPr lang="en-US" altLang="ko-KR" sz="900" spc="-50" dirty="0" smtClean="0"/>
                <a:t/>
              </a:r>
              <a:br>
                <a:rPr lang="en-US" altLang="ko-KR" sz="900" spc="-50" dirty="0" smtClean="0"/>
              </a:br>
              <a:r>
                <a:rPr lang="ko-KR" altLang="en-US" sz="900" spc="-50" dirty="0" smtClean="0"/>
                <a:t>구강호흡</a:t>
              </a:r>
              <a:endParaRPr lang="en-US" altLang="ko-KR" sz="900" spc="-50" dirty="0" smtClean="0"/>
            </a:p>
            <a:p>
              <a:endParaRPr lang="en-US" altLang="ko-KR" sz="100" spc="-50" dirty="0" smtClean="0"/>
            </a:p>
            <a:p>
              <a:r>
                <a:rPr lang="en-US" altLang="ko-KR" sz="700" b="1" u="sng" spc="-50" smtClean="0"/>
                <a:t>#</a:t>
              </a:r>
              <a:r>
                <a:rPr lang="ko-KR" altLang="en-US" sz="700" b="1" u="sng" spc="-50" smtClean="0"/>
                <a:t>건강관리</a:t>
              </a:r>
              <a:endParaRPr lang="en-US" altLang="ko-KR" sz="700" spc="-50" dirty="0" smtClean="0"/>
            </a:p>
          </p:txBody>
        </p:sp>
        <p:sp>
          <p:nvSpPr>
            <p:cNvPr id="196" name="모서리가 둥근 직사각형 195"/>
            <p:cNvSpPr/>
            <p:nvPr/>
          </p:nvSpPr>
          <p:spPr>
            <a:xfrm>
              <a:off x="4987920" y="5391899"/>
              <a:ext cx="611444" cy="22593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증상</a:t>
              </a:r>
              <a:endPara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7" name="하트 196"/>
            <p:cNvSpPr/>
            <p:nvPr/>
          </p:nvSpPr>
          <p:spPr>
            <a:xfrm>
              <a:off x="5709084" y="4282097"/>
              <a:ext cx="144000" cy="144000"/>
            </a:xfrm>
            <a:prstGeom prst="hear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6134365" y="4108343"/>
            <a:ext cx="1440000" cy="1871147"/>
            <a:chOff x="6134365" y="4462373"/>
            <a:chExt cx="1440000" cy="1871147"/>
          </a:xfrm>
        </p:grpSpPr>
        <p:grpSp>
          <p:nvGrpSpPr>
            <p:cNvPr id="202" name="그룹 201"/>
            <p:cNvGrpSpPr/>
            <p:nvPr/>
          </p:nvGrpSpPr>
          <p:grpSpPr>
            <a:xfrm>
              <a:off x="6134365" y="4462373"/>
              <a:ext cx="1296000" cy="1296000"/>
              <a:chOff x="463248" y="3283242"/>
              <a:chExt cx="837632" cy="863600"/>
            </a:xfrm>
          </p:grpSpPr>
          <p:sp>
            <p:nvSpPr>
              <p:cNvPr id="206" name="직사각형 205"/>
              <p:cNvSpPr/>
              <p:nvPr/>
            </p:nvSpPr>
            <p:spPr>
              <a:xfrm>
                <a:off x="463248" y="3283242"/>
                <a:ext cx="837632" cy="8636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07" name="직선 연결선 206"/>
              <p:cNvCxnSpPr/>
              <p:nvPr/>
            </p:nvCxnSpPr>
            <p:spPr>
              <a:xfrm>
                <a:off x="463248" y="3283242"/>
                <a:ext cx="837632" cy="8636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/>
              <p:cNvCxnSpPr/>
              <p:nvPr/>
            </p:nvCxnSpPr>
            <p:spPr>
              <a:xfrm flipH="1">
                <a:off x="463248" y="3283242"/>
                <a:ext cx="837632" cy="8636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6134365" y="5933410"/>
              <a:ext cx="14400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900" dirty="0"/>
                <a:t>건치를 만드는 수면 습관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치</a:t>
              </a:r>
              <a:endParaRPr lang="en-US" altLang="ko-KR" sz="900" dirty="0"/>
            </a:p>
            <a:p>
              <a:r>
                <a:rPr lang="ko-KR" altLang="en-US" sz="900" dirty="0" err="1"/>
                <a:t>과전문의</a:t>
              </a:r>
              <a:r>
                <a:rPr lang="ko-KR" altLang="en-US" sz="900" dirty="0"/>
                <a:t> 김상환 </a:t>
              </a:r>
              <a:r>
                <a:rPr lang="ko-KR" altLang="en-US" sz="900" dirty="0" smtClean="0"/>
                <a:t>원장</a:t>
              </a:r>
              <a:r>
                <a:rPr lang="en-US" altLang="ko-KR" sz="900" dirty="0" smtClean="0"/>
                <a:t/>
              </a:r>
              <a:br>
                <a:rPr lang="en-US" altLang="ko-KR" sz="900" dirty="0" smtClean="0"/>
              </a:br>
              <a:endParaRPr lang="en-US" altLang="ko-KR" sz="100" dirty="0"/>
            </a:p>
            <a:p>
              <a:r>
                <a:rPr lang="ko-KR" altLang="en-US" sz="700" b="1" u="sng" dirty="0"/>
                <a:t>충치예방</a:t>
              </a:r>
              <a:endParaRPr lang="en-US" altLang="ko-KR" sz="700" dirty="0"/>
            </a:p>
          </p:txBody>
        </p:sp>
        <p:sp>
          <p:nvSpPr>
            <p:cNvPr id="204" name="모서리가 둥근 직사각형 203"/>
            <p:cNvSpPr/>
            <p:nvPr/>
          </p:nvSpPr>
          <p:spPr>
            <a:xfrm>
              <a:off x="6476643" y="5644199"/>
              <a:ext cx="611444" cy="22593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치아보험</a:t>
              </a:r>
              <a:endPara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5" name="하트 204"/>
            <p:cNvSpPr/>
            <p:nvPr/>
          </p:nvSpPr>
          <p:spPr>
            <a:xfrm>
              <a:off x="7249230" y="4534125"/>
              <a:ext cx="144000" cy="144000"/>
            </a:xfrm>
            <a:prstGeom prst="hear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1497296" y="6354000"/>
            <a:ext cx="6120000" cy="504000"/>
            <a:chOff x="1497296" y="5913312"/>
            <a:chExt cx="6120000" cy="504000"/>
          </a:xfrm>
        </p:grpSpPr>
        <p:sp>
          <p:nvSpPr>
            <p:cNvPr id="168" name="직사각형 167"/>
            <p:cNvSpPr/>
            <p:nvPr/>
          </p:nvSpPr>
          <p:spPr>
            <a:xfrm>
              <a:off x="1497296" y="5913312"/>
              <a:ext cx="6120000" cy="50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522593" y="6057590"/>
              <a:ext cx="28167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스마일케어를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구독하시고 유익한 치아정보를 받아보세요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70" name="그룹 169"/>
            <p:cNvGrpSpPr/>
            <p:nvPr/>
          </p:nvGrpSpPr>
          <p:grpSpPr>
            <a:xfrm>
              <a:off x="5281685" y="6021312"/>
              <a:ext cx="1310314" cy="288000"/>
              <a:chOff x="6221750" y="6445926"/>
              <a:chExt cx="1310314" cy="288000"/>
            </a:xfrm>
          </p:grpSpPr>
          <p:sp>
            <p:nvSpPr>
              <p:cNvPr id="172" name="직사각형 171"/>
              <p:cNvSpPr/>
              <p:nvPr/>
            </p:nvSpPr>
            <p:spPr>
              <a:xfrm>
                <a:off x="6236064" y="6445926"/>
                <a:ext cx="1296000" cy="288000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221750" y="6482204"/>
                <a:ext cx="1130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err="1" smtClean="0">
                    <a:solidFill>
                      <a:schemeClr val="bg1"/>
                    </a:solidFill>
                  </a:rPr>
                  <a:t>스마일케어</a:t>
                </a:r>
                <a:r>
                  <a:rPr lang="ko-KR" altLang="en-US" sz="800" b="1" dirty="0" smtClean="0">
                    <a:solidFill>
                      <a:schemeClr val="bg1"/>
                    </a:solidFill>
                  </a:rPr>
                  <a:t> 구독하기</a:t>
                </a:r>
                <a:endParaRPr lang="en-US" altLang="ko-KR" sz="8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71" name="그림 170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910" y="6093312"/>
              <a:ext cx="144000" cy="144001"/>
            </a:xfrm>
            <a:prstGeom prst="rect">
              <a:avLst/>
            </a:prstGeom>
          </p:spPr>
        </p:pic>
      </p:grpSp>
      <p:cxnSp>
        <p:nvCxnSpPr>
          <p:cNvPr id="8" name="직선 연결선 7"/>
          <p:cNvCxnSpPr/>
          <p:nvPr/>
        </p:nvCxnSpPr>
        <p:spPr>
          <a:xfrm>
            <a:off x="6220455" y="764704"/>
            <a:ext cx="12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6249144" y="584684"/>
            <a:ext cx="104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spc="-50" dirty="0" err="1" smtClean="0">
                <a:solidFill>
                  <a:schemeClr val="bg1">
                    <a:lumMod val="50000"/>
                  </a:schemeClr>
                </a:solidFill>
              </a:rPr>
              <a:t>검색어</a:t>
            </a:r>
            <a:r>
              <a:rPr lang="ko-KR" altLang="en-US" sz="900" spc="-50" dirty="0" smtClean="0">
                <a:solidFill>
                  <a:schemeClr val="bg1">
                    <a:lumMod val="50000"/>
                  </a:schemeClr>
                </a:solidFill>
              </a:rPr>
              <a:t> 입력</a:t>
            </a:r>
            <a:endParaRPr lang="en-US" altLang="ko-KR" sz="900" spc="-5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642445" y="948247"/>
            <a:ext cx="5840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       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건강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미용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        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교정         구강         보철         소아치과         영상검사         잇몸         치아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5" name="직선 연결선 214"/>
          <p:cNvCxnSpPr/>
          <p:nvPr/>
        </p:nvCxnSpPr>
        <p:spPr>
          <a:xfrm>
            <a:off x="1678445" y="1298835"/>
            <a:ext cx="57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2975320" y="512676"/>
            <a:ext cx="3166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매일 깨끗한 웃음 드리는 </a:t>
            </a:r>
            <a:r>
              <a:rPr lang="ko-KR" altLang="en-US" sz="1200" dirty="0" err="1" smtClean="0"/>
              <a:t>스마일케어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콘텐츠</a:t>
            </a:r>
            <a:endParaRPr lang="en-US" altLang="ko-KR" sz="1200" dirty="0"/>
          </a:p>
        </p:txBody>
      </p:sp>
      <p:graphicFrame>
        <p:nvGraphicFramePr>
          <p:cNvPr id="218" name="표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976872"/>
              </p:ext>
            </p:extLst>
          </p:nvPr>
        </p:nvGraphicFramePr>
        <p:xfrm>
          <a:off x="7691267" y="304800"/>
          <a:ext cx="2160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탐색 영역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키워드 선택</a:t>
                      </a:r>
                      <a:endParaRPr lang="ko-KR" altLang="en-US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선택한 관심 키워드와 조회 건수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관심키워드 초기화 링크 클릭 시 건강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미용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TAB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활성화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목록 기능 기본 케이스와 동일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6728530"/>
                  </a:ext>
                </a:extLst>
              </a:tr>
            </a:tbl>
          </a:graphicData>
        </a:graphic>
      </p:graphicFrame>
      <p:sp>
        <p:nvSpPr>
          <p:cNvPr id="219" name="타원 218"/>
          <p:cNvSpPr/>
          <p:nvPr/>
        </p:nvSpPr>
        <p:spPr>
          <a:xfrm>
            <a:off x="2756756" y="1376772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0" name="타원 219"/>
          <p:cNvSpPr/>
          <p:nvPr/>
        </p:nvSpPr>
        <p:spPr>
          <a:xfrm>
            <a:off x="1532620" y="1988840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450884" y="1413050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/>
              <a:t>관심키워드 초기화</a:t>
            </a:r>
            <a:endParaRPr lang="en-US" altLang="ko-KR" sz="800" u="sng" dirty="0"/>
          </a:p>
        </p:txBody>
      </p:sp>
    </p:spTree>
    <p:extLst>
      <p:ext uri="{BB962C8B-B14F-4D97-AF65-F5344CB8AC3E}">
        <p14:creationId xmlns:p14="http://schemas.microsoft.com/office/powerpoint/2010/main" val="20871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56546" y="32235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개정이력</a:t>
            </a:r>
            <a:endParaRPr lang="ko-KR" altLang="en-US" sz="1100" b="1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756945"/>
              </p:ext>
            </p:extLst>
          </p:nvPr>
        </p:nvGraphicFramePr>
        <p:xfrm>
          <a:off x="364067" y="829733"/>
          <a:ext cx="9224730" cy="37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xmlns="" val="10305095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3700505594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xmlns="" val="2928567012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xmlns="" val="1755841731"/>
                    </a:ext>
                  </a:extLst>
                </a:gridCol>
                <a:gridCol w="787399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787399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  <a:gridCol w="787399">
                  <a:extLst>
                    <a:ext uri="{9D8B030D-6E8A-4147-A177-3AD203B41FA5}">
                      <a16:colId xmlns:a16="http://schemas.microsoft.com/office/drawing/2014/main" xmlns="" val="243530867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라이나생명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화면설계서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75039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변경일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변경 사유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변경 내용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검토자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승인자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108085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2020-10-13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요건반영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//phase1-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스마일케어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11/4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 버전 구성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one page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구성하여 아래 내용이 담길 수 있도록 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1)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스마일케어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소개 영역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2)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치아건강나이체크하기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구독기능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3)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맛보기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제목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출력 영역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내용은 길어질 것을 고려해서 일정부분 본문에 보이도록 하고 상세보기버튼 클릭 시 펼쳐지는 출력 형태로 구성 *예시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브런치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4)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치아 건강 고민을 해결하세요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5)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앞으로 이런 정보를 업데이트 합니다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구독하신 분에게는 알림을 드려요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 나열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미용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교정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구강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보철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소아치과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영상검사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잇몸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치아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하고 약간의 키워드 구성 또는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구성 필요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6)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치아보험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(DTC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7)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스마일케어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구독하기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플로팅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영역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8)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구독 해지하기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 구성은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홈핏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(homefit.co.kr) +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브런치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참고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//phase2-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스마일케어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 오픈 버전 구성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(*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협의 필요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-12/9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구성중인 화면설계를 기준으로 하겠습니다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노우선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정지영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2020-10-15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요건반영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스마일케어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콘텐츠는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카드 구성이 아닌 일반 본문 글 형태의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구성으로 변경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[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더보기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제공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노우선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정지영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2020-10-20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요건반영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캠페인이벤트 업데이트 내용과 통일함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노우선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정지영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26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1498445" y="354408"/>
            <a:ext cx="6120000" cy="633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25736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탐색 영역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855620"/>
              </p:ext>
            </p:extLst>
          </p:nvPr>
        </p:nvGraphicFramePr>
        <p:xfrm>
          <a:off x="7691267" y="304800"/>
          <a:ext cx="2160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탐색 영역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MY</a:t>
                      </a:r>
                      <a:b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err="1" smtClean="0"/>
                        <a:t>대분류에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MY </a:t>
                      </a:r>
                      <a:r>
                        <a:rPr lang="ko-KR" altLang="en-US" sz="800" dirty="0" smtClean="0"/>
                        <a:t>부분을 선택하여 </a:t>
                      </a:r>
                      <a:r>
                        <a:rPr lang="ko-KR" altLang="en-US" sz="800" dirty="0" err="1" smtClean="0"/>
                        <a:t>관심설정한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콘텐츠를</a:t>
                      </a:r>
                      <a:r>
                        <a:rPr lang="ko-KR" altLang="en-US" sz="800" dirty="0" smtClean="0"/>
                        <a:t> 모아서 볼 수 있도록 함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2Phase</a:t>
                      </a:r>
                      <a:r>
                        <a:rPr lang="ko-KR" altLang="en-US" sz="800" dirty="0" smtClean="0"/>
                        <a:t>에서 제공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로그인 상태에서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관심콘텐츠가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있을 경우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목록 기능정의 일반 케이스와 동일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로그인 상태가 아닐 경우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메시지 출력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버튼 제공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로그인 상태에서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관심콘텐츠가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없을 경우 메시지 출력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설정한 관심키워드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관심 키워드 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버튼 클릭 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관심키워드 변경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레이어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출력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2975320" y="512676"/>
            <a:ext cx="3166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매일 깨끗한 웃음 드리는 </a:t>
            </a:r>
            <a:r>
              <a:rPr lang="ko-KR" altLang="en-US" sz="1200" dirty="0" err="1" smtClean="0"/>
              <a:t>스마일케어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콘텐츠</a:t>
            </a:r>
            <a:endParaRPr lang="en-US" altLang="ko-KR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642445" y="948247"/>
            <a:ext cx="5840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MY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건강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미용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교정         구강         보철         소아치과         영상검사         잇몸         치아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1678445" y="1298835"/>
            <a:ext cx="57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1678445" y="1272866"/>
            <a:ext cx="324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5410867" y="987758"/>
            <a:ext cx="57150" cy="571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812" y="354408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8812" y="507132"/>
            <a:ext cx="1368000" cy="30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8812" y="507132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상단배너 영역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8812" y="1226578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관심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시 개인화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8812" y="1946578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흥미 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베스트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8812" y="2666738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 영역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8812" y="2659651"/>
            <a:ext cx="1368000" cy="720000"/>
          </a:xfrm>
          <a:prstGeom prst="rect">
            <a:avLst/>
          </a:prstGeom>
          <a:solidFill>
            <a:srgbClr val="018BED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8812" y="3399837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1497296" y="6354000"/>
            <a:ext cx="6120000" cy="504000"/>
            <a:chOff x="1497296" y="5913312"/>
            <a:chExt cx="6120000" cy="504000"/>
          </a:xfrm>
        </p:grpSpPr>
        <p:sp>
          <p:nvSpPr>
            <p:cNvPr id="168" name="직사각형 167"/>
            <p:cNvSpPr/>
            <p:nvPr/>
          </p:nvSpPr>
          <p:spPr>
            <a:xfrm>
              <a:off x="1497296" y="5913312"/>
              <a:ext cx="6120000" cy="50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522593" y="6057590"/>
              <a:ext cx="28167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스마일케어를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구독하시고 유익한 치아정보를 받아보세요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70" name="그룹 169"/>
            <p:cNvGrpSpPr/>
            <p:nvPr/>
          </p:nvGrpSpPr>
          <p:grpSpPr>
            <a:xfrm>
              <a:off x="5281685" y="6021312"/>
              <a:ext cx="1310314" cy="288000"/>
              <a:chOff x="6221750" y="6445926"/>
              <a:chExt cx="1310314" cy="288000"/>
            </a:xfrm>
          </p:grpSpPr>
          <p:sp>
            <p:nvSpPr>
              <p:cNvPr id="172" name="직사각형 171"/>
              <p:cNvSpPr/>
              <p:nvPr/>
            </p:nvSpPr>
            <p:spPr>
              <a:xfrm>
                <a:off x="6236064" y="6445926"/>
                <a:ext cx="1296000" cy="288000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221750" y="6482204"/>
                <a:ext cx="1130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err="1" smtClean="0">
                    <a:solidFill>
                      <a:schemeClr val="bg1"/>
                    </a:solidFill>
                  </a:rPr>
                  <a:t>스마일케어</a:t>
                </a:r>
                <a:r>
                  <a:rPr lang="ko-KR" altLang="en-US" sz="800" b="1" dirty="0" smtClean="0">
                    <a:solidFill>
                      <a:schemeClr val="bg1"/>
                    </a:solidFill>
                  </a:rPr>
                  <a:t> 구독하기</a:t>
                </a:r>
                <a:endParaRPr lang="en-US" altLang="ko-KR" sz="8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71" name="그림 170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910" y="6093312"/>
              <a:ext cx="144000" cy="144001"/>
            </a:xfrm>
            <a:prstGeom prst="rect">
              <a:avLst/>
            </a:prstGeom>
          </p:spPr>
        </p:pic>
      </p:grpSp>
      <p:sp>
        <p:nvSpPr>
          <p:cNvPr id="174" name="모서리가 둥근 직사각형 173"/>
          <p:cNvSpPr/>
          <p:nvPr/>
        </p:nvSpPr>
        <p:spPr>
          <a:xfrm>
            <a:off x="1685488" y="1448780"/>
            <a:ext cx="638222" cy="193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4000" tIns="7200" rIns="54000" bIns="72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치아관리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2385144" y="1448780"/>
            <a:ext cx="435056" cy="193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4000" tIns="7200" rIns="54000" bIns="72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구강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828764" y="1448780"/>
            <a:ext cx="936108" cy="215444"/>
            <a:chOff x="2828764" y="1448780"/>
            <a:chExt cx="936108" cy="215444"/>
          </a:xfrm>
        </p:grpSpPr>
        <p:sp>
          <p:nvSpPr>
            <p:cNvPr id="178" name="TextBox 177"/>
            <p:cNvSpPr txBox="1"/>
            <p:nvPr/>
          </p:nvSpPr>
          <p:spPr>
            <a:xfrm>
              <a:off x="2828764" y="1448780"/>
              <a:ext cx="8899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pc="-50" dirty="0" smtClean="0"/>
                <a:t>관심 키워드 변경</a:t>
              </a:r>
              <a:endParaRPr lang="en-US" altLang="ko-KR" sz="800" spc="-50" dirty="0"/>
            </a:p>
          </p:txBody>
        </p:sp>
        <p:pic>
          <p:nvPicPr>
            <p:cNvPr id="179" name="그림 1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6872" y="1502502"/>
              <a:ext cx="108000" cy="1080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2" name="그룹 181"/>
          <p:cNvGrpSpPr/>
          <p:nvPr/>
        </p:nvGrpSpPr>
        <p:grpSpPr>
          <a:xfrm>
            <a:off x="1668194" y="1953103"/>
            <a:ext cx="1296000" cy="1296000"/>
            <a:chOff x="463248" y="3283242"/>
            <a:chExt cx="837632" cy="863600"/>
          </a:xfrm>
        </p:grpSpPr>
        <p:sp>
          <p:nvSpPr>
            <p:cNvPr id="183" name="직사각형 182"/>
            <p:cNvSpPr/>
            <p:nvPr/>
          </p:nvSpPr>
          <p:spPr>
            <a:xfrm>
              <a:off x="463248" y="3283242"/>
              <a:ext cx="837632" cy="863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84" name="직선 연결선 183"/>
            <p:cNvCxnSpPr/>
            <p:nvPr/>
          </p:nvCxnSpPr>
          <p:spPr>
            <a:xfrm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flipH="1"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/>
          <p:cNvSpPr txBox="1"/>
          <p:nvPr/>
        </p:nvSpPr>
        <p:spPr>
          <a:xfrm>
            <a:off x="1668194" y="3424139"/>
            <a:ext cx="1440000" cy="53860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spc="-50" dirty="0"/>
              <a:t>나의 치아 나이는 몇 살</a:t>
            </a:r>
            <a:r>
              <a:rPr lang="en-US" altLang="ko-KR" sz="900" spc="-50" dirty="0"/>
              <a:t>? </a:t>
            </a:r>
            <a:r>
              <a:rPr lang="en-US" altLang="ko-KR" sz="900" spc="-50" dirty="0" smtClean="0"/>
              <a:t/>
            </a:r>
            <a:br>
              <a:rPr lang="en-US" altLang="ko-KR" sz="900" spc="-50" dirty="0" smtClean="0"/>
            </a:br>
            <a:r>
              <a:rPr lang="ko-KR" altLang="en-US" sz="900" spc="-50" dirty="0" smtClean="0"/>
              <a:t>재미로 </a:t>
            </a:r>
            <a:r>
              <a:rPr lang="ko-KR" altLang="en-US" sz="900" spc="-50" dirty="0"/>
              <a:t>보는 건강 자가진단 </a:t>
            </a:r>
            <a:r>
              <a:rPr lang="en-US" altLang="ko-KR" sz="900" spc="-50" dirty="0" smtClean="0"/>
              <a:t/>
            </a:r>
            <a:br>
              <a:rPr lang="en-US" altLang="ko-KR" sz="900" spc="-50" dirty="0" smtClean="0"/>
            </a:br>
            <a:r>
              <a:rPr lang="ko-KR" altLang="en-US" sz="900" spc="-50" dirty="0" smtClean="0"/>
              <a:t>테스트</a:t>
            </a:r>
            <a:endParaRPr lang="en-US" altLang="ko-KR" sz="900" spc="-50" dirty="0" smtClean="0"/>
          </a:p>
          <a:p>
            <a:endParaRPr lang="en-US" altLang="ko-KR" sz="100" spc="-50" dirty="0" smtClean="0"/>
          </a:p>
          <a:p>
            <a:r>
              <a:rPr lang="en-US" altLang="ko-KR" sz="700" b="1" u="sng" spc="-50" smtClean="0"/>
              <a:t>#</a:t>
            </a:r>
            <a:r>
              <a:rPr lang="ko-KR" altLang="en-US" sz="700" b="1" u="sng" spc="-50" smtClean="0"/>
              <a:t>테스트</a:t>
            </a:r>
            <a:r>
              <a:rPr lang="ko-KR" altLang="en-US" sz="700" b="1" spc="-50" smtClean="0"/>
              <a:t> </a:t>
            </a:r>
            <a:r>
              <a:rPr lang="en-US" altLang="ko-KR" sz="700" b="1" u="sng" spc="-50" smtClean="0"/>
              <a:t>#</a:t>
            </a:r>
            <a:r>
              <a:rPr lang="ko-KR" altLang="en-US" sz="700" b="1" u="sng" spc="-50" smtClean="0"/>
              <a:t>자가진단</a:t>
            </a:r>
            <a:endParaRPr lang="en-US" altLang="ko-KR" sz="700" spc="-50" dirty="0" smtClean="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2010472" y="3134928"/>
            <a:ext cx="611444" cy="22593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endParaRPr lang="ko-KR" altLang="en-US" sz="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8" name="그룹 187"/>
          <p:cNvGrpSpPr/>
          <p:nvPr/>
        </p:nvGrpSpPr>
        <p:grpSpPr>
          <a:xfrm>
            <a:off x="3156918" y="1953101"/>
            <a:ext cx="1296000" cy="1296000"/>
            <a:chOff x="463248" y="3283242"/>
            <a:chExt cx="837632" cy="863600"/>
          </a:xfrm>
        </p:grpSpPr>
        <p:sp>
          <p:nvSpPr>
            <p:cNvPr id="189" name="직사각형 188"/>
            <p:cNvSpPr/>
            <p:nvPr/>
          </p:nvSpPr>
          <p:spPr>
            <a:xfrm>
              <a:off x="463248" y="3283242"/>
              <a:ext cx="837632" cy="863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90" name="직선 연결선 189"/>
            <p:cNvCxnSpPr/>
            <p:nvPr/>
          </p:nvCxnSpPr>
          <p:spPr>
            <a:xfrm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 flipH="1"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TextBox 191"/>
          <p:cNvSpPr txBox="1"/>
          <p:nvPr/>
        </p:nvSpPr>
        <p:spPr>
          <a:xfrm>
            <a:off x="3156918" y="3424137"/>
            <a:ext cx="1440000" cy="40011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spc="-50" dirty="0" smtClean="0"/>
              <a:t>치아의 </a:t>
            </a:r>
            <a:r>
              <a:rPr lang="ko-KR" altLang="en-US" sz="900" spc="-50" dirty="0" err="1" smtClean="0"/>
              <a:t>까마낵은</a:t>
            </a:r>
            <a:r>
              <a:rPr lang="ko-KR" altLang="en-US" sz="900" spc="-50" dirty="0" smtClean="0"/>
              <a:t> 모두 썩은</a:t>
            </a:r>
            <a:endParaRPr lang="en-US" altLang="ko-KR" sz="900" spc="-50" dirty="0" smtClean="0"/>
          </a:p>
          <a:p>
            <a:r>
              <a:rPr lang="ko-KR" altLang="en-US" sz="900" spc="-50" dirty="0" smtClean="0"/>
              <a:t>부위</a:t>
            </a:r>
            <a:r>
              <a:rPr lang="en-US" altLang="ko-KR" sz="900" spc="-50" dirty="0" smtClean="0"/>
              <a:t>? </a:t>
            </a:r>
            <a:r>
              <a:rPr lang="ko-KR" altLang="en-US" sz="900" spc="-50" dirty="0" smtClean="0"/>
              <a:t>치아건강 오해와 진실</a:t>
            </a:r>
            <a:endParaRPr lang="en-US" altLang="ko-KR" sz="900" spc="-50" dirty="0" smtClean="0"/>
          </a:p>
          <a:p>
            <a:endParaRPr lang="en-US" altLang="ko-KR" sz="100" spc="-50" dirty="0" smtClean="0"/>
          </a:p>
          <a:p>
            <a:r>
              <a:rPr lang="en-US" altLang="ko-KR" sz="700" b="1" u="sng" spc="-50" smtClean="0"/>
              <a:t>#</a:t>
            </a:r>
            <a:r>
              <a:rPr lang="ko-KR" altLang="en-US" sz="700" b="1" u="sng" spc="-50" smtClean="0"/>
              <a:t>충치예방</a:t>
            </a:r>
            <a:endParaRPr lang="en-US" altLang="ko-KR" sz="700" spc="-50" dirty="0" smtClean="0"/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3499196" y="3134926"/>
            <a:ext cx="611444" cy="22593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예방법</a:t>
            </a:r>
            <a:endParaRPr lang="ko-KR" altLang="en-US" sz="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4" name="그룹 193"/>
          <p:cNvGrpSpPr/>
          <p:nvPr/>
        </p:nvGrpSpPr>
        <p:grpSpPr>
          <a:xfrm>
            <a:off x="4645642" y="1700808"/>
            <a:ext cx="1296000" cy="1296000"/>
            <a:chOff x="463248" y="3283242"/>
            <a:chExt cx="837632" cy="863600"/>
          </a:xfrm>
        </p:grpSpPr>
        <p:sp>
          <p:nvSpPr>
            <p:cNvPr id="195" name="직사각형 194"/>
            <p:cNvSpPr/>
            <p:nvPr/>
          </p:nvSpPr>
          <p:spPr>
            <a:xfrm>
              <a:off x="463248" y="3283242"/>
              <a:ext cx="837632" cy="863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215900" dist="381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96" name="직선 연결선 195"/>
            <p:cNvCxnSpPr/>
            <p:nvPr/>
          </p:nvCxnSpPr>
          <p:spPr>
            <a:xfrm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 flipH="1"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extBox 197"/>
          <p:cNvSpPr txBox="1"/>
          <p:nvPr/>
        </p:nvSpPr>
        <p:spPr>
          <a:xfrm>
            <a:off x="4645642" y="3171845"/>
            <a:ext cx="1440000" cy="53860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spc="-50" dirty="0"/>
              <a:t>입으로 숨 쉬면 치아 건강이 </a:t>
            </a:r>
            <a:r>
              <a:rPr lang="en-US" altLang="ko-KR" sz="900" spc="-50" dirty="0" smtClean="0"/>
              <a:t/>
            </a:r>
            <a:br>
              <a:rPr lang="en-US" altLang="ko-KR" sz="900" spc="-50" dirty="0" smtClean="0"/>
            </a:br>
            <a:r>
              <a:rPr lang="ko-KR" altLang="en-US" sz="900" spc="-50" dirty="0" smtClean="0"/>
              <a:t>위험하다</a:t>
            </a:r>
            <a:r>
              <a:rPr lang="en-US" altLang="ko-KR" sz="900" spc="-50" dirty="0"/>
              <a:t>! </a:t>
            </a:r>
            <a:r>
              <a:rPr lang="ko-KR" altLang="en-US" sz="900" spc="-50" dirty="0"/>
              <a:t>건강을 해치는 </a:t>
            </a:r>
            <a:r>
              <a:rPr lang="en-US" altLang="ko-KR" sz="900" spc="-50" dirty="0" smtClean="0"/>
              <a:t/>
            </a:r>
            <a:br>
              <a:rPr lang="en-US" altLang="ko-KR" sz="900" spc="-50" dirty="0" smtClean="0"/>
            </a:br>
            <a:r>
              <a:rPr lang="ko-KR" altLang="en-US" sz="900" spc="-50" dirty="0" smtClean="0"/>
              <a:t>구강호흡</a:t>
            </a:r>
            <a:endParaRPr lang="en-US" altLang="ko-KR" sz="900" spc="-50" dirty="0" smtClean="0"/>
          </a:p>
          <a:p>
            <a:endParaRPr lang="en-US" altLang="ko-KR" sz="100" spc="-50" dirty="0" smtClean="0"/>
          </a:p>
          <a:p>
            <a:r>
              <a:rPr lang="en-US" altLang="ko-KR" sz="700" b="1" u="sng" spc="-50" smtClean="0"/>
              <a:t>#</a:t>
            </a:r>
            <a:r>
              <a:rPr lang="ko-KR" altLang="en-US" sz="700" b="1" u="sng" spc="-50" smtClean="0"/>
              <a:t>건강관리</a:t>
            </a:r>
            <a:endParaRPr lang="en-US" altLang="ko-KR" sz="700" spc="-50" dirty="0" smtClean="0"/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4987920" y="2882634"/>
            <a:ext cx="611444" cy="22593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증상</a:t>
            </a:r>
            <a:endParaRPr lang="ko-KR" altLang="en-US" sz="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6134365" y="1953108"/>
            <a:ext cx="1296000" cy="1296000"/>
            <a:chOff x="463248" y="3283242"/>
            <a:chExt cx="837632" cy="863600"/>
          </a:xfrm>
        </p:grpSpPr>
        <p:sp>
          <p:nvSpPr>
            <p:cNvPr id="201" name="직사각형 200"/>
            <p:cNvSpPr/>
            <p:nvPr/>
          </p:nvSpPr>
          <p:spPr>
            <a:xfrm>
              <a:off x="463248" y="3283242"/>
              <a:ext cx="837632" cy="863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02" name="직선 연결선 201"/>
            <p:cNvCxnSpPr/>
            <p:nvPr/>
          </p:nvCxnSpPr>
          <p:spPr>
            <a:xfrm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flipH="1"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/>
          <p:cNvSpPr txBox="1"/>
          <p:nvPr/>
        </p:nvSpPr>
        <p:spPr>
          <a:xfrm>
            <a:off x="6134365" y="3424145"/>
            <a:ext cx="1440000" cy="53860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spc="-50" dirty="0"/>
              <a:t>치과치료 급여</a:t>
            </a:r>
            <a:r>
              <a:rPr lang="en-US" altLang="ko-KR" sz="900" spc="-50" dirty="0"/>
              <a:t>/</a:t>
            </a:r>
            <a:r>
              <a:rPr lang="ko-KR" altLang="en-US" sz="900" spc="-50" dirty="0" err="1"/>
              <a:t>비급여</a:t>
            </a:r>
            <a:r>
              <a:rPr lang="ko-KR" altLang="en-US" sz="900" spc="-50" dirty="0"/>
              <a:t> </a:t>
            </a:r>
            <a:r>
              <a:rPr lang="ko-KR" altLang="en-US" sz="900" spc="-50" dirty="0" smtClean="0"/>
              <a:t>항목</a:t>
            </a:r>
            <a:r>
              <a:rPr lang="en-US" altLang="ko-KR" sz="900" spc="-50" dirty="0" smtClean="0"/>
              <a:t/>
            </a:r>
            <a:br>
              <a:rPr lang="en-US" altLang="ko-KR" sz="900" spc="-50" dirty="0" smtClean="0"/>
            </a:br>
            <a:r>
              <a:rPr lang="ko-KR" altLang="en-US" sz="900" spc="-50" dirty="0" smtClean="0"/>
              <a:t>으로 </a:t>
            </a:r>
            <a:r>
              <a:rPr lang="ko-KR" altLang="en-US" sz="900" spc="-50" dirty="0"/>
              <a:t>알아보는 치아보험이 </a:t>
            </a:r>
            <a:r>
              <a:rPr lang="en-US" altLang="ko-KR" sz="900" spc="-50" dirty="0" smtClean="0"/>
              <a:t/>
            </a:r>
            <a:br>
              <a:rPr lang="en-US" altLang="ko-KR" sz="900" spc="-50" dirty="0" smtClean="0"/>
            </a:br>
            <a:r>
              <a:rPr lang="ko-KR" altLang="en-US" sz="900" spc="-50" dirty="0" smtClean="0"/>
              <a:t>필요한 </a:t>
            </a:r>
            <a:r>
              <a:rPr lang="ko-KR" altLang="en-US" sz="900" spc="-50" dirty="0"/>
              <a:t>이유</a:t>
            </a:r>
            <a:endParaRPr lang="en-US" altLang="ko-KR" sz="900" spc="-50" dirty="0" smtClean="0"/>
          </a:p>
          <a:p>
            <a:endParaRPr lang="en-US" altLang="ko-KR" sz="100" spc="-50" dirty="0" smtClean="0"/>
          </a:p>
          <a:p>
            <a:r>
              <a:rPr lang="en-US" altLang="ko-KR" sz="700" b="1" u="sng" spc="-50" smtClean="0"/>
              <a:t>#</a:t>
            </a:r>
            <a:r>
              <a:rPr lang="ko-KR" altLang="en-US" sz="700" b="1" u="sng" spc="-50" smtClean="0"/>
              <a:t>치아보험</a:t>
            </a:r>
            <a:endParaRPr lang="en-US" altLang="ko-KR" sz="700" spc="-50" dirty="0" smtClean="0"/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6476643" y="3134934"/>
            <a:ext cx="611444" cy="22593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치아보험</a:t>
            </a:r>
            <a:endParaRPr lang="ko-KR" altLang="en-US" sz="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" name="하트 205"/>
          <p:cNvSpPr/>
          <p:nvPr/>
        </p:nvSpPr>
        <p:spPr>
          <a:xfrm>
            <a:off x="2756756" y="2024860"/>
            <a:ext cx="144000" cy="144000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7" name="하트 206"/>
          <p:cNvSpPr/>
          <p:nvPr/>
        </p:nvSpPr>
        <p:spPr>
          <a:xfrm>
            <a:off x="4232920" y="2024860"/>
            <a:ext cx="144000" cy="144000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하트 207"/>
          <p:cNvSpPr/>
          <p:nvPr/>
        </p:nvSpPr>
        <p:spPr>
          <a:xfrm>
            <a:off x="5709084" y="1772832"/>
            <a:ext cx="144000" cy="144000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하트 208"/>
          <p:cNvSpPr/>
          <p:nvPr/>
        </p:nvSpPr>
        <p:spPr>
          <a:xfrm>
            <a:off x="7249230" y="2024860"/>
            <a:ext cx="144000" cy="144000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1424608" y="1916832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663008" y="4329132"/>
            <a:ext cx="17908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로그인이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필요한 서비스입니다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로그인을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해주세요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2" name="타원 101"/>
          <p:cNvSpPr/>
          <p:nvPr/>
        </p:nvSpPr>
        <p:spPr>
          <a:xfrm>
            <a:off x="1532620" y="1376772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720716" y="5553236"/>
            <a:ext cx="16754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관심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콘텐츠가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없습니다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관심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콘텐츠를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추가해주세요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2907516" y="5445224"/>
            <a:ext cx="3312368" cy="576000"/>
          </a:xfrm>
          <a:prstGeom prst="rect">
            <a:avLst/>
          </a:prstGeom>
          <a:solidFill>
            <a:srgbClr val="FF0000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2828764" y="5373216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892445" y="4761180"/>
            <a:ext cx="1332000" cy="288000"/>
            <a:chOff x="4052900" y="4761148"/>
            <a:chExt cx="1332000" cy="288000"/>
          </a:xfrm>
        </p:grpSpPr>
        <p:sp>
          <p:nvSpPr>
            <p:cNvPr id="95" name="직사각형 94"/>
            <p:cNvSpPr/>
            <p:nvPr/>
          </p:nvSpPr>
          <p:spPr>
            <a:xfrm>
              <a:off x="4052900" y="4761148"/>
              <a:ext cx="1332000" cy="2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9036" y="4851148"/>
              <a:ext cx="108000" cy="108000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4095683" y="4797426"/>
              <a:ext cx="1152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로그인 페이지로 이동</a:t>
              </a:r>
              <a:endParaRPr lang="en-US" altLang="ko-KR" sz="800" dirty="0"/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2907516" y="4221088"/>
            <a:ext cx="3312368" cy="1044116"/>
          </a:xfrm>
          <a:prstGeom prst="rect">
            <a:avLst/>
          </a:prstGeom>
          <a:solidFill>
            <a:srgbClr val="FF0000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2828764" y="4149080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7292636" y="584684"/>
            <a:ext cx="144000" cy="144000"/>
            <a:chOff x="7905041" y="3560816"/>
            <a:chExt cx="284445" cy="285134"/>
          </a:xfrm>
        </p:grpSpPr>
        <p:sp>
          <p:nvSpPr>
            <p:cNvPr id="107" name="타원 106"/>
            <p:cNvSpPr/>
            <p:nvPr/>
          </p:nvSpPr>
          <p:spPr>
            <a:xfrm>
              <a:off x="7905041" y="3560816"/>
              <a:ext cx="216024" cy="216024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8" name="직선 연결선 107"/>
            <p:cNvCxnSpPr/>
            <p:nvPr/>
          </p:nvCxnSpPr>
          <p:spPr>
            <a:xfrm>
              <a:off x="8092273" y="3748550"/>
              <a:ext cx="97213" cy="9740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9" name="직선 연결선 108"/>
          <p:cNvCxnSpPr/>
          <p:nvPr/>
        </p:nvCxnSpPr>
        <p:spPr>
          <a:xfrm>
            <a:off x="6220455" y="764704"/>
            <a:ext cx="12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249144" y="584684"/>
            <a:ext cx="104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spc="-50" dirty="0" err="1" smtClean="0">
                <a:solidFill>
                  <a:schemeClr val="bg1">
                    <a:lumMod val="50000"/>
                  </a:schemeClr>
                </a:solidFill>
              </a:rPr>
              <a:t>검색어</a:t>
            </a:r>
            <a:r>
              <a:rPr lang="ko-KR" altLang="en-US" sz="900" spc="-50" dirty="0" smtClean="0">
                <a:solidFill>
                  <a:schemeClr val="bg1">
                    <a:lumMod val="50000"/>
                  </a:schemeClr>
                </a:solidFill>
              </a:rPr>
              <a:t> 입력</a:t>
            </a:r>
            <a:endParaRPr lang="en-US" altLang="ko-KR" sz="900" spc="-5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774633" y="3056591"/>
            <a:ext cx="2356734" cy="74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라이나생명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800" b="1" dirty="0" smtClean="0"/>
              <a:t>2Phase - </a:t>
            </a:r>
            <a:r>
              <a:rPr lang="ko-KR" altLang="en-US" sz="2800" b="1" dirty="0" smtClean="0"/>
              <a:t>상세</a:t>
            </a:r>
            <a:endParaRPr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21568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35628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콘텐츠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상세내용 영역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343757"/>
              </p:ext>
            </p:extLst>
          </p:nvPr>
        </p:nvGraphicFramePr>
        <p:xfrm>
          <a:off x="7691267" y="304800"/>
          <a:ext cx="21600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콘텐츠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상세내용 영역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2Depth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메뉴 출력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제목 출력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 설정 키워드 출력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98896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동영상 영역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관리자에서 동영상 사용여부가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이고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,  URL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이 정상 등록되었을 때 동영상 템플릿 출력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에디터 영역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관리자에서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에디터 영역에서 작성한 내용 출력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(AS-IS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동일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조회수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관심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콘텐츠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추가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관심수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비활성화 상태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클릭 시 활성화 상태로 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로그인 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MY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추가됨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활성화 상태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비활성화 상태로 변경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로그인 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MY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에서 삭제됨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별도의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즉시 반영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비회원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로그아웃 상태 시 쿠키 저장 데이터 활용하여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count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전체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관심수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노출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공유하기 기능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소셜미디어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아이콘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공유팝업 출력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URL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복사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“URL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 복사되었습니다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.” Alert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메시지 출력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목록 버튼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서브메인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카테고리 영역으로 이동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상세 카테고리 연동하여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구독하기 띠 배너 하단 고정 노출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스크롤 시 하단 배너 영역 노출 시 해당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띠배너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미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콘텐츠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내용 습득 시 방해가 되지 않도록 닫기 버튼 제공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쿠기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저장 제공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497296" y="354408"/>
            <a:ext cx="6120000" cy="63664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21083"/>
              </p:ext>
            </p:extLst>
          </p:nvPr>
        </p:nvGraphicFramePr>
        <p:xfrm>
          <a:off x="1677276" y="847047"/>
          <a:ext cx="5760000" cy="550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9490"/>
                <a:gridCol w="4820510"/>
              </a:tblGrid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제목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라이나</a:t>
                      </a:r>
                      <a:r>
                        <a:rPr lang="en-US" altLang="ko-KR" sz="800" dirty="0" smtClean="0"/>
                        <a:t>X</a:t>
                      </a:r>
                      <a:r>
                        <a:rPr lang="ko-KR" altLang="en-US" sz="800" dirty="0" smtClean="0"/>
                        <a:t>전문가 </a:t>
                      </a:r>
                      <a:r>
                        <a:rPr lang="en-US" altLang="ko-KR" sz="800" dirty="0" smtClean="0"/>
                        <a:t>| Ep 4: </a:t>
                      </a:r>
                      <a:r>
                        <a:rPr lang="ko-KR" altLang="en-US" sz="800" dirty="0" smtClean="0"/>
                        <a:t>치과 의사의 칫솔질 노하우 </a:t>
                      </a:r>
                      <a:r>
                        <a:rPr lang="en-US" altLang="ko-KR" sz="800" dirty="0" smtClean="0"/>
                        <a:t>| </a:t>
                      </a:r>
                      <a:r>
                        <a:rPr lang="ko-KR" altLang="en-US" sz="800" dirty="0" smtClean="0"/>
                        <a:t>장주혜 교수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20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276" y="1596481"/>
            <a:ext cx="5400000" cy="305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68989" y="463285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예방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94723" y="545788"/>
            <a:ext cx="50465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400"/>
              </a:spcBef>
            </a:pPr>
            <a:r>
              <a:rPr lang="ko-KR" altLang="en-US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쉽게 따라 할 수 있는 예방방법으로 건강한 치아를 유지하세요</a:t>
            </a: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750" spc="-7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85488" y="1280006"/>
            <a:ext cx="638222" cy="193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4000" tIns="7200" rIns="54000" bIns="72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치아관리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85144" y="1280006"/>
            <a:ext cx="435056" cy="193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4000" tIns="7200" rIns="54000" bIns="72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구강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68623" y="4789846"/>
            <a:ext cx="576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누구나 건강한 </a:t>
            </a:r>
            <a:r>
              <a:rPr lang="ko-KR" altLang="en-US" sz="800" dirty="0" err="1"/>
              <a:t>케어를</a:t>
            </a:r>
            <a:r>
              <a:rPr lang="ko-KR" altLang="en-US" sz="800" dirty="0"/>
              <a:t> 위하여</a:t>
            </a:r>
            <a:r>
              <a:rPr lang="en-US" altLang="ko-KR" sz="800" dirty="0"/>
              <a:t>. </a:t>
            </a:r>
            <a:endParaRPr lang="en-US" altLang="ko-KR" sz="800" dirty="0" smtClean="0"/>
          </a:p>
          <a:p>
            <a:r>
              <a:rPr lang="ko-KR" altLang="en-US" sz="800" dirty="0" smtClean="0"/>
              <a:t>라이나</a:t>
            </a:r>
            <a:r>
              <a:rPr lang="en-US" altLang="ko-KR" sz="800" dirty="0"/>
              <a:t>X</a:t>
            </a:r>
            <a:r>
              <a:rPr lang="ko-KR" altLang="en-US" sz="800" dirty="0"/>
              <a:t>전문가 </a:t>
            </a:r>
            <a:r>
              <a:rPr lang="en-US" altLang="ko-KR" sz="800" dirty="0"/>
              <a:t>3</a:t>
            </a:r>
            <a:r>
              <a:rPr lang="ko-KR" altLang="en-US" sz="800" dirty="0"/>
              <a:t>분 건강브리핑이 함께 합니다</a:t>
            </a:r>
            <a:r>
              <a:rPr lang="en-US" altLang="ko-KR" sz="800" dirty="0" smtClean="0"/>
              <a:t>.</a:t>
            </a:r>
          </a:p>
          <a:p>
            <a:r>
              <a:rPr lang="en-US" altLang="ko-KR" sz="800" dirty="0" smtClean="0"/>
              <a:t> </a:t>
            </a:r>
          </a:p>
          <a:p>
            <a:r>
              <a:rPr lang="ko-KR" altLang="en-US" sz="800" dirty="0" smtClean="0"/>
              <a:t>서울대학교 </a:t>
            </a:r>
            <a:r>
              <a:rPr lang="ko-KR" altLang="en-US" sz="800" dirty="0"/>
              <a:t>치과병원 장주혜 교수가 말하는 치아 건강</a:t>
            </a:r>
            <a:r>
              <a:rPr lang="en-US" altLang="ko-KR" sz="800" dirty="0"/>
              <a:t>. </a:t>
            </a:r>
            <a:endParaRPr lang="en-US" altLang="ko-KR" sz="800" dirty="0" smtClean="0"/>
          </a:p>
          <a:p>
            <a:r>
              <a:rPr lang="ko-KR" altLang="en-US" sz="800" dirty="0" smtClean="0"/>
              <a:t>일반인을 </a:t>
            </a:r>
            <a:r>
              <a:rPr lang="ko-KR" altLang="en-US" sz="800" dirty="0"/>
              <a:t>위한</a:t>
            </a:r>
            <a:r>
              <a:rPr lang="en-US" altLang="ko-KR" sz="800" dirty="0"/>
              <a:t>, Ep 4. "</a:t>
            </a:r>
            <a:r>
              <a:rPr lang="ko-KR" altLang="en-US" sz="800" dirty="0"/>
              <a:t>칫솔질 노하우</a:t>
            </a:r>
            <a:r>
              <a:rPr lang="en-US" altLang="ko-KR" sz="800" dirty="0"/>
              <a:t>" 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smtClean="0"/>
              <a:t>바른 </a:t>
            </a:r>
            <a:r>
              <a:rPr lang="ko-KR" altLang="en-US" sz="800" dirty="0"/>
              <a:t>건강정보를 나눠 누구나 건강한 일상을 누리도록</a:t>
            </a:r>
            <a:r>
              <a:rPr lang="en-US" altLang="ko-KR" sz="800" dirty="0"/>
              <a:t>, 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건강브리핑을 </a:t>
            </a:r>
            <a:r>
              <a:rPr lang="ko-KR" altLang="en-US" sz="800" dirty="0"/>
              <a:t>통해 </a:t>
            </a:r>
            <a:r>
              <a:rPr lang="ko-KR" altLang="en-US" sz="800" dirty="0" err="1"/>
              <a:t>라이나생명이</a:t>
            </a:r>
            <a:r>
              <a:rPr lang="ko-KR" altLang="en-US" sz="800" dirty="0"/>
              <a:t> 전문가와 함께 </a:t>
            </a:r>
            <a:r>
              <a:rPr lang="ko-KR" altLang="en-US" sz="800" dirty="0" smtClean="0"/>
              <a:t>합니다</a:t>
            </a:r>
            <a:r>
              <a:rPr lang="en-US" altLang="ko-KR" sz="800" dirty="0" smtClean="0"/>
              <a:t>,</a:t>
            </a:r>
            <a:endParaRPr lang="en-US" altLang="ko-KR" sz="800" spc="-7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897764" y="1280006"/>
            <a:ext cx="435056" cy="193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4000" tIns="7200" rIns="54000" bIns="72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예방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540624" y="296652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32620" y="885835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466070" y="1287618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81613" y="1534901"/>
            <a:ext cx="5495132" cy="3166737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01593" y="4769938"/>
            <a:ext cx="5495132" cy="1192465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604628" y="1520788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424608" y="5050170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812" y="354408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12" y="507132"/>
            <a:ext cx="1368000" cy="21657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812" y="507132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전달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상세 내용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812" y="1226578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탐색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연관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시 개인화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8812" y="1945521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행위 선택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1)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문의하기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보험가입 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812" y="506578"/>
            <a:ext cx="1368000" cy="720000"/>
          </a:xfrm>
          <a:prstGeom prst="rect">
            <a:avLst/>
          </a:prstGeom>
          <a:solidFill>
            <a:srgbClr val="018BED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8812" y="2672916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497296" y="6354000"/>
            <a:ext cx="6120000" cy="504000"/>
            <a:chOff x="1497296" y="5913312"/>
            <a:chExt cx="6120000" cy="504000"/>
          </a:xfrm>
        </p:grpSpPr>
        <p:sp>
          <p:nvSpPr>
            <p:cNvPr id="66" name="직사각형 65"/>
            <p:cNvSpPr/>
            <p:nvPr/>
          </p:nvSpPr>
          <p:spPr>
            <a:xfrm>
              <a:off x="1497296" y="5913312"/>
              <a:ext cx="6120000" cy="50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22593" y="6057590"/>
              <a:ext cx="28167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스마일케어를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구독하시고 유익한 치아정보를 받아보세요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5281685" y="6021312"/>
              <a:ext cx="1310314" cy="288000"/>
              <a:chOff x="6221750" y="6445926"/>
              <a:chExt cx="1310314" cy="288000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6236064" y="6445926"/>
                <a:ext cx="1296000" cy="288000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221750" y="6482204"/>
                <a:ext cx="1130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err="1" smtClean="0">
                    <a:solidFill>
                      <a:schemeClr val="bg1"/>
                    </a:solidFill>
                  </a:rPr>
                  <a:t>스마일케어</a:t>
                </a:r>
                <a:r>
                  <a:rPr lang="ko-KR" altLang="en-US" sz="800" b="1" dirty="0" smtClean="0">
                    <a:solidFill>
                      <a:schemeClr val="bg1"/>
                    </a:solidFill>
                  </a:rPr>
                  <a:t> 구독하기</a:t>
                </a:r>
                <a:endParaRPr lang="en-US" altLang="ko-KR" sz="8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910" y="6093312"/>
              <a:ext cx="144000" cy="144001"/>
            </a:xfrm>
            <a:prstGeom prst="rect">
              <a:avLst/>
            </a:prstGeom>
          </p:spPr>
        </p:pic>
      </p:grpSp>
      <p:grpSp>
        <p:nvGrpSpPr>
          <p:cNvPr id="75" name="그룹 74"/>
          <p:cNvGrpSpPr/>
          <p:nvPr/>
        </p:nvGrpSpPr>
        <p:grpSpPr>
          <a:xfrm>
            <a:off x="1497296" y="6354000"/>
            <a:ext cx="6120000" cy="504000"/>
            <a:chOff x="1497296" y="5913312"/>
            <a:chExt cx="6120000" cy="504000"/>
          </a:xfrm>
        </p:grpSpPr>
        <p:sp>
          <p:nvSpPr>
            <p:cNvPr id="76" name="직사각형 75"/>
            <p:cNvSpPr/>
            <p:nvPr/>
          </p:nvSpPr>
          <p:spPr>
            <a:xfrm>
              <a:off x="1497296" y="5913312"/>
              <a:ext cx="6120000" cy="50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522593" y="6057590"/>
              <a:ext cx="28167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스마일케어를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구독하시고 유익한 치아정보를 받아보세요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5281685" y="6021312"/>
              <a:ext cx="1310314" cy="288000"/>
              <a:chOff x="6221750" y="6445926"/>
              <a:chExt cx="1310314" cy="288000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6236064" y="6445926"/>
                <a:ext cx="1296000" cy="288000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221750" y="6482204"/>
                <a:ext cx="1130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err="1" smtClean="0">
                    <a:solidFill>
                      <a:schemeClr val="bg1"/>
                    </a:solidFill>
                  </a:rPr>
                  <a:t>스마일케어</a:t>
                </a:r>
                <a:r>
                  <a:rPr lang="ko-KR" altLang="en-US" sz="800" b="1" dirty="0" smtClean="0">
                    <a:solidFill>
                      <a:schemeClr val="bg1"/>
                    </a:solidFill>
                  </a:rPr>
                  <a:t> 구독하기</a:t>
                </a:r>
                <a:endParaRPr lang="en-US" altLang="ko-KR" sz="8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910" y="6093312"/>
              <a:ext cx="144000" cy="144001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7221272" y="6516000"/>
            <a:ext cx="180000" cy="180000"/>
            <a:chOff x="4767146" y="1355721"/>
            <a:chExt cx="1152000" cy="1152000"/>
          </a:xfrm>
        </p:grpSpPr>
        <p:cxnSp>
          <p:nvCxnSpPr>
            <p:cNvPr id="83" name="직선 연결선 82"/>
            <p:cNvCxnSpPr/>
            <p:nvPr/>
          </p:nvCxnSpPr>
          <p:spPr>
            <a:xfrm>
              <a:off x="4767146" y="1355721"/>
              <a:ext cx="1152000" cy="1152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flipH="1">
              <a:off x="4767146" y="1355721"/>
              <a:ext cx="1152000" cy="1152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2252748" y="5977767"/>
            <a:ext cx="432000" cy="360000"/>
            <a:chOff x="8695535" y="6093296"/>
            <a:chExt cx="432000" cy="360000"/>
          </a:xfrm>
        </p:grpSpPr>
        <p:grpSp>
          <p:nvGrpSpPr>
            <p:cNvPr id="22" name="그룹 21"/>
            <p:cNvGrpSpPr/>
            <p:nvPr/>
          </p:nvGrpSpPr>
          <p:grpSpPr>
            <a:xfrm>
              <a:off x="8695535" y="6093296"/>
              <a:ext cx="432000" cy="360000"/>
              <a:chOff x="8694866" y="6093296"/>
              <a:chExt cx="478873" cy="476323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8697416" y="6093296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8697416" y="6093296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H="1">
                <a:off x="8694866" y="6093296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TextBox 26"/>
            <p:cNvSpPr txBox="1"/>
            <p:nvPr/>
          </p:nvSpPr>
          <p:spPr>
            <a:xfrm>
              <a:off x="8724305" y="6201308"/>
              <a:ext cx="374461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100"/>
                </a:spcBef>
              </a:pPr>
              <a:r>
                <a:rPr lang="ko-KR" altLang="en-US" sz="800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카카오톡</a:t>
              </a:r>
              <a:endParaRPr lang="ko-KR" altLang="en-US" sz="8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2756804" y="5977767"/>
            <a:ext cx="432000" cy="360000"/>
            <a:chOff x="8695535" y="6093296"/>
            <a:chExt cx="432000" cy="360000"/>
          </a:xfrm>
        </p:grpSpPr>
        <p:grpSp>
          <p:nvGrpSpPr>
            <p:cNvPr id="125" name="그룹 124"/>
            <p:cNvGrpSpPr/>
            <p:nvPr/>
          </p:nvGrpSpPr>
          <p:grpSpPr>
            <a:xfrm>
              <a:off x="8695535" y="6093296"/>
              <a:ext cx="432000" cy="360000"/>
              <a:chOff x="8694866" y="6093296"/>
              <a:chExt cx="478873" cy="476323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8697416" y="6093296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28" name="직선 연결선 127"/>
              <p:cNvCxnSpPr/>
              <p:nvPr/>
            </p:nvCxnSpPr>
            <p:spPr>
              <a:xfrm>
                <a:off x="8697416" y="6093296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/>
              <p:cNvCxnSpPr/>
              <p:nvPr/>
            </p:nvCxnSpPr>
            <p:spPr>
              <a:xfrm flipH="1">
                <a:off x="8694866" y="6093296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TextBox 26"/>
            <p:cNvSpPr txBox="1"/>
            <p:nvPr/>
          </p:nvSpPr>
          <p:spPr>
            <a:xfrm>
              <a:off x="8724306" y="6201308"/>
              <a:ext cx="374461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 algn="ctr">
                <a:spcBef>
                  <a:spcPts val="100"/>
                </a:spcBef>
                <a:defRPr sz="800" spc="-7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 dirty="0" err="1"/>
                <a:t>페이스북</a:t>
              </a:r>
              <a:endParaRPr lang="ko-KR" altLang="en-US" dirty="0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3260860" y="5977767"/>
            <a:ext cx="432000" cy="360000"/>
            <a:chOff x="8695535" y="6093296"/>
            <a:chExt cx="432000" cy="360000"/>
          </a:xfrm>
        </p:grpSpPr>
        <p:grpSp>
          <p:nvGrpSpPr>
            <p:cNvPr id="131" name="그룹 130"/>
            <p:cNvGrpSpPr/>
            <p:nvPr/>
          </p:nvGrpSpPr>
          <p:grpSpPr>
            <a:xfrm>
              <a:off x="8695535" y="6093296"/>
              <a:ext cx="432000" cy="360000"/>
              <a:chOff x="8694866" y="6093296"/>
              <a:chExt cx="478873" cy="476323"/>
            </a:xfrm>
          </p:grpSpPr>
          <p:sp>
            <p:nvSpPr>
              <p:cNvPr id="133" name="직사각형 132"/>
              <p:cNvSpPr/>
              <p:nvPr/>
            </p:nvSpPr>
            <p:spPr>
              <a:xfrm>
                <a:off x="8697412" y="6093296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>
                <a:off x="8697416" y="6093296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flipH="1">
                <a:off x="8694866" y="6093296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26"/>
            <p:cNvSpPr txBox="1"/>
            <p:nvPr/>
          </p:nvSpPr>
          <p:spPr>
            <a:xfrm>
              <a:off x="8732682" y="6201308"/>
              <a:ext cx="3600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100"/>
                </a:spcBef>
              </a:pPr>
              <a:r>
                <a:rPr lang="ko-KR" altLang="en-US" sz="8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카카오</a:t>
              </a:r>
              <a:endParaRPr lang="en-US" altLang="ko-KR" sz="8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spcBef>
                  <a:spcPts val="100"/>
                </a:spcBef>
              </a:pPr>
              <a:r>
                <a:rPr lang="ko-KR" altLang="en-US" sz="8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스토리 </a:t>
              </a: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3764916" y="5977767"/>
            <a:ext cx="432000" cy="360000"/>
            <a:chOff x="8695535" y="6093296"/>
            <a:chExt cx="432000" cy="360000"/>
          </a:xfrm>
        </p:grpSpPr>
        <p:grpSp>
          <p:nvGrpSpPr>
            <p:cNvPr id="137" name="그룹 136"/>
            <p:cNvGrpSpPr/>
            <p:nvPr/>
          </p:nvGrpSpPr>
          <p:grpSpPr>
            <a:xfrm>
              <a:off x="8695535" y="6093296"/>
              <a:ext cx="432000" cy="360000"/>
              <a:chOff x="8694866" y="6093296"/>
              <a:chExt cx="478873" cy="476323"/>
            </a:xfrm>
          </p:grpSpPr>
          <p:sp>
            <p:nvSpPr>
              <p:cNvPr id="139" name="직사각형 138"/>
              <p:cNvSpPr/>
              <p:nvPr/>
            </p:nvSpPr>
            <p:spPr>
              <a:xfrm>
                <a:off x="8697416" y="6093296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40" name="직선 연결선 139"/>
              <p:cNvCxnSpPr/>
              <p:nvPr/>
            </p:nvCxnSpPr>
            <p:spPr>
              <a:xfrm>
                <a:off x="8697416" y="6093296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>
              <a:xfrm flipH="1">
                <a:off x="8694866" y="6093296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26"/>
            <p:cNvSpPr txBox="1"/>
            <p:nvPr/>
          </p:nvSpPr>
          <p:spPr>
            <a:xfrm>
              <a:off x="8732685" y="6201308"/>
              <a:ext cx="3600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>
              <a:noAutofit/>
            </a:bodyPr>
            <a:lstStyle>
              <a:defPPr>
                <a:defRPr lang="ko-KR"/>
              </a:defPPr>
              <a:lvl1pPr algn="ctr">
                <a:spcBef>
                  <a:spcPts val="100"/>
                </a:spcBef>
                <a:defRPr sz="800" spc="-7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 dirty="0" err="1" smtClean="0"/>
                <a:t>네이버</a:t>
              </a:r>
              <a:endParaRPr lang="en-US" altLang="ko-KR" dirty="0" smtClean="0"/>
            </a:p>
            <a:p>
              <a:r>
                <a:rPr lang="ko-KR" altLang="en-US" dirty="0" err="1" smtClean="0"/>
                <a:t>블로그</a:t>
              </a:r>
              <a:endParaRPr lang="ko-KR" altLang="en-US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4268972" y="5977767"/>
            <a:ext cx="432000" cy="360000"/>
            <a:chOff x="8695535" y="6093296"/>
            <a:chExt cx="432000" cy="360000"/>
          </a:xfrm>
        </p:grpSpPr>
        <p:grpSp>
          <p:nvGrpSpPr>
            <p:cNvPr id="143" name="그룹 142"/>
            <p:cNvGrpSpPr/>
            <p:nvPr/>
          </p:nvGrpSpPr>
          <p:grpSpPr>
            <a:xfrm>
              <a:off x="8695535" y="6093296"/>
              <a:ext cx="432000" cy="360000"/>
              <a:chOff x="8694866" y="6093296"/>
              <a:chExt cx="478873" cy="476323"/>
            </a:xfrm>
          </p:grpSpPr>
          <p:sp>
            <p:nvSpPr>
              <p:cNvPr id="145" name="직사각형 144"/>
              <p:cNvSpPr/>
              <p:nvPr/>
            </p:nvSpPr>
            <p:spPr>
              <a:xfrm>
                <a:off x="8697416" y="6093296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>
                <a:off x="8697416" y="6093296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flipH="1">
                <a:off x="8694866" y="6093296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TextBox 26"/>
            <p:cNvSpPr txBox="1"/>
            <p:nvPr/>
          </p:nvSpPr>
          <p:spPr>
            <a:xfrm>
              <a:off x="8739213" y="6201308"/>
              <a:ext cx="344646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100"/>
                </a:spcBef>
              </a:pPr>
              <a:r>
                <a:rPr lang="en-US" altLang="ko-KR" sz="8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URL</a:t>
              </a:r>
              <a:r>
                <a:rPr lang="ko-KR" altLang="en-US" sz="8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복사</a:t>
              </a: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1675306" y="6035918"/>
            <a:ext cx="490756" cy="246221"/>
            <a:chOff x="6069124" y="1103370"/>
            <a:chExt cx="490756" cy="246221"/>
          </a:xfrm>
        </p:grpSpPr>
        <p:sp>
          <p:nvSpPr>
            <p:cNvPr id="149" name="TextBox 148"/>
            <p:cNvSpPr txBox="1"/>
            <p:nvPr/>
          </p:nvSpPr>
          <p:spPr>
            <a:xfrm>
              <a:off x="6290007" y="1103370"/>
              <a:ext cx="26987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1000" dirty="0" smtClean="0"/>
                <a:t>283</a:t>
              </a:r>
              <a:endParaRPr lang="en-US" altLang="ko-KR" sz="1000" dirty="0"/>
            </a:p>
          </p:txBody>
        </p:sp>
        <p:sp>
          <p:nvSpPr>
            <p:cNvPr id="151" name="하트 150"/>
            <p:cNvSpPr/>
            <p:nvPr/>
          </p:nvSpPr>
          <p:spPr>
            <a:xfrm>
              <a:off x="6069124" y="1139850"/>
              <a:ext cx="180000" cy="180000"/>
            </a:xfrm>
            <a:prstGeom prst="hear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3" name="모서리가 둥근 직사각형 152"/>
          <p:cNvSpPr/>
          <p:nvPr/>
        </p:nvSpPr>
        <p:spPr>
          <a:xfrm>
            <a:off x="6681192" y="6021288"/>
            <a:ext cx="792000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21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673678" y="894661"/>
            <a:ext cx="763598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800" dirty="0" smtClean="0"/>
              <a:t>조회수 </a:t>
            </a:r>
            <a:r>
              <a:rPr lang="en-US" altLang="ko-KR" sz="1000" dirty="0" smtClean="0"/>
              <a:t>13,239</a:t>
            </a:r>
            <a:endParaRPr lang="en-US" altLang="ko-KR" sz="1000" dirty="0"/>
          </a:p>
        </p:txBody>
      </p:sp>
      <p:sp>
        <p:nvSpPr>
          <p:cNvPr id="158" name="타원 157"/>
          <p:cNvSpPr/>
          <p:nvPr/>
        </p:nvSpPr>
        <p:spPr>
          <a:xfrm>
            <a:off x="6465168" y="908720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1424608" y="5985284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2108684" y="5913276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1568624" y="6525344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7005228" y="6525344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6645188" y="5949280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862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25002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496616" y="332655"/>
            <a:ext cx="6120000" cy="65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08041" y="416008"/>
            <a:ext cx="1221809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예방</a:t>
            </a:r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연관 </a:t>
            </a:r>
            <a:r>
              <a:rPr lang="ko-KR" altLang="en-US" sz="9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9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928792" y="987301"/>
            <a:ext cx="1152000" cy="1818284"/>
            <a:chOff x="1668194" y="1095313"/>
            <a:chExt cx="1152000" cy="1818284"/>
          </a:xfrm>
        </p:grpSpPr>
        <p:grpSp>
          <p:nvGrpSpPr>
            <p:cNvPr id="45" name="그룹 44"/>
            <p:cNvGrpSpPr/>
            <p:nvPr/>
          </p:nvGrpSpPr>
          <p:grpSpPr>
            <a:xfrm>
              <a:off x="1668194" y="1095313"/>
              <a:ext cx="1152000" cy="1152000"/>
              <a:chOff x="463248" y="3283242"/>
              <a:chExt cx="837632" cy="863600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63248" y="3283242"/>
                <a:ext cx="837632" cy="8636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7" name="직선 연결선 46"/>
              <p:cNvCxnSpPr/>
              <p:nvPr/>
            </p:nvCxnSpPr>
            <p:spPr>
              <a:xfrm>
                <a:off x="463248" y="3283242"/>
                <a:ext cx="837632" cy="8636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flipH="1">
                <a:off x="463248" y="3283242"/>
                <a:ext cx="837632" cy="8636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1668194" y="2421154"/>
              <a:ext cx="1152000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 spc="-50" dirty="0"/>
                <a:t>나의 치아 나이는 몇 살</a:t>
              </a:r>
              <a:r>
                <a:rPr lang="en-US" altLang="ko-KR" sz="800" spc="-50" dirty="0"/>
                <a:t>? </a:t>
              </a:r>
              <a:r>
                <a:rPr lang="en-US" altLang="ko-KR" sz="800" spc="-50" dirty="0" smtClean="0"/>
                <a:t/>
              </a:r>
              <a:br>
                <a:rPr lang="en-US" altLang="ko-KR" sz="800" spc="-50" dirty="0" smtClean="0"/>
              </a:br>
              <a:r>
                <a:rPr lang="ko-KR" altLang="en-US" sz="800" spc="-50" dirty="0" smtClean="0"/>
                <a:t>재미로 </a:t>
              </a:r>
              <a:r>
                <a:rPr lang="ko-KR" altLang="en-US" sz="800" spc="-50" dirty="0"/>
                <a:t>보는 건강 자가진단 </a:t>
              </a:r>
              <a:r>
                <a:rPr lang="en-US" altLang="ko-KR" sz="800" spc="-50" dirty="0" smtClean="0"/>
                <a:t/>
              </a:r>
              <a:br>
                <a:rPr lang="en-US" altLang="ko-KR" sz="800" spc="-50" dirty="0" smtClean="0"/>
              </a:br>
              <a:r>
                <a:rPr lang="ko-KR" altLang="en-US" sz="800" spc="-50" dirty="0" smtClean="0"/>
                <a:t>테스트</a:t>
              </a:r>
              <a:endParaRPr lang="en-US" altLang="ko-KR" sz="800" spc="-50" dirty="0" smtClean="0"/>
            </a:p>
            <a:p>
              <a:endParaRPr lang="en-US" altLang="ko-KR" sz="100" spc="-50" dirty="0" smtClean="0"/>
            </a:p>
            <a:p>
              <a:r>
                <a:rPr lang="en-US" altLang="ko-KR" sz="700" b="1" u="sng" spc="-50" smtClean="0"/>
                <a:t>#</a:t>
              </a:r>
              <a:r>
                <a:rPr lang="ko-KR" altLang="en-US" sz="700" b="1" u="sng" spc="-50" smtClean="0"/>
                <a:t>테스트</a:t>
              </a:r>
              <a:r>
                <a:rPr lang="ko-KR" altLang="en-US" sz="700" b="1" spc="-50" smtClean="0"/>
                <a:t> </a:t>
              </a:r>
              <a:r>
                <a:rPr lang="en-US" altLang="ko-KR" sz="700" b="1" u="sng" spc="-50" smtClean="0"/>
                <a:t>#</a:t>
              </a:r>
              <a:r>
                <a:rPr lang="ko-KR" altLang="en-US" sz="700" b="1" u="sng" spc="-50" smtClean="0"/>
                <a:t>자가진단</a:t>
              </a:r>
              <a:endParaRPr lang="en-US" altLang="ko-KR" sz="700" spc="-50" dirty="0" smtClean="0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938472" y="2140437"/>
              <a:ext cx="611444" cy="22593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endPara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284900" y="987299"/>
            <a:ext cx="1152000" cy="1695173"/>
            <a:chOff x="3156918" y="1095311"/>
            <a:chExt cx="1152000" cy="1695173"/>
          </a:xfrm>
        </p:grpSpPr>
        <p:grpSp>
          <p:nvGrpSpPr>
            <p:cNvPr id="51" name="그룹 50"/>
            <p:cNvGrpSpPr/>
            <p:nvPr/>
          </p:nvGrpSpPr>
          <p:grpSpPr>
            <a:xfrm>
              <a:off x="3156918" y="1095311"/>
              <a:ext cx="1152000" cy="1152000"/>
              <a:chOff x="463248" y="3283242"/>
              <a:chExt cx="837632" cy="863600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463248" y="3283242"/>
                <a:ext cx="837632" cy="8636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3" name="직선 연결선 52"/>
              <p:cNvCxnSpPr/>
              <p:nvPr/>
            </p:nvCxnSpPr>
            <p:spPr>
              <a:xfrm>
                <a:off x="463248" y="3283242"/>
                <a:ext cx="837632" cy="8636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H="1">
                <a:off x="463248" y="3283242"/>
                <a:ext cx="837632" cy="8636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3156918" y="2421152"/>
              <a:ext cx="1152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 spc="-50" dirty="0" smtClean="0"/>
                <a:t>치아의 </a:t>
              </a:r>
              <a:r>
                <a:rPr lang="ko-KR" altLang="en-US" sz="800" spc="-50" dirty="0" err="1" smtClean="0"/>
                <a:t>까마낵은</a:t>
              </a:r>
              <a:r>
                <a:rPr lang="ko-KR" altLang="en-US" sz="800" spc="-50" dirty="0" smtClean="0"/>
                <a:t> 모두 썩은</a:t>
              </a:r>
              <a:endParaRPr lang="en-US" altLang="ko-KR" sz="800" spc="-50" dirty="0" smtClean="0"/>
            </a:p>
            <a:p>
              <a:r>
                <a:rPr lang="ko-KR" altLang="en-US" sz="800" spc="-50" dirty="0" smtClean="0"/>
                <a:t>부위</a:t>
              </a:r>
              <a:r>
                <a:rPr lang="en-US" altLang="ko-KR" sz="800" spc="-50" dirty="0" smtClean="0"/>
                <a:t>? </a:t>
              </a:r>
              <a:r>
                <a:rPr lang="ko-KR" altLang="en-US" sz="800" spc="-50" dirty="0" smtClean="0"/>
                <a:t>치아건강 오해와 진실</a:t>
              </a:r>
              <a:endParaRPr lang="en-US" altLang="ko-KR" sz="800" spc="-50" dirty="0" smtClean="0"/>
            </a:p>
            <a:p>
              <a:endParaRPr lang="en-US" altLang="ko-KR" sz="100" spc="-50" dirty="0" smtClean="0"/>
            </a:p>
            <a:p>
              <a:r>
                <a:rPr lang="en-US" altLang="ko-KR" sz="700" b="1" u="sng" spc="-50" smtClean="0"/>
                <a:t>#</a:t>
              </a:r>
              <a:r>
                <a:rPr lang="ko-KR" altLang="en-US" sz="700" b="1" u="sng" spc="-50" smtClean="0"/>
                <a:t>충치예방</a:t>
              </a:r>
              <a:endParaRPr lang="en-US" altLang="ko-KR" sz="700" spc="-50" dirty="0" smtClean="0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427196" y="2140435"/>
              <a:ext cx="611444" cy="22593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예방법</a:t>
              </a:r>
              <a:endPara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641008" y="800708"/>
            <a:ext cx="1152000" cy="1818285"/>
            <a:chOff x="4645642" y="843018"/>
            <a:chExt cx="1152000" cy="1818285"/>
          </a:xfrm>
        </p:grpSpPr>
        <p:grpSp>
          <p:nvGrpSpPr>
            <p:cNvPr id="57" name="그룹 56"/>
            <p:cNvGrpSpPr/>
            <p:nvPr/>
          </p:nvGrpSpPr>
          <p:grpSpPr>
            <a:xfrm>
              <a:off x="4645642" y="843018"/>
              <a:ext cx="1152000" cy="1152000"/>
              <a:chOff x="463248" y="3283242"/>
              <a:chExt cx="837632" cy="863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463248" y="3283242"/>
                <a:ext cx="837632" cy="8636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215900" dist="38100" dir="5400000" algn="t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463248" y="3283242"/>
                <a:ext cx="837632" cy="8636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 flipH="1">
                <a:off x="463248" y="3283242"/>
                <a:ext cx="837632" cy="8636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4645642" y="2168860"/>
              <a:ext cx="1152000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 spc="-50" dirty="0"/>
                <a:t>입으로 숨 쉬면 치아 건강이 </a:t>
              </a:r>
              <a:r>
                <a:rPr lang="en-US" altLang="ko-KR" sz="800" spc="-50" dirty="0" smtClean="0"/>
                <a:t/>
              </a:r>
              <a:br>
                <a:rPr lang="en-US" altLang="ko-KR" sz="800" spc="-50" dirty="0" smtClean="0"/>
              </a:br>
              <a:r>
                <a:rPr lang="ko-KR" altLang="en-US" sz="800" spc="-50" dirty="0" smtClean="0"/>
                <a:t>위험하다</a:t>
              </a:r>
              <a:r>
                <a:rPr lang="en-US" altLang="ko-KR" sz="800" spc="-50" dirty="0"/>
                <a:t>! </a:t>
              </a:r>
              <a:r>
                <a:rPr lang="ko-KR" altLang="en-US" sz="800" spc="-50" dirty="0"/>
                <a:t>건강을 해치는 </a:t>
              </a:r>
              <a:r>
                <a:rPr lang="en-US" altLang="ko-KR" sz="800" spc="-50" dirty="0" smtClean="0"/>
                <a:t/>
              </a:r>
              <a:br>
                <a:rPr lang="en-US" altLang="ko-KR" sz="800" spc="-50" dirty="0" smtClean="0"/>
              </a:br>
              <a:r>
                <a:rPr lang="ko-KR" altLang="en-US" sz="800" spc="-50" dirty="0" smtClean="0"/>
                <a:t>구강호흡</a:t>
              </a:r>
              <a:endParaRPr lang="en-US" altLang="ko-KR" sz="800" spc="-50" dirty="0" smtClean="0"/>
            </a:p>
            <a:p>
              <a:endParaRPr lang="en-US" altLang="ko-KR" sz="100" spc="-50" dirty="0" smtClean="0"/>
            </a:p>
            <a:p>
              <a:r>
                <a:rPr lang="en-US" altLang="ko-KR" sz="700" b="1" u="sng" spc="-50" smtClean="0"/>
                <a:t>#</a:t>
              </a:r>
              <a:r>
                <a:rPr lang="ko-KR" altLang="en-US" sz="700" b="1" u="sng" spc="-50" smtClean="0"/>
                <a:t>건강관리</a:t>
              </a:r>
              <a:endParaRPr lang="en-US" altLang="ko-KR" sz="700" spc="-50" dirty="0" smtClean="0"/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4915920" y="1888143"/>
              <a:ext cx="611444" cy="22593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증상</a:t>
              </a:r>
              <a:endPara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997116" y="987306"/>
            <a:ext cx="1152000" cy="1818285"/>
            <a:chOff x="6134365" y="1095318"/>
            <a:chExt cx="1152000" cy="1818285"/>
          </a:xfrm>
        </p:grpSpPr>
        <p:grpSp>
          <p:nvGrpSpPr>
            <p:cNvPr id="63" name="그룹 62"/>
            <p:cNvGrpSpPr/>
            <p:nvPr/>
          </p:nvGrpSpPr>
          <p:grpSpPr>
            <a:xfrm>
              <a:off x="6134365" y="1095318"/>
              <a:ext cx="1152000" cy="1152000"/>
              <a:chOff x="463248" y="3283242"/>
              <a:chExt cx="837632" cy="863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463248" y="3283242"/>
                <a:ext cx="837632" cy="8636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65" name="직선 연결선 64"/>
              <p:cNvCxnSpPr/>
              <p:nvPr/>
            </p:nvCxnSpPr>
            <p:spPr>
              <a:xfrm>
                <a:off x="463248" y="3283242"/>
                <a:ext cx="837632" cy="8636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flipH="1">
                <a:off x="463248" y="3283242"/>
                <a:ext cx="837632" cy="8636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>
              <a:off x="6134365" y="2421160"/>
              <a:ext cx="1152000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 spc="-50" dirty="0"/>
                <a:t>치과치료 급여</a:t>
              </a:r>
              <a:r>
                <a:rPr lang="en-US" altLang="ko-KR" sz="800" spc="-50" dirty="0"/>
                <a:t>/</a:t>
              </a:r>
              <a:r>
                <a:rPr lang="ko-KR" altLang="en-US" sz="800" spc="-50" dirty="0" err="1"/>
                <a:t>비급여</a:t>
              </a:r>
              <a:r>
                <a:rPr lang="ko-KR" altLang="en-US" sz="800" spc="-50" dirty="0"/>
                <a:t> </a:t>
              </a:r>
              <a:r>
                <a:rPr lang="ko-KR" altLang="en-US" sz="800" spc="-50" dirty="0" smtClean="0"/>
                <a:t>항목</a:t>
              </a:r>
              <a:r>
                <a:rPr lang="en-US" altLang="ko-KR" sz="800" spc="-50" dirty="0" smtClean="0"/>
                <a:t/>
              </a:r>
              <a:br>
                <a:rPr lang="en-US" altLang="ko-KR" sz="800" spc="-50" dirty="0" smtClean="0"/>
              </a:br>
              <a:r>
                <a:rPr lang="ko-KR" altLang="en-US" sz="800" spc="-50" dirty="0" smtClean="0"/>
                <a:t>으로 </a:t>
              </a:r>
              <a:r>
                <a:rPr lang="ko-KR" altLang="en-US" sz="800" spc="-50" dirty="0"/>
                <a:t>알아보는 치아보험이 </a:t>
              </a:r>
              <a:r>
                <a:rPr lang="en-US" altLang="ko-KR" sz="800" spc="-50" dirty="0" smtClean="0"/>
                <a:t/>
              </a:r>
              <a:br>
                <a:rPr lang="en-US" altLang="ko-KR" sz="800" spc="-50" dirty="0" smtClean="0"/>
              </a:br>
              <a:r>
                <a:rPr lang="ko-KR" altLang="en-US" sz="800" spc="-50" dirty="0" smtClean="0"/>
                <a:t>필요한 </a:t>
              </a:r>
              <a:r>
                <a:rPr lang="ko-KR" altLang="en-US" sz="800" spc="-50" dirty="0"/>
                <a:t>이유</a:t>
              </a:r>
              <a:endParaRPr lang="en-US" altLang="ko-KR" sz="800" spc="-50" dirty="0" smtClean="0"/>
            </a:p>
            <a:p>
              <a:endParaRPr lang="en-US" altLang="ko-KR" sz="100" spc="-50" dirty="0" smtClean="0"/>
            </a:p>
            <a:p>
              <a:r>
                <a:rPr lang="en-US" altLang="ko-KR" sz="700" b="1" u="sng" spc="-50" smtClean="0"/>
                <a:t>#</a:t>
              </a:r>
              <a:r>
                <a:rPr lang="ko-KR" altLang="en-US" sz="700" b="1" u="sng" spc="-50" smtClean="0"/>
                <a:t>치아보험</a:t>
              </a:r>
              <a:endParaRPr lang="en-US" altLang="ko-KR" sz="700" spc="-50" dirty="0" smtClean="0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6404643" y="2140443"/>
              <a:ext cx="611444" cy="22593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치아보험</a:t>
              </a:r>
              <a:endPara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6285437" y="423424"/>
            <a:ext cx="1152001" cy="216000"/>
            <a:chOff x="452500" y="1394768"/>
            <a:chExt cx="1080000" cy="252000"/>
          </a:xfrm>
        </p:grpSpPr>
        <p:sp>
          <p:nvSpPr>
            <p:cNvPr id="70" name="양쪽 모서리가 둥근 사각형 69"/>
            <p:cNvSpPr/>
            <p:nvPr/>
          </p:nvSpPr>
          <p:spPr>
            <a:xfrm rot="16200000">
              <a:off x="596500" y="1250768"/>
              <a:ext cx="252000" cy="54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최신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양쪽 모서리가 둥근 사각형 70"/>
            <p:cNvSpPr/>
            <p:nvPr/>
          </p:nvSpPr>
          <p:spPr>
            <a:xfrm rot="5400000">
              <a:off x="1136500" y="1250768"/>
              <a:ext cx="252000" cy="54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err="1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최신순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 rot="5400000">
              <a:off x="630250" y="1217018"/>
              <a:ext cx="252000" cy="6075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순</a:t>
              </a:r>
              <a:endPara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1" name="직사각형 120"/>
          <p:cNvSpPr/>
          <p:nvPr/>
        </p:nvSpPr>
        <p:spPr>
          <a:xfrm>
            <a:off x="68812" y="354408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68812" y="507132"/>
            <a:ext cx="1368000" cy="21657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8812" y="507132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전달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상세 내용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8812" y="1226578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탐색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연관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시 개인화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68812" y="1945521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행위 선택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1)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문의하기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보험가입 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8812" y="1232756"/>
            <a:ext cx="1368000" cy="720000"/>
          </a:xfrm>
          <a:prstGeom prst="rect">
            <a:avLst/>
          </a:prstGeom>
          <a:solidFill>
            <a:srgbClr val="018BED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8812" y="2672916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15" y="1412776"/>
            <a:ext cx="339823" cy="339824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68624" y="1412776"/>
            <a:ext cx="339823" cy="339824"/>
          </a:xfrm>
          <a:prstGeom prst="rect">
            <a:avLst/>
          </a:prstGeom>
        </p:spPr>
      </p:pic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99512"/>
              </p:ext>
            </p:extLst>
          </p:nvPr>
        </p:nvGraphicFramePr>
        <p:xfrm>
          <a:off x="7691267" y="304800"/>
          <a:ext cx="2160000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추가탐색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영역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781241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관련콘텐츠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2Depth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타이틀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정렬기능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조회수 높은 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최신순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작성일 최신 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상세에서 제공되고 있는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콘텐츠를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제외한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2Depth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켄텐츠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전체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클릭 시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콘텐츠화면으로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9889609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추천콘텐츠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로그인 개인화 서비스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로그인시에만 노출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고객명 노출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콘텐츠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영역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관심키워드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콘텐츠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최신순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이미지썸네일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표현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클릭 시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콘텐츠화면으로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1" name="타원 130"/>
          <p:cNvSpPr/>
          <p:nvPr/>
        </p:nvSpPr>
        <p:spPr>
          <a:xfrm>
            <a:off x="6141132" y="332656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1784648" y="836712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3872880" y="332656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700938" y="3271665"/>
            <a:ext cx="1689886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홍길동님을 위한 추천 </a:t>
            </a:r>
            <a:r>
              <a:rPr lang="ko-KR" altLang="en-US" sz="9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endParaRPr lang="en-US" altLang="ko-KR" sz="9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568624" y="3656365"/>
            <a:ext cx="5954514" cy="2004883"/>
            <a:chOff x="1568624" y="3548353"/>
            <a:chExt cx="5954514" cy="2004883"/>
          </a:xfrm>
        </p:grpSpPr>
        <p:grpSp>
          <p:nvGrpSpPr>
            <p:cNvPr id="142" name="그룹 141"/>
            <p:cNvGrpSpPr/>
            <p:nvPr/>
          </p:nvGrpSpPr>
          <p:grpSpPr>
            <a:xfrm>
              <a:off x="1928792" y="3734946"/>
              <a:ext cx="1152000" cy="1818284"/>
              <a:chOff x="1668194" y="1095313"/>
              <a:chExt cx="1152000" cy="1818284"/>
            </a:xfrm>
          </p:grpSpPr>
          <p:grpSp>
            <p:nvGrpSpPr>
              <p:cNvPr id="143" name="그룹 142"/>
              <p:cNvGrpSpPr/>
              <p:nvPr/>
            </p:nvGrpSpPr>
            <p:grpSpPr>
              <a:xfrm>
                <a:off x="1668194" y="1095313"/>
                <a:ext cx="1152000" cy="1152000"/>
                <a:chOff x="463248" y="3283242"/>
                <a:chExt cx="837632" cy="863600"/>
              </a:xfrm>
            </p:grpSpPr>
            <p:sp>
              <p:nvSpPr>
                <p:cNvPr id="146" name="직사각형 145"/>
                <p:cNvSpPr/>
                <p:nvPr/>
              </p:nvSpPr>
              <p:spPr>
                <a:xfrm>
                  <a:off x="463248" y="3283242"/>
                  <a:ext cx="837632" cy="8636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1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47" name="직선 연결선 146"/>
                <p:cNvCxnSpPr/>
                <p:nvPr/>
              </p:nvCxnSpPr>
              <p:spPr>
                <a:xfrm>
                  <a:off x="463248" y="3283242"/>
                  <a:ext cx="837632" cy="86360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/>
                <p:cNvCxnSpPr/>
                <p:nvPr/>
              </p:nvCxnSpPr>
              <p:spPr>
                <a:xfrm flipH="1">
                  <a:off x="463248" y="3283242"/>
                  <a:ext cx="837632" cy="86360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4" name="TextBox 143"/>
              <p:cNvSpPr txBox="1"/>
              <p:nvPr/>
            </p:nvSpPr>
            <p:spPr>
              <a:xfrm>
                <a:off x="1668194" y="2421154"/>
                <a:ext cx="1152000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spc="-50" dirty="0"/>
                  <a:t>나의 치아 나이는 몇 살</a:t>
                </a:r>
                <a:r>
                  <a:rPr lang="en-US" altLang="ko-KR" sz="800" spc="-50" dirty="0"/>
                  <a:t>? </a:t>
                </a:r>
                <a:r>
                  <a:rPr lang="en-US" altLang="ko-KR" sz="800" spc="-50" dirty="0" smtClean="0"/>
                  <a:t/>
                </a:r>
                <a:br>
                  <a:rPr lang="en-US" altLang="ko-KR" sz="800" spc="-50" dirty="0" smtClean="0"/>
                </a:br>
                <a:r>
                  <a:rPr lang="ko-KR" altLang="en-US" sz="800" spc="-50" dirty="0" smtClean="0"/>
                  <a:t>재미로 </a:t>
                </a:r>
                <a:r>
                  <a:rPr lang="ko-KR" altLang="en-US" sz="800" spc="-50" dirty="0"/>
                  <a:t>보는 건강 자가진단 </a:t>
                </a:r>
                <a:r>
                  <a:rPr lang="en-US" altLang="ko-KR" sz="800" spc="-50" dirty="0" smtClean="0"/>
                  <a:t/>
                </a:r>
                <a:br>
                  <a:rPr lang="en-US" altLang="ko-KR" sz="800" spc="-50" dirty="0" smtClean="0"/>
                </a:br>
                <a:r>
                  <a:rPr lang="ko-KR" altLang="en-US" sz="800" spc="-50" dirty="0" smtClean="0"/>
                  <a:t>테스트</a:t>
                </a:r>
                <a:endParaRPr lang="en-US" altLang="ko-KR" sz="800" spc="-50" dirty="0" smtClean="0"/>
              </a:p>
              <a:p>
                <a:endParaRPr lang="en-US" altLang="ko-KR" sz="100" spc="-50" dirty="0" smtClean="0"/>
              </a:p>
              <a:p>
                <a:r>
                  <a:rPr lang="en-US" altLang="ko-KR" sz="700" b="1" u="sng" spc="-50" smtClean="0"/>
                  <a:t>#</a:t>
                </a:r>
                <a:r>
                  <a:rPr lang="ko-KR" altLang="en-US" sz="700" b="1" u="sng" spc="-50" smtClean="0"/>
                  <a:t>테스트</a:t>
                </a:r>
                <a:r>
                  <a:rPr lang="ko-KR" altLang="en-US" sz="700" b="1" spc="-50" smtClean="0"/>
                  <a:t> </a:t>
                </a:r>
                <a:r>
                  <a:rPr lang="en-US" altLang="ko-KR" sz="700" b="1" u="sng" spc="-50" smtClean="0"/>
                  <a:t>#</a:t>
                </a:r>
                <a:r>
                  <a:rPr lang="ko-KR" altLang="en-US" sz="700" b="1" u="sng" spc="-50" smtClean="0"/>
                  <a:t>자가진단</a:t>
                </a:r>
                <a:endParaRPr lang="en-US" altLang="ko-KR" sz="700" spc="-50" dirty="0" smtClean="0"/>
              </a:p>
            </p:txBody>
          </p:sp>
          <p:sp>
            <p:nvSpPr>
              <p:cNvPr id="145" name="모서리가 둥근 직사각형 144"/>
              <p:cNvSpPr/>
              <p:nvPr/>
            </p:nvSpPr>
            <p:spPr>
              <a:xfrm>
                <a:off x="1938472" y="2140437"/>
                <a:ext cx="611444" cy="22593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기타</a:t>
                </a:r>
                <a:endParaRPr lang="ko-KR" altLang="en-US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3284900" y="3734944"/>
              <a:ext cx="1152000" cy="1695173"/>
              <a:chOff x="3156918" y="1095311"/>
              <a:chExt cx="1152000" cy="1695173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3156918" y="1095311"/>
                <a:ext cx="1152000" cy="1152000"/>
                <a:chOff x="463248" y="3283242"/>
                <a:chExt cx="837632" cy="863600"/>
              </a:xfrm>
            </p:grpSpPr>
            <p:sp>
              <p:nvSpPr>
                <p:cNvPr id="153" name="직사각형 152"/>
                <p:cNvSpPr/>
                <p:nvPr/>
              </p:nvSpPr>
              <p:spPr>
                <a:xfrm>
                  <a:off x="463248" y="3283242"/>
                  <a:ext cx="837632" cy="8636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1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54" name="직선 연결선 153"/>
                <p:cNvCxnSpPr/>
                <p:nvPr/>
              </p:nvCxnSpPr>
              <p:spPr>
                <a:xfrm>
                  <a:off x="463248" y="3283242"/>
                  <a:ext cx="837632" cy="86360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/>
                <p:cNvCxnSpPr/>
                <p:nvPr/>
              </p:nvCxnSpPr>
              <p:spPr>
                <a:xfrm flipH="1">
                  <a:off x="463248" y="3283242"/>
                  <a:ext cx="837632" cy="86360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1" name="TextBox 150"/>
              <p:cNvSpPr txBox="1"/>
              <p:nvPr/>
            </p:nvSpPr>
            <p:spPr>
              <a:xfrm>
                <a:off x="3156918" y="2421152"/>
                <a:ext cx="1152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spc="-50" dirty="0" smtClean="0"/>
                  <a:t>치아의 </a:t>
                </a:r>
                <a:r>
                  <a:rPr lang="ko-KR" altLang="en-US" sz="800" spc="-50" dirty="0" err="1" smtClean="0"/>
                  <a:t>까마낵은</a:t>
                </a:r>
                <a:r>
                  <a:rPr lang="ko-KR" altLang="en-US" sz="800" spc="-50" dirty="0" smtClean="0"/>
                  <a:t> 모두 썩은</a:t>
                </a:r>
                <a:endParaRPr lang="en-US" altLang="ko-KR" sz="800" spc="-50" dirty="0" smtClean="0"/>
              </a:p>
              <a:p>
                <a:r>
                  <a:rPr lang="ko-KR" altLang="en-US" sz="800" spc="-50" dirty="0" smtClean="0"/>
                  <a:t>부위</a:t>
                </a:r>
                <a:r>
                  <a:rPr lang="en-US" altLang="ko-KR" sz="800" spc="-50" dirty="0" smtClean="0"/>
                  <a:t>? </a:t>
                </a:r>
                <a:r>
                  <a:rPr lang="ko-KR" altLang="en-US" sz="800" spc="-50" dirty="0" smtClean="0"/>
                  <a:t>치아건강 오해와 진실</a:t>
                </a:r>
                <a:endParaRPr lang="en-US" altLang="ko-KR" sz="800" spc="-50" dirty="0" smtClean="0"/>
              </a:p>
              <a:p>
                <a:endParaRPr lang="en-US" altLang="ko-KR" sz="100" spc="-50" dirty="0" smtClean="0"/>
              </a:p>
              <a:p>
                <a:r>
                  <a:rPr lang="en-US" altLang="ko-KR" sz="700" b="1" u="sng" spc="-50" smtClean="0"/>
                  <a:t>#</a:t>
                </a:r>
                <a:r>
                  <a:rPr lang="ko-KR" altLang="en-US" sz="700" b="1" u="sng" spc="-50" smtClean="0"/>
                  <a:t>충치예방</a:t>
                </a:r>
                <a:endParaRPr lang="en-US" altLang="ko-KR" sz="700" spc="-50" dirty="0" smtClean="0"/>
              </a:p>
            </p:txBody>
          </p:sp>
          <p:sp>
            <p:nvSpPr>
              <p:cNvPr id="152" name="모서리가 둥근 직사각형 151"/>
              <p:cNvSpPr/>
              <p:nvPr/>
            </p:nvSpPr>
            <p:spPr>
              <a:xfrm>
                <a:off x="3427196" y="2140435"/>
                <a:ext cx="611444" cy="22593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예방법</a:t>
                </a:r>
                <a:endParaRPr lang="ko-KR" altLang="en-US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4641008" y="3548353"/>
              <a:ext cx="1152000" cy="1818285"/>
              <a:chOff x="4645642" y="843018"/>
              <a:chExt cx="1152000" cy="1818285"/>
            </a:xfrm>
          </p:grpSpPr>
          <p:grpSp>
            <p:nvGrpSpPr>
              <p:cNvPr id="157" name="그룹 156"/>
              <p:cNvGrpSpPr/>
              <p:nvPr/>
            </p:nvGrpSpPr>
            <p:grpSpPr>
              <a:xfrm>
                <a:off x="4645642" y="843018"/>
                <a:ext cx="1152000" cy="1152000"/>
                <a:chOff x="463248" y="3283242"/>
                <a:chExt cx="837632" cy="863600"/>
              </a:xfrm>
            </p:grpSpPr>
            <p:sp>
              <p:nvSpPr>
                <p:cNvPr id="160" name="직사각형 159"/>
                <p:cNvSpPr/>
                <p:nvPr/>
              </p:nvSpPr>
              <p:spPr>
                <a:xfrm>
                  <a:off x="463248" y="3283242"/>
                  <a:ext cx="837632" cy="8636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215900" dist="38100" dir="5400000" algn="t" rotWithShape="0">
                    <a:prstClr val="black">
                      <a:alpha val="1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1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61" name="직선 연결선 160"/>
                <p:cNvCxnSpPr/>
                <p:nvPr/>
              </p:nvCxnSpPr>
              <p:spPr>
                <a:xfrm>
                  <a:off x="463248" y="3283242"/>
                  <a:ext cx="837632" cy="86360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연결선 161"/>
                <p:cNvCxnSpPr/>
                <p:nvPr/>
              </p:nvCxnSpPr>
              <p:spPr>
                <a:xfrm flipH="1">
                  <a:off x="463248" y="3283242"/>
                  <a:ext cx="837632" cy="86360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8" name="TextBox 157"/>
              <p:cNvSpPr txBox="1"/>
              <p:nvPr/>
            </p:nvSpPr>
            <p:spPr>
              <a:xfrm>
                <a:off x="4645642" y="2168860"/>
                <a:ext cx="1152000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spc="-50" dirty="0"/>
                  <a:t>입으로 숨 쉬면 치아 건강이 </a:t>
                </a:r>
                <a:r>
                  <a:rPr lang="en-US" altLang="ko-KR" sz="800" spc="-50" dirty="0" smtClean="0"/>
                  <a:t/>
                </a:r>
                <a:br>
                  <a:rPr lang="en-US" altLang="ko-KR" sz="800" spc="-50" dirty="0" smtClean="0"/>
                </a:br>
                <a:r>
                  <a:rPr lang="ko-KR" altLang="en-US" sz="800" spc="-50" dirty="0" smtClean="0"/>
                  <a:t>위험하다</a:t>
                </a:r>
                <a:r>
                  <a:rPr lang="en-US" altLang="ko-KR" sz="800" spc="-50" dirty="0"/>
                  <a:t>! </a:t>
                </a:r>
                <a:r>
                  <a:rPr lang="ko-KR" altLang="en-US" sz="800" spc="-50" dirty="0"/>
                  <a:t>건강을 해치는 </a:t>
                </a:r>
                <a:r>
                  <a:rPr lang="en-US" altLang="ko-KR" sz="800" spc="-50" dirty="0" smtClean="0"/>
                  <a:t/>
                </a:r>
                <a:br>
                  <a:rPr lang="en-US" altLang="ko-KR" sz="800" spc="-50" dirty="0" smtClean="0"/>
                </a:br>
                <a:r>
                  <a:rPr lang="ko-KR" altLang="en-US" sz="800" spc="-50" dirty="0" smtClean="0"/>
                  <a:t>구강호흡</a:t>
                </a:r>
                <a:endParaRPr lang="en-US" altLang="ko-KR" sz="800" spc="-50" dirty="0" smtClean="0"/>
              </a:p>
              <a:p>
                <a:endParaRPr lang="en-US" altLang="ko-KR" sz="100" spc="-50" dirty="0" smtClean="0"/>
              </a:p>
              <a:p>
                <a:r>
                  <a:rPr lang="en-US" altLang="ko-KR" sz="700" b="1" u="sng" spc="-50" smtClean="0"/>
                  <a:t>#</a:t>
                </a:r>
                <a:r>
                  <a:rPr lang="ko-KR" altLang="en-US" sz="700" b="1" u="sng" spc="-50" smtClean="0"/>
                  <a:t>건강관리</a:t>
                </a:r>
                <a:endParaRPr lang="en-US" altLang="ko-KR" sz="700" spc="-50" dirty="0" smtClean="0"/>
              </a:p>
            </p:txBody>
          </p:sp>
          <p:sp>
            <p:nvSpPr>
              <p:cNvPr id="159" name="모서리가 둥근 직사각형 158"/>
              <p:cNvSpPr/>
              <p:nvPr/>
            </p:nvSpPr>
            <p:spPr>
              <a:xfrm>
                <a:off x="4915920" y="1888143"/>
                <a:ext cx="611444" cy="22593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증상</a:t>
                </a:r>
                <a:endParaRPr lang="ko-KR" altLang="en-US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5997116" y="3734951"/>
              <a:ext cx="1152000" cy="1818285"/>
              <a:chOff x="6134365" y="1095318"/>
              <a:chExt cx="1152000" cy="1818285"/>
            </a:xfrm>
          </p:grpSpPr>
          <p:grpSp>
            <p:nvGrpSpPr>
              <p:cNvPr id="164" name="그룹 163"/>
              <p:cNvGrpSpPr/>
              <p:nvPr/>
            </p:nvGrpSpPr>
            <p:grpSpPr>
              <a:xfrm>
                <a:off x="6134365" y="1095318"/>
                <a:ext cx="1152000" cy="1152000"/>
                <a:chOff x="463248" y="3283242"/>
                <a:chExt cx="837632" cy="863600"/>
              </a:xfrm>
            </p:grpSpPr>
            <p:sp>
              <p:nvSpPr>
                <p:cNvPr id="167" name="직사각형 166"/>
                <p:cNvSpPr/>
                <p:nvPr/>
              </p:nvSpPr>
              <p:spPr>
                <a:xfrm>
                  <a:off x="463248" y="3283242"/>
                  <a:ext cx="837632" cy="8636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1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68" name="직선 연결선 167"/>
                <p:cNvCxnSpPr/>
                <p:nvPr/>
              </p:nvCxnSpPr>
              <p:spPr>
                <a:xfrm>
                  <a:off x="463248" y="3283242"/>
                  <a:ext cx="837632" cy="86360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직선 연결선 168"/>
                <p:cNvCxnSpPr/>
                <p:nvPr/>
              </p:nvCxnSpPr>
              <p:spPr>
                <a:xfrm flipH="1">
                  <a:off x="463248" y="3283242"/>
                  <a:ext cx="837632" cy="86360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TextBox 164"/>
              <p:cNvSpPr txBox="1"/>
              <p:nvPr/>
            </p:nvSpPr>
            <p:spPr>
              <a:xfrm>
                <a:off x="6134365" y="2421160"/>
                <a:ext cx="1152000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spc="-50" dirty="0"/>
                  <a:t>치과치료 급여</a:t>
                </a:r>
                <a:r>
                  <a:rPr lang="en-US" altLang="ko-KR" sz="800" spc="-50" dirty="0"/>
                  <a:t>/</a:t>
                </a:r>
                <a:r>
                  <a:rPr lang="ko-KR" altLang="en-US" sz="800" spc="-50" dirty="0" err="1"/>
                  <a:t>비급여</a:t>
                </a:r>
                <a:r>
                  <a:rPr lang="ko-KR" altLang="en-US" sz="800" spc="-50" dirty="0"/>
                  <a:t> </a:t>
                </a:r>
                <a:r>
                  <a:rPr lang="ko-KR" altLang="en-US" sz="800" spc="-50" dirty="0" smtClean="0"/>
                  <a:t>항목</a:t>
                </a:r>
                <a:r>
                  <a:rPr lang="en-US" altLang="ko-KR" sz="800" spc="-50" dirty="0" smtClean="0"/>
                  <a:t/>
                </a:r>
                <a:br>
                  <a:rPr lang="en-US" altLang="ko-KR" sz="800" spc="-50" dirty="0" smtClean="0"/>
                </a:br>
                <a:r>
                  <a:rPr lang="ko-KR" altLang="en-US" sz="800" spc="-50" dirty="0" smtClean="0"/>
                  <a:t>으로 </a:t>
                </a:r>
                <a:r>
                  <a:rPr lang="ko-KR" altLang="en-US" sz="800" spc="-50" dirty="0"/>
                  <a:t>알아보는 치아보험이 </a:t>
                </a:r>
                <a:r>
                  <a:rPr lang="en-US" altLang="ko-KR" sz="800" spc="-50" dirty="0" smtClean="0"/>
                  <a:t/>
                </a:r>
                <a:br>
                  <a:rPr lang="en-US" altLang="ko-KR" sz="800" spc="-50" dirty="0" smtClean="0"/>
                </a:br>
                <a:r>
                  <a:rPr lang="ko-KR" altLang="en-US" sz="800" spc="-50" dirty="0" smtClean="0"/>
                  <a:t>필요한 </a:t>
                </a:r>
                <a:r>
                  <a:rPr lang="ko-KR" altLang="en-US" sz="800" spc="-50" dirty="0"/>
                  <a:t>이유</a:t>
                </a:r>
                <a:endParaRPr lang="en-US" altLang="ko-KR" sz="800" spc="-50" dirty="0" smtClean="0"/>
              </a:p>
              <a:p>
                <a:endParaRPr lang="en-US" altLang="ko-KR" sz="100" spc="-50" dirty="0" smtClean="0"/>
              </a:p>
              <a:p>
                <a:r>
                  <a:rPr lang="en-US" altLang="ko-KR" sz="700" b="1" u="sng" spc="-50" smtClean="0"/>
                  <a:t>#</a:t>
                </a:r>
                <a:r>
                  <a:rPr lang="ko-KR" altLang="en-US" sz="700" b="1" u="sng" spc="-50" smtClean="0"/>
                  <a:t>치아보험</a:t>
                </a:r>
                <a:endParaRPr lang="en-US" altLang="ko-KR" sz="700" spc="-50" dirty="0" smtClean="0"/>
              </a:p>
            </p:txBody>
          </p:sp>
          <p:sp>
            <p:nvSpPr>
              <p:cNvPr id="166" name="모서리가 둥근 직사각형 165"/>
              <p:cNvSpPr/>
              <p:nvPr/>
            </p:nvSpPr>
            <p:spPr>
              <a:xfrm>
                <a:off x="6404643" y="2140443"/>
                <a:ext cx="611444" cy="22593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치아보험</a:t>
                </a:r>
                <a:endParaRPr lang="ko-KR" altLang="en-US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74" name="그림 1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3315" y="4160421"/>
              <a:ext cx="339823" cy="339824"/>
            </a:xfrm>
            <a:prstGeom prst="rect">
              <a:avLst/>
            </a:prstGeom>
          </p:spPr>
        </p:pic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68624" y="4160421"/>
              <a:ext cx="339823" cy="339824"/>
            </a:xfrm>
            <a:prstGeom prst="rect">
              <a:avLst/>
            </a:prstGeom>
          </p:spPr>
        </p:pic>
        <p:sp>
          <p:nvSpPr>
            <p:cNvPr id="178" name="타원 177"/>
            <p:cNvSpPr/>
            <p:nvPr/>
          </p:nvSpPr>
          <p:spPr>
            <a:xfrm>
              <a:off x="1784648" y="3584357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9" name="타원 178"/>
          <p:cNvSpPr/>
          <p:nvPr/>
        </p:nvSpPr>
        <p:spPr>
          <a:xfrm>
            <a:off x="3548844" y="3188313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4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745510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행위 선택 영역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496616" y="332655"/>
            <a:ext cx="6120000" cy="65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68812" y="354408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68812" y="507132"/>
            <a:ext cx="1368000" cy="21657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8812" y="507132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전달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상세 내용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8812" y="1226578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탐색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연관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시 개인화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68812" y="1945521"/>
            <a:ext cx="1368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행위 선택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1)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문의하기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보험가입 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8812" y="1952836"/>
            <a:ext cx="1368000" cy="720000"/>
          </a:xfrm>
          <a:prstGeom prst="rect">
            <a:avLst/>
          </a:prstGeom>
          <a:solidFill>
            <a:srgbClr val="018BED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8812" y="2672916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41992"/>
              </p:ext>
            </p:extLst>
          </p:nvPr>
        </p:nvGraphicFramePr>
        <p:xfrm>
          <a:off x="7691267" y="304800"/>
          <a:ext cx="21600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추가탐색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행위 선택 영역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의사자문 서비스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 시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케어라운지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전문 건강상담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의사자문서비스 내용으로 이동</a:t>
                      </a:r>
                      <a:endParaRPr lang="en-US" altLang="ko-KR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상세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콘텐츠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연관보험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관리자에서  설정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보험별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콘텐츠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내용 수정 가능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구독하기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띠배너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endParaRPr lang="en-US" altLang="ko-KR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클릭 시 구독 신청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레이어팝업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등장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9889609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640632" y="404664"/>
            <a:ext cx="5795984" cy="1872208"/>
            <a:chOff x="1640632" y="4725144"/>
            <a:chExt cx="5795984" cy="1872208"/>
          </a:xfrm>
        </p:grpSpPr>
        <p:sp>
          <p:nvSpPr>
            <p:cNvPr id="75" name="직사각형 74"/>
            <p:cNvSpPr/>
            <p:nvPr/>
          </p:nvSpPr>
          <p:spPr>
            <a:xfrm>
              <a:off x="3692860" y="4797152"/>
              <a:ext cx="3743756" cy="11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836876" y="4929865"/>
              <a:ext cx="2700300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000" spc="-50" dirty="0" smtClean="0"/>
                <a:t>다양한 </a:t>
              </a:r>
              <a:r>
                <a:rPr lang="ko-KR" altLang="en-US" sz="1000" b="1" spc="-50" dirty="0" smtClean="0"/>
                <a:t>치과치료</a:t>
              </a:r>
              <a:r>
                <a:rPr lang="ko-KR" altLang="en-US" sz="1000" spc="-50" dirty="0" smtClean="0"/>
                <a:t>는 물론</a:t>
              </a:r>
              <a:r>
                <a:rPr lang="en-US" altLang="ko-KR" sz="1000" spc="-50" dirty="0" smtClean="0"/>
                <a:t>,</a:t>
              </a:r>
            </a:p>
            <a:p>
              <a:r>
                <a:rPr lang="ko-KR" altLang="en-US" sz="1000" spc="-50" dirty="0" smtClean="0"/>
                <a:t>스케일링 등 아프기 전 </a:t>
              </a:r>
              <a:r>
                <a:rPr lang="ko-KR" altLang="en-US" sz="1000" b="1" spc="-50" dirty="0" smtClean="0"/>
                <a:t>사전관리</a:t>
              </a:r>
              <a:r>
                <a:rPr lang="ko-KR" altLang="en-US" sz="1000" spc="-50" dirty="0" smtClean="0"/>
                <a:t>까지 생각한다면</a:t>
              </a:r>
              <a:r>
                <a:rPr lang="en-US" altLang="ko-KR" sz="1000" spc="-50" dirty="0" smtClean="0"/>
                <a:t>,</a:t>
              </a:r>
            </a:p>
            <a:p>
              <a:endParaRPr lang="en-US" altLang="ko-KR" sz="1000" spc="-50" dirty="0" smtClean="0"/>
            </a:p>
          </p:txBody>
        </p:sp>
        <p:pic>
          <p:nvPicPr>
            <p:cNvPr id="77" name="Picture 2" descr="C:\Users\Netive\Desktop\bg_main_bes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9184" y="4905164"/>
              <a:ext cx="639829" cy="474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8" name="그룹 77"/>
            <p:cNvGrpSpPr/>
            <p:nvPr/>
          </p:nvGrpSpPr>
          <p:grpSpPr>
            <a:xfrm>
              <a:off x="5637076" y="5553268"/>
              <a:ext cx="1728000" cy="288000"/>
              <a:chOff x="6236064" y="6445926"/>
              <a:chExt cx="1728000" cy="288000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6236064" y="6445926"/>
                <a:ext cx="1728000" cy="28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8232" y="6535926"/>
                <a:ext cx="108000" cy="108000"/>
              </a:xfrm>
              <a:prstGeom prst="rect">
                <a:avLst/>
              </a:prstGeom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6278847" y="6482204"/>
                <a:ext cx="61747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확인</a:t>
                </a:r>
                <a:endParaRPr lang="en-US" altLang="ko-KR" sz="800" dirty="0"/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1676400" y="4797152"/>
              <a:ext cx="1944000" cy="11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3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3836876" y="5553268"/>
              <a:ext cx="1742167" cy="288000"/>
              <a:chOff x="6236064" y="6445926"/>
              <a:chExt cx="1742167" cy="288000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6236064" y="6445926"/>
                <a:ext cx="1728000" cy="28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245866" y="6489899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 smtClean="0">
                    <a:solidFill>
                      <a:schemeClr val="bg1"/>
                    </a:solidFill>
                  </a:rPr>
                  <a:t>빠른상담신청</a:t>
                </a:r>
                <a:endParaRPr lang="en-US" altLang="ko-KR" sz="7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860617" y="6461149"/>
                <a:ext cx="11176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+mn-ea"/>
                  </a:rPr>
                  <a:t>080-410-8181</a:t>
                </a:r>
                <a:endParaRPr lang="en-US" altLang="ko-KR" sz="7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1784648" y="4929865"/>
              <a:ext cx="1800200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000" b="1" spc="-50" dirty="0" smtClean="0"/>
                <a:t>의사자문 서비스</a:t>
              </a:r>
              <a:endParaRPr lang="en-US" altLang="ko-KR" sz="1000" spc="-50" dirty="0" smtClean="0"/>
            </a:p>
            <a:p>
              <a:r>
                <a:rPr lang="ko-KR" altLang="en-US" sz="1000" spc="-50" dirty="0" smtClean="0"/>
                <a:t>치아관련 궁금하신 사항을</a:t>
              </a:r>
              <a:endParaRPr lang="en-US" altLang="ko-KR" sz="1000" spc="-50" dirty="0" smtClean="0"/>
            </a:p>
            <a:p>
              <a:r>
                <a:rPr lang="ko-KR" altLang="en-US" sz="1000" spc="-50" dirty="0" smtClean="0"/>
                <a:t>언제든지 물어보세요</a:t>
              </a:r>
              <a:r>
                <a:rPr lang="en-US" altLang="ko-KR" sz="1000" spc="-50" dirty="0" smtClean="0"/>
                <a:t>.</a:t>
              </a:r>
              <a:endParaRPr lang="en-US" altLang="ko-KR" sz="900" spc="-50" dirty="0"/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1784648" y="5553268"/>
              <a:ext cx="1728000" cy="288000"/>
              <a:chOff x="6236064" y="6445926"/>
              <a:chExt cx="1728000" cy="288000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6236064" y="6445926"/>
                <a:ext cx="1728000" cy="28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6" name="그림 9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8232" y="6535926"/>
                <a:ext cx="108000" cy="108000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6278847" y="6482204"/>
                <a:ext cx="61747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가기</a:t>
                </a:r>
                <a:endParaRPr lang="en-US" altLang="ko-KR" sz="800" dirty="0"/>
              </a:p>
            </p:txBody>
          </p:sp>
        </p:grpSp>
        <p:sp>
          <p:nvSpPr>
            <p:cNvPr id="112" name="직사각형 111"/>
            <p:cNvSpPr/>
            <p:nvPr/>
          </p:nvSpPr>
          <p:spPr>
            <a:xfrm>
              <a:off x="1676616" y="6093352"/>
              <a:ext cx="5760000" cy="50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522593" y="6237630"/>
              <a:ext cx="28167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스마일케어를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구독하시고 유익한 치아정보를 받아보세요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4" name="그룹 113"/>
            <p:cNvGrpSpPr/>
            <p:nvPr/>
          </p:nvGrpSpPr>
          <p:grpSpPr>
            <a:xfrm>
              <a:off x="5281685" y="6201352"/>
              <a:ext cx="1310314" cy="288000"/>
              <a:chOff x="6221750" y="6445926"/>
              <a:chExt cx="1310314" cy="288000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6236064" y="6445926"/>
                <a:ext cx="1296000" cy="288000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221750" y="6482204"/>
                <a:ext cx="1130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err="1" smtClean="0">
                    <a:solidFill>
                      <a:schemeClr val="bg1"/>
                    </a:solidFill>
                  </a:rPr>
                  <a:t>스마일케어</a:t>
                </a:r>
                <a:r>
                  <a:rPr lang="ko-KR" altLang="en-US" sz="800" b="1" dirty="0" smtClean="0">
                    <a:solidFill>
                      <a:schemeClr val="bg1"/>
                    </a:solidFill>
                  </a:rPr>
                  <a:t> 구독하기</a:t>
                </a:r>
                <a:endParaRPr lang="en-US" altLang="ko-KR" sz="8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910" y="6273352"/>
              <a:ext cx="144000" cy="144001"/>
            </a:xfrm>
            <a:prstGeom prst="rect">
              <a:avLst/>
            </a:prstGeom>
          </p:spPr>
        </p:pic>
        <p:sp>
          <p:nvSpPr>
            <p:cNvPr id="134" name="타원 133"/>
            <p:cNvSpPr/>
            <p:nvPr/>
          </p:nvSpPr>
          <p:spPr>
            <a:xfrm>
              <a:off x="1640632" y="4725144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타원 135"/>
            <p:cNvSpPr/>
            <p:nvPr/>
          </p:nvSpPr>
          <p:spPr>
            <a:xfrm>
              <a:off x="3692860" y="4725144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타원 136"/>
            <p:cNvSpPr/>
            <p:nvPr/>
          </p:nvSpPr>
          <p:spPr>
            <a:xfrm>
              <a:off x="1640632" y="6237312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87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533107" y="3056591"/>
            <a:ext cx="4839787" cy="74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라이나생명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800" b="1" dirty="0" smtClean="0"/>
              <a:t>2Phase - </a:t>
            </a:r>
            <a:r>
              <a:rPr lang="ko-KR" altLang="en-US" sz="2800" b="1" dirty="0" err="1" smtClean="0"/>
              <a:t>스마일케어</a:t>
            </a:r>
            <a:r>
              <a:rPr lang="ko-KR" altLang="en-US" sz="2800" b="1" dirty="0" smtClean="0"/>
              <a:t> 구독신청</a:t>
            </a:r>
            <a:endParaRPr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86662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56546" y="322359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user </a:t>
            </a:r>
            <a:r>
              <a:rPr lang="en-US" altLang="ko-KR" sz="1100" b="1" dirty="0"/>
              <a:t>flow : </a:t>
            </a:r>
            <a:r>
              <a:rPr lang="ko-KR" altLang="en-US" sz="1100" b="1" dirty="0" err="1" smtClean="0"/>
              <a:t>스마일케어</a:t>
            </a:r>
            <a:r>
              <a:rPr lang="ko-KR" altLang="en-US" sz="1100" b="1" dirty="0" smtClean="0"/>
              <a:t> 구독</a:t>
            </a:r>
            <a:endParaRPr lang="en-US" altLang="ko-KR" sz="1100" b="1" dirty="0" smtClean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56546" y="2612029"/>
            <a:ext cx="720000" cy="252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구독하기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976546" y="2738029"/>
            <a:ext cx="520467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판단 56"/>
          <p:cNvSpPr/>
          <p:nvPr/>
        </p:nvSpPr>
        <p:spPr>
          <a:xfrm>
            <a:off x="1497013" y="2450029"/>
            <a:ext cx="936000" cy="576000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계약고객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</a:t>
            </a:r>
          </a:p>
        </p:txBody>
      </p:sp>
      <p:cxnSp>
        <p:nvCxnSpPr>
          <p:cNvPr id="59" name="직선 화살표 연결선 58"/>
          <p:cNvCxnSpPr>
            <a:stCxn id="57" idx="3"/>
            <a:endCxn id="36" idx="1"/>
          </p:cNvCxnSpPr>
          <p:nvPr/>
        </p:nvCxnSpPr>
        <p:spPr>
          <a:xfrm>
            <a:off x="2433013" y="2738029"/>
            <a:ext cx="287739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57" idx="2"/>
            <a:endCxn id="73" idx="1"/>
          </p:cNvCxnSpPr>
          <p:nvPr/>
        </p:nvCxnSpPr>
        <p:spPr>
          <a:xfrm rot="16200000" flipH="1">
            <a:off x="1889388" y="3101653"/>
            <a:ext cx="1267031" cy="1115781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4088904" y="2407568"/>
            <a:ext cx="720000" cy="648000"/>
            <a:chOff x="643288" y="2349042"/>
            <a:chExt cx="720000" cy="648000"/>
          </a:xfrm>
        </p:grpSpPr>
        <p:sp>
          <p:nvSpPr>
            <p:cNvPr id="64" name="직사각형 63"/>
            <p:cNvSpPr/>
            <p:nvPr/>
          </p:nvSpPr>
          <p:spPr>
            <a:xfrm>
              <a:off x="643288" y="2349042"/>
              <a:ext cx="720000" cy="64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8000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약관동의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3288" y="2349042"/>
              <a:ext cx="72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Layer pop-up</a:t>
              </a:r>
              <a:endPara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035427" y="2407568"/>
            <a:ext cx="720000" cy="648000"/>
            <a:chOff x="643288" y="2349042"/>
            <a:chExt cx="720000" cy="648000"/>
          </a:xfrm>
        </p:grpSpPr>
        <p:sp>
          <p:nvSpPr>
            <p:cNvPr id="67" name="직사각형 66"/>
            <p:cNvSpPr/>
            <p:nvPr/>
          </p:nvSpPr>
          <p:spPr>
            <a:xfrm>
              <a:off x="643288" y="2349042"/>
              <a:ext cx="720000" cy="64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8000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관심키워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드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43288" y="2349042"/>
              <a:ext cx="72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7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Layer pop-up</a:t>
              </a:r>
            </a:p>
          </p:txBody>
        </p:sp>
      </p:grpSp>
      <p:cxnSp>
        <p:nvCxnSpPr>
          <p:cNvPr id="69" name="직선 화살표 연결선 68"/>
          <p:cNvCxnSpPr>
            <a:stCxn id="64" idx="3"/>
            <a:endCxn id="67" idx="1"/>
          </p:cNvCxnSpPr>
          <p:nvPr/>
        </p:nvCxnSpPr>
        <p:spPr>
          <a:xfrm>
            <a:off x="4808904" y="2731568"/>
            <a:ext cx="226523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/>
          <p:cNvGrpSpPr/>
          <p:nvPr/>
        </p:nvGrpSpPr>
        <p:grpSpPr>
          <a:xfrm>
            <a:off x="3080794" y="3969060"/>
            <a:ext cx="720000" cy="648000"/>
            <a:chOff x="643288" y="2349042"/>
            <a:chExt cx="720000" cy="648000"/>
          </a:xfrm>
        </p:grpSpPr>
        <p:sp>
          <p:nvSpPr>
            <p:cNvPr id="73" name="직사각형 72"/>
            <p:cNvSpPr/>
            <p:nvPr/>
          </p:nvSpPr>
          <p:spPr>
            <a:xfrm>
              <a:off x="643288" y="2349042"/>
              <a:ext cx="720000" cy="64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8000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약관동의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3288" y="2349042"/>
              <a:ext cx="72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7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Layer pop-up</a:t>
              </a: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4027317" y="3969060"/>
            <a:ext cx="720000" cy="648000"/>
            <a:chOff x="643288" y="2349042"/>
            <a:chExt cx="720000" cy="648000"/>
          </a:xfrm>
        </p:grpSpPr>
        <p:sp>
          <p:nvSpPr>
            <p:cNvPr id="77" name="직사각형 76"/>
            <p:cNvSpPr/>
            <p:nvPr/>
          </p:nvSpPr>
          <p:spPr>
            <a:xfrm>
              <a:off x="643288" y="2349042"/>
              <a:ext cx="720000" cy="64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8000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본인인증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43288" y="2349042"/>
              <a:ext cx="72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7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Layer pop-up</a:t>
              </a: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973840" y="3969060"/>
            <a:ext cx="720000" cy="648000"/>
            <a:chOff x="643288" y="2349042"/>
            <a:chExt cx="720000" cy="648000"/>
          </a:xfrm>
        </p:grpSpPr>
        <p:sp>
          <p:nvSpPr>
            <p:cNvPr id="80" name="직사각형 79"/>
            <p:cNvSpPr/>
            <p:nvPr/>
          </p:nvSpPr>
          <p:spPr>
            <a:xfrm>
              <a:off x="643288" y="2349042"/>
              <a:ext cx="720000" cy="64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8000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관심키워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드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43288" y="2349042"/>
              <a:ext cx="72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7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Layer pop-up</a:t>
              </a:r>
            </a:p>
          </p:txBody>
        </p:sp>
      </p:grpSp>
      <p:cxnSp>
        <p:nvCxnSpPr>
          <p:cNvPr id="82" name="직선 화살표 연결선 81"/>
          <p:cNvCxnSpPr>
            <a:stCxn id="73" idx="3"/>
            <a:endCxn id="77" idx="1"/>
          </p:cNvCxnSpPr>
          <p:nvPr/>
        </p:nvCxnSpPr>
        <p:spPr>
          <a:xfrm>
            <a:off x="3800794" y="4293060"/>
            <a:ext cx="226523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7" idx="3"/>
            <a:endCxn id="80" idx="1"/>
          </p:cNvCxnSpPr>
          <p:nvPr/>
        </p:nvCxnSpPr>
        <p:spPr>
          <a:xfrm>
            <a:off x="4747317" y="4293060"/>
            <a:ext cx="226523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083133" y="2254846"/>
            <a:ext cx="400751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spc="-50" dirty="0" smtClean="0"/>
              <a:t>회원 구독</a:t>
            </a:r>
            <a:endParaRPr lang="en-US" altLang="ko-KR" sz="800" b="1" spc="-50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3075023" y="3809873"/>
            <a:ext cx="496931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spc="-50" dirty="0" smtClean="0"/>
              <a:t>비회원 구독</a:t>
            </a:r>
            <a:endParaRPr lang="en-US" altLang="ko-KR" sz="800" b="1" spc="-50" dirty="0" smtClean="0"/>
          </a:p>
        </p:txBody>
      </p:sp>
      <p:cxnSp>
        <p:nvCxnSpPr>
          <p:cNvPr id="91" name="직선 화살표 연결선 90"/>
          <p:cNvCxnSpPr>
            <a:stCxn id="67" idx="3"/>
            <a:endCxn id="96" idx="1"/>
          </p:cNvCxnSpPr>
          <p:nvPr/>
        </p:nvCxnSpPr>
        <p:spPr>
          <a:xfrm>
            <a:off x="5755427" y="2731568"/>
            <a:ext cx="1897953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/>
          <p:cNvGrpSpPr/>
          <p:nvPr/>
        </p:nvGrpSpPr>
        <p:grpSpPr>
          <a:xfrm>
            <a:off x="7653380" y="2407568"/>
            <a:ext cx="720000" cy="648000"/>
            <a:chOff x="643288" y="2349042"/>
            <a:chExt cx="720000" cy="648000"/>
          </a:xfrm>
        </p:grpSpPr>
        <p:sp>
          <p:nvSpPr>
            <p:cNvPr id="96" name="직사각형 95"/>
            <p:cNvSpPr/>
            <p:nvPr/>
          </p:nvSpPr>
          <p:spPr>
            <a:xfrm>
              <a:off x="643288" y="2349042"/>
              <a:ext cx="720000" cy="64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8000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구독완료</a:t>
              </a:r>
              <a:endParaRPr lang="en-US" altLang="ko-KR" sz="8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메시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지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43288" y="2349042"/>
              <a:ext cx="72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Alert</a:t>
              </a:r>
              <a:endPara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2418105" y="2504307"/>
            <a:ext cx="242374" cy="21544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1953482" y="2997532"/>
            <a:ext cx="263214" cy="21544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101" name="꺾인 연결선 100"/>
          <p:cNvCxnSpPr>
            <a:stCxn id="80" idx="3"/>
            <a:endCxn id="96" idx="1"/>
          </p:cNvCxnSpPr>
          <p:nvPr/>
        </p:nvCxnSpPr>
        <p:spPr>
          <a:xfrm flipV="1">
            <a:off x="5693840" y="2731568"/>
            <a:ext cx="1959540" cy="1561492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판단 35"/>
          <p:cNvSpPr/>
          <p:nvPr/>
        </p:nvSpPr>
        <p:spPr>
          <a:xfrm>
            <a:off x="2720752" y="2450029"/>
            <a:ext cx="936000" cy="576000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</a:t>
            </a:r>
          </a:p>
        </p:txBody>
      </p:sp>
      <p:cxnSp>
        <p:nvCxnSpPr>
          <p:cNvPr id="38" name="직선 화살표 연결선 37"/>
          <p:cNvCxnSpPr>
            <a:stCxn id="36" idx="3"/>
            <a:endCxn id="64" idx="1"/>
          </p:cNvCxnSpPr>
          <p:nvPr/>
        </p:nvCxnSpPr>
        <p:spPr>
          <a:xfrm flipV="1">
            <a:off x="3656752" y="2731568"/>
            <a:ext cx="432152" cy="646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56159" y="2543918"/>
            <a:ext cx="263214" cy="21544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42" name="꺾인 연결선 41"/>
          <p:cNvCxnSpPr>
            <a:stCxn id="36" idx="0"/>
            <a:endCxn id="52" idx="1"/>
          </p:cNvCxnSpPr>
          <p:nvPr/>
        </p:nvCxnSpPr>
        <p:spPr>
          <a:xfrm rot="5400000" flipH="1" flipV="1">
            <a:off x="4988968" y="-214383"/>
            <a:ext cx="864196" cy="4464628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7653380" y="1261833"/>
            <a:ext cx="720000" cy="648000"/>
            <a:chOff x="643288" y="2349042"/>
            <a:chExt cx="720000" cy="648000"/>
          </a:xfrm>
        </p:grpSpPr>
        <p:sp>
          <p:nvSpPr>
            <p:cNvPr id="52" name="직사각형 51"/>
            <p:cNvSpPr/>
            <p:nvPr/>
          </p:nvSpPr>
          <p:spPr>
            <a:xfrm>
              <a:off x="643288" y="2349042"/>
              <a:ext cx="720000" cy="64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8000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기구독자</a:t>
              </a:r>
              <a:endParaRPr lang="en-US" altLang="ko-KR" sz="8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메시지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3288" y="2349042"/>
              <a:ext cx="72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Alert</a:t>
              </a:r>
              <a:endPara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138170" y="2269945"/>
            <a:ext cx="234360" cy="21544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4088904" y="3125869"/>
            <a:ext cx="2486258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b="1" spc="-50" dirty="0" smtClean="0">
                <a:solidFill>
                  <a:srgbClr val="FF0000"/>
                </a:solidFill>
              </a:rPr>
              <a:t>* </a:t>
            </a:r>
            <a:r>
              <a:rPr lang="ko-KR" altLang="en-US" sz="800" b="1" spc="-50" dirty="0" smtClean="0">
                <a:solidFill>
                  <a:srgbClr val="FF0000"/>
                </a:solidFill>
              </a:rPr>
              <a:t>로그인 회원 구독신청 진행 시 본인인증 필요여부 확인필요</a:t>
            </a:r>
            <a:r>
              <a:rPr lang="en-US" altLang="ko-KR" sz="800" b="1" spc="-50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450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84236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구독하기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개인정보 입력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755103"/>
              </p:ext>
            </p:extLst>
          </p:nvPr>
        </p:nvGraphicFramePr>
        <p:xfrm>
          <a:off x="7691267" y="304800"/>
          <a:ext cx="21600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구독 이벤트가 진행되는 경우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본인인증 후 등장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98896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7277006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62868" y="491593"/>
            <a:ext cx="7510084" cy="6033031"/>
          </a:xfrm>
          <a:prstGeom prst="rect">
            <a:avLst/>
          </a:prstGeom>
          <a:solidFill>
            <a:schemeClr val="tx1">
              <a:alpha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23562" y="968798"/>
            <a:ext cx="6048000" cy="522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7170" y="1125412"/>
            <a:ext cx="277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b="1" spc="-7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구독 신청하기</a:t>
            </a:r>
            <a:endParaRPr lang="en-US" altLang="ko-KR" b="1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7170" y="1614780"/>
            <a:ext cx="2836033" cy="4334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400"/>
              </a:spcBef>
            </a:pPr>
            <a:r>
              <a:rPr lang="en-US" altLang="ko-KR" sz="9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9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세까지 튼튼한 치아건강을 위한 특별한 이야기</a:t>
            </a:r>
            <a:endParaRPr lang="en-US" altLang="ko-KR" sz="900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500"/>
              </a:spcBef>
            </a:pPr>
            <a:r>
              <a:rPr lang="ko-KR" altLang="en-US" sz="9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전문가가 전해드리는 알기 쉬운 알찬 정보가 찾아갑니다</a:t>
            </a:r>
            <a:r>
              <a:rPr lang="en-US" altLang="ko-KR" sz="9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96" name="그룹 95"/>
          <p:cNvGrpSpPr/>
          <p:nvPr/>
        </p:nvGrpSpPr>
        <p:grpSpPr>
          <a:xfrm>
            <a:off x="1067791" y="2456204"/>
            <a:ext cx="2555172" cy="1800000"/>
            <a:chOff x="463248" y="3283242"/>
            <a:chExt cx="837632" cy="863600"/>
          </a:xfrm>
        </p:grpSpPr>
        <p:sp>
          <p:nvSpPr>
            <p:cNvPr id="97" name="직사각형 96"/>
            <p:cNvSpPr/>
            <p:nvPr/>
          </p:nvSpPr>
          <p:spPr>
            <a:xfrm>
              <a:off x="463248" y="3283242"/>
              <a:ext cx="837632" cy="863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8" name="직선 연결선 97"/>
            <p:cNvCxnSpPr/>
            <p:nvPr/>
          </p:nvCxnSpPr>
          <p:spPr>
            <a:xfrm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flipH="1"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덧셈 기호 30"/>
          <p:cNvSpPr/>
          <p:nvPr/>
        </p:nvSpPr>
        <p:spPr>
          <a:xfrm rot="2700000">
            <a:off x="6612748" y="674360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19562" y="968798"/>
            <a:ext cx="2952000" cy="52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055728" y="1125412"/>
            <a:ext cx="2599834" cy="533524"/>
            <a:chOff x="3568009" y="1106500"/>
            <a:chExt cx="2599834" cy="533524"/>
          </a:xfrm>
        </p:grpSpPr>
        <p:sp>
          <p:nvSpPr>
            <p:cNvPr id="36" name="TextBox 35"/>
            <p:cNvSpPr txBox="1"/>
            <p:nvPr/>
          </p:nvSpPr>
          <p:spPr>
            <a:xfrm>
              <a:off x="3568009" y="1106500"/>
              <a:ext cx="34624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700" b="1" spc="-7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endParaRPr lang="en-US" altLang="ko-KR" sz="700" b="1" spc="-7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47843" y="1316024"/>
              <a:ext cx="2520000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4135562" y="5553236"/>
            <a:ext cx="2520000" cy="43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 신청하기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5431562" y="2568508"/>
            <a:ext cx="1224000" cy="324000"/>
            <a:chOff x="452500" y="1394768"/>
            <a:chExt cx="1080000" cy="252000"/>
          </a:xfrm>
        </p:grpSpPr>
        <p:sp>
          <p:nvSpPr>
            <p:cNvPr id="78" name="양쪽 모서리가 둥근 사각형 77"/>
            <p:cNvSpPr/>
            <p:nvPr/>
          </p:nvSpPr>
          <p:spPr>
            <a:xfrm rot="16200000">
              <a:off x="596500" y="1250768"/>
              <a:ext cx="252000" cy="54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spc="-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최신</a:t>
              </a:r>
              <a:endParaRPr lang="ko-KR" altLang="en-US" sz="9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양쪽 모서리가 둥근 사각형 78"/>
            <p:cNvSpPr/>
            <p:nvPr/>
          </p:nvSpPr>
          <p:spPr>
            <a:xfrm rot="5400000">
              <a:off x="1136500" y="1250768"/>
              <a:ext cx="252000" cy="54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spc="-1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</a:t>
              </a:r>
              <a:endParaRPr lang="ko-KR" altLang="en-US" sz="900" spc="-1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 rot="5400000">
              <a:off x="630250" y="1217018"/>
              <a:ext cx="252000" cy="6075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남</a:t>
              </a:r>
              <a:endParaRPr lang="ko-KR" altLang="en-US" sz="9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052900" y="2357140"/>
            <a:ext cx="1310758" cy="563809"/>
            <a:chOff x="3332485" y="3489480"/>
            <a:chExt cx="1310758" cy="563809"/>
          </a:xfrm>
        </p:grpSpPr>
        <p:sp>
          <p:nvSpPr>
            <p:cNvPr id="84" name="TextBox 83"/>
            <p:cNvSpPr txBox="1"/>
            <p:nvPr/>
          </p:nvSpPr>
          <p:spPr>
            <a:xfrm>
              <a:off x="3332485" y="3489480"/>
              <a:ext cx="5078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700" b="1" spc="-7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생년월일</a:t>
              </a:r>
              <a:endParaRPr lang="en-US" altLang="ko-KR" sz="700" b="1" spc="-7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419243" y="3693289"/>
              <a:ext cx="1224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20100101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055728" y="3003289"/>
            <a:ext cx="2599834" cy="565935"/>
            <a:chOff x="3568009" y="2526595"/>
            <a:chExt cx="2599834" cy="565935"/>
          </a:xfrm>
        </p:grpSpPr>
        <p:sp>
          <p:nvSpPr>
            <p:cNvPr id="87" name="TextBox 86"/>
            <p:cNvSpPr txBox="1"/>
            <p:nvPr/>
          </p:nvSpPr>
          <p:spPr>
            <a:xfrm>
              <a:off x="3568009" y="2526595"/>
              <a:ext cx="5886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700" b="1" spc="-7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핸드폰번호</a:t>
              </a:r>
              <a:endParaRPr lang="en-US" altLang="ko-KR" sz="700" b="1" spc="-7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647843" y="2732530"/>
              <a:ext cx="1548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010-1234-5678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267843" y="2732530"/>
              <a:ext cx="900000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spc="-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인증번호 발송</a:t>
              </a:r>
              <a:endParaRPr lang="ko-KR" altLang="en-US" sz="9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055728" y="3651564"/>
            <a:ext cx="2599834" cy="569524"/>
            <a:chOff x="4055728" y="4334606"/>
            <a:chExt cx="2599834" cy="569524"/>
          </a:xfrm>
        </p:grpSpPr>
        <p:grpSp>
          <p:nvGrpSpPr>
            <p:cNvPr id="17" name="그룹 16"/>
            <p:cNvGrpSpPr/>
            <p:nvPr/>
          </p:nvGrpSpPr>
          <p:grpSpPr>
            <a:xfrm>
              <a:off x="4055728" y="4334606"/>
              <a:ext cx="2599834" cy="569524"/>
              <a:chOff x="3602644" y="3489489"/>
              <a:chExt cx="2599834" cy="569524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3602644" y="3489489"/>
                <a:ext cx="5078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700" b="1" spc="-7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인증번호</a:t>
                </a:r>
                <a:endParaRPr lang="en-US" altLang="ko-KR" sz="700" b="1" spc="-7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682478" y="3699013"/>
                <a:ext cx="2520000" cy="360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6119963" y="4613254"/>
              <a:ext cx="5261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en-US" altLang="ko-KR" sz="800" spc="-50" dirty="0" smtClean="0">
                  <a:solidFill>
                    <a:srgbClr val="018BE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800" spc="-50" dirty="0" smtClean="0">
                  <a:solidFill>
                    <a:srgbClr val="018BE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</a:t>
              </a:r>
              <a:r>
                <a:rPr lang="en-US" altLang="ko-KR" sz="800" spc="-50" dirty="0" smtClean="0">
                  <a:solidFill>
                    <a:srgbClr val="018BE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800" spc="-50" dirty="0" smtClean="0">
                  <a:solidFill>
                    <a:srgbClr val="018BE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  <a:endParaRPr lang="ko-KR" altLang="en-US" sz="800" spc="-50" dirty="0">
                <a:solidFill>
                  <a:srgbClr val="018BE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2" name="Picture 4" descr="C:\Users\Netive\Desktop\958608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399" y="4657976"/>
              <a:ext cx="126000" cy="12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그룹 106"/>
          <p:cNvGrpSpPr/>
          <p:nvPr/>
        </p:nvGrpSpPr>
        <p:grpSpPr>
          <a:xfrm>
            <a:off x="4055728" y="1741276"/>
            <a:ext cx="2599834" cy="533524"/>
            <a:chOff x="3568009" y="1106500"/>
            <a:chExt cx="2599834" cy="533524"/>
          </a:xfrm>
        </p:grpSpPr>
        <p:sp>
          <p:nvSpPr>
            <p:cNvPr id="108" name="TextBox 107"/>
            <p:cNvSpPr txBox="1"/>
            <p:nvPr/>
          </p:nvSpPr>
          <p:spPr>
            <a:xfrm>
              <a:off x="3568009" y="1106500"/>
              <a:ext cx="5886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700" b="1" spc="-70" dirty="0" err="1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이메일주</a:t>
              </a:r>
              <a:r>
                <a:rPr lang="ko-KR" altLang="en-US" sz="700" b="1" spc="-70" dirty="0" err="1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</a:t>
              </a:r>
              <a:endParaRPr lang="en-US" altLang="ko-KR" sz="700" b="1" spc="-7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647843" y="1316024"/>
              <a:ext cx="2520000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hong@lina.co.kr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249381" y="623455"/>
            <a:ext cx="1116000" cy="367145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Full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버전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733948"/>
              </p:ext>
            </p:extLst>
          </p:nvPr>
        </p:nvGraphicFramePr>
        <p:xfrm>
          <a:off x="7691267" y="304800"/>
          <a:ext cx="2160000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구독하기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개인정보입력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성함</a:t>
                      </a:r>
                      <a:endParaRPr lang="en-US" altLang="ko-KR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입력전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Place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holder :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성함 입력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이메일주소</a:t>
                      </a:r>
                      <a:endParaRPr lang="en-US" altLang="ko-KR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입력전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Place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holder :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이메일주소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 “@”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입력시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대표 도메인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입력전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Place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holder :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자리 입력 예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 20201212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성별 라디오 버튼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Default 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휴대폰번호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입력전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Placeholder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‘-’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를 제외한 번호 입력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입력시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자동 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-’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대시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처리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발송전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인증번호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발송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버튼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성함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핸드폰번호 유효성 체크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클릭 시 정상 처리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Alert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인증번호가 정상적으로 발송되었습니다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발송후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인증번호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재발송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인증번호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입력전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Place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holder :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숫자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자리 입력</a:t>
                      </a:r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입력제한시간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인증번호 발송 성공 시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 초과 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시간초과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텍스트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약관 전체동의 클릭 시 전체 약관 체크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개별 약관 클릭 시 약관상세보기 팝업 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구독신청하기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버튼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클릭 시  유효성 체크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실패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&gt; 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해당 오류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입력칸으로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포커싱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입력필드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미입력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오류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 $$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를 입력해주세요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입력필드 입력오류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 $$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를 정확히 입력해 주세요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개인정보 수집 및 이용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미체크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개인정보 수집 및 이용에 동의해주세요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&lt;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성공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Alert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구독 신청되었습니다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7277006"/>
                  </a:ext>
                </a:extLst>
              </a:tr>
            </a:tbl>
          </a:graphicData>
        </a:graphic>
      </p:graphicFrame>
      <p:sp>
        <p:nvSpPr>
          <p:cNvPr id="114" name="타원 113"/>
          <p:cNvSpPr/>
          <p:nvPr/>
        </p:nvSpPr>
        <p:spPr>
          <a:xfrm>
            <a:off x="3944888" y="2456892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03535" y="5402673"/>
            <a:ext cx="2520000" cy="129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hong@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naver.com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hong@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hanmail.com</a:t>
            </a:r>
            <a:endParaRPr lang="ko-KR" altLang="en-US" sz="10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hong@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nate.com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hong@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gmail.com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hong@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daum.net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98744" y="5077522"/>
            <a:ext cx="2520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hong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404922" y="4971871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5565068" y="2456892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5709084" y="3104964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3930188" y="3140968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3947474" y="3753036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5961112" y="3753036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3947474" y="4257092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3944888" y="1844824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947474" y="1050257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4148365" y="5553236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130163" y="4334907"/>
            <a:ext cx="2732051" cy="982150"/>
            <a:chOff x="4064328" y="1263364"/>
            <a:chExt cx="2732051" cy="982150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328" y="1315150"/>
              <a:ext cx="159345" cy="159345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4223200" y="1263364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서비스 이용 동의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24841" y="1491461"/>
              <a:ext cx="2571538" cy="754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700" spc="-50" dirty="0">
                  <a:latin typeface="맑은 고딕" panose="020B0503020000020004" pitchFamily="50" charset="-127"/>
                </a:rPr>
                <a:t>[</a:t>
              </a:r>
              <a:r>
                <a:rPr lang="ko-KR" altLang="en-US" sz="700" spc="-50" dirty="0">
                  <a:latin typeface="맑은 고딕" panose="020B0503020000020004" pitchFamily="50" charset="-127"/>
                </a:rPr>
                <a:t>필수</a:t>
              </a:r>
              <a:r>
                <a:rPr lang="en-US" altLang="ko-KR" sz="700" spc="-50" dirty="0">
                  <a:latin typeface="맑은 고딕" panose="020B0503020000020004" pitchFamily="50" charset="-127"/>
                </a:rPr>
                <a:t>] </a:t>
              </a:r>
              <a:r>
                <a:rPr lang="ko-KR" altLang="en-US" sz="700" spc="-50" dirty="0">
                  <a:latin typeface="맑은 고딕" panose="020B0503020000020004" pitchFamily="50" charset="-127"/>
                </a:rPr>
                <a:t>개인정보 수집 </a:t>
              </a:r>
              <a:r>
                <a:rPr lang="en-US" altLang="ko-KR" sz="700" spc="-50" dirty="0">
                  <a:latin typeface="맑은 고딕" panose="020B0503020000020004" pitchFamily="50" charset="-127"/>
                </a:rPr>
                <a:t>· </a:t>
              </a:r>
              <a:r>
                <a:rPr lang="ko-KR" altLang="en-US" sz="700" spc="-50" dirty="0">
                  <a:latin typeface="맑은 고딕" panose="020B0503020000020004" pitchFamily="50" charset="-127"/>
                </a:rPr>
                <a:t>이용 </a:t>
              </a:r>
              <a:r>
                <a:rPr lang="ko-KR" altLang="en-US" sz="700" spc="-50" dirty="0" smtClean="0">
                  <a:latin typeface="맑은 고딕" panose="020B0503020000020004" pitchFamily="50" charset="-127"/>
                </a:rPr>
                <a:t>동의                                            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700" spc="-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개인식별정보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7</a:t>
              </a:r>
              <a:r>
                <a:rPr lang="ko-KR" altLang="en-US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 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700" spc="-50" dirty="0"/>
                <a:t>성명</a:t>
              </a:r>
              <a:r>
                <a:rPr lang="en-US" altLang="ko-KR" sz="700" spc="-50" dirty="0"/>
                <a:t>, </a:t>
              </a:r>
              <a:r>
                <a:rPr lang="ko-KR" altLang="en-US" sz="700" spc="-50" dirty="0"/>
                <a:t>생년월일</a:t>
              </a:r>
              <a:r>
                <a:rPr lang="en-US" altLang="ko-KR" sz="700" spc="-50" dirty="0"/>
                <a:t>, </a:t>
              </a:r>
              <a:r>
                <a:rPr lang="en-US" altLang="ko-KR" sz="700" spc="-50" dirty="0" smtClean="0"/>
                <a:t> </a:t>
              </a:r>
              <a:r>
                <a:rPr lang="ko-KR" altLang="en-US" sz="700" spc="-50" dirty="0" smtClean="0"/>
                <a:t>휴대폰번호</a:t>
              </a:r>
              <a:r>
                <a:rPr lang="en-US" altLang="ko-KR" sz="700" spc="-50" dirty="0" smtClean="0"/>
                <a:t> </a:t>
              </a:r>
              <a:r>
                <a:rPr lang="ko-KR" altLang="en-US" sz="700" spc="-50" dirty="0" smtClean="0"/>
                <a:t>외 </a:t>
              </a:r>
              <a:r>
                <a:rPr lang="en-US" altLang="ko-KR" sz="700" spc="-50" dirty="0" smtClean="0"/>
                <a:t>4</a:t>
              </a:r>
              <a:r>
                <a:rPr lang="ko-KR" altLang="en-US" sz="700" spc="-50" dirty="0" smtClean="0"/>
                <a:t>건</a:t>
              </a:r>
              <a:r>
                <a:rPr lang="en-US" altLang="ko-KR" sz="700" spc="-50" dirty="0" smtClean="0"/>
                <a:t>)</a:t>
              </a:r>
              <a:endParaRPr lang="en-US" altLang="ko-KR" sz="7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sz="700" dirty="0" smtClean="0">
                  <a:latin typeface="맑은 고딕" panose="020B0503020000020004" pitchFamily="50" charset="-127"/>
                </a:rPr>
                <a:t>[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필수</a:t>
              </a:r>
              <a:r>
                <a:rPr lang="en-US" altLang="ko-KR" sz="700" dirty="0">
                  <a:latin typeface="맑은 고딕" panose="020B0503020000020004" pitchFamily="50" charset="-127"/>
                </a:rPr>
                <a:t>] </a:t>
              </a:r>
              <a:r>
                <a:rPr lang="ko-KR" altLang="en-US" sz="700" dirty="0" err="1">
                  <a:latin typeface="맑은 고딕" panose="020B0503020000020004" pitchFamily="50" charset="-127"/>
                </a:rPr>
                <a:t>민감정보</a:t>
              </a:r>
              <a:r>
                <a:rPr lang="ko-KR" altLang="en-US" sz="700" dirty="0">
                  <a:latin typeface="맑은 고딕" panose="020B0503020000020004" pitchFamily="50" charset="-127"/>
                </a:rPr>
                <a:t> 및 개인식별정보 수집 </a:t>
              </a:r>
              <a:r>
                <a:rPr lang="en-US" altLang="ko-KR" sz="700" dirty="0">
                  <a:latin typeface="맑은 고딕" panose="020B0503020000020004" pitchFamily="50" charset="-127"/>
                </a:rPr>
                <a:t>· </a:t>
              </a:r>
              <a:r>
                <a:rPr lang="ko-KR" altLang="en-US" sz="700" dirty="0">
                  <a:latin typeface="맑은 고딕" panose="020B0503020000020004" pitchFamily="50" charset="-127"/>
                </a:rPr>
                <a:t>이용 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동의          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&gt;</a:t>
              </a:r>
              <a:endParaRPr lang="en-US" altLang="ko-KR" sz="7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700" spc="-5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민감정보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4</a:t>
              </a:r>
              <a:r>
                <a:rPr lang="ko-KR" altLang="en-US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당사 계약정보 외 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748" y="1554013"/>
              <a:ext cx="92515" cy="9251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748" y="1893784"/>
              <a:ext cx="92515" cy="925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83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59267" y="436175"/>
            <a:ext cx="7500862" cy="6421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702813" y="436175"/>
            <a:ext cx="4857315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>
            <a:off x="59267" y="913545"/>
            <a:ext cx="7500861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H="1">
            <a:off x="59267" y="913545"/>
            <a:ext cx="7516035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13364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구독하기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약관 상세 보기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59266" y="436175"/>
            <a:ext cx="7500862" cy="6421825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6" name="표 245"/>
          <p:cNvGraphicFramePr>
            <a:graphicFrameLocks noGrp="1"/>
          </p:cNvGraphicFramePr>
          <p:nvPr>
            <p:extLst/>
          </p:nvPr>
        </p:nvGraphicFramePr>
        <p:xfrm>
          <a:off x="7691267" y="304800"/>
          <a:ext cx="216000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본인인증 시 안내되는 약관 상세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1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약관 내용 및 필수 여부 수급 필요</a:t>
                      </a:r>
                      <a:r>
                        <a:rPr lang="en-US" altLang="ko-KR" sz="800" b="1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7277006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823562" y="968798"/>
            <a:ext cx="6048000" cy="522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덧셈 기호 72"/>
          <p:cNvSpPr/>
          <p:nvPr/>
        </p:nvSpPr>
        <p:spPr>
          <a:xfrm rot="2700000">
            <a:off x="6612748" y="674360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49381" y="623455"/>
            <a:ext cx="1116000" cy="367145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Full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버전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057562" y="1124784"/>
            <a:ext cx="5580000" cy="360000"/>
            <a:chOff x="1028564" y="1124784"/>
            <a:chExt cx="2160000" cy="360000"/>
          </a:xfrm>
        </p:grpSpPr>
        <p:sp>
          <p:nvSpPr>
            <p:cNvPr id="76" name="직사각형 75"/>
            <p:cNvSpPr/>
            <p:nvPr/>
          </p:nvSpPr>
          <p:spPr>
            <a:xfrm>
              <a:off x="1028564" y="1124784"/>
              <a:ext cx="108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</a:t>
              </a:r>
              <a:r>
                <a: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수집 </a:t>
              </a:r>
              <a:r>
                <a:rPr lang="en-US" altLang="ko-KR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· </a:t>
              </a:r>
              <a:r>
                <a: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 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동의</a:t>
              </a:r>
              <a:endPara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108564" y="1124784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[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] 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민감정보 및 개인식별정보 수집 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· 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이용 동의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963871" y="1858806"/>
            <a:ext cx="5616624" cy="324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1400"/>
              </a:spcBef>
            </a:pPr>
            <a:r>
              <a:rPr lang="ko-KR" altLang="en-US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당사는 「개인정보보호법」에 따라 </a:t>
            </a:r>
            <a:r>
              <a:rPr lang="ko-KR" altLang="en-US" sz="800" spc="-7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케어콘텐츠의</a:t>
            </a:r>
            <a:r>
              <a:rPr lang="ko-KR" altLang="en-US" sz="8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소개 및 홍보 등을 위해 귀하의 개인정보를 수집 </a:t>
            </a:r>
            <a:r>
              <a:rPr lang="en-US" altLang="ko-KR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이용하고자 합니다</a:t>
            </a:r>
            <a:r>
              <a:rPr lang="en-US" altLang="ko-KR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800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/>
          </p:nvPr>
        </p:nvGraphicFramePr>
        <p:xfrm>
          <a:off x="1064568" y="2140094"/>
          <a:ext cx="5580000" cy="169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1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주체</a:t>
                      </a:r>
                      <a:endParaRPr lang="ko-KR" altLang="en-US" sz="800" b="0" spc="-5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err="1" smtClean="0">
                          <a:solidFill>
                            <a:schemeClr val="tx1"/>
                          </a:solidFill>
                        </a:rPr>
                        <a:t>라이나생명보험주식회사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b="0" spc="-5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목적</a:t>
                      </a:r>
                      <a:endParaRPr lang="ko-KR" altLang="en-US" sz="800" b="0" spc="-5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spc="-50" dirty="0" err="1" smtClean="0">
                          <a:solidFill>
                            <a:schemeClr val="tx1"/>
                          </a:solidFill>
                        </a:rPr>
                        <a:t>케어콘텐츠의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 소개 및 홍보</a:t>
                      </a:r>
                      <a:endParaRPr lang="en-US" altLang="ko-KR" sz="800" b="0" spc="-5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800" b="0" spc="-50" baseline="0" dirty="0" smtClean="0">
                          <a:solidFill>
                            <a:schemeClr val="tx1"/>
                          </a:solidFill>
                        </a:rPr>
                        <a:t> 웹사이트</a:t>
                      </a:r>
                      <a:r>
                        <a:rPr lang="en-US" altLang="ko-KR" sz="800" b="0" spc="-50" baseline="0" dirty="0" smtClean="0">
                          <a:solidFill>
                            <a:schemeClr val="tx1"/>
                          </a:solidFill>
                        </a:rPr>
                        <a:t>/Application </a:t>
                      </a:r>
                      <a:r>
                        <a:rPr lang="ko-KR" altLang="en-US" sz="800" b="0" spc="-50" baseline="0" dirty="0" smtClean="0">
                          <a:solidFill>
                            <a:schemeClr val="tx1"/>
                          </a:solidFill>
                        </a:rPr>
                        <a:t>정보 등에 대한 분석 및 세분화를 통한 이용자의 서비스 이용 선호도 분석</a:t>
                      </a:r>
                      <a:r>
                        <a:rPr lang="en-US" altLang="ko-KR" sz="800" b="0" spc="-5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baseline="0" dirty="0" smtClean="0">
                          <a:solidFill>
                            <a:schemeClr val="tx1"/>
                          </a:solidFill>
                        </a:rPr>
                        <a:t>고객 분석 통계</a:t>
                      </a:r>
                      <a:endParaRPr lang="ko-KR" altLang="en-US" sz="800" b="1" spc="-5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내용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개인식별정보 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휴대폰번호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ADID, Cookie )</a:t>
                      </a:r>
                      <a:b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="0" spc="-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spc="-50" baseline="0" smtClean="0">
                          <a:solidFill>
                            <a:schemeClr val="tx1"/>
                          </a:solidFill>
                        </a:rPr>
                        <a:t>선호도 관심정보</a:t>
                      </a:r>
                      <a:r>
                        <a:rPr lang="en-US" altLang="ko-KR" sz="800" b="0" spc="-5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baseline="0" smtClean="0">
                          <a:solidFill>
                            <a:schemeClr val="tx1"/>
                          </a:solidFill>
                        </a:rPr>
                        <a:t>콘텐츠 클릭정보</a:t>
                      </a:r>
                      <a:r>
                        <a:rPr lang="en-US" altLang="ko-KR" sz="800" b="0" spc="-5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baseline="0" smtClean="0">
                          <a:solidFill>
                            <a:schemeClr val="tx1"/>
                          </a:solidFill>
                        </a:rPr>
                        <a:t>콘텐츠 분류 정보</a:t>
                      </a:r>
                      <a:endParaRPr lang="ko-KR" altLang="en-US" sz="800" b="1" spc="-5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구독 서비스 알림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카카오 </a:t>
                      </a:r>
                      <a:r>
                        <a:rPr lang="ko-KR" altLang="en-US" sz="800" b="0" spc="-50" dirty="0" err="1" smtClean="0">
                          <a:solidFill>
                            <a:schemeClr val="tx1"/>
                          </a:solidFill>
                        </a:rPr>
                        <a:t>알림톡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SMS, Email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기간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pc="-50" dirty="0" smtClean="0">
                          <a:solidFill>
                            <a:schemeClr val="tx1"/>
                          </a:solidFill>
                        </a:rPr>
                        <a:t>동의일로부터 </a:t>
                      </a:r>
                      <a:r>
                        <a:rPr lang="en-US" altLang="ko-KR" sz="800" b="1" spc="-5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800" b="1" spc="-50" baseline="0" smtClean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en-US" altLang="ko-KR" sz="800" b="1" spc="-5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dirty="0" err="1" smtClean="0">
                          <a:solidFill>
                            <a:schemeClr val="tx1"/>
                          </a:solidFill>
                        </a:rPr>
                        <a:t>보유ㆍ이용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 기간이 경과한 후에는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민원처리 및 법령상 의무이행만을 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위하여 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개월  보관ㆍ이용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3" name="Rectangle 2"/>
          <p:cNvSpPr>
            <a:spLocks noChangeArrowheads="1"/>
          </p:cNvSpPr>
          <p:nvPr/>
        </p:nvSpPr>
        <p:spPr bwMode="auto">
          <a:xfrm>
            <a:off x="1064565" y="3904290"/>
            <a:ext cx="5580000" cy="215444"/>
          </a:xfrm>
          <a:prstGeom prst="rect">
            <a:avLst/>
          </a:prstGeom>
          <a:noFill/>
          <a:extLst/>
        </p:spPr>
        <p:txBody>
          <a:bodyPr wrap="square" rtlCol="0">
            <a:noAutofit/>
          </a:bodyPr>
          <a:lstStyle/>
          <a:p>
            <a:pPr>
              <a:lnSpc>
                <a:spcPct val="80000"/>
              </a:lnSpc>
              <a:spcBef>
                <a:spcPts val="1400"/>
              </a:spcBef>
            </a:pPr>
            <a:r>
              <a:rPr lang="en-US" altLang="ko-KR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동의 하시더라도 당사 홈페이지</a:t>
            </a:r>
            <a:r>
              <a:rPr lang="en-US" altLang="ko-KR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(www.lina.co.kr, </a:t>
            </a:r>
            <a:r>
              <a:rPr lang="ko-KR" altLang="en-US" sz="750" spc="-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구독서비스해재</a:t>
            </a:r>
            <a:r>
              <a:rPr lang="en-US" altLang="ko-KR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구독 해지 하실 수 있습니다</a:t>
            </a: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80000"/>
              </a:lnSpc>
              <a:spcBef>
                <a:spcPts val="1400"/>
              </a:spcBef>
            </a:pPr>
            <a:endParaRPr lang="en-US" altLang="ko-KR" sz="750" spc="-7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Rectangle 2"/>
          <p:cNvSpPr>
            <a:spLocks noChangeArrowheads="1"/>
          </p:cNvSpPr>
          <p:nvPr/>
        </p:nvSpPr>
        <p:spPr bwMode="auto">
          <a:xfrm>
            <a:off x="1064565" y="4084890"/>
            <a:ext cx="5580000" cy="215444"/>
          </a:xfrm>
          <a:prstGeom prst="rect">
            <a:avLst/>
          </a:prstGeom>
          <a:noFill/>
          <a:extLst/>
        </p:spPr>
        <p:txBody>
          <a:bodyPr wrap="square" rtlCol="0">
            <a:noAutofit/>
          </a:bodyPr>
          <a:lstStyle/>
          <a:p>
            <a:pPr>
              <a:lnSpc>
                <a:spcPct val="80000"/>
              </a:lnSpc>
              <a:spcBef>
                <a:spcPts val="1400"/>
              </a:spcBef>
            </a:pP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 또는 </a:t>
            </a:r>
            <a:r>
              <a:rPr lang="en-US" altLang="ko-KR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 </a:t>
            </a:r>
            <a:r>
              <a:rPr lang="ko-KR" altLang="en-US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정보는 웹사이트를 통하여 접속한 고객에 한하여 </a:t>
            </a:r>
            <a:r>
              <a:rPr lang="ko-KR" altLang="en-US" sz="750" spc="-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수집ㆍ이용</a:t>
            </a:r>
            <a:r>
              <a:rPr lang="ko-KR" altLang="en-US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합니다</a:t>
            </a:r>
            <a:r>
              <a:rPr lang="en-US" altLang="ko-KR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85" name="Rectangle 2"/>
          <p:cNvSpPr>
            <a:spLocks noChangeArrowheads="1"/>
          </p:cNvSpPr>
          <p:nvPr/>
        </p:nvSpPr>
        <p:spPr bwMode="auto">
          <a:xfrm>
            <a:off x="1064565" y="4437692"/>
            <a:ext cx="5580000" cy="215444"/>
          </a:xfrm>
          <a:prstGeom prst="rect">
            <a:avLst/>
          </a:prstGeom>
          <a:noFill/>
          <a:extLst/>
        </p:spPr>
        <p:txBody>
          <a:bodyPr wrap="square" rtlCol="0">
            <a:noAutofit/>
          </a:bodyPr>
          <a:lstStyle/>
          <a:p>
            <a:pPr algn="r">
              <a:lnSpc>
                <a:spcPct val="80000"/>
              </a:lnSpc>
              <a:spcBef>
                <a:spcPts val="1400"/>
              </a:spcBef>
            </a:pP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미확인</a:t>
            </a: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신용정보관리보호인필</a:t>
            </a:r>
            <a:r>
              <a:rPr lang="en-US" altLang="ko-KR" sz="750" spc="-3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750" spc="-3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DGT2006-01-XXXXX-OYN</a:t>
            </a:r>
            <a:r>
              <a:rPr lang="en-US" altLang="ko-KR" sz="750" spc="-3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750" spc="-3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55985" y="1636038"/>
            <a:ext cx="33570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구독 서비스 제공을 위한 개인정보 수집 </a:t>
            </a:r>
            <a:r>
              <a:rPr lang="en-US" altLang="ko-KR" sz="1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1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동의 </a:t>
            </a:r>
            <a:endParaRPr lang="ko-KR" altLang="en-US" sz="2400" b="1" dirty="0"/>
          </a:p>
        </p:txBody>
      </p:sp>
      <p:sp>
        <p:nvSpPr>
          <p:cNvPr id="23" name="직사각형 22"/>
          <p:cNvSpPr/>
          <p:nvPr/>
        </p:nvSpPr>
        <p:spPr>
          <a:xfrm>
            <a:off x="7679360" y="3234572"/>
            <a:ext cx="2171908" cy="825030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2020-10-19</a:t>
            </a:r>
          </a:p>
          <a:p>
            <a:pPr algn="ctr"/>
            <a:endParaRPr lang="en-US" altLang="ko-KR" sz="105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서비스이용동의 항목 확정</a:t>
            </a:r>
            <a:endParaRPr lang="ko-KR" altLang="en-US" sz="105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174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59267" y="436175"/>
            <a:ext cx="7500862" cy="6421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>
            <a:off x="59267" y="913545"/>
            <a:ext cx="7500861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H="1">
            <a:off x="59267" y="913545"/>
            <a:ext cx="7516035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09749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구독하기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약관 상세 보기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59266" y="436175"/>
            <a:ext cx="7500862" cy="6421825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6" name="표 245"/>
          <p:cNvGraphicFramePr>
            <a:graphicFrameLocks noGrp="1"/>
          </p:cNvGraphicFramePr>
          <p:nvPr>
            <p:extLst/>
          </p:nvPr>
        </p:nvGraphicFramePr>
        <p:xfrm>
          <a:off x="7691267" y="304800"/>
          <a:ext cx="216000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본인인증 시 안내되는 약관 상세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1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약관 내용 및 필수 여부 수급 필요</a:t>
                      </a:r>
                      <a:r>
                        <a:rPr lang="en-US" altLang="ko-KR" sz="800" b="1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7277006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823562" y="968798"/>
            <a:ext cx="6048000" cy="522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덧셈 기호 72"/>
          <p:cNvSpPr/>
          <p:nvPr/>
        </p:nvSpPr>
        <p:spPr>
          <a:xfrm rot="2700000">
            <a:off x="6612748" y="674360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49381" y="623455"/>
            <a:ext cx="1116000" cy="367145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Full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버전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057561" y="1124784"/>
            <a:ext cx="5580000" cy="360000"/>
            <a:chOff x="1028564" y="1124784"/>
            <a:chExt cx="2160000" cy="360000"/>
          </a:xfrm>
        </p:grpSpPr>
        <p:sp>
          <p:nvSpPr>
            <p:cNvPr id="76" name="직사각형 75"/>
            <p:cNvSpPr/>
            <p:nvPr/>
          </p:nvSpPr>
          <p:spPr>
            <a:xfrm>
              <a:off x="1028564" y="1124784"/>
              <a:ext cx="1080000" cy="36000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수집 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·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동의</a:t>
              </a:r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108564" y="1124784"/>
              <a:ext cx="108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필수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민감정보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및 개인식별정보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수집 </a:t>
              </a:r>
              <a:r>
                <a:rPr lang="en-US" altLang="ko-KR" sz="800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· 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이용 동의</a:t>
              </a:r>
              <a:endPara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963871" y="1858806"/>
            <a:ext cx="5616624" cy="324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1400"/>
              </a:spcBef>
            </a:pPr>
            <a:r>
              <a:rPr lang="ko-KR" altLang="en-US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당사는 「개인정보보호법」에 따라 </a:t>
            </a:r>
            <a:r>
              <a:rPr lang="ko-KR" altLang="en-US" sz="8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당사의 계약 조회 및 수집 </a:t>
            </a:r>
            <a:r>
              <a:rPr lang="en-US" altLang="ko-KR" sz="8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8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이용을 </a:t>
            </a:r>
            <a:r>
              <a:rPr lang="ko-KR" altLang="en-US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위해 귀하의 개인정보를 수집 </a:t>
            </a:r>
            <a:r>
              <a:rPr lang="en-US" altLang="ko-KR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이용하고자 합니다</a:t>
            </a:r>
            <a:r>
              <a:rPr lang="en-US" altLang="ko-KR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800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/>
          </p:nvPr>
        </p:nvGraphicFramePr>
        <p:xfrm>
          <a:off x="1064568" y="2140094"/>
          <a:ext cx="5580000" cy="118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1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주체</a:t>
                      </a:r>
                      <a:endParaRPr lang="ko-KR" altLang="en-US" sz="800" b="0" spc="-5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err="1" smtClean="0">
                          <a:solidFill>
                            <a:schemeClr val="tx1"/>
                          </a:solidFill>
                        </a:rPr>
                        <a:t>라이나생명보험주식회사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b="0" spc="-5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목적</a:t>
                      </a:r>
                      <a:endParaRPr lang="ko-KR" altLang="en-US" sz="800" b="0" spc="-5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개인 맞춤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케어컨텐츠의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소개 및 홍보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내용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+mn-ea"/>
                        </a:rPr>
                        <a:t>라이나생명의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rgbClr val="000000"/>
                          </a:solidFill>
                          <a:latin typeface="+mn-ea"/>
                        </a:rPr>
                        <a:t>보험계약정보</a:t>
                      </a:r>
                      <a:r>
                        <a:rPr lang="en-US" altLang="ko-KR" sz="800" b="1" dirty="0" smtClean="0">
                          <a:solidFill>
                            <a:srgbClr val="000000"/>
                          </a:solidFill>
                          <a:latin typeface="+mn-ea"/>
                        </a:rPr>
                        <a:t>,</a:t>
                      </a:r>
                      <a:r>
                        <a:rPr lang="ko-KR" altLang="en-US" sz="800" b="1" smtClean="0">
                          <a:solidFill>
                            <a:srgbClr val="000000"/>
                          </a:solidFill>
                          <a:latin typeface="+mn-ea"/>
                        </a:rPr>
                        <a:t> 청구사유</a:t>
                      </a:r>
                      <a:r>
                        <a:rPr lang="en-US" altLang="ko-KR" sz="800" b="1" dirty="0" smtClean="0">
                          <a:solidFill>
                            <a:srgbClr val="000000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b="1" smtClean="0">
                          <a:solidFill>
                            <a:srgbClr val="000000"/>
                          </a:solidFill>
                          <a:latin typeface="+mn-ea"/>
                        </a:rPr>
                        <a:t>사고유형</a:t>
                      </a:r>
                      <a:r>
                        <a:rPr lang="en-US" altLang="ko-KR" sz="800" b="1" dirty="0" smtClean="0">
                          <a:solidFill>
                            <a:srgbClr val="000000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b="1" smtClean="0">
                          <a:solidFill>
                            <a:srgbClr val="000000"/>
                          </a:solidFill>
                          <a:latin typeface="+mn-ea"/>
                        </a:rPr>
                        <a:t>청구보험금지급일</a:t>
                      </a:r>
                      <a:endParaRPr lang="ko-KR" altLang="en-US" sz="800" b="1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기간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pc="-50" dirty="0" smtClean="0">
                          <a:solidFill>
                            <a:schemeClr val="tx1"/>
                          </a:solidFill>
                        </a:rPr>
                        <a:t>동의일로부터 </a:t>
                      </a:r>
                      <a:r>
                        <a:rPr lang="en-US" altLang="ko-KR" sz="800" b="1" spc="-5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800" b="1" spc="-50" baseline="0" dirty="0" smtClean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en-US" altLang="ko-KR" sz="800" b="1" spc="-5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dirty="0" err="1" smtClean="0">
                          <a:solidFill>
                            <a:schemeClr val="tx1"/>
                          </a:solidFill>
                        </a:rPr>
                        <a:t>보유ㆍ이용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 기간이 경과한 후에는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민원처리 및 법령상 의무이행만을 위하여 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개월  </a:t>
                      </a:r>
                      <a:r>
                        <a:rPr lang="ko-KR" altLang="en-US" sz="800" b="0" spc="-50" dirty="0" err="1" smtClean="0">
                          <a:solidFill>
                            <a:schemeClr val="tx1"/>
                          </a:solidFill>
                        </a:rPr>
                        <a:t>보관ㆍ이용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4" name="Rectangle 2"/>
          <p:cNvSpPr>
            <a:spLocks noChangeArrowheads="1"/>
          </p:cNvSpPr>
          <p:nvPr/>
        </p:nvSpPr>
        <p:spPr bwMode="auto">
          <a:xfrm>
            <a:off x="1064565" y="3361567"/>
            <a:ext cx="5580000" cy="215444"/>
          </a:xfrm>
          <a:prstGeom prst="rect">
            <a:avLst/>
          </a:prstGeom>
          <a:noFill/>
          <a:extLst/>
        </p:spPr>
        <p:txBody>
          <a:bodyPr wrap="square" rtlCol="0">
            <a:noAutofit/>
          </a:bodyPr>
          <a:lstStyle/>
          <a:p>
            <a:pPr>
              <a:lnSpc>
                <a:spcPct val="80000"/>
              </a:lnSpc>
              <a:spcBef>
                <a:spcPts val="1400"/>
              </a:spcBef>
            </a:pP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라이나생명의 보혐계약이 있는 경우에 계약자에 </a:t>
            </a:r>
            <a:r>
              <a:rPr lang="ko-KR" altLang="en-US" sz="750" spc="-70" smtClean="0">
                <a:latin typeface="맑은 고딕" panose="020B0503020000020004" pitchFamily="50" charset="-127"/>
              </a:rPr>
              <a:t>한하여 </a:t>
            </a:r>
            <a:r>
              <a:rPr lang="ko-KR" altLang="en-US" sz="750" spc="-70">
                <a:latin typeface="맑은 고딕" panose="020B0503020000020004" pitchFamily="50" charset="-127"/>
              </a:rPr>
              <a:t>수집ㆍ이용 합니다</a:t>
            </a:r>
            <a:r>
              <a:rPr lang="en-US" altLang="ko-KR" sz="750" spc="-70" dirty="0">
                <a:latin typeface="맑은 고딕" panose="020B0503020000020004" pitchFamily="50" charset="-127"/>
              </a:rPr>
              <a:t>. </a:t>
            </a:r>
          </a:p>
        </p:txBody>
      </p:sp>
      <p:sp>
        <p:nvSpPr>
          <p:cNvPr id="85" name="Rectangle 2"/>
          <p:cNvSpPr>
            <a:spLocks noChangeArrowheads="1"/>
          </p:cNvSpPr>
          <p:nvPr/>
        </p:nvSpPr>
        <p:spPr bwMode="auto">
          <a:xfrm>
            <a:off x="1064565" y="3654816"/>
            <a:ext cx="5580000" cy="215444"/>
          </a:xfrm>
          <a:prstGeom prst="rect">
            <a:avLst/>
          </a:prstGeom>
          <a:noFill/>
          <a:extLst/>
        </p:spPr>
        <p:txBody>
          <a:bodyPr wrap="square" rtlCol="0">
            <a:noAutofit/>
          </a:bodyPr>
          <a:lstStyle/>
          <a:p>
            <a:pPr algn="r">
              <a:lnSpc>
                <a:spcPct val="80000"/>
              </a:lnSpc>
              <a:spcBef>
                <a:spcPts val="1400"/>
              </a:spcBef>
            </a:pP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미확인</a:t>
            </a: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신용정보관리보호인필</a:t>
            </a:r>
            <a:r>
              <a:rPr lang="en-US" altLang="ko-KR" sz="750" spc="-3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750" spc="-3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DGT2006-01-XXXXX-OYN</a:t>
            </a:r>
            <a:r>
              <a:rPr lang="en-US" altLang="ko-KR" sz="750" spc="-3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750" spc="-3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55985" y="1636038"/>
            <a:ext cx="28761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spc="-50" dirty="0">
                <a:latin typeface="맑은 고딕" panose="020B0503020000020004" pitchFamily="50" charset="-127"/>
              </a:rPr>
              <a:t>[</a:t>
            </a:r>
            <a:r>
              <a:rPr lang="ko-KR" altLang="en-US" sz="1000" b="1" spc="-50">
                <a:latin typeface="맑은 고딕" panose="020B0503020000020004" pitchFamily="50" charset="-127"/>
              </a:rPr>
              <a:t>필수</a:t>
            </a:r>
            <a:r>
              <a:rPr lang="en-US" altLang="ko-KR" sz="1000" b="1" spc="-50" dirty="0">
                <a:latin typeface="맑은 고딕" panose="020B0503020000020004" pitchFamily="50" charset="-127"/>
              </a:rPr>
              <a:t>] </a:t>
            </a:r>
            <a:r>
              <a:rPr lang="ko-KR" altLang="en-US" sz="1000" b="1" spc="-50">
                <a:latin typeface="맑은 고딕" panose="020B0503020000020004" pitchFamily="50" charset="-127"/>
              </a:rPr>
              <a:t>민감정보 및 개인식별정보 수집 </a:t>
            </a:r>
            <a:r>
              <a:rPr lang="en-US" altLang="ko-KR" sz="1000" b="1" spc="-50" dirty="0">
                <a:latin typeface="맑은 고딕" panose="020B0503020000020004" pitchFamily="50" charset="-127"/>
              </a:rPr>
              <a:t>· </a:t>
            </a:r>
            <a:r>
              <a:rPr lang="ko-KR" altLang="en-US" sz="1000" b="1" spc="-50">
                <a:latin typeface="맑은 고딕" panose="020B0503020000020004" pitchFamily="50" charset="-127"/>
              </a:rPr>
              <a:t>이용 동의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79360" y="3234572"/>
            <a:ext cx="2171908" cy="825030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2020-10-19</a:t>
            </a:r>
          </a:p>
          <a:p>
            <a:pPr algn="ctr"/>
            <a:endParaRPr lang="en-US" altLang="ko-KR" sz="105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서비스이용동의 항목 확정</a:t>
            </a:r>
            <a:endParaRPr lang="ko-KR" altLang="en-US" sz="105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7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248047" y="3056591"/>
            <a:ext cx="3409909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라이나생명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800" b="1" dirty="0" smtClean="0"/>
              <a:t>1Phase - 01 </a:t>
            </a:r>
            <a:r>
              <a:rPr lang="ko-KR" altLang="en-US" sz="2800" b="1" dirty="0" err="1" smtClean="0"/>
              <a:t>서브메인</a:t>
            </a:r>
            <a:endParaRPr lang="en-US" altLang="ko-KR" sz="2800" b="1" dirty="0" smtClean="0"/>
          </a:p>
          <a:p>
            <a:pPr algn="ctr"/>
            <a:r>
              <a:rPr lang="en-US" altLang="ko-KR" sz="2800" b="1" dirty="0" smtClean="0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159016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243721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구독하기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관심 키워드 선택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62868" y="491593"/>
            <a:ext cx="7510084" cy="6033031"/>
          </a:xfrm>
          <a:prstGeom prst="rect">
            <a:avLst/>
          </a:prstGeom>
          <a:solidFill>
            <a:schemeClr val="tx1">
              <a:alpha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덧셈 기호 30"/>
          <p:cNvSpPr/>
          <p:nvPr/>
        </p:nvSpPr>
        <p:spPr>
          <a:xfrm rot="2700000">
            <a:off x="6612748" y="674360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249381" y="623455"/>
            <a:ext cx="1116000" cy="367145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Full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버전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0" name="표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0750"/>
              </p:ext>
            </p:extLst>
          </p:nvPr>
        </p:nvGraphicFramePr>
        <p:xfrm>
          <a:off x="7691267" y="304800"/>
          <a:ext cx="21600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구독하기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관심 키워드 선택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선택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관심 키워드 선택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관리자와 연동되어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상위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개까지만 출력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또는 관리자에서 선택 기능 추가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Default 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전체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미선택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개 선택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클릭 시 해당 팝업 닫힘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선택 값이 있을 경우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추가 저장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6728530"/>
                  </a:ext>
                </a:extLst>
              </a:tr>
            </a:tbl>
          </a:graphicData>
        </a:graphic>
      </p:graphicFrame>
      <p:sp>
        <p:nvSpPr>
          <p:cNvPr id="69" name="직사각형 68"/>
          <p:cNvSpPr/>
          <p:nvPr/>
        </p:nvSpPr>
        <p:spPr>
          <a:xfrm>
            <a:off x="823562" y="968798"/>
            <a:ext cx="6048000" cy="486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47170" y="1125412"/>
            <a:ext cx="393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b="1" spc="-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구독해주셔서 감사합니다</a:t>
            </a:r>
            <a:r>
              <a:rPr lang="en-US" altLang="ko-KR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1" name="덧셈 기호 70"/>
          <p:cNvSpPr/>
          <p:nvPr/>
        </p:nvSpPr>
        <p:spPr>
          <a:xfrm rot="2700000">
            <a:off x="6612748" y="674360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587562" y="5160387"/>
            <a:ext cx="2520000" cy="43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58887" y="1587074"/>
            <a:ext cx="1872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400"/>
              </a:spcBef>
            </a:pPr>
            <a:r>
              <a:rPr lang="ko-KR" altLang="en-US" sz="11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관심 키워드를 선택해주세요</a:t>
            </a:r>
            <a:r>
              <a:rPr lang="en-US" altLang="ko-KR" sz="11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4" name="타원 73"/>
          <p:cNvSpPr/>
          <p:nvPr/>
        </p:nvSpPr>
        <p:spPr>
          <a:xfrm>
            <a:off x="2631285" y="5054996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123018" y="2372914"/>
            <a:ext cx="852329" cy="326468"/>
            <a:chOff x="2473837" y="2075043"/>
            <a:chExt cx="852329" cy="326468"/>
          </a:xfrm>
        </p:grpSpPr>
        <p:sp>
          <p:nvSpPr>
            <p:cNvPr id="76" name="모서리가 둥근 직사각형 75"/>
            <p:cNvSpPr/>
            <p:nvPr/>
          </p:nvSpPr>
          <p:spPr>
            <a:xfrm rot="5400000">
              <a:off x="2736768" y="1812112"/>
              <a:ext cx="326468" cy="85232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임플란트</a:t>
              </a:r>
              <a:endPara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2065053" y="2372915"/>
            <a:ext cx="750618" cy="326468"/>
            <a:chOff x="3452950" y="2075044"/>
            <a:chExt cx="750618" cy="326468"/>
          </a:xfrm>
        </p:grpSpPr>
        <p:sp>
          <p:nvSpPr>
            <p:cNvPr id="79" name="모서리가 둥근 직사각형 78"/>
            <p:cNvSpPr/>
            <p:nvPr/>
          </p:nvSpPr>
          <p:spPr>
            <a:xfrm rot="5400000">
              <a:off x="3665025" y="1862969"/>
              <a:ext cx="326468" cy="7506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브릿지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3505200" y="2147457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905377" y="2372917"/>
            <a:ext cx="750618" cy="326468"/>
            <a:chOff x="4339644" y="2075046"/>
            <a:chExt cx="750618" cy="326468"/>
          </a:xfrm>
        </p:grpSpPr>
        <p:sp>
          <p:nvSpPr>
            <p:cNvPr id="82" name="모서리가 둥근 직사각형 81"/>
            <p:cNvSpPr/>
            <p:nvPr/>
          </p:nvSpPr>
          <p:spPr>
            <a:xfrm rot="5400000">
              <a:off x="4551719" y="1862971"/>
              <a:ext cx="326468" cy="7506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크라운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4398821" y="2147458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3745701" y="2372914"/>
            <a:ext cx="852329" cy="326468"/>
            <a:chOff x="2473837" y="2075044"/>
            <a:chExt cx="852329" cy="326468"/>
          </a:xfrm>
        </p:grpSpPr>
        <p:sp>
          <p:nvSpPr>
            <p:cNvPr id="85" name="모서리가 둥근 직사각형 84"/>
            <p:cNvSpPr/>
            <p:nvPr/>
          </p:nvSpPr>
          <p:spPr>
            <a:xfrm rot="5400000">
              <a:off x="2736768" y="1812113"/>
              <a:ext cx="326468" cy="8523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치아관리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4687736" y="2372916"/>
            <a:ext cx="852329" cy="326468"/>
            <a:chOff x="3450583" y="2075046"/>
            <a:chExt cx="852329" cy="326468"/>
          </a:xfrm>
        </p:grpSpPr>
        <p:sp>
          <p:nvSpPr>
            <p:cNvPr id="88" name="모서리가 둥근 직사각형 87"/>
            <p:cNvSpPr/>
            <p:nvPr/>
          </p:nvSpPr>
          <p:spPr>
            <a:xfrm rot="5400000">
              <a:off x="3713514" y="1812115"/>
              <a:ext cx="326468" cy="85232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치아교정</a:t>
              </a:r>
              <a:endPara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3505200" y="2147457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5629769" y="2372916"/>
            <a:ext cx="650340" cy="326468"/>
            <a:chOff x="4410564" y="2075046"/>
            <a:chExt cx="650340" cy="326468"/>
          </a:xfrm>
        </p:grpSpPr>
        <p:sp>
          <p:nvSpPr>
            <p:cNvPr id="91" name="모서리가 둥근 직사각형 90"/>
            <p:cNvSpPr/>
            <p:nvPr/>
          </p:nvSpPr>
          <p:spPr>
            <a:xfrm rot="5400000">
              <a:off x="4572500" y="1913110"/>
              <a:ext cx="326468" cy="6503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발치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4475018" y="2147458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1129945" y="2965190"/>
            <a:ext cx="852329" cy="326468"/>
            <a:chOff x="2473837" y="2075044"/>
            <a:chExt cx="852329" cy="326468"/>
          </a:xfrm>
        </p:grpSpPr>
        <p:sp>
          <p:nvSpPr>
            <p:cNvPr id="94" name="모서리가 둥근 직사각형 93"/>
            <p:cNvSpPr/>
            <p:nvPr/>
          </p:nvSpPr>
          <p:spPr>
            <a:xfrm rot="5400000">
              <a:off x="2736768" y="1812113"/>
              <a:ext cx="326468" cy="8523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신경치료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063979" y="2965192"/>
            <a:ext cx="852329" cy="326468"/>
            <a:chOff x="3450583" y="2075046"/>
            <a:chExt cx="852329" cy="326468"/>
          </a:xfrm>
        </p:grpSpPr>
        <p:sp>
          <p:nvSpPr>
            <p:cNvPr id="97" name="모서리가 둥근 직사각형 96"/>
            <p:cNvSpPr/>
            <p:nvPr/>
          </p:nvSpPr>
          <p:spPr>
            <a:xfrm rot="5400000">
              <a:off x="3713514" y="1812115"/>
              <a:ext cx="326468" cy="8523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충치치료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3505200" y="2147457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2998013" y="2965193"/>
            <a:ext cx="852329" cy="326468"/>
            <a:chOff x="4420401" y="2075047"/>
            <a:chExt cx="852329" cy="326468"/>
          </a:xfrm>
        </p:grpSpPr>
        <p:sp>
          <p:nvSpPr>
            <p:cNvPr id="100" name="모서리가 둥근 직사각형 99"/>
            <p:cNvSpPr/>
            <p:nvPr/>
          </p:nvSpPr>
          <p:spPr>
            <a:xfrm rot="5400000">
              <a:off x="4683332" y="1812116"/>
              <a:ext cx="326468" cy="8523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보철치료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>
              <a:off x="4475018" y="2147458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3932047" y="2965191"/>
            <a:ext cx="709725" cy="326468"/>
            <a:chOff x="2475869" y="2075043"/>
            <a:chExt cx="709725" cy="326468"/>
          </a:xfrm>
        </p:grpSpPr>
        <p:sp>
          <p:nvSpPr>
            <p:cNvPr id="103" name="모서리가 둥근 직사각형 102"/>
            <p:cNvSpPr/>
            <p:nvPr/>
          </p:nvSpPr>
          <p:spPr>
            <a:xfrm rot="5400000">
              <a:off x="2667498" y="1883414"/>
              <a:ext cx="326468" cy="7097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타원 103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4723477" y="2965191"/>
            <a:ext cx="709725" cy="326468"/>
            <a:chOff x="2475869" y="2075043"/>
            <a:chExt cx="709725" cy="326468"/>
          </a:xfrm>
        </p:grpSpPr>
        <p:sp>
          <p:nvSpPr>
            <p:cNvPr id="106" name="모서리가 둥근 직사각형 105"/>
            <p:cNvSpPr/>
            <p:nvPr/>
          </p:nvSpPr>
          <p:spPr>
            <a:xfrm rot="5400000">
              <a:off x="2667498" y="1883414"/>
              <a:ext cx="326468" cy="7097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5514909" y="2965191"/>
            <a:ext cx="709725" cy="326468"/>
            <a:chOff x="2475869" y="2075043"/>
            <a:chExt cx="709725" cy="326468"/>
          </a:xfrm>
        </p:grpSpPr>
        <p:sp>
          <p:nvSpPr>
            <p:cNvPr id="109" name="모서리가 둥근 직사각형 108"/>
            <p:cNvSpPr/>
            <p:nvPr/>
          </p:nvSpPr>
          <p:spPr>
            <a:xfrm rot="5400000">
              <a:off x="2667498" y="1883414"/>
              <a:ext cx="326468" cy="7097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1123018" y="3557465"/>
            <a:ext cx="709725" cy="326468"/>
            <a:chOff x="2475869" y="2075043"/>
            <a:chExt cx="709725" cy="326468"/>
          </a:xfrm>
        </p:grpSpPr>
        <p:sp>
          <p:nvSpPr>
            <p:cNvPr id="112" name="모서리가 둥근 직사각형 111"/>
            <p:cNvSpPr/>
            <p:nvPr/>
          </p:nvSpPr>
          <p:spPr>
            <a:xfrm rot="5400000">
              <a:off x="2667498" y="1883414"/>
              <a:ext cx="326468" cy="7097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954289" y="3557465"/>
            <a:ext cx="709725" cy="326468"/>
            <a:chOff x="2475869" y="2075043"/>
            <a:chExt cx="709725" cy="326468"/>
          </a:xfrm>
        </p:grpSpPr>
        <p:sp>
          <p:nvSpPr>
            <p:cNvPr id="115" name="모서리가 둥근 직사각형 114"/>
            <p:cNvSpPr/>
            <p:nvPr/>
          </p:nvSpPr>
          <p:spPr>
            <a:xfrm rot="5400000">
              <a:off x="2667498" y="1883414"/>
              <a:ext cx="326468" cy="7097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타원 115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2785560" y="3557465"/>
            <a:ext cx="709725" cy="326468"/>
            <a:chOff x="2475869" y="2075043"/>
            <a:chExt cx="709725" cy="326468"/>
          </a:xfrm>
        </p:grpSpPr>
        <p:sp>
          <p:nvSpPr>
            <p:cNvPr id="118" name="모서리가 둥근 직사각형 117"/>
            <p:cNvSpPr/>
            <p:nvPr/>
          </p:nvSpPr>
          <p:spPr>
            <a:xfrm rot="5400000">
              <a:off x="2667498" y="1883414"/>
              <a:ext cx="326468" cy="7097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타원 118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0" name="타원 119"/>
          <p:cNvSpPr/>
          <p:nvPr/>
        </p:nvSpPr>
        <p:spPr>
          <a:xfrm>
            <a:off x="1038013" y="2145542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108959" y="2309530"/>
            <a:ext cx="5527367" cy="2484142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099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892181" y="3056591"/>
            <a:ext cx="4121642" cy="74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라이나생명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800" b="1" dirty="0" smtClean="0"/>
              <a:t>2Phase - </a:t>
            </a:r>
            <a:r>
              <a:rPr lang="ko-KR" altLang="en-US" sz="2800" b="1" dirty="0" smtClean="0"/>
              <a:t>관심키워드 변경</a:t>
            </a:r>
            <a:endParaRPr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9630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79347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관심키워드 변경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34781"/>
              </p:ext>
            </p:extLst>
          </p:nvPr>
        </p:nvGraphicFramePr>
        <p:xfrm>
          <a:off x="7691267" y="304800"/>
          <a:ext cx="21600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관심키워드 변경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선택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관심 키워드 선택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관리자와 연동되어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상위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개까지만 출력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또는 관리자에서 선택 기능 추가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Default 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기본 선택한 값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개 선택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클릭 시 해당 팝업 닫힘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선택 값이 있을 경우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추가 저장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6728530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62868" y="491593"/>
            <a:ext cx="7510084" cy="6033031"/>
          </a:xfrm>
          <a:prstGeom prst="rect">
            <a:avLst/>
          </a:prstGeom>
          <a:solidFill>
            <a:schemeClr val="tx1">
              <a:alpha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23910" y="975725"/>
            <a:ext cx="2988000" cy="4356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47518" y="1229317"/>
            <a:ext cx="124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2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관심키워드 변경</a:t>
            </a:r>
            <a:endParaRPr lang="en-US" altLang="ko-KR" sz="1200" b="1" spc="-7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2552869" y="4689324"/>
            <a:ext cx="2520000" cy="43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덧셈 기호 102"/>
          <p:cNvSpPr/>
          <p:nvPr/>
        </p:nvSpPr>
        <p:spPr>
          <a:xfrm rot="2700000">
            <a:off x="5335240" y="944529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447518" y="1580143"/>
            <a:ext cx="14051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400"/>
              </a:spcBef>
            </a:pPr>
            <a:r>
              <a:rPr lang="ko-KR" altLang="en-US" sz="8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관심 키워드를 변</a:t>
            </a:r>
            <a:r>
              <a:rPr lang="ko-KR" altLang="en-US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</a:t>
            </a:r>
            <a:r>
              <a:rPr lang="ko-KR" altLang="en-US" sz="8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</a:t>
            </a:r>
            <a:r>
              <a:rPr lang="en-US" altLang="ko-KR" sz="8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주세요</a:t>
            </a:r>
            <a:r>
              <a:rPr lang="en-US" altLang="ko-KR" sz="8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6" name="타원 115"/>
          <p:cNvSpPr/>
          <p:nvPr/>
        </p:nvSpPr>
        <p:spPr>
          <a:xfrm>
            <a:off x="2402686" y="4680924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2811395" y="4611651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87691" y="2075043"/>
            <a:ext cx="2457104" cy="326471"/>
            <a:chOff x="2487691" y="2075043"/>
            <a:chExt cx="2457104" cy="326471"/>
          </a:xfrm>
        </p:grpSpPr>
        <p:grpSp>
          <p:nvGrpSpPr>
            <p:cNvPr id="6" name="그룹 5"/>
            <p:cNvGrpSpPr/>
            <p:nvPr/>
          </p:nvGrpSpPr>
          <p:grpSpPr>
            <a:xfrm>
              <a:off x="2487691" y="2075043"/>
              <a:ext cx="852329" cy="326468"/>
              <a:chOff x="2473837" y="2075043"/>
              <a:chExt cx="852329" cy="326468"/>
            </a:xfrm>
          </p:grpSpPr>
          <p:sp>
            <p:nvSpPr>
              <p:cNvPr id="105" name="모서리가 둥근 직사각형 104"/>
              <p:cNvSpPr/>
              <p:nvPr/>
            </p:nvSpPr>
            <p:spPr>
              <a:xfrm rot="5400000">
                <a:off x="2736768" y="1812112"/>
                <a:ext cx="326468" cy="85232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80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</a:t>
                </a:r>
                <a:r>
                  <a:rPr lang="ko-KR" altLang="en-US" sz="80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임플란트</a:t>
                </a:r>
                <a:endPara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" name="타원 1"/>
              <p:cNvSpPr/>
              <p:nvPr/>
            </p:nvSpPr>
            <p:spPr>
              <a:xfrm>
                <a:off x="2528454" y="214745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indent="-171450" algn="ctr">
                  <a:buFont typeface="Wingdings" panose="05000000000000000000" pitchFamily="2" charset="2"/>
                  <a:buChar char="ü"/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ko-KR" altLang="en-US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383679" y="2075044"/>
              <a:ext cx="750618" cy="326468"/>
              <a:chOff x="3452950" y="2075044"/>
              <a:chExt cx="750618" cy="326468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 rot="5400000">
                <a:off x="3665025" y="1862969"/>
                <a:ext cx="326468" cy="75061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</a:t>
                </a:r>
                <a:r>
                  <a:rPr lang="ko-KR" altLang="en-US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브릿지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3505200" y="2147457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indent="-171450" algn="ctr">
                  <a:buFont typeface="Wingdings" panose="05000000000000000000" pitchFamily="2" charset="2"/>
                  <a:buChar char="ü"/>
                </a:pPr>
                <a:r>
                  <a:rPr lang="en-US" altLang="ko-KR" sz="1100" dirty="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4194177" y="2075046"/>
              <a:ext cx="750618" cy="326468"/>
              <a:chOff x="4339644" y="2075046"/>
              <a:chExt cx="750618" cy="326468"/>
            </a:xfrm>
          </p:grpSpPr>
          <p:sp>
            <p:nvSpPr>
              <p:cNvPr id="47" name="모서리가 둥근 직사각형 46"/>
              <p:cNvSpPr/>
              <p:nvPr/>
            </p:nvSpPr>
            <p:spPr>
              <a:xfrm rot="5400000">
                <a:off x="4551719" y="1862971"/>
                <a:ext cx="326468" cy="75061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</a:t>
                </a:r>
                <a:r>
                  <a:rPr lang="ko-KR" altLang="en-US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크라운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4398821" y="214745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indent="-171450" algn="ctr">
                  <a:buFont typeface="Wingdings" panose="05000000000000000000" pitchFamily="2" charset="2"/>
                  <a:buChar char="ü"/>
                </a:pPr>
                <a:r>
                  <a:rPr lang="en-US" altLang="ko-KR" sz="1100" dirty="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2487691" y="2573805"/>
            <a:ext cx="2427746" cy="326470"/>
            <a:chOff x="2487691" y="2532244"/>
            <a:chExt cx="2427746" cy="326470"/>
          </a:xfrm>
        </p:grpSpPr>
        <p:grpSp>
          <p:nvGrpSpPr>
            <p:cNvPr id="52" name="그룹 51"/>
            <p:cNvGrpSpPr/>
            <p:nvPr/>
          </p:nvGrpSpPr>
          <p:grpSpPr>
            <a:xfrm>
              <a:off x="2487691" y="2532244"/>
              <a:ext cx="852329" cy="326468"/>
              <a:chOff x="2473837" y="2075044"/>
              <a:chExt cx="852329" cy="326468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 rot="5400000">
                <a:off x="2736768" y="1812113"/>
                <a:ext cx="326468" cy="85232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</a:t>
                </a:r>
                <a:r>
                  <a:rPr lang="ko-KR" altLang="en-US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치아관리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2528454" y="214745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indent="-171450" algn="ctr">
                  <a:buFont typeface="Wingdings" panose="05000000000000000000" pitchFamily="2" charset="2"/>
                  <a:buChar char="ü"/>
                </a:pPr>
                <a:r>
                  <a:rPr lang="en-US" altLang="ko-KR" sz="1100" dirty="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381312" y="2532246"/>
              <a:ext cx="852329" cy="326468"/>
              <a:chOff x="3450583" y="2075046"/>
              <a:chExt cx="852329" cy="326468"/>
            </a:xfrm>
          </p:grpSpPr>
          <p:sp>
            <p:nvSpPr>
              <p:cNvPr id="76" name="모서리가 둥근 직사각형 75"/>
              <p:cNvSpPr/>
              <p:nvPr/>
            </p:nvSpPr>
            <p:spPr>
              <a:xfrm rot="5400000">
                <a:off x="3713514" y="1812115"/>
                <a:ext cx="326468" cy="85232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80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</a:t>
                </a:r>
                <a:r>
                  <a:rPr lang="ko-KR" altLang="en-US" sz="80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치아교정</a:t>
                </a:r>
                <a:endPara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3505200" y="2147457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indent="-171450" algn="ctr">
                  <a:buFont typeface="Wingdings" panose="05000000000000000000" pitchFamily="2" charset="2"/>
                  <a:buChar char="ü"/>
                </a:pPr>
                <a:r>
                  <a:rPr lang="en-US" altLang="ko-KR" sz="11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ko-KR" altLang="en-US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265097" y="2532246"/>
              <a:ext cx="650340" cy="326468"/>
              <a:chOff x="4410564" y="2075046"/>
              <a:chExt cx="650340" cy="326468"/>
            </a:xfrm>
          </p:grpSpPr>
          <p:sp>
            <p:nvSpPr>
              <p:cNvPr id="79" name="모서리가 둥근 직사각형 78"/>
              <p:cNvSpPr/>
              <p:nvPr/>
            </p:nvSpPr>
            <p:spPr>
              <a:xfrm rot="5400000">
                <a:off x="4572500" y="1913110"/>
                <a:ext cx="326468" cy="6503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</a:t>
                </a:r>
                <a:r>
                  <a:rPr lang="ko-KR" altLang="en-US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발치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4475018" y="214745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indent="-171450" algn="ctr">
                  <a:buFont typeface="Wingdings" panose="05000000000000000000" pitchFamily="2" charset="2"/>
                  <a:buChar char="ü"/>
                </a:pPr>
                <a:r>
                  <a:rPr lang="en-US" altLang="ko-KR" sz="1100" dirty="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1" name="그룹 10"/>
          <p:cNvGrpSpPr/>
          <p:nvPr/>
        </p:nvGrpSpPr>
        <p:grpSpPr>
          <a:xfrm>
            <a:off x="2487691" y="3072566"/>
            <a:ext cx="2639572" cy="326471"/>
            <a:chOff x="2487691" y="2982517"/>
            <a:chExt cx="2639572" cy="326471"/>
          </a:xfrm>
        </p:grpSpPr>
        <p:grpSp>
          <p:nvGrpSpPr>
            <p:cNvPr id="81" name="그룹 80"/>
            <p:cNvGrpSpPr/>
            <p:nvPr/>
          </p:nvGrpSpPr>
          <p:grpSpPr>
            <a:xfrm>
              <a:off x="2487691" y="2982517"/>
              <a:ext cx="852329" cy="326468"/>
              <a:chOff x="2473837" y="2075044"/>
              <a:chExt cx="852329" cy="326468"/>
            </a:xfrm>
          </p:grpSpPr>
          <p:sp>
            <p:nvSpPr>
              <p:cNvPr id="82" name="모서리가 둥근 직사각형 81"/>
              <p:cNvSpPr/>
              <p:nvPr/>
            </p:nvSpPr>
            <p:spPr>
              <a:xfrm rot="5400000">
                <a:off x="2736768" y="1812113"/>
                <a:ext cx="326468" cy="85232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</a:t>
                </a:r>
                <a:r>
                  <a:rPr lang="ko-KR" altLang="en-US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신경치료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528454" y="214745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indent="-171450" algn="ctr">
                  <a:buFont typeface="Wingdings" panose="05000000000000000000" pitchFamily="2" charset="2"/>
                  <a:buChar char="ü"/>
                </a:pPr>
                <a:r>
                  <a:rPr lang="en-US" altLang="ko-KR" sz="1100" dirty="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3381312" y="2982519"/>
              <a:ext cx="852329" cy="326468"/>
              <a:chOff x="3450583" y="2075046"/>
              <a:chExt cx="852329" cy="326468"/>
            </a:xfrm>
          </p:grpSpPr>
          <p:sp>
            <p:nvSpPr>
              <p:cNvPr id="85" name="모서리가 둥근 직사각형 84"/>
              <p:cNvSpPr/>
              <p:nvPr/>
            </p:nvSpPr>
            <p:spPr>
              <a:xfrm rot="5400000">
                <a:off x="3713514" y="1812115"/>
                <a:ext cx="326468" cy="85232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</a:t>
                </a:r>
                <a:r>
                  <a:rPr lang="ko-KR" altLang="en-US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충치치료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3505200" y="2147457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indent="-171450" algn="ctr">
                  <a:buFont typeface="Wingdings" panose="05000000000000000000" pitchFamily="2" charset="2"/>
                  <a:buChar char="ü"/>
                </a:pPr>
                <a:r>
                  <a:rPr lang="en-US" altLang="ko-KR" sz="1100" dirty="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4274934" y="2982520"/>
              <a:ext cx="852329" cy="326468"/>
              <a:chOff x="4420401" y="2075047"/>
              <a:chExt cx="852329" cy="326468"/>
            </a:xfrm>
          </p:grpSpPr>
          <p:sp>
            <p:nvSpPr>
              <p:cNvPr id="88" name="모서리가 둥근 직사각형 87"/>
              <p:cNvSpPr/>
              <p:nvPr/>
            </p:nvSpPr>
            <p:spPr>
              <a:xfrm rot="5400000">
                <a:off x="4683332" y="1812116"/>
                <a:ext cx="326468" cy="85232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</a:t>
                </a:r>
                <a:r>
                  <a:rPr lang="ko-KR" altLang="en-US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보철치료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4475018" y="214745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indent="-171450" algn="ctr">
                  <a:buFont typeface="Wingdings" panose="05000000000000000000" pitchFamily="2" charset="2"/>
                  <a:buChar char="ü"/>
                </a:pPr>
                <a:r>
                  <a:rPr lang="en-US" altLang="ko-KR" sz="1100" dirty="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2487691" y="3571328"/>
            <a:ext cx="2275289" cy="326468"/>
            <a:chOff x="2487691" y="3592107"/>
            <a:chExt cx="2275289" cy="326468"/>
          </a:xfrm>
        </p:grpSpPr>
        <p:grpSp>
          <p:nvGrpSpPr>
            <p:cNvPr id="90" name="그룹 89"/>
            <p:cNvGrpSpPr/>
            <p:nvPr/>
          </p:nvGrpSpPr>
          <p:grpSpPr>
            <a:xfrm>
              <a:off x="2487691" y="3592107"/>
              <a:ext cx="709725" cy="326468"/>
              <a:chOff x="2475869" y="2075043"/>
              <a:chExt cx="709725" cy="326468"/>
            </a:xfrm>
          </p:grpSpPr>
          <p:sp>
            <p:nvSpPr>
              <p:cNvPr id="91" name="모서리가 둥근 직사각형 90"/>
              <p:cNvSpPr/>
              <p:nvPr/>
            </p:nvSpPr>
            <p:spPr>
              <a:xfrm rot="5400000">
                <a:off x="2667498" y="1883414"/>
                <a:ext cx="326468" cy="70972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</a:t>
                </a:r>
                <a:r>
                  <a:rPr lang="ko-KR" altLang="en-US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기타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528454" y="214745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indent="-171450" algn="ctr">
                  <a:buFont typeface="Wingdings" panose="05000000000000000000" pitchFamily="2" charset="2"/>
                  <a:buChar char="ü"/>
                </a:pPr>
                <a:r>
                  <a:rPr lang="en-US" altLang="ko-KR" sz="1100" dirty="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3263546" y="3592107"/>
              <a:ext cx="709725" cy="326468"/>
              <a:chOff x="2475869" y="2075043"/>
              <a:chExt cx="709725" cy="326468"/>
            </a:xfrm>
          </p:grpSpPr>
          <p:sp>
            <p:nvSpPr>
              <p:cNvPr id="125" name="모서리가 둥근 직사각형 124"/>
              <p:cNvSpPr/>
              <p:nvPr/>
            </p:nvSpPr>
            <p:spPr>
              <a:xfrm rot="5400000">
                <a:off x="2667498" y="1883414"/>
                <a:ext cx="326468" cy="70972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</a:t>
                </a:r>
                <a:r>
                  <a:rPr lang="ko-KR" altLang="en-US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기타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2528454" y="214745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indent="-171450" algn="ctr">
                  <a:buFont typeface="Wingdings" panose="05000000000000000000" pitchFamily="2" charset="2"/>
                  <a:buChar char="ü"/>
                </a:pPr>
                <a:r>
                  <a:rPr lang="en-US" altLang="ko-KR" sz="1100" dirty="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4053255" y="3592107"/>
              <a:ext cx="709725" cy="326468"/>
              <a:chOff x="2475869" y="2075043"/>
              <a:chExt cx="709725" cy="326468"/>
            </a:xfrm>
          </p:grpSpPr>
          <p:sp>
            <p:nvSpPr>
              <p:cNvPr id="128" name="모서리가 둥근 직사각형 127"/>
              <p:cNvSpPr/>
              <p:nvPr/>
            </p:nvSpPr>
            <p:spPr>
              <a:xfrm rot="5400000">
                <a:off x="2667498" y="1883414"/>
                <a:ext cx="326468" cy="70972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</a:t>
                </a:r>
                <a:r>
                  <a:rPr lang="ko-KR" altLang="en-US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기타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2528454" y="214745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indent="-171450" algn="ctr">
                  <a:buFont typeface="Wingdings" panose="05000000000000000000" pitchFamily="2" charset="2"/>
                  <a:buChar char="ü"/>
                </a:pPr>
                <a:r>
                  <a:rPr lang="en-US" altLang="ko-KR" sz="1100" dirty="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2487691" y="4070088"/>
            <a:ext cx="2275289" cy="326468"/>
            <a:chOff x="2487691" y="4070088"/>
            <a:chExt cx="2275289" cy="326468"/>
          </a:xfrm>
        </p:grpSpPr>
        <p:grpSp>
          <p:nvGrpSpPr>
            <p:cNvPr id="130" name="그룹 129"/>
            <p:cNvGrpSpPr/>
            <p:nvPr/>
          </p:nvGrpSpPr>
          <p:grpSpPr>
            <a:xfrm>
              <a:off x="2487691" y="4070088"/>
              <a:ext cx="709725" cy="326468"/>
              <a:chOff x="2475869" y="2075043"/>
              <a:chExt cx="709725" cy="326468"/>
            </a:xfrm>
          </p:grpSpPr>
          <p:sp>
            <p:nvSpPr>
              <p:cNvPr id="131" name="모서리가 둥근 직사각형 130"/>
              <p:cNvSpPr/>
              <p:nvPr/>
            </p:nvSpPr>
            <p:spPr>
              <a:xfrm rot="5400000">
                <a:off x="2667498" y="1883414"/>
                <a:ext cx="326468" cy="70972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</a:t>
                </a:r>
                <a:r>
                  <a:rPr lang="ko-KR" altLang="en-US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기타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2528454" y="214745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indent="-171450" algn="ctr">
                  <a:buFont typeface="Wingdings" panose="05000000000000000000" pitchFamily="2" charset="2"/>
                  <a:buChar char="ü"/>
                </a:pPr>
                <a:r>
                  <a:rPr lang="en-US" altLang="ko-KR" sz="1100" dirty="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3263546" y="4070088"/>
              <a:ext cx="709725" cy="326468"/>
              <a:chOff x="2475869" y="2075043"/>
              <a:chExt cx="709725" cy="326468"/>
            </a:xfrm>
          </p:grpSpPr>
          <p:sp>
            <p:nvSpPr>
              <p:cNvPr id="134" name="모서리가 둥근 직사각형 133"/>
              <p:cNvSpPr/>
              <p:nvPr/>
            </p:nvSpPr>
            <p:spPr>
              <a:xfrm rot="5400000">
                <a:off x="2667498" y="1883414"/>
                <a:ext cx="326468" cy="70972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</a:t>
                </a:r>
                <a:r>
                  <a:rPr lang="ko-KR" altLang="en-US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기타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2528454" y="214745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indent="-171450" algn="ctr">
                  <a:buFont typeface="Wingdings" panose="05000000000000000000" pitchFamily="2" charset="2"/>
                  <a:buChar char="ü"/>
                </a:pPr>
                <a:r>
                  <a:rPr lang="en-US" altLang="ko-KR" sz="1100" dirty="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4053255" y="4070088"/>
              <a:ext cx="709725" cy="326468"/>
              <a:chOff x="2475869" y="2075043"/>
              <a:chExt cx="709725" cy="326468"/>
            </a:xfrm>
          </p:grpSpPr>
          <p:sp>
            <p:nvSpPr>
              <p:cNvPr id="137" name="모서리가 둥근 직사각형 136"/>
              <p:cNvSpPr/>
              <p:nvPr/>
            </p:nvSpPr>
            <p:spPr>
              <a:xfrm rot="5400000">
                <a:off x="2667498" y="1883414"/>
                <a:ext cx="326468" cy="70972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</a:t>
                </a:r>
                <a:r>
                  <a:rPr lang="ko-KR" altLang="en-US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기타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2528454" y="214745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indent="-171450" algn="ctr">
                  <a:buFont typeface="Wingdings" panose="05000000000000000000" pitchFamily="2" charset="2"/>
                  <a:buChar char="ü"/>
                </a:pPr>
                <a:r>
                  <a:rPr lang="en-US" altLang="ko-KR" sz="1100" dirty="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39" name="타원 138"/>
          <p:cNvSpPr/>
          <p:nvPr/>
        </p:nvSpPr>
        <p:spPr>
          <a:xfrm>
            <a:off x="2402686" y="1847670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2473633" y="2011658"/>
            <a:ext cx="2664000" cy="2484142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80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69610" y="2925001"/>
            <a:ext cx="2766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28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497296" y="507132"/>
            <a:ext cx="6120000" cy="635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636108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서브메인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PC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042128"/>
              </p:ext>
            </p:extLst>
          </p:nvPr>
        </p:nvGraphicFramePr>
        <p:xfrm>
          <a:off x="7691267" y="304800"/>
          <a:ext cx="2160000" cy="135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소개 배너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링크 없음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 시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치아건강나이 체크 화면으로 이동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클릭 시 구독 신청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레이어팝업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등장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9889609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1495495" y="512676"/>
            <a:ext cx="6120000" cy="2916000"/>
            <a:chOff x="1495495" y="503136"/>
            <a:chExt cx="6120000" cy="1584000"/>
          </a:xfrm>
        </p:grpSpPr>
        <p:sp>
          <p:nvSpPr>
            <p:cNvPr id="56" name="직사각형 55"/>
            <p:cNvSpPr/>
            <p:nvPr/>
          </p:nvSpPr>
          <p:spPr>
            <a:xfrm>
              <a:off x="1495495" y="503136"/>
              <a:ext cx="6120000" cy="158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495495" y="521136"/>
              <a:ext cx="6120000" cy="1548000"/>
              <a:chOff x="59267" y="499338"/>
              <a:chExt cx="6120000" cy="3051426"/>
            </a:xfrm>
          </p:grpSpPr>
          <p:cxnSp>
            <p:nvCxnSpPr>
              <p:cNvPr id="67" name="직선 연결선 66"/>
              <p:cNvCxnSpPr/>
              <p:nvPr/>
            </p:nvCxnSpPr>
            <p:spPr>
              <a:xfrm>
                <a:off x="59267" y="499338"/>
                <a:ext cx="6120000" cy="30514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 flipH="1">
                <a:off x="66797" y="499338"/>
                <a:ext cx="6104940" cy="30514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직사각형 33"/>
          <p:cNvSpPr/>
          <p:nvPr/>
        </p:nvSpPr>
        <p:spPr>
          <a:xfrm>
            <a:off x="1497296" y="354408"/>
            <a:ext cx="6120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812" y="354408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812" y="507132"/>
            <a:ext cx="1368000" cy="30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812" y="507132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소개 영역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8812" y="974181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치아건강나이체크하기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구독기능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8812" y="1441230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이주의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8812" y="2375328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 자문 서비스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8812" y="4255911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8812" y="1908279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제공예정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8812" y="2842377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치아보험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(DTC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8812" y="3309426"/>
            <a:ext cx="1368000" cy="4726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 </a:t>
            </a: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구독하기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플로팅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8812" y="3781154"/>
            <a:ext cx="1368000" cy="4726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구독해지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79767" y="831049"/>
            <a:ext cx="3356047" cy="8463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알수록 당당해지는 스마일에 관한 이야기</a:t>
            </a:r>
            <a:endParaRPr lang="en-US" altLang="ko-KR" sz="1100" spc="-8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spc="-8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무분별한 지식 속 정확한 치아정보로</a:t>
            </a:r>
            <a:endParaRPr lang="en-US" altLang="ko-KR" sz="1600" spc="-8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당신의 </a:t>
            </a:r>
            <a:r>
              <a:rPr lang="ko-KR" altLang="en-US" sz="1600" b="1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스마일</a:t>
            </a:r>
            <a:r>
              <a:rPr lang="ko-KR" altLang="en-US" sz="16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위해 찾아갑니다</a:t>
            </a:r>
            <a:endParaRPr lang="en-US" altLang="ko-KR" sz="1600" spc="-8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604628" y="548680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2080796" y="7781277"/>
            <a:ext cx="4953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200" b="1" spc="-50" dirty="0" smtClean="0"/>
              <a:t>01    02    03    04    05</a:t>
            </a:r>
            <a:endParaRPr lang="ko-KR" altLang="en-US" sz="1200" b="1" spc="-50" dirty="0"/>
          </a:p>
        </p:txBody>
      </p:sp>
      <p:sp>
        <p:nvSpPr>
          <p:cNvPr id="71" name="직사각형 70"/>
          <p:cNvSpPr/>
          <p:nvPr/>
        </p:nvSpPr>
        <p:spPr>
          <a:xfrm>
            <a:off x="1497296" y="507132"/>
            <a:ext cx="6120000" cy="63508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497296" y="3390630"/>
            <a:ext cx="2196000" cy="10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692860" y="3390630"/>
            <a:ext cx="39240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51300" y="3529146"/>
            <a:ext cx="2403222" cy="73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pc="-5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1050"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spc="-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구독하시고 </a:t>
            </a:r>
            <a:endParaRPr lang="en-US" altLang="ko-KR" sz="1050" spc="-5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spc="-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매월 치아건강에 도움되는 </a:t>
            </a:r>
            <a:r>
              <a:rPr lang="ko-KR" altLang="en-US" sz="1050"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알찬 정보와</a:t>
            </a:r>
          </a:p>
          <a:p>
            <a:r>
              <a:rPr lang="ko-KR" altLang="en-US" sz="1050" spc="-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푸짐한 </a:t>
            </a:r>
            <a:r>
              <a:rPr lang="ko-KR" altLang="en-US" sz="1050"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경품이벤트에 참여해보세요</a:t>
            </a:r>
            <a:r>
              <a:rPr lang="en-US" altLang="ko-KR" sz="1050" spc="-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300" spc="-5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rgbClr val="FF0000"/>
                </a:solidFill>
              </a:rPr>
              <a:t>이벤트 응모기간 </a:t>
            </a:r>
            <a:r>
              <a:rPr lang="en-US" altLang="ko-KR" sz="700" dirty="0">
                <a:solidFill>
                  <a:srgbClr val="FF0000"/>
                </a:solidFill>
              </a:rPr>
              <a:t>: 2020. 11. 04 ~ 12. </a:t>
            </a:r>
            <a:r>
              <a:rPr lang="en-US" altLang="ko-KR" sz="700" dirty="0" smtClean="0">
                <a:solidFill>
                  <a:srgbClr val="FF0000"/>
                </a:solidFill>
              </a:rPr>
              <a:t>09</a:t>
            </a:r>
            <a:endParaRPr lang="en-US" altLang="ko-KR" sz="700" dirty="0">
              <a:solidFill>
                <a:srgbClr val="FF0000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1460612" y="3376878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3656856" y="3376878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6426668" y="3695018"/>
            <a:ext cx="1010770" cy="399225"/>
            <a:chOff x="6093785" y="3874394"/>
            <a:chExt cx="1010770" cy="399225"/>
          </a:xfrm>
        </p:grpSpPr>
        <p:sp>
          <p:nvSpPr>
            <p:cNvPr id="93" name="모서리가 둥근 직사각형 92"/>
            <p:cNvSpPr/>
            <p:nvPr/>
          </p:nvSpPr>
          <p:spPr>
            <a:xfrm rot="5400000">
              <a:off x="6399557" y="3568622"/>
              <a:ext cx="399225" cy="101077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72000" tIns="144000" rIns="72000" bIns="288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구독하기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4" name="Picture 2" descr="C:\Users\Netive\Desktop\black-bell-outline-png-images-free-download.png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4939" y="3984004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" name="TextBox 94"/>
          <p:cNvSpPr txBox="1"/>
          <p:nvPr/>
        </p:nvSpPr>
        <p:spPr>
          <a:xfrm>
            <a:off x="1604628" y="3667645"/>
            <a:ext cx="1449436" cy="453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치아나이는 </a:t>
            </a:r>
            <a:r>
              <a:rPr lang="ko-KR" altLang="en-US" sz="105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 살</a:t>
            </a:r>
            <a:r>
              <a:rPr lang="en-US" altLang="ko-KR" sz="105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105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400" spc="-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치아건강나이 체크하기 </a:t>
            </a:r>
            <a:r>
              <a:rPr lang="en-US" altLang="ko-KR" sz="9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9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900" spc="-5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8812" y="507132"/>
            <a:ext cx="1368000" cy="1404000"/>
          </a:xfrm>
          <a:prstGeom prst="rect">
            <a:avLst/>
          </a:prstGeom>
          <a:solidFill>
            <a:srgbClr val="018BED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85442" y="966364"/>
            <a:ext cx="133882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5781092" y="728700"/>
            <a:ext cx="1312561" cy="1080000"/>
            <a:chOff x="1647895" y="659532"/>
            <a:chExt cx="6120000" cy="1584000"/>
          </a:xfrm>
        </p:grpSpPr>
        <p:sp>
          <p:nvSpPr>
            <p:cNvPr id="80" name="직사각형 79"/>
            <p:cNvSpPr/>
            <p:nvPr/>
          </p:nvSpPr>
          <p:spPr>
            <a:xfrm>
              <a:off x="1647895" y="659532"/>
              <a:ext cx="6120000" cy="158400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1647895" y="677532"/>
              <a:ext cx="6120000" cy="1548000"/>
              <a:chOff x="59267" y="499338"/>
              <a:chExt cx="6120000" cy="3051426"/>
            </a:xfrm>
          </p:grpSpPr>
          <p:cxnSp>
            <p:nvCxnSpPr>
              <p:cNvPr id="82" name="직선 연결선 81"/>
              <p:cNvCxnSpPr/>
              <p:nvPr/>
            </p:nvCxnSpPr>
            <p:spPr>
              <a:xfrm>
                <a:off x="59267" y="499338"/>
                <a:ext cx="6120000" cy="30514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 flipH="1">
                <a:off x="66797" y="499338"/>
                <a:ext cx="6104940" cy="30514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그룹 83"/>
          <p:cNvGrpSpPr/>
          <p:nvPr/>
        </p:nvGrpSpPr>
        <p:grpSpPr>
          <a:xfrm>
            <a:off x="2064420" y="2060928"/>
            <a:ext cx="720000" cy="720000"/>
            <a:chOff x="1328739" y="4667177"/>
            <a:chExt cx="478873" cy="476323"/>
          </a:xfrm>
        </p:grpSpPr>
        <p:sp>
          <p:nvSpPr>
            <p:cNvPr id="85" name="직사각형 84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1605938" y="283272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치아건강에 필요한</a:t>
            </a:r>
            <a:r>
              <a:rPr lang="en-US" altLang="ko-KR" sz="900"/>
              <a:t> </a:t>
            </a:r>
            <a:r>
              <a:rPr lang="ko-KR" altLang="en-US" sz="900" smtClean="0"/>
              <a:t>다양한 </a:t>
            </a:r>
            <a:endParaRPr lang="en-US" altLang="ko-KR" sz="900" smtClean="0"/>
          </a:p>
          <a:p>
            <a:pPr algn="ctr"/>
            <a:r>
              <a:rPr lang="ko-KR" altLang="en-US" sz="900" smtClean="0"/>
              <a:t>정보를 알기 쉽게 안내해드려요</a:t>
            </a:r>
            <a:r>
              <a:rPr lang="en-US" altLang="ko-KR" sz="900" smtClean="0"/>
              <a:t>!</a:t>
            </a:r>
            <a:endParaRPr lang="en-US" altLang="ko-KR" sz="900" dirty="0"/>
          </a:p>
        </p:txBody>
      </p:sp>
      <p:grpSp>
        <p:nvGrpSpPr>
          <p:cNvPr id="89" name="그룹 88"/>
          <p:cNvGrpSpPr/>
          <p:nvPr/>
        </p:nvGrpSpPr>
        <p:grpSpPr>
          <a:xfrm>
            <a:off x="4197296" y="2060928"/>
            <a:ext cx="720000" cy="720000"/>
            <a:chOff x="1328739" y="4667177"/>
            <a:chExt cx="478873" cy="476323"/>
          </a:xfrm>
        </p:grpSpPr>
        <p:sp>
          <p:nvSpPr>
            <p:cNvPr id="90" name="직사각형 89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3593243" y="2832720"/>
            <a:ext cx="19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치과 전문의의 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algn="ctr"/>
            <a:r>
              <a:rPr lang="ko-KR" altLang="en-US" sz="900" dirty="0" smtClean="0"/>
              <a:t>전문적인 지식도 확인할 수 있어요</a:t>
            </a:r>
            <a:r>
              <a:rPr lang="en-US" altLang="ko-KR" sz="900" dirty="0"/>
              <a:t>!</a:t>
            </a:r>
          </a:p>
        </p:txBody>
      </p:sp>
      <p:grpSp>
        <p:nvGrpSpPr>
          <p:cNvPr id="98" name="그룹 97"/>
          <p:cNvGrpSpPr/>
          <p:nvPr/>
        </p:nvGrpSpPr>
        <p:grpSpPr>
          <a:xfrm>
            <a:off x="6350613" y="2060928"/>
            <a:ext cx="720000" cy="720000"/>
            <a:chOff x="1328739" y="4667177"/>
            <a:chExt cx="478873" cy="476323"/>
          </a:xfrm>
        </p:grpSpPr>
        <p:sp>
          <p:nvSpPr>
            <p:cNvPr id="99" name="직사각형 98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5997116" y="2832720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내 치아건강을 체크하고</a:t>
            </a:r>
            <a:endParaRPr lang="en-US" altLang="ko-KR" sz="900" smtClean="0"/>
          </a:p>
          <a:p>
            <a:pPr algn="ctr"/>
            <a:r>
              <a:rPr lang="ko-KR" altLang="en-US" sz="900" smtClean="0"/>
              <a:t>맞춤 정보 제공해드려요</a:t>
            </a:r>
            <a:r>
              <a:rPr lang="en-US" altLang="ko-KR" sz="900" smtClean="0"/>
              <a:t>!</a:t>
            </a:r>
            <a:endParaRPr lang="en-US" altLang="ko-KR" sz="900" dirty="0"/>
          </a:p>
        </p:txBody>
      </p:sp>
      <p:sp>
        <p:nvSpPr>
          <p:cNvPr id="103" name="직사각형 102"/>
          <p:cNvSpPr/>
          <p:nvPr/>
        </p:nvSpPr>
        <p:spPr>
          <a:xfrm>
            <a:off x="1676636" y="4689524"/>
            <a:ext cx="5760640" cy="30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080796" y="4868666"/>
            <a:ext cx="4953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400" b="1" spc="-100" dirty="0" smtClean="0"/>
              <a:t>비싼 </a:t>
            </a:r>
            <a:r>
              <a:rPr lang="ko-KR" altLang="en-US" sz="1400" b="1" spc="-100" dirty="0"/>
              <a:t>치과 대신 집에서 구강건강을 지키는 </a:t>
            </a:r>
            <a:r>
              <a:rPr lang="en-US" altLang="ko-KR" sz="1400" b="1" spc="-100" dirty="0"/>
              <a:t>5</a:t>
            </a:r>
            <a:r>
              <a:rPr lang="ko-KR" altLang="en-US" sz="1400" b="1" spc="-100" dirty="0"/>
              <a:t>가지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856956" y="6724039"/>
            <a:ext cx="5400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100" b="1" dirty="0"/>
              <a:t>3</a:t>
            </a:r>
            <a:r>
              <a:rPr lang="ko-KR" altLang="en-US" sz="1100" b="1" dirty="0"/>
              <a:t>분보다 </a:t>
            </a:r>
            <a:r>
              <a:rPr lang="en-US" altLang="ko-KR" sz="1100" b="1" dirty="0"/>
              <a:t>5</a:t>
            </a:r>
            <a:r>
              <a:rPr lang="ko-KR" altLang="en-US" sz="1100" b="1" dirty="0"/>
              <a:t>분 양치 </a:t>
            </a:r>
            <a:r>
              <a:rPr lang="ko-KR" altLang="en-US" sz="1100" b="1" dirty="0" smtClean="0"/>
              <a:t>습관</a:t>
            </a:r>
            <a:endParaRPr lang="en-US" altLang="ko-KR" sz="1100" b="1" dirty="0" smtClean="0"/>
          </a:p>
          <a:p>
            <a:pPr algn="ctr"/>
            <a:endParaRPr lang="ko-KR" altLang="en-US" sz="800" b="1" dirty="0"/>
          </a:p>
          <a:p>
            <a:pPr algn="ctr"/>
            <a:r>
              <a:rPr lang="ko-KR" altLang="en-US" sz="800" dirty="0"/>
              <a:t>일반적으로 치아 개수는 </a:t>
            </a:r>
            <a:r>
              <a:rPr lang="en-US" altLang="ko-KR" sz="800" dirty="0"/>
              <a:t>28</a:t>
            </a:r>
            <a:r>
              <a:rPr lang="ko-KR" altLang="en-US" sz="800" dirty="0"/>
              <a:t>개</a:t>
            </a:r>
            <a:r>
              <a:rPr lang="en-US" altLang="ko-KR" sz="800" dirty="0"/>
              <a:t>. </a:t>
            </a:r>
            <a:r>
              <a:rPr lang="ko-KR" altLang="en-US" sz="800" dirty="0"/>
              <a:t>의 저자인 </a:t>
            </a:r>
            <a:r>
              <a:rPr lang="ko-KR" altLang="en-US" sz="800" dirty="0" err="1"/>
              <a:t>하세가와</a:t>
            </a:r>
            <a:r>
              <a:rPr lang="ko-KR" altLang="en-US" sz="800" dirty="0"/>
              <a:t> </a:t>
            </a:r>
            <a:r>
              <a:rPr lang="ko-KR" altLang="en-US" sz="800" dirty="0" err="1"/>
              <a:t>요시야는</a:t>
            </a:r>
            <a:r>
              <a:rPr lang="ko-KR" altLang="en-US" sz="800" dirty="0"/>
              <a:t> 세균 덩어리인 </a:t>
            </a:r>
            <a:r>
              <a:rPr lang="ko-KR" altLang="en-US" sz="800" dirty="0" err="1"/>
              <a:t>플라그를</a:t>
            </a:r>
            <a:r>
              <a:rPr lang="ko-KR" altLang="en-US" sz="800" dirty="0"/>
              <a:t> 제거하기 위해 </a:t>
            </a:r>
            <a:r>
              <a:rPr lang="en-US" altLang="ko-KR" sz="800" dirty="0"/>
              <a:t>28</a:t>
            </a:r>
            <a:r>
              <a:rPr lang="ko-KR" altLang="en-US" sz="800" dirty="0"/>
              <a:t>개 치아를 하나하나 닦는다고 가정하면 </a:t>
            </a:r>
            <a:r>
              <a:rPr lang="en-US" altLang="ko-KR" sz="800" dirty="0"/>
              <a:t>3</a:t>
            </a:r>
            <a:r>
              <a:rPr lang="ko-KR" altLang="en-US" sz="800" dirty="0"/>
              <a:t>분은 사실 턱없이 부족한 시간이라고 말한다</a:t>
            </a:r>
            <a:r>
              <a:rPr lang="en-US" altLang="ko-KR" sz="800" dirty="0"/>
              <a:t>. </a:t>
            </a:r>
            <a:r>
              <a:rPr lang="ko-KR" altLang="en-US" sz="800" dirty="0"/>
              <a:t>제대로만 한다면 시간은 그리 중요하지 않지만 대다수가 그렇게 하지 못하기 때문에 시간을 조금 더 늘려야 할 필요가 있다는 것</a:t>
            </a:r>
            <a:r>
              <a:rPr lang="en-US" altLang="ko-KR" sz="800" dirty="0" smtClean="0"/>
              <a:t>.</a:t>
            </a:r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평소 양치하는 시간이 </a:t>
            </a:r>
            <a:r>
              <a:rPr lang="en-US" altLang="ko-KR" sz="800" dirty="0"/>
              <a:t>5</a:t>
            </a:r>
            <a:r>
              <a:rPr lang="ko-KR" altLang="en-US" sz="800" dirty="0"/>
              <a:t>분 미만이라면 하루에 한 번 정도는 </a:t>
            </a:r>
            <a:r>
              <a:rPr lang="en-US" altLang="ko-KR" sz="800" dirty="0"/>
              <a:t>5</a:t>
            </a:r>
            <a:r>
              <a:rPr lang="ko-KR" altLang="en-US" sz="800" dirty="0"/>
              <a:t>분 양치를 </a:t>
            </a:r>
            <a:r>
              <a:rPr lang="ko-KR" altLang="en-US" sz="800" dirty="0" err="1"/>
              <a:t>습관화해보자</a:t>
            </a:r>
            <a:r>
              <a:rPr lang="en-US" altLang="ko-KR" sz="800" dirty="0"/>
              <a:t>. </a:t>
            </a:r>
            <a:r>
              <a:rPr lang="ko-KR" altLang="en-US" sz="800" dirty="0"/>
              <a:t>치아를 혀끝으로 문질렀을 때 거칠거칠한 느낌이 없어야 하며</a:t>
            </a:r>
            <a:r>
              <a:rPr lang="en-US" altLang="ko-KR" sz="800" dirty="0"/>
              <a:t>, </a:t>
            </a:r>
            <a:r>
              <a:rPr lang="ko-KR" altLang="en-US" sz="800" dirty="0"/>
              <a:t>만약 꼼꼼하게 양치를 했음에도 치아 표면이 거친 느낌이 든다면 </a:t>
            </a:r>
            <a:r>
              <a:rPr lang="ko-KR" altLang="en-US" sz="800" dirty="0" err="1"/>
              <a:t>플라그가</a:t>
            </a:r>
            <a:r>
              <a:rPr lang="ko-KR" altLang="en-US" sz="800" dirty="0"/>
              <a:t> 이미 치석으로 변했다는 뜻이다</a:t>
            </a:r>
            <a:r>
              <a:rPr lang="en-US" altLang="ko-KR" sz="800" dirty="0"/>
              <a:t>. </a:t>
            </a:r>
            <a:r>
              <a:rPr lang="ko-KR" altLang="en-US" sz="800" dirty="0"/>
              <a:t>식사 후 약 </a:t>
            </a:r>
            <a:r>
              <a:rPr lang="en-US" altLang="ko-KR" sz="800" dirty="0"/>
              <a:t>4~8</a:t>
            </a:r>
            <a:r>
              <a:rPr lang="ko-KR" altLang="en-US" sz="800" dirty="0"/>
              <a:t>시간 만에 </a:t>
            </a:r>
            <a:r>
              <a:rPr lang="ko-KR" altLang="en-US" sz="800" dirty="0" err="1"/>
              <a:t>플라그가</a:t>
            </a:r>
            <a:r>
              <a:rPr lang="ko-KR" altLang="en-US" sz="800" dirty="0"/>
              <a:t> 생기고</a:t>
            </a:r>
            <a:r>
              <a:rPr lang="en-US" altLang="ko-KR" sz="800" dirty="0"/>
              <a:t>, </a:t>
            </a:r>
            <a:r>
              <a:rPr lang="ko-KR" altLang="en-US" sz="800" dirty="0"/>
              <a:t>이 </a:t>
            </a:r>
            <a:r>
              <a:rPr lang="ko-KR" altLang="en-US" sz="800" dirty="0" err="1"/>
              <a:t>플라그가</a:t>
            </a:r>
            <a:r>
              <a:rPr lang="ko-KR" altLang="en-US" sz="800" dirty="0"/>
              <a:t> </a:t>
            </a:r>
            <a:r>
              <a:rPr lang="en-US" altLang="ko-KR" sz="800" dirty="0"/>
              <a:t>24</a:t>
            </a:r>
            <a:r>
              <a:rPr lang="ko-KR" altLang="en-US" sz="800" dirty="0"/>
              <a:t>시간이 지나면 치석이 된다</a:t>
            </a:r>
            <a:r>
              <a:rPr lang="en-US" altLang="ko-KR" sz="800" dirty="0" smtClean="0"/>
              <a:t>.</a:t>
            </a:r>
            <a:endParaRPr lang="en-US" altLang="ko-KR" sz="800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3116956" y="5445608"/>
            <a:ext cx="2880000" cy="1116000"/>
            <a:chOff x="1647895" y="659532"/>
            <a:chExt cx="6120000" cy="1584000"/>
          </a:xfrm>
        </p:grpSpPr>
        <p:sp>
          <p:nvSpPr>
            <p:cNvPr id="111" name="직사각형 110"/>
            <p:cNvSpPr/>
            <p:nvPr/>
          </p:nvSpPr>
          <p:spPr>
            <a:xfrm>
              <a:off x="1647895" y="659532"/>
              <a:ext cx="6120000" cy="158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1647895" y="677532"/>
              <a:ext cx="6120000" cy="1548000"/>
              <a:chOff x="59267" y="499338"/>
              <a:chExt cx="6120000" cy="3051426"/>
            </a:xfrm>
          </p:grpSpPr>
          <p:cxnSp>
            <p:nvCxnSpPr>
              <p:cNvPr id="133" name="직선 연결선 132"/>
              <p:cNvCxnSpPr/>
              <p:nvPr/>
            </p:nvCxnSpPr>
            <p:spPr>
              <a:xfrm>
                <a:off x="59267" y="499338"/>
                <a:ext cx="6120000" cy="30514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 flipH="1">
                <a:off x="66797" y="499338"/>
                <a:ext cx="6104940" cy="30514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5" name="직사각형 134"/>
          <p:cNvSpPr/>
          <p:nvPr/>
        </p:nvSpPr>
        <p:spPr>
          <a:xfrm>
            <a:off x="1676636" y="7713860"/>
            <a:ext cx="5760640" cy="4316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4262018" y="7821970"/>
            <a:ext cx="589877" cy="215444"/>
            <a:chOff x="5281685" y="4396789"/>
            <a:chExt cx="589877" cy="215444"/>
          </a:xfrm>
        </p:grpSpPr>
        <p:sp>
          <p:nvSpPr>
            <p:cNvPr id="137" name="TextBox 136"/>
            <p:cNvSpPr txBox="1"/>
            <p:nvPr/>
          </p:nvSpPr>
          <p:spPr>
            <a:xfrm>
              <a:off x="5281685" y="4396789"/>
              <a:ext cx="5148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/>
                <a:t>더 보기</a:t>
              </a:r>
              <a:endParaRPr lang="en-US" altLang="ko-KR" sz="800" b="1" dirty="0"/>
            </a:p>
          </p:txBody>
        </p:sp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763562" y="4443196"/>
              <a:ext cx="108000" cy="108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직사각형 140"/>
          <p:cNvSpPr/>
          <p:nvPr/>
        </p:nvSpPr>
        <p:spPr>
          <a:xfrm>
            <a:off x="1676636" y="4689524"/>
            <a:ext cx="5760640" cy="3024000"/>
          </a:xfrm>
          <a:prstGeom prst="rect">
            <a:avLst/>
          </a:prstGeom>
          <a:solidFill>
            <a:srgbClr val="018BED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맛보기 </a:t>
            </a:r>
            <a:r>
              <a:rPr lang="ko-KR" altLang="en-US" sz="14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endParaRPr lang="en-US" altLang="ko-KR" sz="14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10/23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수급예정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1"/>
          <p:cNvSpPr/>
          <p:nvPr/>
        </p:nvSpPr>
        <p:spPr>
          <a:xfrm>
            <a:off x="4412940" y="2564904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1"/>
          <p:cNvSpPr/>
          <p:nvPr/>
        </p:nvSpPr>
        <p:spPr>
          <a:xfrm>
            <a:off x="4412940" y="3176972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0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76636" y="548680"/>
            <a:ext cx="5760640" cy="30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497296" y="507132"/>
            <a:ext cx="6120000" cy="63508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135115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서브메인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497296" y="354408"/>
            <a:ext cx="6120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1495573" y="4221380"/>
            <a:ext cx="6120000" cy="26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2080796" y="4451717"/>
            <a:ext cx="4953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400" b="1" spc="-100" dirty="0" err="1" smtClean="0"/>
              <a:t>스마일케어</a:t>
            </a:r>
            <a:r>
              <a:rPr lang="ko-KR" altLang="en-US" sz="1400" b="1" spc="-100" dirty="0" smtClean="0"/>
              <a:t> 제공 예정 </a:t>
            </a:r>
            <a:r>
              <a:rPr lang="ko-KR" altLang="en-US" sz="1400" b="1" spc="-100" dirty="0" err="1" smtClean="0"/>
              <a:t>콘텐츠</a:t>
            </a:r>
            <a:r>
              <a:rPr lang="ko-KR" altLang="en-US" sz="1400" b="1" spc="-100" dirty="0" smtClean="0"/>
              <a:t> 소개</a:t>
            </a:r>
            <a:endParaRPr lang="ko-KR" altLang="en-US" sz="1400" b="1" spc="-1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671042" y="5055396"/>
            <a:ext cx="684000" cy="684000"/>
            <a:chOff x="1671042" y="1055849"/>
            <a:chExt cx="720000" cy="648000"/>
          </a:xfrm>
        </p:grpSpPr>
        <p:grpSp>
          <p:nvGrpSpPr>
            <p:cNvPr id="169" name="그룹 168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170" name="직사각형 169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71" name="그룹 170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172" name="직선 연결선 171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 172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4" name="TextBox 183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</a:rPr>
                <a:t>건강</a:t>
              </a:r>
              <a:r>
                <a:rPr lang="en-US" altLang="ko-KR" sz="900" dirty="0" smtClean="0">
                  <a:solidFill>
                    <a:schemeClr val="bg1"/>
                  </a:solidFill>
                </a:rPr>
                <a:t>/</a:t>
              </a:r>
              <a:r>
                <a:rPr lang="ko-KR" altLang="en-US" sz="900" dirty="0" smtClean="0">
                  <a:solidFill>
                    <a:schemeClr val="bg1"/>
                  </a:solidFill>
                </a:rPr>
                <a:t>미용</a:t>
              </a:r>
              <a:endParaRPr lang="en-US" altLang="ko-KR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2397099" y="5055396"/>
            <a:ext cx="684000" cy="684000"/>
            <a:chOff x="1671042" y="1055849"/>
            <a:chExt cx="720000" cy="648000"/>
          </a:xfrm>
        </p:grpSpPr>
        <p:grpSp>
          <p:nvGrpSpPr>
            <p:cNvPr id="209" name="그룹 208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211" name="직사각형 210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12" name="그룹 211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213" name="직선 연결선 212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직선 연결선 213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0" name="TextBox 209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교정</a:t>
              </a:r>
              <a:endParaRPr lang="en-US" altLang="ko-KR" sz="900" dirty="0"/>
            </a:p>
          </p:txBody>
        </p:sp>
      </p:grpSp>
      <p:grpSp>
        <p:nvGrpSpPr>
          <p:cNvPr id="215" name="그룹 214"/>
          <p:cNvGrpSpPr/>
          <p:nvPr/>
        </p:nvGrpSpPr>
        <p:grpSpPr>
          <a:xfrm>
            <a:off x="3123156" y="5055396"/>
            <a:ext cx="684000" cy="684000"/>
            <a:chOff x="1671042" y="1055849"/>
            <a:chExt cx="720000" cy="648000"/>
          </a:xfrm>
        </p:grpSpPr>
        <p:grpSp>
          <p:nvGrpSpPr>
            <p:cNvPr id="216" name="그룹 215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218" name="직사각형 217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19" name="그룹 218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220" name="직선 연결선 219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직선 연결선 220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7" name="TextBox 216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구강</a:t>
              </a:r>
              <a:endParaRPr lang="en-US" altLang="ko-KR" sz="900" dirty="0"/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3849213" y="5055396"/>
            <a:ext cx="684000" cy="684000"/>
            <a:chOff x="1671042" y="1055849"/>
            <a:chExt cx="720000" cy="648000"/>
          </a:xfrm>
        </p:grpSpPr>
        <p:grpSp>
          <p:nvGrpSpPr>
            <p:cNvPr id="223" name="그룹 222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225" name="직사각형 224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26" name="그룹 225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227" name="직선 연결선 226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직선 연결선 227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4" name="TextBox 223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보철</a:t>
              </a:r>
              <a:endParaRPr lang="en-US" altLang="ko-KR" sz="900" dirty="0"/>
            </a:p>
          </p:txBody>
        </p:sp>
      </p:grpSp>
      <p:grpSp>
        <p:nvGrpSpPr>
          <p:cNvPr id="229" name="그룹 228"/>
          <p:cNvGrpSpPr/>
          <p:nvPr/>
        </p:nvGrpSpPr>
        <p:grpSpPr>
          <a:xfrm>
            <a:off x="4575270" y="5055396"/>
            <a:ext cx="684000" cy="684000"/>
            <a:chOff x="1671042" y="1055849"/>
            <a:chExt cx="720000" cy="648000"/>
          </a:xfrm>
        </p:grpSpPr>
        <p:grpSp>
          <p:nvGrpSpPr>
            <p:cNvPr id="230" name="그룹 229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232" name="직사각형 231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33" name="그룹 232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234" name="직선 연결선 233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직선 연결선 234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1" name="TextBox 230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소아치과</a:t>
              </a:r>
              <a:endParaRPr lang="en-US" altLang="ko-KR" sz="900" dirty="0"/>
            </a:p>
          </p:txBody>
        </p:sp>
      </p:grpSp>
      <p:grpSp>
        <p:nvGrpSpPr>
          <p:cNvPr id="236" name="그룹 235"/>
          <p:cNvGrpSpPr/>
          <p:nvPr/>
        </p:nvGrpSpPr>
        <p:grpSpPr>
          <a:xfrm>
            <a:off x="5301327" y="5055396"/>
            <a:ext cx="684000" cy="684000"/>
            <a:chOff x="1671042" y="1055849"/>
            <a:chExt cx="720000" cy="648000"/>
          </a:xfrm>
        </p:grpSpPr>
        <p:grpSp>
          <p:nvGrpSpPr>
            <p:cNvPr id="237" name="그룹 236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239" name="직사각형 238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40" name="그룹 239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241" name="직선 연결선 240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직선 연결선 241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8" name="TextBox 237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영상검사</a:t>
              </a:r>
              <a:endParaRPr lang="en-US" altLang="ko-KR" sz="900" dirty="0"/>
            </a:p>
          </p:txBody>
        </p:sp>
      </p:grpSp>
      <p:grpSp>
        <p:nvGrpSpPr>
          <p:cNvPr id="243" name="그룹 242"/>
          <p:cNvGrpSpPr/>
          <p:nvPr/>
        </p:nvGrpSpPr>
        <p:grpSpPr>
          <a:xfrm>
            <a:off x="6027384" y="5055396"/>
            <a:ext cx="684000" cy="684000"/>
            <a:chOff x="1671042" y="1055849"/>
            <a:chExt cx="720000" cy="648000"/>
          </a:xfrm>
        </p:grpSpPr>
        <p:grpSp>
          <p:nvGrpSpPr>
            <p:cNvPr id="244" name="그룹 243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246" name="직사각형 245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47" name="그룹 246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248" name="직선 연결선 247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연결선 248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5" name="TextBox 244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잇몸</a:t>
              </a:r>
              <a:endParaRPr lang="en-US" altLang="ko-KR" sz="900" dirty="0"/>
            </a:p>
          </p:txBody>
        </p:sp>
      </p:grpSp>
      <p:grpSp>
        <p:nvGrpSpPr>
          <p:cNvPr id="250" name="그룹 249"/>
          <p:cNvGrpSpPr/>
          <p:nvPr/>
        </p:nvGrpSpPr>
        <p:grpSpPr>
          <a:xfrm>
            <a:off x="6753438" y="5055396"/>
            <a:ext cx="684000" cy="684000"/>
            <a:chOff x="1671042" y="1055849"/>
            <a:chExt cx="720000" cy="648000"/>
          </a:xfrm>
        </p:grpSpPr>
        <p:grpSp>
          <p:nvGrpSpPr>
            <p:cNvPr id="251" name="그룹 250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253" name="직사각형 252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54" name="그룹 253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255" name="직선 연결선 254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직선 연결선 255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2" name="TextBox 251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치아</a:t>
              </a:r>
              <a:endParaRPr lang="en-US" altLang="ko-KR" sz="9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68624" y="5840824"/>
            <a:ext cx="24150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#20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 치아로 중년까지 살고 싶다면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잘 씹어라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3865370" y="5840824"/>
            <a:ext cx="26327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이가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시린 이유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충치가 아니라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치아 균열일 수 있다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1577288" y="6081923"/>
            <a:ext cx="2332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닦아도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닦아도 누런 치아 </a:t>
            </a:r>
            <a:r>
              <a:rPr lang="ko-KR" altLang="en-US" sz="900" spc="-8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황니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원인과 예방법</a:t>
            </a:r>
            <a:endParaRPr lang="en-US" altLang="ko-KR" sz="900" spc="-8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3800872" y="6081923"/>
            <a:ext cx="2617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낮에도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드르륵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치아 건강을 위협하는 </a:t>
            </a:r>
            <a:r>
              <a:rPr lang="ko-KR" altLang="en-US" sz="900" spc="-8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주간이갈이증</a:t>
            </a:r>
            <a:endParaRPr lang="en-US" altLang="ko-KR" sz="900" spc="-8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577288" y="6315464"/>
            <a:ext cx="29302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흔희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알려진 치아관련 속설들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과연 믿어도 되는 정보일까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4387524" y="6315464"/>
            <a:ext cx="3049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칫솔은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세균 덩어리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치아 건강을 위한 칫솔 교체시기 관리법</a:t>
            </a:r>
            <a:endParaRPr lang="en-US" altLang="ko-KR" sz="900" spc="-8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68812" y="354408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2" name="직사각형 271"/>
          <p:cNvSpPr/>
          <p:nvPr/>
        </p:nvSpPr>
        <p:spPr>
          <a:xfrm>
            <a:off x="68812" y="507132"/>
            <a:ext cx="1368000" cy="30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68812" y="507132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소개 영역</a:t>
            </a:r>
          </a:p>
        </p:txBody>
      </p:sp>
      <p:sp>
        <p:nvSpPr>
          <p:cNvPr id="274" name="직사각형 273"/>
          <p:cNvSpPr/>
          <p:nvPr/>
        </p:nvSpPr>
        <p:spPr>
          <a:xfrm>
            <a:off x="68812" y="974181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치아건강나이체크하기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구독기능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" name="직사각형 274"/>
          <p:cNvSpPr/>
          <p:nvPr/>
        </p:nvSpPr>
        <p:spPr>
          <a:xfrm>
            <a:off x="68812" y="1441230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이주의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" name="직사각형 275"/>
          <p:cNvSpPr/>
          <p:nvPr/>
        </p:nvSpPr>
        <p:spPr>
          <a:xfrm>
            <a:off x="68812" y="2375328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 자문 서비스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68812" y="4255911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68812" y="1908279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제공예정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9" name="직사각형 278"/>
          <p:cNvSpPr/>
          <p:nvPr/>
        </p:nvSpPr>
        <p:spPr>
          <a:xfrm>
            <a:off x="68812" y="2842377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치아보험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(DTC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0" name="직사각형 279"/>
          <p:cNvSpPr/>
          <p:nvPr/>
        </p:nvSpPr>
        <p:spPr>
          <a:xfrm>
            <a:off x="68812" y="3309426"/>
            <a:ext cx="1368000" cy="4726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 </a:t>
            </a: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구독하기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플로팅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1" name="직사각형 280"/>
          <p:cNvSpPr/>
          <p:nvPr/>
        </p:nvSpPr>
        <p:spPr>
          <a:xfrm>
            <a:off x="68812" y="3781154"/>
            <a:ext cx="1368000" cy="4726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구독해지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" name="직사각형 281"/>
          <p:cNvSpPr/>
          <p:nvPr/>
        </p:nvSpPr>
        <p:spPr>
          <a:xfrm>
            <a:off x="68812" y="1437426"/>
            <a:ext cx="1368000" cy="936000"/>
          </a:xfrm>
          <a:prstGeom prst="rect">
            <a:avLst/>
          </a:prstGeom>
          <a:solidFill>
            <a:srgbClr val="018BED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3" name="타원 282"/>
          <p:cNvSpPr/>
          <p:nvPr/>
        </p:nvSpPr>
        <p:spPr>
          <a:xfrm>
            <a:off x="1621011" y="4975537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3080792" y="4731360"/>
            <a:ext cx="28729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세분화된 카테고리의 다양한 정보로 여러분을 찾아갑니다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spc="-8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" name="직사각형 287"/>
          <p:cNvSpPr/>
          <p:nvPr/>
        </p:nvSpPr>
        <p:spPr>
          <a:xfrm>
            <a:off x="2080796" y="727822"/>
            <a:ext cx="4953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400" b="1" spc="-100" dirty="0" smtClean="0"/>
              <a:t>비싼 </a:t>
            </a:r>
            <a:r>
              <a:rPr lang="ko-KR" altLang="en-US" sz="1400" b="1" spc="-100" dirty="0"/>
              <a:t>치과 대신 집에서 구강건강을 지키는 </a:t>
            </a:r>
            <a:r>
              <a:rPr lang="en-US" altLang="ko-KR" sz="1400" b="1" spc="-100" dirty="0"/>
              <a:t>5</a:t>
            </a:r>
            <a:r>
              <a:rPr lang="ko-KR" altLang="en-US" sz="1400" b="1" spc="-100" dirty="0"/>
              <a:t>가지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359874"/>
              </p:ext>
            </p:extLst>
          </p:nvPr>
        </p:nvGraphicFramePr>
        <p:xfrm>
          <a:off x="7691267" y="304800"/>
          <a:ext cx="2160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맛보기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콘텐츠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제공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더보기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버튼 클릭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 전체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콘텐츠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접기 버튼 클릭 시 일부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콘텐츠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예정 카테고리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하단에 해당 카테고리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콘텐츠명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예시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 8page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8048151"/>
                  </a:ext>
                </a:extLst>
              </a:tr>
            </a:tbl>
          </a:graphicData>
        </a:graphic>
      </p:graphicFrame>
      <p:sp>
        <p:nvSpPr>
          <p:cNvPr id="316" name="직사각형 315"/>
          <p:cNvSpPr/>
          <p:nvPr/>
        </p:nvSpPr>
        <p:spPr>
          <a:xfrm>
            <a:off x="1497296" y="507132"/>
            <a:ext cx="6120000" cy="63508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3318536" y="6633936"/>
            <a:ext cx="2474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8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800" spc="-8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진행에 따라 일부 </a:t>
            </a:r>
            <a:r>
              <a:rPr lang="ko-KR" altLang="en-US" sz="800" spc="-8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콘텐츠는</a:t>
            </a:r>
            <a:r>
              <a:rPr lang="ko-KR" altLang="en-US" sz="800" spc="-8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변경될 수 있습니다</a:t>
            </a:r>
            <a:r>
              <a:rPr lang="en-US" altLang="ko-KR" sz="800" spc="-8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800" spc="-8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56956" y="2583195"/>
            <a:ext cx="5400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100" b="1" dirty="0"/>
              <a:t>3</a:t>
            </a:r>
            <a:r>
              <a:rPr lang="ko-KR" altLang="en-US" sz="1100" b="1" dirty="0"/>
              <a:t>분보다 </a:t>
            </a:r>
            <a:r>
              <a:rPr lang="en-US" altLang="ko-KR" sz="1100" b="1" dirty="0"/>
              <a:t>5</a:t>
            </a:r>
            <a:r>
              <a:rPr lang="ko-KR" altLang="en-US" sz="1100" b="1" dirty="0"/>
              <a:t>분 양치 </a:t>
            </a:r>
            <a:r>
              <a:rPr lang="ko-KR" altLang="en-US" sz="1100" b="1" dirty="0" smtClean="0"/>
              <a:t>습관</a:t>
            </a:r>
            <a:endParaRPr lang="en-US" altLang="ko-KR" sz="1100" b="1" dirty="0" smtClean="0"/>
          </a:p>
          <a:p>
            <a:pPr algn="ctr"/>
            <a:endParaRPr lang="ko-KR" altLang="en-US" sz="800" b="1" dirty="0"/>
          </a:p>
          <a:p>
            <a:pPr algn="ctr"/>
            <a:r>
              <a:rPr lang="ko-KR" altLang="en-US" sz="800" dirty="0"/>
              <a:t>일반적으로 치아 개수는 </a:t>
            </a:r>
            <a:r>
              <a:rPr lang="en-US" altLang="ko-KR" sz="800" dirty="0"/>
              <a:t>28</a:t>
            </a:r>
            <a:r>
              <a:rPr lang="ko-KR" altLang="en-US" sz="800" dirty="0"/>
              <a:t>개</a:t>
            </a:r>
            <a:r>
              <a:rPr lang="en-US" altLang="ko-KR" sz="800" dirty="0"/>
              <a:t>. </a:t>
            </a:r>
            <a:r>
              <a:rPr lang="ko-KR" altLang="en-US" sz="800" dirty="0"/>
              <a:t>의 저자인 </a:t>
            </a:r>
            <a:r>
              <a:rPr lang="ko-KR" altLang="en-US" sz="800" dirty="0" err="1"/>
              <a:t>하세가와</a:t>
            </a:r>
            <a:r>
              <a:rPr lang="ko-KR" altLang="en-US" sz="800" dirty="0"/>
              <a:t> </a:t>
            </a:r>
            <a:r>
              <a:rPr lang="ko-KR" altLang="en-US" sz="800" dirty="0" err="1"/>
              <a:t>요시야는</a:t>
            </a:r>
            <a:r>
              <a:rPr lang="ko-KR" altLang="en-US" sz="800" dirty="0"/>
              <a:t> 세균 덩어리인 </a:t>
            </a:r>
            <a:r>
              <a:rPr lang="ko-KR" altLang="en-US" sz="800" dirty="0" err="1"/>
              <a:t>플라그를</a:t>
            </a:r>
            <a:r>
              <a:rPr lang="ko-KR" altLang="en-US" sz="800" dirty="0"/>
              <a:t> 제거하기 위해 </a:t>
            </a:r>
            <a:r>
              <a:rPr lang="en-US" altLang="ko-KR" sz="800" dirty="0"/>
              <a:t>28</a:t>
            </a:r>
            <a:r>
              <a:rPr lang="ko-KR" altLang="en-US" sz="800" dirty="0"/>
              <a:t>개 치아를 하나하나 닦는다고 가정하면 </a:t>
            </a:r>
            <a:r>
              <a:rPr lang="en-US" altLang="ko-KR" sz="800" dirty="0"/>
              <a:t>3</a:t>
            </a:r>
            <a:r>
              <a:rPr lang="ko-KR" altLang="en-US" sz="800" dirty="0"/>
              <a:t>분은 사실 턱없이 부족한 시간이라고 말한다</a:t>
            </a:r>
            <a:r>
              <a:rPr lang="en-US" altLang="ko-KR" sz="800" dirty="0"/>
              <a:t>. </a:t>
            </a:r>
            <a:r>
              <a:rPr lang="ko-KR" altLang="en-US" sz="800" dirty="0"/>
              <a:t>제대로만 한다면 시간은 그리 중요하지 않지만 대다수가 그렇게 하지 못하기 때문에 시간을 조금 더 늘려야 할 필요가 있다는 것</a:t>
            </a:r>
            <a:r>
              <a:rPr lang="en-US" altLang="ko-KR" sz="800" dirty="0" smtClean="0"/>
              <a:t>.</a:t>
            </a:r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평소 양치하는 시간이 </a:t>
            </a:r>
            <a:r>
              <a:rPr lang="en-US" altLang="ko-KR" sz="800" dirty="0"/>
              <a:t>5</a:t>
            </a:r>
            <a:r>
              <a:rPr lang="ko-KR" altLang="en-US" sz="800" dirty="0"/>
              <a:t>분 미만이라면 하루에 한 번 정도는 </a:t>
            </a:r>
            <a:r>
              <a:rPr lang="en-US" altLang="ko-KR" sz="800" dirty="0"/>
              <a:t>5</a:t>
            </a:r>
            <a:r>
              <a:rPr lang="ko-KR" altLang="en-US" sz="800" dirty="0"/>
              <a:t>분 양치를 </a:t>
            </a:r>
            <a:r>
              <a:rPr lang="ko-KR" altLang="en-US" sz="800" dirty="0" err="1"/>
              <a:t>습관화해보자</a:t>
            </a:r>
            <a:r>
              <a:rPr lang="en-US" altLang="ko-KR" sz="800" dirty="0"/>
              <a:t>. </a:t>
            </a:r>
            <a:r>
              <a:rPr lang="ko-KR" altLang="en-US" sz="800" dirty="0"/>
              <a:t>치아를 혀끝으로 문질렀을 때 거칠거칠한 느낌이 없어야 하며</a:t>
            </a:r>
            <a:r>
              <a:rPr lang="en-US" altLang="ko-KR" sz="800" dirty="0"/>
              <a:t>, </a:t>
            </a:r>
            <a:r>
              <a:rPr lang="ko-KR" altLang="en-US" sz="800" dirty="0"/>
              <a:t>만약 꼼꼼하게 양치를 했음에도 치아 표면이 거친 느낌이 든다면 </a:t>
            </a:r>
            <a:r>
              <a:rPr lang="ko-KR" altLang="en-US" sz="800" dirty="0" err="1"/>
              <a:t>플라그가</a:t>
            </a:r>
            <a:r>
              <a:rPr lang="ko-KR" altLang="en-US" sz="800" dirty="0"/>
              <a:t> 이미 치석으로 변했다는 뜻이다</a:t>
            </a:r>
            <a:r>
              <a:rPr lang="en-US" altLang="ko-KR" sz="800" dirty="0"/>
              <a:t>. </a:t>
            </a:r>
            <a:r>
              <a:rPr lang="ko-KR" altLang="en-US" sz="800" dirty="0"/>
              <a:t>식사 후 약 </a:t>
            </a:r>
            <a:r>
              <a:rPr lang="en-US" altLang="ko-KR" sz="800" dirty="0"/>
              <a:t>4~8</a:t>
            </a:r>
            <a:r>
              <a:rPr lang="ko-KR" altLang="en-US" sz="800" dirty="0"/>
              <a:t>시간 만에 </a:t>
            </a:r>
            <a:r>
              <a:rPr lang="ko-KR" altLang="en-US" sz="800" dirty="0" err="1"/>
              <a:t>플라그가</a:t>
            </a:r>
            <a:r>
              <a:rPr lang="ko-KR" altLang="en-US" sz="800" dirty="0"/>
              <a:t> 생기고</a:t>
            </a:r>
            <a:r>
              <a:rPr lang="en-US" altLang="ko-KR" sz="800" dirty="0"/>
              <a:t>, </a:t>
            </a:r>
            <a:r>
              <a:rPr lang="ko-KR" altLang="en-US" sz="800" dirty="0"/>
              <a:t>이 </a:t>
            </a:r>
            <a:r>
              <a:rPr lang="ko-KR" altLang="en-US" sz="800" dirty="0" err="1"/>
              <a:t>플라그가</a:t>
            </a:r>
            <a:r>
              <a:rPr lang="ko-KR" altLang="en-US" sz="800" dirty="0"/>
              <a:t> </a:t>
            </a:r>
            <a:r>
              <a:rPr lang="en-US" altLang="ko-KR" sz="800" dirty="0"/>
              <a:t>24</a:t>
            </a:r>
            <a:r>
              <a:rPr lang="ko-KR" altLang="en-US" sz="800" dirty="0"/>
              <a:t>시간이 지나면 치석이 된다</a:t>
            </a:r>
            <a:r>
              <a:rPr lang="en-US" altLang="ko-KR" sz="800" dirty="0" smtClean="0"/>
              <a:t>.</a:t>
            </a:r>
            <a:endParaRPr lang="en-US" altLang="ko-KR" sz="800" dirty="0"/>
          </a:p>
        </p:txBody>
      </p:sp>
      <p:grpSp>
        <p:nvGrpSpPr>
          <p:cNvPr id="117" name="그룹 116"/>
          <p:cNvGrpSpPr/>
          <p:nvPr/>
        </p:nvGrpSpPr>
        <p:grpSpPr>
          <a:xfrm>
            <a:off x="3116956" y="1304764"/>
            <a:ext cx="2880000" cy="1116000"/>
            <a:chOff x="1647895" y="659532"/>
            <a:chExt cx="6120000" cy="1584000"/>
          </a:xfrm>
        </p:grpSpPr>
        <p:sp>
          <p:nvSpPr>
            <p:cNvPr id="118" name="직사각형 117"/>
            <p:cNvSpPr/>
            <p:nvPr/>
          </p:nvSpPr>
          <p:spPr>
            <a:xfrm>
              <a:off x="1647895" y="659532"/>
              <a:ext cx="6120000" cy="158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1647895" y="677532"/>
              <a:ext cx="6120000" cy="1548000"/>
              <a:chOff x="59267" y="499338"/>
              <a:chExt cx="6120000" cy="3051426"/>
            </a:xfrm>
          </p:grpSpPr>
          <p:cxnSp>
            <p:nvCxnSpPr>
              <p:cNvPr id="120" name="직선 연결선 119"/>
              <p:cNvCxnSpPr/>
              <p:nvPr/>
            </p:nvCxnSpPr>
            <p:spPr>
              <a:xfrm>
                <a:off x="59267" y="499338"/>
                <a:ext cx="6120000" cy="30514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 flipH="1">
                <a:off x="66797" y="499338"/>
                <a:ext cx="6104940" cy="30514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2" name="직사각형 121"/>
          <p:cNvSpPr/>
          <p:nvPr/>
        </p:nvSpPr>
        <p:spPr>
          <a:xfrm>
            <a:off x="1676636" y="3573016"/>
            <a:ext cx="5760640" cy="4316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262018" y="3681126"/>
            <a:ext cx="589877" cy="215444"/>
            <a:chOff x="5281685" y="4396789"/>
            <a:chExt cx="589877" cy="215444"/>
          </a:xfrm>
        </p:grpSpPr>
        <p:sp>
          <p:nvSpPr>
            <p:cNvPr id="124" name="TextBox 123"/>
            <p:cNvSpPr txBox="1"/>
            <p:nvPr/>
          </p:nvSpPr>
          <p:spPr>
            <a:xfrm>
              <a:off x="5281685" y="4396789"/>
              <a:ext cx="5148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/>
                <a:t>더 보기</a:t>
              </a:r>
              <a:endParaRPr lang="en-US" altLang="ko-KR" sz="800" b="1" dirty="0"/>
            </a:p>
          </p:txBody>
        </p:sp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763562" y="4443196"/>
              <a:ext cx="108000" cy="108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직사각형 126"/>
          <p:cNvSpPr/>
          <p:nvPr/>
        </p:nvSpPr>
        <p:spPr>
          <a:xfrm>
            <a:off x="1676636" y="548680"/>
            <a:ext cx="5760640" cy="3024000"/>
          </a:xfrm>
          <a:prstGeom prst="rect">
            <a:avLst/>
          </a:prstGeom>
          <a:solidFill>
            <a:srgbClr val="018BED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맛보기 </a:t>
            </a:r>
            <a:r>
              <a:rPr lang="ko-KR" altLang="en-US" sz="14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endParaRPr lang="en-US" altLang="ko-KR" sz="14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10/23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수급예정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1621011" y="584684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11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497296" y="507132"/>
            <a:ext cx="6120000" cy="58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692493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서브메인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3/3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06459"/>
              </p:ext>
            </p:extLst>
          </p:nvPr>
        </p:nvGraphicFramePr>
        <p:xfrm>
          <a:off x="7691267" y="304800"/>
          <a:ext cx="21600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 시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케어라운지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전문 건강상담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의사자문서비스 내용으로 연결</a:t>
                      </a:r>
                      <a:endParaRPr lang="en-US" altLang="ko-KR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치아관련 이미지 또는 자문 교수 사진 이미지 노출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문의사항 예시 케이스 나열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치아보험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치아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암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치아보험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건강한치아보험으로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스크롤 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상단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구독하기 배너 영역이 상단으로 올라가서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미노출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될 때 해당 띠 배너 하단 고정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하단 배너 영역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도달시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고정해제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클릭 시 구독 신청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레이어팝업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등장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구독해지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클릭시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구독해지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레이어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팝업 호출</a:t>
                      </a:r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497296" y="354408"/>
            <a:ext cx="6120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1495573" y="507132"/>
            <a:ext cx="6120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676400" y="974181"/>
            <a:ext cx="5761038" cy="219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105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18" y="1157021"/>
            <a:ext cx="428072" cy="428072"/>
          </a:xfrm>
          <a:prstGeom prst="rect">
            <a:avLst/>
          </a:prstGeom>
        </p:spPr>
      </p:pic>
      <p:grpSp>
        <p:nvGrpSpPr>
          <p:cNvPr id="125" name="그룹 124"/>
          <p:cNvGrpSpPr/>
          <p:nvPr/>
        </p:nvGrpSpPr>
        <p:grpSpPr>
          <a:xfrm>
            <a:off x="1856936" y="794797"/>
            <a:ext cx="792000" cy="792000"/>
            <a:chOff x="3562737" y="2972792"/>
            <a:chExt cx="1089313" cy="1064113"/>
          </a:xfrm>
        </p:grpSpPr>
        <p:sp>
          <p:nvSpPr>
            <p:cNvPr id="126" name="직사각형 125"/>
            <p:cNvSpPr/>
            <p:nvPr/>
          </p:nvSpPr>
          <p:spPr>
            <a:xfrm>
              <a:off x="3562737" y="2972792"/>
              <a:ext cx="1089313" cy="10641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3562737" y="2972792"/>
              <a:ext cx="1089313" cy="10641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H="1">
              <a:off x="3562737" y="2972792"/>
              <a:ext cx="1089313" cy="10641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그룹 128"/>
          <p:cNvGrpSpPr/>
          <p:nvPr/>
        </p:nvGrpSpPr>
        <p:grpSpPr>
          <a:xfrm>
            <a:off x="1871868" y="1867691"/>
            <a:ext cx="1008000" cy="1080000"/>
            <a:chOff x="585548" y="6244273"/>
            <a:chExt cx="1008000" cy="1080000"/>
          </a:xfrm>
        </p:grpSpPr>
        <p:sp>
          <p:nvSpPr>
            <p:cNvPr id="130" name="모서리가 둥근 직사각형 129"/>
            <p:cNvSpPr/>
            <p:nvPr/>
          </p:nvSpPr>
          <p:spPr>
            <a:xfrm>
              <a:off x="585548" y="6244273"/>
              <a:ext cx="1008000" cy="10800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이빨이 자주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흔들리는데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어떻게 해야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할까요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863" y="6417379"/>
              <a:ext cx="151371" cy="151371"/>
            </a:xfrm>
            <a:prstGeom prst="rect">
              <a:avLst/>
            </a:prstGeom>
          </p:spPr>
        </p:pic>
      </p:grpSp>
      <p:grpSp>
        <p:nvGrpSpPr>
          <p:cNvPr id="132" name="그룹 131"/>
          <p:cNvGrpSpPr/>
          <p:nvPr/>
        </p:nvGrpSpPr>
        <p:grpSpPr>
          <a:xfrm>
            <a:off x="2962723" y="1867691"/>
            <a:ext cx="1008000" cy="1080000"/>
            <a:chOff x="2144496" y="6244273"/>
            <a:chExt cx="1008000" cy="1080000"/>
          </a:xfrm>
        </p:grpSpPr>
        <p:sp>
          <p:nvSpPr>
            <p:cNvPr id="133" name="모서리가 둥근 직사각형 132"/>
            <p:cNvSpPr/>
            <p:nvPr/>
          </p:nvSpPr>
          <p:spPr>
            <a:xfrm>
              <a:off x="2144496" y="6244273"/>
              <a:ext cx="1008000" cy="10800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잇몸이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약하다는데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8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임플란트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가능할까요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2811" y="6417379"/>
              <a:ext cx="151371" cy="151371"/>
            </a:xfrm>
            <a:prstGeom prst="rect">
              <a:avLst/>
            </a:prstGeom>
          </p:spPr>
        </p:pic>
      </p:grpSp>
      <p:grpSp>
        <p:nvGrpSpPr>
          <p:cNvPr id="135" name="그룹 134"/>
          <p:cNvGrpSpPr/>
          <p:nvPr/>
        </p:nvGrpSpPr>
        <p:grpSpPr>
          <a:xfrm>
            <a:off x="5144435" y="1867691"/>
            <a:ext cx="1008000" cy="1080000"/>
            <a:chOff x="3879686" y="6244273"/>
            <a:chExt cx="1008000" cy="1080000"/>
          </a:xfrm>
        </p:grpSpPr>
        <p:sp>
          <p:nvSpPr>
            <p:cNvPr id="136" name="모서리가 둥근 직사각형 135"/>
            <p:cNvSpPr/>
            <p:nvPr/>
          </p:nvSpPr>
          <p:spPr>
            <a:xfrm>
              <a:off x="3879686" y="6244273"/>
              <a:ext cx="1008000" cy="10800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치실의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장점과 사용방법은 </a:t>
              </a:r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어떻게 되나요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8001" y="6417379"/>
              <a:ext cx="151371" cy="151371"/>
            </a:xfrm>
            <a:prstGeom prst="rect">
              <a:avLst/>
            </a:prstGeom>
          </p:spPr>
        </p:pic>
      </p:grpSp>
      <p:grpSp>
        <p:nvGrpSpPr>
          <p:cNvPr id="138" name="그룹 137"/>
          <p:cNvGrpSpPr/>
          <p:nvPr/>
        </p:nvGrpSpPr>
        <p:grpSpPr>
          <a:xfrm>
            <a:off x="6235290" y="1867691"/>
            <a:ext cx="1008000" cy="1080000"/>
            <a:chOff x="4988697" y="6244273"/>
            <a:chExt cx="1008000" cy="1080000"/>
          </a:xfrm>
        </p:grpSpPr>
        <p:sp>
          <p:nvSpPr>
            <p:cNvPr id="139" name="모서리가 둥근 직사각형 138"/>
            <p:cNvSpPr/>
            <p:nvPr/>
          </p:nvSpPr>
          <p:spPr>
            <a:xfrm>
              <a:off x="4988697" y="6244273"/>
              <a:ext cx="1008000" cy="10800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치아가 잇몸 주변으로 노랗게 변색되었는데 충치인가요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7012" y="6417379"/>
              <a:ext cx="151371" cy="151371"/>
            </a:xfrm>
            <a:prstGeom prst="rect">
              <a:avLst/>
            </a:prstGeom>
          </p:spPr>
        </p:pic>
      </p:grpSp>
      <p:sp>
        <p:nvSpPr>
          <p:cNvPr id="141" name="타원 140"/>
          <p:cNvSpPr/>
          <p:nvPr/>
        </p:nvSpPr>
        <p:spPr>
          <a:xfrm>
            <a:off x="6825208" y="1083478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1748644" y="1882351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4053579" y="1867691"/>
            <a:ext cx="1008000" cy="1080000"/>
            <a:chOff x="2144496" y="6244273"/>
            <a:chExt cx="1008000" cy="1080000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2144496" y="6244273"/>
              <a:ext cx="1008000" cy="10800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양치는 꼭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하루에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해야 할까요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”?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6" name="그림 1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2811" y="6417379"/>
              <a:ext cx="151371" cy="151371"/>
            </a:xfrm>
            <a:prstGeom prst="rect">
              <a:avLst/>
            </a:prstGeom>
          </p:spPr>
        </p:pic>
      </p:grpSp>
      <p:sp>
        <p:nvSpPr>
          <p:cNvPr id="147" name="TextBox 146"/>
          <p:cNvSpPr txBox="1"/>
          <p:nvPr/>
        </p:nvSpPr>
        <p:spPr>
          <a:xfrm>
            <a:off x="2684748" y="1222360"/>
            <a:ext cx="3291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치아관련 궁금한 사항이 있으시다면</a:t>
            </a:r>
            <a:r>
              <a:rPr lang="en-US" altLang="ko-KR" sz="1000" dirty="0" smtClean="0"/>
              <a:t>,</a:t>
            </a:r>
          </a:p>
          <a:p>
            <a:r>
              <a:rPr lang="ko-KR" altLang="en-US" sz="1000" dirty="0" err="1" smtClean="0"/>
              <a:t>라이나생명과</a:t>
            </a:r>
            <a:r>
              <a:rPr lang="ko-KR" altLang="en-US" sz="1000" dirty="0" smtClean="0"/>
              <a:t> 함께하는 치과 전문의에게 질문해보세요</a:t>
            </a:r>
            <a:r>
              <a:rPr lang="en-US" altLang="ko-KR" sz="1000" dirty="0" smtClean="0"/>
              <a:t>!</a:t>
            </a:r>
            <a:endParaRPr lang="en-US" altLang="ko-KR" sz="1000" dirty="0"/>
          </a:p>
        </p:txBody>
      </p:sp>
      <p:sp>
        <p:nvSpPr>
          <p:cNvPr id="149" name="직사각형 148"/>
          <p:cNvSpPr/>
          <p:nvPr/>
        </p:nvSpPr>
        <p:spPr>
          <a:xfrm>
            <a:off x="1497296" y="4252511"/>
            <a:ext cx="6120000" cy="61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108684" y="4320389"/>
            <a:ext cx="34692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구독하시고 </a:t>
            </a:r>
            <a:r>
              <a:rPr lang="ko-KR" altLang="en-US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매월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치아건강에 도움되는 </a:t>
            </a:r>
            <a:r>
              <a:rPr lang="ko-KR" altLang="en-US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알찬 정보와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603</a:t>
            </a:r>
            <a:r>
              <a:rPr lang="ko-KR" altLang="en-US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명에게 건강한 행복 안겨드리는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푸짐한 </a:t>
            </a:r>
            <a:r>
              <a:rPr lang="ko-KR" altLang="en-US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경품이벤트에 참여해보세요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3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응모기간 </a:t>
            </a:r>
            <a: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2020. 11. 04 ~ 12. 09</a:t>
            </a:r>
          </a:p>
        </p:txBody>
      </p:sp>
      <p:grpSp>
        <p:nvGrpSpPr>
          <p:cNvPr id="151" name="그룹 150"/>
          <p:cNvGrpSpPr/>
          <p:nvPr/>
        </p:nvGrpSpPr>
        <p:grpSpPr>
          <a:xfrm>
            <a:off x="5550898" y="4360511"/>
            <a:ext cx="1310314" cy="288000"/>
            <a:chOff x="6221750" y="6445926"/>
            <a:chExt cx="1310314" cy="288000"/>
          </a:xfrm>
        </p:grpSpPr>
        <p:sp>
          <p:nvSpPr>
            <p:cNvPr id="153" name="직사각형 152"/>
            <p:cNvSpPr/>
            <p:nvPr/>
          </p:nvSpPr>
          <p:spPr>
            <a:xfrm>
              <a:off x="6236064" y="6445926"/>
              <a:ext cx="1296000" cy="288000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221750" y="6482204"/>
              <a:ext cx="1130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err="1" smtClean="0">
                  <a:solidFill>
                    <a:schemeClr val="bg1"/>
                  </a:solidFill>
                </a:rPr>
                <a:t>스마일케어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 구독하기</a:t>
              </a:r>
              <a:endParaRPr lang="en-US" altLang="ko-KR" sz="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2" name="그림 15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938" y="4432511"/>
            <a:ext cx="144000" cy="144001"/>
          </a:xfrm>
          <a:prstGeom prst="rect">
            <a:avLst/>
          </a:prstGeom>
        </p:spPr>
      </p:pic>
      <p:sp>
        <p:nvSpPr>
          <p:cNvPr id="155" name="직사각형 154"/>
          <p:cNvSpPr/>
          <p:nvPr/>
        </p:nvSpPr>
        <p:spPr>
          <a:xfrm>
            <a:off x="1497294" y="3379835"/>
            <a:ext cx="6120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361064" y="3631835"/>
            <a:ext cx="3168000" cy="3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spc="-50" dirty="0" smtClean="0"/>
              <a:t>다양한 </a:t>
            </a:r>
            <a:r>
              <a:rPr lang="ko-KR" altLang="en-US" sz="1200" b="1" spc="-50" dirty="0" smtClean="0"/>
              <a:t>치과치료</a:t>
            </a:r>
            <a:r>
              <a:rPr lang="ko-KR" altLang="en-US" sz="1200" spc="-50" dirty="0" smtClean="0"/>
              <a:t>는 물론</a:t>
            </a:r>
            <a:r>
              <a:rPr lang="en-US" altLang="ko-KR" sz="1200" spc="-50" dirty="0" smtClean="0"/>
              <a:t>,</a:t>
            </a:r>
          </a:p>
          <a:p>
            <a:r>
              <a:rPr lang="ko-KR" altLang="en-US" sz="1200" spc="-50" dirty="0" smtClean="0"/>
              <a:t>스케일링 등 아프기 전 </a:t>
            </a:r>
            <a:r>
              <a:rPr lang="ko-KR" altLang="en-US" sz="1200" b="1" spc="-50" dirty="0" smtClean="0"/>
              <a:t>사전관리</a:t>
            </a:r>
            <a:r>
              <a:rPr lang="ko-KR" altLang="en-US" sz="1200" spc="-50" dirty="0" smtClean="0"/>
              <a:t>까지 생각한다면</a:t>
            </a:r>
            <a:r>
              <a:rPr lang="en-US" altLang="ko-KR" sz="1200" spc="-50" dirty="0" smtClean="0"/>
              <a:t>,</a:t>
            </a:r>
          </a:p>
        </p:txBody>
      </p:sp>
      <p:pic>
        <p:nvPicPr>
          <p:cNvPr id="157" name="Picture 2" descr="C:\Users\Netive\Desktop\bg_main_bes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984" y="3595835"/>
            <a:ext cx="58226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9" name="그룹 158"/>
          <p:cNvGrpSpPr/>
          <p:nvPr/>
        </p:nvGrpSpPr>
        <p:grpSpPr>
          <a:xfrm>
            <a:off x="5703560" y="3491689"/>
            <a:ext cx="1728000" cy="288000"/>
            <a:chOff x="6236064" y="6445926"/>
            <a:chExt cx="1728000" cy="288000"/>
          </a:xfrm>
        </p:grpSpPr>
        <p:sp>
          <p:nvSpPr>
            <p:cNvPr id="164" name="직사각형 163"/>
            <p:cNvSpPr/>
            <p:nvPr/>
          </p:nvSpPr>
          <p:spPr>
            <a:xfrm>
              <a:off x="6236064" y="6445926"/>
              <a:ext cx="1728000" cy="2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5" name="그림 16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8232" y="6535926"/>
              <a:ext cx="108000" cy="108000"/>
            </a:xfrm>
            <a:prstGeom prst="rect">
              <a:avLst/>
            </a:prstGeom>
          </p:spPr>
        </p:pic>
        <p:sp>
          <p:nvSpPr>
            <p:cNvPr id="166" name="TextBox 165"/>
            <p:cNvSpPr txBox="1"/>
            <p:nvPr/>
          </p:nvSpPr>
          <p:spPr>
            <a:xfrm>
              <a:off x="6278847" y="6482204"/>
              <a:ext cx="6719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바로 확인</a:t>
              </a:r>
              <a:endParaRPr lang="en-US" altLang="ko-KR" sz="900" dirty="0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5703560" y="3843981"/>
            <a:ext cx="1742167" cy="288000"/>
            <a:chOff x="6236064" y="6445926"/>
            <a:chExt cx="1742167" cy="288000"/>
          </a:xfrm>
        </p:grpSpPr>
        <p:sp>
          <p:nvSpPr>
            <p:cNvPr id="161" name="직사각형 160"/>
            <p:cNvSpPr/>
            <p:nvPr/>
          </p:nvSpPr>
          <p:spPr>
            <a:xfrm>
              <a:off x="6236064" y="6445926"/>
              <a:ext cx="1728000" cy="28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245866" y="6489899"/>
              <a:ext cx="72327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err="1" smtClean="0">
                  <a:solidFill>
                    <a:schemeClr val="bg1"/>
                  </a:solidFill>
                </a:rPr>
                <a:t>빠른상담신청</a:t>
              </a:r>
              <a:endParaRPr lang="en-US" altLang="ko-KR" sz="7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860617" y="6461149"/>
              <a:ext cx="11176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/>
                  </a:solidFill>
                  <a:latin typeface="+mn-ea"/>
                </a:rPr>
                <a:t>080-410-8181</a:t>
              </a:r>
              <a:endParaRPr lang="en-US" altLang="ko-KR" sz="7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71" name="직사각형 270"/>
          <p:cNvSpPr/>
          <p:nvPr/>
        </p:nvSpPr>
        <p:spPr>
          <a:xfrm>
            <a:off x="68812" y="354408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2" name="직사각형 271"/>
          <p:cNvSpPr/>
          <p:nvPr/>
        </p:nvSpPr>
        <p:spPr>
          <a:xfrm>
            <a:off x="68812" y="507132"/>
            <a:ext cx="1368000" cy="30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68812" y="507132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소개 영역</a:t>
            </a:r>
          </a:p>
        </p:txBody>
      </p:sp>
      <p:sp>
        <p:nvSpPr>
          <p:cNvPr id="274" name="직사각형 273"/>
          <p:cNvSpPr/>
          <p:nvPr/>
        </p:nvSpPr>
        <p:spPr>
          <a:xfrm>
            <a:off x="68812" y="974181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치아건강나이체크하기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구독기능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" name="직사각형 274"/>
          <p:cNvSpPr/>
          <p:nvPr/>
        </p:nvSpPr>
        <p:spPr>
          <a:xfrm>
            <a:off x="68812" y="1441230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이주의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" name="직사각형 275"/>
          <p:cNvSpPr/>
          <p:nvPr/>
        </p:nvSpPr>
        <p:spPr>
          <a:xfrm>
            <a:off x="68812" y="2375328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 자문 서비스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68812" y="4255911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68812" y="1908279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제공예정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9" name="직사각형 278"/>
          <p:cNvSpPr/>
          <p:nvPr/>
        </p:nvSpPr>
        <p:spPr>
          <a:xfrm>
            <a:off x="68812" y="2842377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치아보험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(DTC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0" name="직사각형 279"/>
          <p:cNvSpPr/>
          <p:nvPr/>
        </p:nvSpPr>
        <p:spPr>
          <a:xfrm>
            <a:off x="68812" y="3309426"/>
            <a:ext cx="1368000" cy="4726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 </a:t>
            </a: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구독하기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플로팅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1" name="직사각형 280"/>
          <p:cNvSpPr/>
          <p:nvPr/>
        </p:nvSpPr>
        <p:spPr>
          <a:xfrm>
            <a:off x="68812" y="3781154"/>
            <a:ext cx="1368000" cy="4726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구독해지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" name="직사각형 281"/>
          <p:cNvSpPr/>
          <p:nvPr/>
        </p:nvSpPr>
        <p:spPr>
          <a:xfrm>
            <a:off x="68812" y="2383911"/>
            <a:ext cx="1368000" cy="1872000"/>
          </a:xfrm>
          <a:prstGeom prst="rect">
            <a:avLst/>
          </a:prstGeom>
          <a:solidFill>
            <a:srgbClr val="018BED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5" name="타원 284"/>
          <p:cNvSpPr/>
          <p:nvPr/>
        </p:nvSpPr>
        <p:spPr>
          <a:xfrm>
            <a:off x="5572750" y="3427198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6" name="타원 285"/>
          <p:cNvSpPr/>
          <p:nvPr/>
        </p:nvSpPr>
        <p:spPr>
          <a:xfrm>
            <a:off x="1748644" y="4374975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1497296" y="4858710"/>
            <a:ext cx="6120000" cy="2978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5" name="그룹 174"/>
          <p:cNvGrpSpPr/>
          <p:nvPr/>
        </p:nvGrpSpPr>
        <p:grpSpPr>
          <a:xfrm>
            <a:off x="3867072" y="4924193"/>
            <a:ext cx="1380448" cy="184666"/>
            <a:chOff x="3320842" y="1962472"/>
            <a:chExt cx="1380448" cy="184666"/>
          </a:xfrm>
        </p:grpSpPr>
        <p:sp>
          <p:nvSpPr>
            <p:cNvPr id="176" name="TextBox 175"/>
            <p:cNvSpPr txBox="1"/>
            <p:nvPr/>
          </p:nvSpPr>
          <p:spPr>
            <a:xfrm>
              <a:off x="3367270" y="1962472"/>
              <a:ext cx="133402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u="sng" spc="-5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</a:t>
              </a:r>
              <a:r>
                <a:rPr lang="ko-KR" altLang="en-US" sz="600" u="sng" spc="-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구독 해지를 원하시나요</a:t>
              </a:r>
              <a:r>
                <a:rPr lang="en-US" altLang="ko-KR" sz="600" u="sng" spc="-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grpSp>
          <p:nvGrpSpPr>
            <p:cNvPr id="177" name="그룹 176"/>
            <p:cNvGrpSpPr/>
            <p:nvPr/>
          </p:nvGrpSpPr>
          <p:grpSpPr>
            <a:xfrm>
              <a:off x="3320842" y="2001250"/>
              <a:ext cx="108000" cy="108000"/>
              <a:chOff x="463248" y="3283242"/>
              <a:chExt cx="837632" cy="863600"/>
            </a:xfrm>
          </p:grpSpPr>
          <p:sp>
            <p:nvSpPr>
              <p:cNvPr id="178" name="직사각형 177"/>
              <p:cNvSpPr/>
              <p:nvPr/>
            </p:nvSpPr>
            <p:spPr>
              <a:xfrm>
                <a:off x="463248" y="3283242"/>
                <a:ext cx="837632" cy="8636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79" name="직선 연결선 178"/>
              <p:cNvCxnSpPr/>
              <p:nvPr/>
            </p:nvCxnSpPr>
            <p:spPr>
              <a:xfrm>
                <a:off x="463248" y="3283242"/>
                <a:ext cx="837632" cy="8636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flipH="1">
                <a:off x="463248" y="3283242"/>
                <a:ext cx="837632" cy="8636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1" name="타원 180"/>
          <p:cNvSpPr/>
          <p:nvPr/>
        </p:nvSpPr>
        <p:spPr>
          <a:xfrm>
            <a:off x="3665535" y="4840471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타원 181"/>
          <p:cNvSpPr/>
          <p:nvPr/>
        </p:nvSpPr>
        <p:spPr>
          <a:xfrm>
            <a:off x="1748644" y="694028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1"/>
          <p:cNvSpPr/>
          <p:nvPr/>
        </p:nvSpPr>
        <p:spPr>
          <a:xfrm>
            <a:off x="2936776" y="4077072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05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497296" y="507132"/>
            <a:ext cx="6120000" cy="635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526049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제공예정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콘텐츠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안내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04452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68812" y="354408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8812" y="507132"/>
            <a:ext cx="1368000" cy="30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8812" y="507132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소개 영역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8812" y="974181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치아건강나이체크하기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구독기능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8812" y="1441230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이주의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8812" y="2375328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 자문 서비스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8812" y="4255911"/>
            <a:ext cx="136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8812" y="1908279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제공예정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8812" y="2842377"/>
            <a:ext cx="1368000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치아보험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(DTC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8812" y="3309426"/>
            <a:ext cx="1368000" cy="4726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 </a:t>
            </a: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구독하기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플로팅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8812" y="3781154"/>
            <a:ext cx="1368000" cy="4726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구독해지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8812" y="1905359"/>
            <a:ext cx="1368000" cy="468000"/>
          </a:xfrm>
          <a:prstGeom prst="rect">
            <a:avLst/>
          </a:prstGeom>
          <a:solidFill>
            <a:srgbClr val="018BED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495573" y="354408"/>
            <a:ext cx="6120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671042" y="467964"/>
            <a:ext cx="684000" cy="684000"/>
            <a:chOff x="1671042" y="1055849"/>
            <a:chExt cx="720000" cy="648000"/>
          </a:xfrm>
        </p:grpSpPr>
        <p:grpSp>
          <p:nvGrpSpPr>
            <p:cNvPr id="87" name="그룹 86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8" name="TextBox 87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</a:rPr>
                <a:t>건강</a:t>
              </a:r>
              <a:r>
                <a:rPr lang="en-US" altLang="ko-KR" sz="900" dirty="0" smtClean="0">
                  <a:solidFill>
                    <a:schemeClr val="bg1"/>
                  </a:solidFill>
                </a:rPr>
                <a:t>/</a:t>
              </a:r>
              <a:r>
                <a:rPr lang="ko-KR" altLang="en-US" sz="900" dirty="0" smtClean="0">
                  <a:solidFill>
                    <a:schemeClr val="bg1"/>
                  </a:solidFill>
                </a:rPr>
                <a:t>미용</a:t>
              </a:r>
              <a:endParaRPr lang="en-US" altLang="ko-KR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2397099" y="467964"/>
            <a:ext cx="684000" cy="684000"/>
            <a:chOff x="1671042" y="1055849"/>
            <a:chExt cx="720000" cy="648000"/>
          </a:xfrm>
        </p:grpSpPr>
        <p:grpSp>
          <p:nvGrpSpPr>
            <p:cNvPr id="94" name="그룹 93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97" name="그룹 96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98" name="직선 연결선 97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5" name="TextBox 94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교정</a:t>
              </a:r>
              <a:endParaRPr lang="en-US" altLang="ko-KR" sz="900" dirty="0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3123156" y="467964"/>
            <a:ext cx="684000" cy="684000"/>
            <a:chOff x="1671042" y="1055849"/>
            <a:chExt cx="720000" cy="648000"/>
          </a:xfrm>
        </p:grpSpPr>
        <p:grpSp>
          <p:nvGrpSpPr>
            <p:cNvPr id="101" name="그룹 100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04" name="그룹 103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105" name="직선 연결선 104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2" name="TextBox 101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구강</a:t>
              </a:r>
              <a:endParaRPr lang="en-US" altLang="ko-KR" sz="900" dirty="0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3849213" y="467964"/>
            <a:ext cx="684000" cy="684000"/>
            <a:chOff x="1671042" y="1055849"/>
            <a:chExt cx="720000" cy="648000"/>
          </a:xfrm>
        </p:grpSpPr>
        <p:grpSp>
          <p:nvGrpSpPr>
            <p:cNvPr id="112" name="그룹 111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148" name="직사각형 147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49" name="그룹 148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150" name="직선 연결선 149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연결선 150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6" name="TextBox 145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보철</a:t>
              </a:r>
              <a:endParaRPr lang="en-US" altLang="ko-KR" sz="900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4575270" y="467964"/>
            <a:ext cx="684000" cy="684000"/>
            <a:chOff x="1671042" y="1055849"/>
            <a:chExt cx="720000" cy="648000"/>
          </a:xfrm>
        </p:grpSpPr>
        <p:grpSp>
          <p:nvGrpSpPr>
            <p:cNvPr id="153" name="그룹 152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155" name="직사각형 154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63" name="그룹 162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164" name="직선 연결선 163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 172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4" name="TextBox 153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소아치과</a:t>
              </a:r>
              <a:endParaRPr lang="en-US" altLang="ko-KR" sz="900" dirty="0"/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5301327" y="467964"/>
            <a:ext cx="684000" cy="684000"/>
            <a:chOff x="1671042" y="1055849"/>
            <a:chExt cx="720000" cy="648000"/>
          </a:xfrm>
        </p:grpSpPr>
        <p:grpSp>
          <p:nvGrpSpPr>
            <p:cNvPr id="175" name="그룹 174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177" name="직사각형 176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78" name="그룹 177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179" name="직선 연결선 178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연결선 179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6" name="TextBox 175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영상검사</a:t>
              </a:r>
              <a:endParaRPr lang="en-US" altLang="ko-KR" sz="900" dirty="0"/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6027384" y="467964"/>
            <a:ext cx="684000" cy="684000"/>
            <a:chOff x="1671042" y="1055849"/>
            <a:chExt cx="720000" cy="648000"/>
          </a:xfrm>
        </p:grpSpPr>
        <p:grpSp>
          <p:nvGrpSpPr>
            <p:cNvPr id="182" name="그룹 181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184" name="직사각형 183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85" name="그룹 184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186" name="직선 연결선 185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3" name="TextBox 182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잇몸</a:t>
              </a:r>
              <a:endParaRPr lang="en-US" altLang="ko-KR" sz="900" dirty="0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6753438" y="467964"/>
            <a:ext cx="684000" cy="684000"/>
            <a:chOff x="1671042" y="1055849"/>
            <a:chExt cx="720000" cy="648000"/>
          </a:xfrm>
        </p:grpSpPr>
        <p:grpSp>
          <p:nvGrpSpPr>
            <p:cNvPr id="189" name="그룹 188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191" name="직사각형 190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92" name="그룹 191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193" name="직선 연결선 192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0" name="TextBox 189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치아</a:t>
              </a:r>
              <a:endParaRPr lang="en-US" altLang="ko-KR" sz="900" dirty="0"/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568624" y="1253392"/>
            <a:ext cx="24150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#20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 치아로 중년까지 살고 싶다면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잘 씹어라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3865370" y="1253392"/>
            <a:ext cx="26327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이가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시린 이유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충치가 아니라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치아 균열일 수 있다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1577288" y="1494491"/>
            <a:ext cx="2332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닦아도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닦아도 누런 치아 </a:t>
            </a:r>
            <a:r>
              <a:rPr lang="ko-KR" altLang="en-US" sz="900" spc="-8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황니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원인과 예방법</a:t>
            </a:r>
            <a:endParaRPr lang="en-US" altLang="ko-KR" sz="900" spc="-8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800872" y="1494491"/>
            <a:ext cx="2617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낮에도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드르륵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치아 건강을 위협하는 </a:t>
            </a:r>
            <a:r>
              <a:rPr lang="ko-KR" altLang="en-US" sz="900" spc="-8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주간이갈이증</a:t>
            </a:r>
            <a:endParaRPr lang="en-US" altLang="ko-KR" sz="900" spc="-8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577288" y="1728032"/>
            <a:ext cx="29302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흔희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알려진 치아관련 속설들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과연 믿어도 되는 정보일까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387524" y="1728032"/>
            <a:ext cx="3049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칫솔은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세균 덩어리</a:t>
            </a:r>
            <a:r>
              <a:rPr lang="en-US" altLang="ko-KR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치아 건강을 위한 칫솔 교체시기 관리법</a:t>
            </a:r>
            <a:endParaRPr lang="en-US" altLang="ko-KR" sz="900" spc="-8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495573" y="2046408"/>
            <a:ext cx="6120000" cy="14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3" name="그룹 202"/>
          <p:cNvGrpSpPr/>
          <p:nvPr/>
        </p:nvGrpSpPr>
        <p:grpSpPr>
          <a:xfrm>
            <a:off x="1671042" y="2187792"/>
            <a:ext cx="684000" cy="684000"/>
            <a:chOff x="1671042" y="1055849"/>
            <a:chExt cx="720000" cy="648000"/>
          </a:xfrm>
        </p:grpSpPr>
        <p:grpSp>
          <p:nvGrpSpPr>
            <p:cNvPr id="204" name="그룹 203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206" name="직사각형 205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07" name="그룹 206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208" name="직선 연결선 207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5" name="TextBox 204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>
              <a:defPPr>
                <a:defRPr lang="ko-KR"/>
              </a:defPPr>
              <a:lvl1pPr algn="ctr">
                <a:defRPr sz="900"/>
              </a:lvl1pPr>
            </a:lstStyle>
            <a:p>
              <a:r>
                <a:rPr lang="ko-KR" altLang="en-US" dirty="0"/>
                <a:t>건강</a:t>
              </a:r>
              <a:r>
                <a:rPr lang="en-US" altLang="ko-KR" dirty="0"/>
                <a:t>/</a:t>
              </a:r>
              <a:r>
                <a:rPr lang="ko-KR" altLang="en-US" dirty="0"/>
                <a:t>미용</a:t>
              </a:r>
              <a:endParaRPr lang="en-US" altLang="ko-KR" dirty="0"/>
            </a:p>
          </p:txBody>
        </p:sp>
      </p:grpSp>
      <p:grpSp>
        <p:nvGrpSpPr>
          <p:cNvPr id="210" name="그룹 209"/>
          <p:cNvGrpSpPr/>
          <p:nvPr/>
        </p:nvGrpSpPr>
        <p:grpSpPr>
          <a:xfrm>
            <a:off x="2397099" y="2187792"/>
            <a:ext cx="684000" cy="684000"/>
            <a:chOff x="1671042" y="1055849"/>
            <a:chExt cx="720000" cy="648000"/>
          </a:xfrm>
        </p:grpSpPr>
        <p:grpSp>
          <p:nvGrpSpPr>
            <p:cNvPr id="211" name="그룹 210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213" name="직사각형 212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14" name="그룹 213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215" name="직선 연결선 214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직선 연결선 215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2" name="TextBox 211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>
              <a:defPPr>
                <a:defRPr lang="ko-KR"/>
              </a:defPPr>
              <a:lvl1pPr algn="ctr">
                <a:defRPr sz="900">
                  <a:solidFill>
                    <a:schemeClr val="bg1"/>
                  </a:solidFill>
                </a:defRPr>
              </a:lvl1pPr>
            </a:lstStyle>
            <a:p>
              <a:r>
                <a:rPr lang="ko-KR" altLang="en-US" dirty="0"/>
                <a:t>교정</a:t>
              </a:r>
              <a:endParaRPr lang="en-US" altLang="ko-KR" dirty="0"/>
            </a:p>
          </p:txBody>
        </p:sp>
      </p:grpSp>
      <p:grpSp>
        <p:nvGrpSpPr>
          <p:cNvPr id="217" name="그룹 216"/>
          <p:cNvGrpSpPr/>
          <p:nvPr/>
        </p:nvGrpSpPr>
        <p:grpSpPr>
          <a:xfrm>
            <a:off x="3123156" y="2187792"/>
            <a:ext cx="684000" cy="684000"/>
            <a:chOff x="1671042" y="1055849"/>
            <a:chExt cx="720000" cy="648000"/>
          </a:xfrm>
        </p:grpSpPr>
        <p:grpSp>
          <p:nvGrpSpPr>
            <p:cNvPr id="218" name="그룹 217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220" name="직사각형 219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21" name="그룹 220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222" name="직선 연결선 221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직선 연결선 222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9" name="TextBox 218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구강</a:t>
              </a:r>
              <a:endParaRPr lang="en-US" altLang="ko-KR" sz="900" dirty="0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3849213" y="2187792"/>
            <a:ext cx="684000" cy="684000"/>
            <a:chOff x="1671042" y="1055849"/>
            <a:chExt cx="720000" cy="648000"/>
          </a:xfrm>
        </p:grpSpPr>
        <p:grpSp>
          <p:nvGrpSpPr>
            <p:cNvPr id="225" name="그룹 224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227" name="직사각형 226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28" name="그룹 227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229" name="직선 연결선 228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직선 연결선 229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6" name="TextBox 225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보철</a:t>
              </a:r>
              <a:endParaRPr lang="en-US" altLang="ko-KR" sz="900" dirty="0"/>
            </a:p>
          </p:txBody>
        </p:sp>
      </p:grpSp>
      <p:grpSp>
        <p:nvGrpSpPr>
          <p:cNvPr id="231" name="그룹 230"/>
          <p:cNvGrpSpPr/>
          <p:nvPr/>
        </p:nvGrpSpPr>
        <p:grpSpPr>
          <a:xfrm>
            <a:off x="4575270" y="2187792"/>
            <a:ext cx="684000" cy="684000"/>
            <a:chOff x="1671042" y="1055849"/>
            <a:chExt cx="720000" cy="648000"/>
          </a:xfrm>
        </p:grpSpPr>
        <p:grpSp>
          <p:nvGrpSpPr>
            <p:cNvPr id="232" name="그룹 231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234" name="직사각형 233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35" name="그룹 234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236" name="직선 연결선 235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직선 연결선 236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3" name="TextBox 232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소아치과</a:t>
              </a:r>
              <a:endParaRPr lang="en-US" altLang="ko-KR" sz="900" dirty="0"/>
            </a:p>
          </p:txBody>
        </p:sp>
      </p:grpSp>
      <p:grpSp>
        <p:nvGrpSpPr>
          <p:cNvPr id="238" name="그룹 237"/>
          <p:cNvGrpSpPr/>
          <p:nvPr/>
        </p:nvGrpSpPr>
        <p:grpSpPr>
          <a:xfrm>
            <a:off x="5301327" y="2187792"/>
            <a:ext cx="684000" cy="684000"/>
            <a:chOff x="1671042" y="1055849"/>
            <a:chExt cx="720000" cy="648000"/>
          </a:xfrm>
        </p:grpSpPr>
        <p:grpSp>
          <p:nvGrpSpPr>
            <p:cNvPr id="239" name="그룹 238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42" name="그룹 241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243" name="직선 연결선 242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직선 연결선 243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0" name="TextBox 239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영상검사</a:t>
              </a:r>
              <a:endParaRPr lang="en-US" altLang="ko-KR" sz="900" dirty="0"/>
            </a:p>
          </p:txBody>
        </p:sp>
      </p:grpSp>
      <p:grpSp>
        <p:nvGrpSpPr>
          <p:cNvPr id="245" name="그룹 244"/>
          <p:cNvGrpSpPr/>
          <p:nvPr/>
        </p:nvGrpSpPr>
        <p:grpSpPr>
          <a:xfrm>
            <a:off x="6027384" y="2187792"/>
            <a:ext cx="684000" cy="684000"/>
            <a:chOff x="1671042" y="1055849"/>
            <a:chExt cx="720000" cy="648000"/>
          </a:xfrm>
        </p:grpSpPr>
        <p:grpSp>
          <p:nvGrpSpPr>
            <p:cNvPr id="246" name="그룹 245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248" name="직사각형 247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49" name="그룹 248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250" name="직선 연결선 249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직선 연결선 250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7" name="TextBox 246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잇몸</a:t>
              </a:r>
              <a:endParaRPr lang="en-US" altLang="ko-KR" sz="900" dirty="0"/>
            </a:p>
          </p:txBody>
        </p:sp>
      </p:grpSp>
      <p:grpSp>
        <p:nvGrpSpPr>
          <p:cNvPr id="252" name="그룹 251"/>
          <p:cNvGrpSpPr/>
          <p:nvPr/>
        </p:nvGrpSpPr>
        <p:grpSpPr>
          <a:xfrm>
            <a:off x="6753438" y="2187792"/>
            <a:ext cx="684000" cy="684000"/>
            <a:chOff x="1671042" y="1055849"/>
            <a:chExt cx="720000" cy="648000"/>
          </a:xfrm>
        </p:grpSpPr>
        <p:grpSp>
          <p:nvGrpSpPr>
            <p:cNvPr id="253" name="그룹 252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255" name="직사각형 254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56" name="그룹 255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257" name="직선 연결선 256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직선 연결선 257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4" name="TextBox 253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치아</a:t>
              </a:r>
              <a:endParaRPr lang="en-US" altLang="ko-KR" sz="900" dirty="0"/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1568624" y="2973220"/>
            <a:ext cx="524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교정용 모형검사     </a:t>
            </a:r>
            <a:r>
              <a:rPr lang="en-US" altLang="ko-KR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교정용 방사선검사     </a:t>
            </a:r>
            <a:r>
              <a:rPr lang="en-US" altLang="ko-KR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교정용 임상사진검사    </a:t>
            </a:r>
            <a:r>
              <a:rPr lang="en-US" altLang="ko-KR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골격성 부정교합     </a:t>
            </a:r>
            <a:r>
              <a:rPr lang="en-US" altLang="ko-KR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치성 </a:t>
            </a:r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부정교합     </a:t>
            </a:r>
            <a:r>
              <a:rPr lang="en-US" altLang="ko-KR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고정식 교정장치     </a:t>
            </a:r>
            <a:r>
              <a:rPr lang="en-US" altLang="ko-KR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교정용 </a:t>
            </a:r>
            <a:r>
              <a:rPr lang="ko-KR" altLang="en-US" sz="900" spc="-8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미니임플란트</a:t>
            </a:r>
            <a:r>
              <a:rPr lang="ko-KR" altLang="en-US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악정형장치</a:t>
            </a:r>
            <a:endParaRPr lang="ko-KR" altLang="en-US" sz="900" spc="-8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4" name="직사각형 323"/>
          <p:cNvSpPr/>
          <p:nvPr/>
        </p:nvSpPr>
        <p:spPr>
          <a:xfrm>
            <a:off x="1495573" y="3509187"/>
            <a:ext cx="6120000" cy="183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5" name="그룹 324"/>
          <p:cNvGrpSpPr/>
          <p:nvPr/>
        </p:nvGrpSpPr>
        <p:grpSpPr>
          <a:xfrm>
            <a:off x="1671042" y="3650571"/>
            <a:ext cx="684000" cy="684000"/>
            <a:chOff x="1671042" y="1055849"/>
            <a:chExt cx="720000" cy="648000"/>
          </a:xfrm>
        </p:grpSpPr>
        <p:grpSp>
          <p:nvGrpSpPr>
            <p:cNvPr id="326" name="그룹 325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328" name="직사각형 327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329" name="그룹 328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330" name="직선 연결선 329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직선 연결선 330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27" name="TextBox 326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>
              <a:defPPr>
                <a:defRPr lang="ko-KR"/>
              </a:defPPr>
              <a:lvl1pPr algn="ctr">
                <a:defRPr sz="900"/>
              </a:lvl1pPr>
            </a:lstStyle>
            <a:p>
              <a:r>
                <a:rPr lang="ko-KR" altLang="en-US" dirty="0"/>
                <a:t>건강</a:t>
              </a:r>
              <a:r>
                <a:rPr lang="en-US" altLang="ko-KR" dirty="0"/>
                <a:t>/</a:t>
              </a:r>
              <a:r>
                <a:rPr lang="ko-KR" altLang="en-US" dirty="0"/>
                <a:t>미용</a:t>
              </a:r>
              <a:endParaRPr lang="en-US" altLang="ko-KR" dirty="0"/>
            </a:p>
          </p:txBody>
        </p:sp>
      </p:grpSp>
      <p:grpSp>
        <p:nvGrpSpPr>
          <p:cNvPr id="332" name="그룹 331"/>
          <p:cNvGrpSpPr/>
          <p:nvPr/>
        </p:nvGrpSpPr>
        <p:grpSpPr>
          <a:xfrm>
            <a:off x="2397099" y="3650571"/>
            <a:ext cx="684000" cy="684000"/>
            <a:chOff x="1671042" y="1055849"/>
            <a:chExt cx="720000" cy="648000"/>
          </a:xfrm>
        </p:grpSpPr>
        <p:grpSp>
          <p:nvGrpSpPr>
            <p:cNvPr id="333" name="그룹 332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335" name="직사각형 334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336" name="그룹 335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337" name="직선 연결선 336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직선 연결선 337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4" name="TextBox 333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>
              <a:defPPr>
                <a:defRPr lang="ko-KR"/>
              </a:defPPr>
              <a:lvl1pPr algn="ctr">
                <a:defRPr sz="900"/>
              </a:lvl1pPr>
            </a:lstStyle>
            <a:p>
              <a:r>
                <a:rPr lang="ko-KR" altLang="en-US" dirty="0"/>
                <a:t>교정</a:t>
              </a:r>
              <a:endParaRPr lang="en-US" altLang="ko-KR" dirty="0"/>
            </a:p>
          </p:txBody>
        </p:sp>
      </p:grpSp>
      <p:grpSp>
        <p:nvGrpSpPr>
          <p:cNvPr id="339" name="그룹 338"/>
          <p:cNvGrpSpPr/>
          <p:nvPr/>
        </p:nvGrpSpPr>
        <p:grpSpPr>
          <a:xfrm>
            <a:off x="3123156" y="3650571"/>
            <a:ext cx="684000" cy="684000"/>
            <a:chOff x="1671042" y="1055849"/>
            <a:chExt cx="720000" cy="648000"/>
          </a:xfrm>
        </p:grpSpPr>
        <p:grpSp>
          <p:nvGrpSpPr>
            <p:cNvPr id="340" name="그룹 339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342" name="직사각형 341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343" name="그룹 342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344" name="직선 연결선 343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직선 연결선 344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1" name="TextBox 340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구강</a:t>
              </a:r>
              <a:endParaRPr lang="en-US" altLang="ko-KR" sz="900" dirty="0"/>
            </a:p>
          </p:txBody>
        </p:sp>
      </p:grpSp>
      <p:grpSp>
        <p:nvGrpSpPr>
          <p:cNvPr id="346" name="그룹 345"/>
          <p:cNvGrpSpPr/>
          <p:nvPr/>
        </p:nvGrpSpPr>
        <p:grpSpPr>
          <a:xfrm>
            <a:off x="3849213" y="3650571"/>
            <a:ext cx="684000" cy="684000"/>
            <a:chOff x="1671042" y="1055849"/>
            <a:chExt cx="720000" cy="648000"/>
          </a:xfrm>
        </p:grpSpPr>
        <p:grpSp>
          <p:nvGrpSpPr>
            <p:cNvPr id="347" name="그룹 346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349" name="직사각형 348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350" name="그룹 349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351" name="직선 연결선 350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직선 연결선 351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8" name="TextBox 347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보철</a:t>
              </a:r>
              <a:endParaRPr lang="en-US" altLang="ko-KR" sz="900" dirty="0"/>
            </a:p>
          </p:txBody>
        </p:sp>
      </p:grpSp>
      <p:grpSp>
        <p:nvGrpSpPr>
          <p:cNvPr id="353" name="그룹 352"/>
          <p:cNvGrpSpPr/>
          <p:nvPr/>
        </p:nvGrpSpPr>
        <p:grpSpPr>
          <a:xfrm>
            <a:off x="4575270" y="3650571"/>
            <a:ext cx="684000" cy="684000"/>
            <a:chOff x="1671042" y="1055849"/>
            <a:chExt cx="720000" cy="648000"/>
          </a:xfrm>
        </p:grpSpPr>
        <p:grpSp>
          <p:nvGrpSpPr>
            <p:cNvPr id="354" name="그룹 353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356" name="직사각형 355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357" name="그룹 356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358" name="직선 연결선 357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직선 연결선 358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5" name="TextBox 354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소아치과</a:t>
              </a:r>
              <a:endParaRPr lang="en-US" altLang="ko-KR" sz="900" dirty="0"/>
            </a:p>
          </p:txBody>
        </p:sp>
      </p:grpSp>
      <p:grpSp>
        <p:nvGrpSpPr>
          <p:cNvPr id="360" name="그룹 359"/>
          <p:cNvGrpSpPr/>
          <p:nvPr/>
        </p:nvGrpSpPr>
        <p:grpSpPr>
          <a:xfrm>
            <a:off x="5301327" y="3650571"/>
            <a:ext cx="684000" cy="684000"/>
            <a:chOff x="1671042" y="1055849"/>
            <a:chExt cx="720000" cy="648000"/>
          </a:xfrm>
        </p:grpSpPr>
        <p:grpSp>
          <p:nvGrpSpPr>
            <p:cNvPr id="361" name="그룹 360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363" name="직사각형 362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364" name="그룹 363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365" name="직선 연결선 364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직선 연결선 365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2" name="TextBox 361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영상검사</a:t>
              </a:r>
              <a:endParaRPr lang="en-US" altLang="ko-KR" sz="900" dirty="0"/>
            </a:p>
          </p:txBody>
        </p:sp>
      </p:grpSp>
      <p:grpSp>
        <p:nvGrpSpPr>
          <p:cNvPr id="367" name="그룹 366"/>
          <p:cNvGrpSpPr/>
          <p:nvPr/>
        </p:nvGrpSpPr>
        <p:grpSpPr>
          <a:xfrm>
            <a:off x="6027384" y="3650571"/>
            <a:ext cx="684000" cy="684000"/>
            <a:chOff x="1671042" y="1055849"/>
            <a:chExt cx="720000" cy="648000"/>
          </a:xfrm>
        </p:grpSpPr>
        <p:grpSp>
          <p:nvGrpSpPr>
            <p:cNvPr id="368" name="그룹 367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370" name="직사각형 369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371" name="그룹 370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372" name="직선 연결선 371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직선 연결선 372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9" name="TextBox 368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900" dirty="0" smtClean="0"/>
                <a:t>잇몸</a:t>
              </a:r>
              <a:endParaRPr lang="en-US" altLang="ko-KR" sz="900" dirty="0"/>
            </a:p>
          </p:txBody>
        </p:sp>
      </p:grpSp>
      <p:grpSp>
        <p:nvGrpSpPr>
          <p:cNvPr id="374" name="그룹 373"/>
          <p:cNvGrpSpPr/>
          <p:nvPr/>
        </p:nvGrpSpPr>
        <p:grpSpPr>
          <a:xfrm>
            <a:off x="6753438" y="3650571"/>
            <a:ext cx="684000" cy="684000"/>
            <a:chOff x="1671042" y="1055849"/>
            <a:chExt cx="720000" cy="648000"/>
          </a:xfrm>
        </p:grpSpPr>
        <p:grpSp>
          <p:nvGrpSpPr>
            <p:cNvPr id="375" name="그룹 374"/>
            <p:cNvGrpSpPr/>
            <p:nvPr/>
          </p:nvGrpSpPr>
          <p:grpSpPr>
            <a:xfrm>
              <a:off x="1671042" y="1055849"/>
              <a:ext cx="720000" cy="648000"/>
              <a:chOff x="1647895" y="659532"/>
              <a:chExt cx="6120000" cy="1584000"/>
            </a:xfrm>
          </p:grpSpPr>
          <p:sp>
            <p:nvSpPr>
              <p:cNvPr id="377" name="직사각형 376"/>
              <p:cNvSpPr/>
              <p:nvPr/>
            </p:nvSpPr>
            <p:spPr>
              <a:xfrm>
                <a:off x="1647895" y="659532"/>
                <a:ext cx="6120000" cy="1584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378" name="그룹 377"/>
              <p:cNvGrpSpPr/>
              <p:nvPr/>
            </p:nvGrpSpPr>
            <p:grpSpPr>
              <a:xfrm>
                <a:off x="1647895" y="677532"/>
                <a:ext cx="6120000" cy="1548000"/>
                <a:chOff x="59267" y="499338"/>
                <a:chExt cx="6120000" cy="3051426"/>
              </a:xfrm>
            </p:grpSpPr>
            <p:cxnSp>
              <p:nvCxnSpPr>
                <p:cNvPr id="379" name="직선 연결선 378"/>
                <p:cNvCxnSpPr/>
                <p:nvPr/>
              </p:nvCxnSpPr>
              <p:spPr>
                <a:xfrm>
                  <a:off x="59267" y="499338"/>
                  <a:ext cx="612000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직선 연결선 379"/>
                <p:cNvCxnSpPr/>
                <p:nvPr/>
              </p:nvCxnSpPr>
              <p:spPr>
                <a:xfrm flipH="1">
                  <a:off x="66797" y="499338"/>
                  <a:ext cx="6104940" cy="30514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76" name="TextBox 375"/>
            <p:cNvSpPr txBox="1"/>
            <p:nvPr/>
          </p:nvSpPr>
          <p:spPr>
            <a:xfrm>
              <a:off x="1671042" y="1264433"/>
              <a:ext cx="720000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>
              <a:defPPr>
                <a:defRPr lang="ko-KR"/>
              </a:defPPr>
              <a:lvl1pPr algn="ctr">
                <a:defRPr sz="900">
                  <a:solidFill>
                    <a:schemeClr val="bg1"/>
                  </a:solidFill>
                </a:defRPr>
              </a:lvl1pPr>
            </a:lstStyle>
            <a:p>
              <a:r>
                <a:rPr lang="ko-KR" altLang="en-US" dirty="0"/>
                <a:t>치아</a:t>
              </a:r>
              <a:endParaRPr lang="en-US" altLang="ko-KR" dirty="0"/>
            </a:p>
          </p:txBody>
        </p:sp>
      </p:grpSp>
      <p:sp>
        <p:nvSpPr>
          <p:cNvPr id="381" name="TextBox 380"/>
          <p:cNvSpPr txBox="1"/>
          <p:nvPr/>
        </p:nvSpPr>
        <p:spPr>
          <a:xfrm>
            <a:off x="1568624" y="4435999"/>
            <a:ext cx="609622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전기치수검사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#</a:t>
            </a:r>
            <a:r>
              <a:rPr lang="ko-KR" altLang="en-US" sz="900" spc="-8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시린이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#</a:t>
            </a:r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치아변색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#</a:t>
            </a:r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가역성 </a:t>
            </a:r>
            <a:r>
              <a:rPr lang="ko-KR" altLang="en-US" sz="900" spc="-8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치수염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#</a:t>
            </a:r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급성 </a:t>
            </a:r>
            <a:r>
              <a:rPr lang="ko-KR" altLang="en-US" sz="900" spc="-8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치근단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농양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#</a:t>
            </a:r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급성 </a:t>
            </a:r>
            <a:r>
              <a:rPr lang="ko-KR" altLang="en-US" sz="900" spc="-8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치근단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치주염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#</a:t>
            </a:r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만성 </a:t>
            </a:r>
            <a:r>
              <a:rPr lang="ko-KR" altLang="en-US" sz="900" spc="-8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치근단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농양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만성 </a:t>
            </a:r>
            <a:r>
              <a:rPr lang="ko-KR" altLang="en-US" sz="900" spc="-8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치근단</a:t>
            </a:r>
            <a:r>
              <a:rPr lang="ko-KR" altLang="en-US" sz="900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치주염    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비가역성 </a:t>
            </a:r>
            <a:r>
              <a:rPr lang="ko-KR" altLang="en-US" sz="900" spc="-8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치수염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#</a:t>
            </a:r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상아질 과민증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#</a:t>
            </a:r>
            <a:r>
              <a:rPr lang="ko-KR" altLang="en-US" sz="900" spc="-8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치경부</a:t>
            </a:r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spc="-8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마모증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#</a:t>
            </a:r>
            <a:r>
              <a:rPr lang="ko-KR" altLang="en-US" sz="900" spc="-8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치근파절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#</a:t>
            </a:r>
            <a:r>
              <a:rPr lang="ko-KR" altLang="en-US" sz="900" spc="-8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치근단</a:t>
            </a:r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spc="-8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병소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#</a:t>
            </a:r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치수괴사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치아파절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#</a:t>
            </a:r>
            <a:r>
              <a:rPr lang="ko-KR" altLang="en-US" sz="900" spc="-8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치아우식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#</a:t>
            </a:r>
            <a:r>
              <a:rPr lang="ko-KR" altLang="en-US" sz="900" spc="-8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치아진탕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#</a:t>
            </a:r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 </a:t>
            </a:r>
            <a:r>
              <a:rPr lang="ko-KR" altLang="en-US" sz="900" spc="-8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치근파절</a:t>
            </a:r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치아탈구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#</a:t>
            </a:r>
            <a:r>
              <a:rPr lang="ko-KR" altLang="en-US" sz="900" spc="-8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근관치료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#</a:t>
            </a:r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금 </a:t>
            </a:r>
            <a:r>
              <a:rPr lang="ko-KR" altLang="en-US" sz="900" spc="-8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인레이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#</a:t>
            </a:r>
            <a:r>
              <a:rPr lang="ko-KR" altLang="en-US" sz="900" spc="-8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라미네이트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#</a:t>
            </a:r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레진 </a:t>
            </a:r>
            <a:r>
              <a:rPr lang="ko-KR" altLang="en-US" sz="900" spc="-8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인레이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복합레진 수복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#</a:t>
            </a:r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아말감 수복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#</a:t>
            </a:r>
            <a:r>
              <a:rPr lang="ko-KR" altLang="en-US" sz="900" spc="-8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재근관치료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#</a:t>
            </a:r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지각과민처치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#</a:t>
            </a:r>
            <a:r>
              <a:rPr lang="ko-KR" altLang="en-US" sz="900" spc="-8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치근단</a:t>
            </a:r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수술    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치수복조 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#</a:t>
            </a:r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치아이식술 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#</a:t>
            </a:r>
            <a:r>
              <a:rPr lang="ko-KR" altLang="en-US" sz="900" spc="-8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치아재식술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900" spc="-8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치아미백술</a:t>
            </a:r>
            <a:endParaRPr lang="ko-KR" altLang="en-US" sz="900" spc="-8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7679517" y="498408"/>
            <a:ext cx="212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제공될 </a:t>
            </a:r>
            <a:r>
              <a:rPr lang="ko-KR" altLang="en-US" sz="900" spc="-8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콘텐츠명을</a:t>
            </a:r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노출하여 기대감 </a:t>
            </a:r>
            <a:endParaRPr lang="en-US" altLang="ko-KR" sz="900" spc="-8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상승</a:t>
            </a:r>
            <a:r>
              <a:rPr lang="en-US" altLang="ko-KR" sz="9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spc="-8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7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471665" y="3056591"/>
            <a:ext cx="2962671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라이나생명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800" b="1" dirty="0" smtClean="0"/>
              <a:t>1Phase - </a:t>
            </a:r>
            <a:r>
              <a:rPr lang="ko-KR" altLang="en-US" sz="2800" b="1" dirty="0" err="1" smtClean="0"/>
              <a:t>서브메인</a:t>
            </a:r>
            <a:endParaRPr lang="en-US" altLang="ko-KR" sz="2800" b="1" dirty="0" smtClean="0"/>
          </a:p>
          <a:p>
            <a:pPr algn="ctr"/>
            <a:r>
              <a:rPr lang="en-US" altLang="ko-KR" sz="2800" b="1" dirty="0" smtClean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410891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10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498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498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8836</TotalTime>
  <Words>6588</Words>
  <Application>Microsoft Office PowerPoint</Application>
  <PresentationFormat>A4 용지(210x297mm)</PresentationFormat>
  <Paragraphs>1897</Paragraphs>
  <Slides>43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43</vt:i4>
      </vt:variant>
    </vt:vector>
  </HeadingPairs>
  <TitlesOfParts>
    <vt:vector size="46" baseType="lpstr"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netive</dc:creator>
  <cp:lastModifiedBy>Netive</cp:lastModifiedBy>
  <cp:revision>636</cp:revision>
  <dcterms:created xsi:type="dcterms:W3CDTF">2020-07-30T07:53:13Z</dcterms:created>
  <dcterms:modified xsi:type="dcterms:W3CDTF">2020-10-20T01:31:21Z</dcterms:modified>
</cp:coreProperties>
</file>