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notesMasterIdLst>
    <p:notesMasterId r:id="rId63"/>
  </p:notesMasterIdLst>
  <p:sldIdLst>
    <p:sldId id="256" r:id="rId4"/>
    <p:sldId id="257" r:id="rId5"/>
    <p:sldId id="469" r:id="rId6"/>
    <p:sldId id="452" r:id="rId7"/>
    <p:sldId id="464" r:id="rId8"/>
    <p:sldId id="416" r:id="rId9"/>
    <p:sldId id="412" r:id="rId10"/>
    <p:sldId id="413" r:id="rId11"/>
    <p:sldId id="414" r:id="rId12"/>
    <p:sldId id="415" r:id="rId13"/>
    <p:sldId id="411" r:id="rId14"/>
    <p:sldId id="423" r:id="rId15"/>
    <p:sldId id="440" r:id="rId16"/>
    <p:sldId id="451" r:id="rId17"/>
    <p:sldId id="466" r:id="rId18"/>
    <p:sldId id="435" r:id="rId19"/>
    <p:sldId id="470" r:id="rId20"/>
    <p:sldId id="436" r:id="rId21"/>
    <p:sldId id="438" r:id="rId22"/>
    <p:sldId id="439" r:id="rId23"/>
    <p:sldId id="437" r:id="rId24"/>
    <p:sldId id="443" r:id="rId25"/>
    <p:sldId id="471" r:id="rId26"/>
    <p:sldId id="340" r:id="rId27"/>
    <p:sldId id="456" r:id="rId28"/>
    <p:sldId id="376" r:id="rId29"/>
    <p:sldId id="424" r:id="rId30"/>
    <p:sldId id="444" r:id="rId31"/>
    <p:sldId id="454" r:id="rId32"/>
    <p:sldId id="472" r:id="rId33"/>
    <p:sldId id="473" r:id="rId34"/>
    <p:sldId id="474" r:id="rId35"/>
    <p:sldId id="475" r:id="rId36"/>
    <p:sldId id="455" r:id="rId37"/>
    <p:sldId id="387" r:id="rId38"/>
    <p:sldId id="420" r:id="rId39"/>
    <p:sldId id="425" r:id="rId40"/>
    <p:sldId id="457" r:id="rId41"/>
    <p:sldId id="426" r:id="rId42"/>
    <p:sldId id="445" r:id="rId43"/>
    <p:sldId id="447" r:id="rId44"/>
    <p:sldId id="448" r:id="rId45"/>
    <p:sldId id="446" r:id="rId46"/>
    <p:sldId id="468" r:id="rId47"/>
    <p:sldId id="458" r:id="rId48"/>
    <p:sldId id="459" r:id="rId49"/>
    <p:sldId id="460" r:id="rId50"/>
    <p:sldId id="461" r:id="rId51"/>
    <p:sldId id="462" r:id="rId52"/>
    <p:sldId id="463" r:id="rId53"/>
    <p:sldId id="465" r:id="rId54"/>
    <p:sldId id="449" r:id="rId55"/>
    <p:sldId id="450" r:id="rId56"/>
    <p:sldId id="477" r:id="rId57"/>
    <p:sldId id="481" r:id="rId58"/>
    <p:sldId id="478" r:id="rId59"/>
    <p:sldId id="480" r:id="rId60"/>
    <p:sldId id="479" r:id="rId61"/>
    <p:sldId id="265" r:id="rId6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EA3BEC8-80E7-4A9A-8E7D-9E612EB40EBA}">
          <p14:sldIdLst>
            <p14:sldId id="256"/>
          </p14:sldIdLst>
        </p14:section>
        <p14:section name="개정이력" id="{458962D4-C172-4332-881D-0D4D131A668F}">
          <p14:sldIdLst>
            <p14:sldId id="257"/>
            <p14:sldId id="469"/>
            <p14:sldId id="452"/>
            <p14:sldId id="464"/>
          </p14:sldIdLst>
        </p14:section>
        <p14:section name="기획안" id="{7FDF38BC-AAB9-4622-A4CE-8545BD308EE0}">
          <p14:sldIdLst>
            <p14:sldId id="416"/>
            <p14:sldId id="412"/>
            <p14:sldId id="413"/>
            <p14:sldId id="414"/>
            <p14:sldId id="415"/>
            <p14:sldId id="411"/>
          </p14:sldIdLst>
        </p14:section>
        <p14:section name="화면설계(독립형) -------------------------" id="{C4810E6C-5FAB-493A-B3C4-49D635B291C7}">
          <p14:sldIdLst>
            <p14:sldId id="423"/>
          </p14:sldIdLst>
        </p14:section>
        <p14:section name="UIUX" id="{1CF1C576-3F69-437A-96A8-E28617017F04}">
          <p14:sldIdLst>
            <p14:sldId id="440"/>
            <p14:sldId id="451"/>
            <p14:sldId id="466"/>
          </p14:sldIdLst>
        </p14:section>
        <p14:section name="이벤트화면설계" id="{D95E4724-61A1-49E2-9C0B-ED11BBF3BD8E}">
          <p14:sldIdLst>
            <p14:sldId id="435"/>
          </p14:sldIdLst>
        </p14:section>
        <p14:section name="wireframe" id="{E3FAE29E-8C51-4BE1-9DCD-BB8F211995D2}">
          <p14:sldIdLst>
            <p14:sldId id="470"/>
            <p14:sldId id="436"/>
            <p14:sldId id="438"/>
            <p14:sldId id="439"/>
            <p14:sldId id="437"/>
          </p14:sldIdLst>
        </p14:section>
        <p14:section name="랜딩" id="{27B4BAD6-0FCB-4293-8F86-DD509BDC2416}">
          <p14:sldIdLst>
            <p14:sldId id="443"/>
            <p14:sldId id="471"/>
          </p14:sldIdLst>
        </p14:section>
        <p14:section name="인증키 구성방안" id="{7641058C-6C40-4726-9FB1-CAE283837DAD}">
          <p14:sldIdLst/>
        </p14:section>
        <p14:section name="Tab01" id="{A4FA178B-45C8-4067-98F3-4CA3A0D0D543}">
          <p14:sldIdLst>
            <p14:sldId id="340"/>
            <p14:sldId id="456"/>
            <p14:sldId id="376"/>
            <p14:sldId id="424"/>
            <p14:sldId id="444"/>
            <p14:sldId id="454"/>
            <p14:sldId id="472"/>
            <p14:sldId id="473"/>
            <p14:sldId id="474"/>
            <p14:sldId id="475"/>
            <p14:sldId id="455"/>
            <p14:sldId id="387"/>
            <p14:sldId id="420"/>
            <p14:sldId id="425"/>
          </p14:sldIdLst>
        </p14:section>
        <p14:section name="Tab02" id="{2463B7A0-F8B0-4757-BE37-CC9379B6F865}">
          <p14:sldIdLst>
            <p14:sldId id="457"/>
            <p14:sldId id="426"/>
            <p14:sldId id="445"/>
            <p14:sldId id="447"/>
            <p14:sldId id="448"/>
            <p14:sldId id="446"/>
            <p14:sldId id="468"/>
            <p14:sldId id="458"/>
            <p14:sldId id="459"/>
            <p14:sldId id="460"/>
            <p14:sldId id="461"/>
            <p14:sldId id="462"/>
            <p14:sldId id="463"/>
            <p14:sldId id="465"/>
          </p14:sldIdLst>
        </p14:section>
        <p14:section name="Tab03" id="{B41CFB28-14B9-44F2-95EA-BD2583933B0F}">
          <p14:sldIdLst>
            <p14:sldId id="449"/>
            <p14:sldId id="450"/>
          </p14:sldIdLst>
        </p14:section>
        <p14:section name="모바일버전" id="{44B96B36-6083-4DCA-A370-6FA3D7A85C0D}">
          <p14:sldIdLst>
            <p14:sldId id="477"/>
            <p14:sldId id="481"/>
            <p14:sldId id="478"/>
            <p14:sldId id="480"/>
            <p14:sldId id="4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33E"/>
    <a:srgbClr val="FFFFFF"/>
    <a:srgbClr val="018BED"/>
    <a:srgbClr val="004986"/>
    <a:srgbClr val="F4E7D0"/>
    <a:srgbClr val="188C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59" autoAdjust="0"/>
  </p:normalViewPr>
  <p:slideViewPr>
    <p:cSldViewPr snapToGrid="0">
      <p:cViewPr>
        <p:scale>
          <a:sx n="75" d="100"/>
          <a:sy n="75" d="100"/>
        </p:scale>
        <p:origin x="235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370ED-7D4D-4409-8EEB-FA8A5C58C1C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06B6-81DE-4AB5-A615-A86C085F3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2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60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9239018" y="6646359"/>
            <a:ext cx="692149" cy="21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261" tIns="46631" rIns="93261" bIns="46631" anchor="ctr">
            <a:spAutoFit/>
          </a:bodyPr>
          <a:lstStyle/>
          <a:p>
            <a:pPr algn="r" defTabSz="933450"/>
            <a:fld id="{C6CC4B55-EA8D-446A-9639-B011337630A0}" type="slidenum">
              <a:rPr lang="en-US" altLang="ko-KR" sz="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defTabSz="933450"/>
              <a:t>‹#›</a:t>
            </a:fld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" y="6674336"/>
            <a:ext cx="352337" cy="1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262467" cy="6858000"/>
            <a:chOff x="772089" y="0"/>
            <a:chExt cx="584200" cy="6534000"/>
          </a:xfrm>
        </p:grpSpPr>
        <p:sp>
          <p:nvSpPr>
            <p:cNvPr id="3" name="직사각형 2"/>
            <p:cNvSpPr/>
            <p:nvPr/>
          </p:nvSpPr>
          <p:spPr>
            <a:xfrm>
              <a:off x="772089" y="0"/>
              <a:ext cx="584200" cy="2178000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72089" y="2178000"/>
              <a:ext cx="584200" cy="2178000"/>
            </a:xfrm>
            <a:prstGeom prst="rect">
              <a:avLst/>
            </a:prstGeom>
            <a:solidFill>
              <a:srgbClr val="188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2089" y="4356000"/>
              <a:ext cx="584200" cy="217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6483792"/>
            <a:ext cx="731308" cy="2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3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5612" y="2433935"/>
            <a:ext cx="566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</a:rPr>
              <a:t>Branded campaign EVENT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4079" y="216809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라이나생명</a:t>
            </a:r>
            <a:endParaRPr lang="ko-KR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2593389" y="2980078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ver.0.95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6483792"/>
            <a:ext cx="731308" cy="265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93389" y="390779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2020.10.19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94306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5" y="1941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b="1" spc="-150" dirty="0" smtClean="0"/>
              <a:t>건강한 경품 소개</a:t>
            </a:r>
            <a:endParaRPr lang="ko-KR" altLang="en-US" sz="1400" b="1" spc="-1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38" y="1247161"/>
            <a:ext cx="801173" cy="14196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94" y="1569342"/>
            <a:ext cx="1489802" cy="6853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18" y="1274275"/>
            <a:ext cx="973107" cy="1293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92971" y="261514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셀프</a:t>
            </a:r>
            <a:r>
              <a:rPr lang="ko-KR" altLang="en-US" dirty="0" smtClean="0"/>
              <a:t> 치아관리</a:t>
            </a:r>
            <a:r>
              <a:rPr lang="en-US" altLang="ko-KR" dirty="0"/>
              <a:t>,</a:t>
            </a:r>
            <a:endParaRPr lang="en-US" altLang="ko-KR" dirty="0" smtClean="0"/>
          </a:p>
          <a:p>
            <a:pPr algn="ctr"/>
            <a:r>
              <a:rPr lang="ko-KR" altLang="en-US" b="1" dirty="0" err="1" smtClean="0"/>
              <a:t>아쿠아픽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구강세정기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47605" y="2615148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구석구석 섬세하게</a:t>
            </a:r>
            <a:r>
              <a:rPr lang="en-US" altLang="ko-KR" dirty="0" smtClean="0"/>
              <a:t>~</a:t>
            </a:r>
          </a:p>
          <a:p>
            <a:pPr algn="ctr"/>
            <a:r>
              <a:rPr lang="ko-KR" altLang="en-US" b="1" dirty="0" err="1" smtClean="0"/>
              <a:t>아쿠아픽</a:t>
            </a:r>
            <a:r>
              <a:rPr lang="ko-KR" altLang="en-US" b="1" dirty="0" smtClean="0"/>
              <a:t> 음파전동칫솔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78405" y="2615148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전국 어디서나 쓰는</a:t>
            </a:r>
            <a:endParaRPr lang="en-US" altLang="ko-KR" dirty="0" smtClean="0"/>
          </a:p>
          <a:p>
            <a:pPr algn="ctr"/>
            <a:r>
              <a:rPr lang="ko-KR" altLang="en-US" b="1" dirty="0" smtClean="0"/>
              <a:t>신세계상품권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874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256546" y="322359"/>
            <a:ext cx="3078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이벤트 경품 목록</a:t>
            </a:r>
            <a:r>
              <a:rPr lang="en-US" altLang="ko-KR" sz="1100" b="1" smtClean="0"/>
              <a:t>(</a:t>
            </a:r>
            <a:r>
              <a:rPr lang="ko-KR" altLang="en-US" sz="1100" b="1" smtClean="0"/>
              <a:t>확정안</a:t>
            </a:r>
            <a:r>
              <a:rPr lang="en-US" altLang="ko-KR" sz="1100" b="1" smtClean="0"/>
              <a:t>, </a:t>
            </a:r>
            <a:r>
              <a:rPr lang="ko-KR" altLang="en-US" sz="1100" b="1" smtClean="0"/>
              <a:t>수량변동 여부 고려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64829"/>
              </p:ext>
            </p:extLst>
          </p:nvPr>
        </p:nvGraphicFramePr>
        <p:xfrm>
          <a:off x="372534" y="914399"/>
          <a:ext cx="756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609553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2926266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534760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222362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348717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44160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5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3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세라젬 의료기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바디프렌드 안마의자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신세계상품권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1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아쿠아픽 음파전동칫솔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야나두 피트니스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YAFIT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사이클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신세계상품권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아쿠아픽 구강세정기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4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신세계상품권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4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603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3,073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0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83507" y="2498292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/>
              <a:t>이벤트 화면설계서</a:t>
            </a:r>
            <a:endParaRPr lang="en-US" altLang="ko-KR" sz="2800" b="1" smtClean="0"/>
          </a:p>
        </p:txBody>
      </p:sp>
    </p:spTree>
    <p:extLst>
      <p:ext uri="{BB962C8B-B14F-4D97-AF65-F5344CB8AC3E}">
        <p14:creationId xmlns:p14="http://schemas.microsoft.com/office/powerpoint/2010/main" val="9743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51" y="433857"/>
            <a:ext cx="2102584" cy="61955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61" y="432653"/>
            <a:ext cx="2102584" cy="5271154"/>
          </a:xfrm>
          <a:prstGeom prst="rect">
            <a:avLst/>
          </a:prstGeom>
        </p:spPr>
      </p:pic>
      <p:sp>
        <p:nvSpPr>
          <p:cNvPr id="12" name="위쪽 화살표 11"/>
          <p:cNvSpPr/>
          <p:nvPr/>
        </p:nvSpPr>
        <p:spPr>
          <a:xfrm>
            <a:off x="3445328" y="432653"/>
            <a:ext cx="228600" cy="2302383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812721" y="1273629"/>
            <a:ext cx="563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190740" y="1061357"/>
            <a:ext cx="2198477" cy="7429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79714" y="383669"/>
            <a:ext cx="2198477" cy="32662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/>
          <p:cNvCxnSpPr>
            <a:endCxn id="55" idx="1"/>
          </p:cNvCxnSpPr>
          <p:nvPr/>
        </p:nvCxnSpPr>
        <p:spPr>
          <a:xfrm flipV="1">
            <a:off x="3392260" y="546982"/>
            <a:ext cx="1087454" cy="5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29795" y="432653"/>
            <a:ext cx="2298065" cy="464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스크롤 시 상단 탭으로 고정</a:t>
            </a:r>
            <a:endParaRPr lang="en-US" altLang="ko-KR" sz="1000" spc="-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 클릭 시 해당 위치로 자동 스크롤링</a:t>
            </a:r>
            <a:endParaRPr lang="en-US" altLang="ko-KR" sz="10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3118" y="1884746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마우스 오버 시 강조처리</a:t>
            </a:r>
            <a:endParaRPr lang="en-US" altLang="ko-KR" sz="10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0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07457" y="186432"/>
            <a:ext cx="1329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레이아웃 구성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57" y="872232"/>
            <a:ext cx="1466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– LNB 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없는 화면구성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3229" y="1270000"/>
            <a:ext cx="4514304" cy="457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3229" y="1270000"/>
            <a:ext cx="4514304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3229" y="5393267"/>
            <a:ext cx="4514304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1200" y="1896960"/>
            <a:ext cx="3698362" cy="3335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5390" y="872232"/>
            <a:ext cx="498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81162" y="1270000"/>
            <a:ext cx="2643171" cy="457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81162" y="1270000"/>
            <a:ext cx="2643171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162" y="5393267"/>
            <a:ext cx="2643171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1162" y="1718733"/>
            <a:ext cx="2643171" cy="3674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07457" y="186432"/>
            <a:ext cx="2546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 프로세스 팝업 동일 규격화 방안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57" y="751463"/>
            <a:ext cx="2963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구독 미신청 고객이 콘텐츠 공유 진행 시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010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6701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구독신청 안내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70393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관심키워드 선택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94084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공유채널 선택</a:t>
            </a:r>
            <a:endParaRPr lang="en-US" altLang="ko-KR" sz="11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완료 후</a:t>
            </a:r>
            <a:r>
              <a:rPr lang="en-US" altLang="ko-KR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17775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참여완료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>
            <a:stCxn id="14" idx="3"/>
            <a:endCxn id="15" idx="1"/>
          </p:cNvCxnSpPr>
          <p:nvPr/>
        </p:nvCxnSpPr>
        <p:spPr>
          <a:xfrm>
            <a:off x="1820414" y="2814852"/>
            <a:ext cx="426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3"/>
            <a:endCxn id="24" idx="1"/>
          </p:cNvCxnSpPr>
          <p:nvPr/>
        </p:nvCxnSpPr>
        <p:spPr>
          <a:xfrm>
            <a:off x="3744105" y="2814852"/>
            <a:ext cx="426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3"/>
            <a:endCxn id="25" idx="1"/>
          </p:cNvCxnSpPr>
          <p:nvPr/>
        </p:nvCxnSpPr>
        <p:spPr>
          <a:xfrm>
            <a:off x="5667797" y="2814852"/>
            <a:ext cx="426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3"/>
            <a:endCxn id="26" idx="1"/>
          </p:cNvCxnSpPr>
          <p:nvPr/>
        </p:nvCxnSpPr>
        <p:spPr>
          <a:xfrm>
            <a:off x="7591488" y="2814852"/>
            <a:ext cx="426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457" y="1102874"/>
            <a:ext cx="7142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동일팝업 크기 유지하여 프로세스 진행 단계가 하나의 레이어팝업에서 모두 진행되는 형태로 보이도록 구성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이탈 시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종료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17775" y="36432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참여완료안내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94084" y="36432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공유채널 선택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대괄호 34"/>
          <p:cNvSpPr/>
          <p:nvPr/>
        </p:nvSpPr>
        <p:spPr>
          <a:xfrm rot="5400000">
            <a:off x="4800241" y="1038164"/>
            <a:ext cx="237705" cy="919216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650933" y="5629990"/>
            <a:ext cx="4191853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팝업 크기는 모두 동일하도록 구성 </a:t>
            </a:r>
            <a:r>
              <a:rPr lang="en-US" altLang="ko-KR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모바일의 경우 풀 레이어팝업</a:t>
            </a:r>
            <a:endParaRPr lang="en-US" altLang="ko-KR" sz="1000" b="1" spc="-7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3010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ET-010100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46701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ET-020206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70393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ET-010300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94084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ET-020203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17775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ET-020204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94084" y="36432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ET-020202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17775" y="36432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ET-020205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28868" y="647699"/>
            <a:ext cx="9448532" cy="5334001"/>
            <a:chOff x="0" y="-1"/>
            <a:chExt cx="10562109" cy="596265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19103" cy="596265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503" y="0"/>
              <a:ext cx="3419103" cy="464100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006" y="-1"/>
              <a:ext cx="3419103" cy="5691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4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154642" y="4244784"/>
            <a:ext cx="7500862" cy="1458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54642" y="436175"/>
            <a:ext cx="7500862" cy="38086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769388" y="608585"/>
            <a:ext cx="1744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준법감시인 확인필 제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2020-M00456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7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7510" y="1894283"/>
            <a:ext cx="397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 다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82486" y="1581353"/>
            <a:ext cx="3445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900" spc="1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41698" y="251569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58404" y="3157612"/>
            <a:ext cx="6493338" cy="1688041"/>
            <a:chOff x="1940061" y="3157612"/>
            <a:chExt cx="6493338" cy="1688041"/>
          </a:xfrm>
        </p:grpSpPr>
        <p:sp>
          <p:nvSpPr>
            <p:cNvPr id="102" name="직사각형 101"/>
            <p:cNvSpPr/>
            <p:nvPr/>
          </p:nvSpPr>
          <p:spPr>
            <a:xfrm>
              <a:off x="1940061" y="3157612"/>
              <a:ext cx="2075658" cy="16880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524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56328" y="3521669"/>
              <a:ext cx="6431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05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105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46148" y="3973734"/>
              <a:ext cx="1263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주기적으로 안내받아</a:t>
              </a:r>
              <a:endParaRPr lang="en-US" altLang="ko-KR" sz="900" b="1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치아건강에 도움받기</a:t>
              </a: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153826" y="3496364"/>
              <a:ext cx="2075658" cy="13492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94138" y="3647159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617623" y="3973734"/>
              <a:ext cx="1148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치아정보 확인하고</a:t>
              </a:r>
              <a:endParaRPr lang="en-US" altLang="ko-KR" sz="900" b="1" smtClean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지인에게 공유하기</a:t>
              </a:r>
              <a:endPara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357741" y="3496364"/>
              <a:ext cx="2075658" cy="13492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12293" y="3647159"/>
              <a:ext cx="7665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86082" y="3973734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내 정보 업데이트해서</a:t>
              </a:r>
              <a:endParaRPr lang="en-US" altLang="ko-KR" sz="900" b="1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안전하게 계약 유지하기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720987" y="5108003"/>
            <a:ext cx="4368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100" b="1" spc="-70">
                <a:latin typeface="맑은 고딕" panose="020B0503020000020004" pitchFamily="50" charset="-127"/>
              </a:rPr>
              <a:t>총 </a:t>
            </a:r>
            <a:r>
              <a:rPr lang="en-US" altLang="ko-KR" sz="1100" b="1" u="sng" spc="-70">
                <a:latin typeface="맑은 고딕" panose="020B0503020000020004" pitchFamily="50" charset="-127"/>
              </a:rPr>
              <a:t>8,676</a:t>
            </a:r>
            <a:r>
              <a:rPr lang="ko-KR" altLang="en-US" sz="11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1100" b="1" spc="-70">
                <a:latin typeface="맑은 고딕" panose="020B0503020000020004" pitchFamily="50" charset="-127"/>
              </a:rPr>
              <a:t>께 </a:t>
            </a:r>
            <a:r>
              <a:rPr lang="ko-KR" altLang="en-US" sz="11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건강한 행복 안겨드리는 </a:t>
            </a:r>
            <a:r>
              <a:rPr lang="ko-KR" altLang="en-US" sz="1100" b="1" spc="-70">
                <a:latin typeface="맑은 고딕" panose="020B0503020000020004" pitchFamily="50" charset="-127"/>
              </a:rPr>
              <a:t>푸짐한 경품 계획</a:t>
            </a:r>
            <a:r>
              <a:rPr lang="en-US" altLang="ko-KR" sz="1100" b="1" spc="-70">
                <a:latin typeface="맑은 고딕" panose="020B0503020000020004" pitchFamily="50" charset="-127"/>
              </a:rPr>
              <a:t>, </a:t>
            </a:r>
            <a:r>
              <a:rPr lang="ko-KR" altLang="en-US" sz="11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1100" b="1" spc="-70">
                <a:latin typeface="맑은 고딕" panose="020B0503020000020004" pitchFamily="50" charset="-127"/>
              </a:rPr>
              <a:t>!</a:t>
            </a:r>
          </a:p>
        </p:txBody>
      </p:sp>
      <p:grpSp>
        <p:nvGrpSpPr>
          <p:cNvPr id="9" name="그룹 8"/>
          <p:cNvGrpSpPr/>
          <p:nvPr/>
        </p:nvGrpSpPr>
        <p:grpSpPr>
          <a:xfrm rot="5400000">
            <a:off x="4833524" y="5465918"/>
            <a:ext cx="143096" cy="140669"/>
            <a:chOff x="2695099" y="-361950"/>
            <a:chExt cx="177495" cy="209550"/>
          </a:xfrm>
          <a:solidFill>
            <a:schemeClr val="bg1">
              <a:lumMod val="50000"/>
            </a:schemeClr>
          </a:solidFill>
        </p:grpSpPr>
        <p:sp>
          <p:nvSpPr>
            <p:cNvPr id="5" name="갈매기형 수장 4"/>
            <p:cNvSpPr/>
            <p:nvPr/>
          </p:nvSpPr>
          <p:spPr>
            <a:xfrm>
              <a:off x="2774963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갈매기형 수장 137"/>
            <p:cNvSpPr/>
            <p:nvPr/>
          </p:nvSpPr>
          <p:spPr>
            <a:xfrm>
              <a:off x="2695099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직사각형 1"/>
          <p:cNvSpPr/>
          <p:nvPr/>
        </p:nvSpPr>
        <p:spPr>
          <a:xfrm>
            <a:off x="4366531" y="4810216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1"/>
          <p:cNvSpPr/>
          <p:nvPr/>
        </p:nvSpPr>
        <p:spPr>
          <a:xfrm>
            <a:off x="5247972" y="3686531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5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4"/>
            <a:ext cx="7500862" cy="131176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3798188" y="436174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6447" y="12675631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구독으로 이벤트 참여하기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0571" y="6606530"/>
            <a:ext cx="6323020" cy="2545625"/>
            <a:chOff x="-6299938" y="11120498"/>
            <a:chExt cx="6323020" cy="2545625"/>
          </a:xfrm>
        </p:grpSpPr>
        <p:sp>
          <p:nvSpPr>
            <p:cNvPr id="50" name="TextBox 49"/>
            <p:cNvSpPr txBox="1"/>
            <p:nvPr/>
          </p:nvSpPr>
          <p:spPr>
            <a:xfrm>
              <a:off x="-5157422" y="11120498"/>
              <a:ext cx="4182876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 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구독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누구나 신청가능합니다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]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-1345395" y="13418746"/>
              <a:ext cx="1324212" cy="247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더 알아보기</a:t>
              </a:r>
              <a:endPara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-5842174" y="11951299"/>
              <a:ext cx="892871" cy="888116"/>
              <a:chOff x="1328739" y="4667177"/>
              <a:chExt cx="478873" cy="476323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-6299938" y="1297962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치아건강에 필요한</a:t>
              </a:r>
              <a:r>
                <a:rPr lang="en-US" altLang="ko-KR" sz="900"/>
                <a:t> </a:t>
              </a:r>
              <a:r>
                <a:rPr lang="ko-KR" altLang="en-US" sz="900" smtClean="0"/>
                <a:t>다양한 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정보를 알기 쉽게 안내해드려요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-3472936" y="11951299"/>
              <a:ext cx="892871" cy="888116"/>
              <a:chOff x="1328739" y="4667177"/>
              <a:chExt cx="478873" cy="476323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-3997222" y="12979622"/>
              <a:ext cx="193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서울대 치대 교수님의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전문적인 지식도 확인할 수 있어요</a:t>
              </a:r>
              <a:r>
                <a:rPr lang="en-US" altLang="ko-KR" sz="900"/>
                <a:t>!</a:t>
              </a:r>
              <a:endParaRPr lang="en-US" altLang="ko-KR" sz="900" dirty="0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-1132102" y="11951299"/>
              <a:ext cx="892871" cy="888116"/>
              <a:chOff x="1328739" y="4667177"/>
              <a:chExt cx="478873" cy="47632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-1403912" y="12979622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내 치아건강을 체크하고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맞춤 정보 제공해드려요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1745307" y="9933101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10115233"/>
            <a:ext cx="457368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050" smtClean="0"/>
              <a:t>이벤트 응모기간 </a:t>
            </a:r>
            <a:r>
              <a:rPr lang="en-US" altLang="ko-KR" sz="1050" smtClean="0"/>
              <a:t>: 2020.11.04 ~ 12.09</a:t>
            </a:r>
          </a:p>
          <a:p>
            <a:pPr>
              <a:spcBef>
                <a:spcPts val="800"/>
              </a:spcBef>
            </a:pPr>
            <a:r>
              <a:rPr lang="ko-KR" altLang="en-US" sz="1050" smtClean="0"/>
              <a:t>응모 방법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기간 내 스마일케어 구독 신청하신 분</a:t>
            </a:r>
            <a:r>
              <a:rPr lang="en-US" altLang="ko-KR" sz="1050" smtClean="0"/>
              <a:t>(1</a:t>
            </a:r>
            <a:r>
              <a:rPr lang="ko-KR" altLang="en-US" sz="1050" smtClean="0"/>
              <a:t>인 </a:t>
            </a:r>
            <a:r>
              <a:rPr lang="en-US" altLang="ko-KR" sz="1050" smtClean="0"/>
              <a:t>1</a:t>
            </a:r>
            <a:r>
              <a:rPr lang="ko-KR" altLang="en-US" sz="1050" smtClean="0"/>
              <a:t>회</a:t>
            </a:r>
            <a:r>
              <a:rPr lang="en-US" altLang="ko-KR" sz="1050" smtClean="0"/>
              <a:t>) </a:t>
            </a:r>
            <a:r>
              <a:rPr lang="ko-KR" altLang="en-US" sz="1050" smtClean="0"/>
              <a:t>자동 응모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선정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참여 대상자 중 추첨으로 당첨자 선정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발표 </a:t>
            </a:r>
            <a:r>
              <a:rPr lang="en-US" altLang="ko-KR" sz="1050" smtClean="0"/>
              <a:t>: 2020.12.16 / </a:t>
            </a:r>
            <a:r>
              <a:rPr lang="ko-KR" altLang="en-US" sz="1050" smtClean="0"/>
              <a:t>라이나생명 케어라운지 이벤트 게시판</a:t>
            </a:r>
            <a:endParaRPr lang="en-US" altLang="ko-KR" sz="1050" smtClean="0"/>
          </a:p>
        </p:txBody>
      </p:sp>
      <p:sp>
        <p:nvSpPr>
          <p:cNvPr id="94" name="TextBox 93"/>
          <p:cNvSpPr txBox="1"/>
          <p:nvPr/>
        </p:nvSpPr>
        <p:spPr>
          <a:xfrm>
            <a:off x="2030984" y="11357538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11551694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2059565" y="436175"/>
            <a:ext cx="6166155" cy="477371"/>
            <a:chOff x="2415200" y="3496364"/>
            <a:chExt cx="6166155" cy="477371"/>
          </a:xfrm>
        </p:grpSpPr>
        <p:sp>
          <p:nvSpPr>
            <p:cNvPr id="147" name="TextBox 146"/>
            <p:cNvSpPr txBox="1"/>
            <p:nvPr/>
          </p:nvSpPr>
          <p:spPr>
            <a:xfrm>
              <a:off x="2415200" y="3550382"/>
              <a:ext cx="1263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주기적으로 안내받아</a:t>
              </a:r>
              <a:endParaRPr lang="en-US" altLang="ko-KR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치아건강에 도움받기</a:t>
              </a:r>
              <a:endParaRPr lang="en-US" altLang="ko-KR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35806" y="3550382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치아정보 확인하고 지인에게</a:t>
              </a:r>
              <a:endParaRPr lang="en-US" altLang="ko-KR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공유하기</a:t>
              </a:r>
              <a:endParaRPr lang="en-US" altLang="ko-KR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764985" y="3550382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업데이트해서</a:t>
              </a:r>
              <a:endParaRPr lang="en-US" altLang="ko-KR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안전하게 계약 유지하기</a:t>
              </a:r>
              <a:endParaRPr lang="en-US" altLang="ko-KR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154642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154642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60571" y="1337795"/>
            <a:ext cx="91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4823" y="1687224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구독하기</a:t>
            </a:r>
            <a:endParaRPr lang="en-US" altLang="ko-KR" sz="2800" b="1" spc="-1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60571" y="2309586"/>
            <a:ext cx="4003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치아백과사전  </a:t>
            </a:r>
            <a:r>
              <a:rPr lang="en-US" altLang="ko-KR" sz="10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카톡으로 </a:t>
            </a:r>
            <a:r>
              <a:rPr lang="ko-KR" altLang="en-US" sz="10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확인가능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지식검색그만</a:t>
            </a: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!</a:t>
            </a:r>
            <a:endParaRPr lang="en-US" altLang="ko-KR" sz="10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60571" y="2604790"/>
            <a:ext cx="395364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0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0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구독해서 </a:t>
            </a:r>
            <a:r>
              <a:rPr lang="ko-KR" altLang="en-US" sz="1000" spc="-7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</a:t>
            </a:r>
            <a:r>
              <a:rPr lang="ko-KR" altLang="en-US" sz="10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치아건강에 도움되는 알찬 정보와</a:t>
            </a:r>
            <a:endParaRPr lang="en-US" altLang="ko-KR" sz="10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b="1" u="sng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603</a:t>
            </a:r>
            <a:r>
              <a:rPr lang="ko-KR" altLang="en-US" sz="10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10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건강한 행복 안겨드리는 푸짐한 경품이벤트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참여해보세요</a:t>
            </a:r>
            <a:r>
              <a:rPr lang="en-US" altLang="ko-KR" sz="10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60571" y="3019785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이벤트 응모기간 </a:t>
            </a:r>
            <a:r>
              <a:rPr lang="en-US" altLang="ko-KR" sz="800" smtClean="0"/>
              <a:t>: 2020</a:t>
            </a:r>
            <a:r>
              <a:rPr lang="en-US" altLang="ko-KR" sz="800"/>
              <a:t>. 11. </a:t>
            </a:r>
            <a:r>
              <a:rPr lang="en-US" altLang="ko-KR" sz="800" smtClean="0"/>
              <a:t>04 </a:t>
            </a:r>
            <a:r>
              <a:rPr lang="en-US" altLang="ko-KR" sz="800"/>
              <a:t>~ </a:t>
            </a:r>
            <a:r>
              <a:rPr lang="en-US" altLang="ko-KR" sz="800" smtClean="0"/>
              <a:t>12. 09</a:t>
            </a:r>
            <a:endParaRPr lang="en-US" altLang="ko-KR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45307" y="3428347"/>
            <a:ext cx="1446837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32845" y="5790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세라젬의료기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258429" y="57904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아쿠아픽 음파전동칫솔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100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659379" y="579041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신세계상품권 </a:t>
            </a:r>
            <a:r>
              <a:rPr lang="en-US" altLang="ko-KR" sz="900" smtClean="0"/>
              <a:t>5</a:t>
            </a:r>
            <a:r>
              <a:rPr lang="ko-KR" altLang="en-US" sz="900" smtClean="0"/>
              <a:t>천원권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500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1933218" y="4933647"/>
            <a:ext cx="1426943" cy="64560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64" y="4742409"/>
            <a:ext cx="576738" cy="102199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005" y="4908374"/>
            <a:ext cx="1489802" cy="685309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955249" y="4597108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324487" y="4597108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703713" y="4597108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67639" y="2046867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1"/>
          <p:cNvSpPr/>
          <p:nvPr/>
        </p:nvSpPr>
        <p:spPr>
          <a:xfrm>
            <a:off x="2982731" y="2400109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1"/>
          <p:cNvSpPr/>
          <p:nvPr/>
        </p:nvSpPr>
        <p:spPr>
          <a:xfrm>
            <a:off x="4367639" y="2572547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1"/>
          <p:cNvSpPr/>
          <p:nvPr/>
        </p:nvSpPr>
        <p:spPr>
          <a:xfrm>
            <a:off x="4901557" y="12395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1"/>
          <p:cNvSpPr/>
          <p:nvPr/>
        </p:nvSpPr>
        <p:spPr>
          <a:xfrm>
            <a:off x="6983270" y="15955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1"/>
          <p:cNvSpPr/>
          <p:nvPr/>
        </p:nvSpPr>
        <p:spPr>
          <a:xfrm>
            <a:off x="2810823" y="166926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5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4"/>
            <a:ext cx="7500862" cy="102064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011955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6447" y="9699672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</a:rPr>
              <a:t>콘텐츠 공유하고 이벤트 참여하기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745307" y="6957142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7139274"/>
            <a:ext cx="396134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/>
              <a:t>이벤트 응모기간 </a:t>
            </a:r>
            <a:r>
              <a:rPr lang="en-US" altLang="ko-KR" sz="1050"/>
              <a:t>: 2020.11.18 ~ 12.09</a:t>
            </a:r>
          </a:p>
          <a:p>
            <a:pPr>
              <a:spcBef>
                <a:spcPts val="1000"/>
              </a:spcBef>
            </a:pPr>
            <a:r>
              <a:rPr lang="ko-KR" altLang="en-US" sz="105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스마일케어 콘텐츠 정보 공유</a:t>
            </a:r>
            <a:r>
              <a:rPr lang="en-US" altLang="ko-KR" sz="1050"/>
              <a:t> </a:t>
            </a:r>
            <a:r>
              <a:rPr lang="ko-KR" altLang="en-US" sz="1050"/>
              <a:t>시 응모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선정 </a:t>
            </a:r>
            <a:r>
              <a:rPr lang="en-US" altLang="ko-KR" sz="1050"/>
              <a:t>: </a:t>
            </a:r>
            <a:r>
              <a:rPr lang="ko-KR" altLang="en-US" sz="1050"/>
              <a:t>이벤트 참여 대상자 중 추첨을 통해 당첨자 선정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발표 </a:t>
            </a:r>
            <a:r>
              <a:rPr lang="en-US" altLang="ko-KR" sz="1050"/>
              <a:t>: </a:t>
            </a:r>
            <a:r>
              <a:rPr lang="en-US" altLang="ko-KR" sz="1050" smtClean="0"/>
              <a:t>2020.12.16 / </a:t>
            </a:r>
            <a:r>
              <a:rPr lang="ko-KR" altLang="en-US" sz="1050"/>
              <a:t>라이나생명 케어라운지 이벤트 게시판</a:t>
            </a:r>
            <a:endParaRPr lang="en-US" altLang="ko-KR" sz="1050"/>
          </a:p>
        </p:txBody>
      </p:sp>
      <p:sp>
        <p:nvSpPr>
          <p:cNvPr id="94" name="TextBox 93"/>
          <p:cNvSpPr txBox="1"/>
          <p:nvPr/>
        </p:nvSpPr>
        <p:spPr>
          <a:xfrm>
            <a:off x="2030984" y="8381579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8575735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1584422" y="436175"/>
            <a:ext cx="6641298" cy="477371"/>
            <a:chOff x="1940057" y="3496364"/>
            <a:chExt cx="6641298" cy="477371"/>
          </a:xfrm>
        </p:grpSpPr>
        <p:sp>
          <p:nvSpPr>
            <p:cNvPr id="148" name="직사각형 147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154642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154642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624822" y="1336843"/>
            <a:ext cx="4078842" cy="2456332"/>
            <a:chOff x="1615165" y="2177539"/>
            <a:chExt cx="4078842" cy="2456332"/>
          </a:xfrm>
        </p:grpSpPr>
        <p:sp>
          <p:nvSpPr>
            <p:cNvPr id="52" name="TextBox 51"/>
            <p:cNvSpPr txBox="1"/>
            <p:nvPr/>
          </p:nvSpPr>
          <p:spPr>
            <a:xfrm>
              <a:off x="1650913" y="2177539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5165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50913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50913" y="3444534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</a:t>
              </a:r>
              <a:r>
                <a:rPr lang="ko-KR" altLang="en-US" sz="1000" spc="-7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행복 안겨드리는 푸짐한 경품이벤트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50913" y="3859529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735649" y="4268091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701324" y="561171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</a:rPr>
              <a:t>바디프렌드 안마의자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900" smtClean="0"/>
              <a:t>3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4674" y="561171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아쿠아픽 구강세정기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50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659379" y="561171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신세계상품권 </a:t>
            </a:r>
            <a:r>
              <a:rPr lang="en-US" altLang="ko-KR" sz="900" smtClean="0"/>
              <a:t>5</a:t>
            </a:r>
            <a:r>
              <a:rPr lang="ko-KR" altLang="en-US" sz="900" smtClean="0"/>
              <a:t>천원권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3,000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05" y="4729672"/>
            <a:ext cx="1489802" cy="685309"/>
          </a:xfrm>
          <a:prstGeom prst="rect">
            <a:avLst/>
          </a:prstGeom>
        </p:spPr>
      </p:pic>
      <p:sp>
        <p:nvSpPr>
          <p:cNvPr id="88" name="타원 87"/>
          <p:cNvSpPr/>
          <p:nvPr/>
        </p:nvSpPr>
        <p:spPr>
          <a:xfrm>
            <a:off x="1709674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703713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52" y="4589361"/>
            <a:ext cx="952835" cy="92005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84" y="4376716"/>
            <a:ext cx="829774" cy="1102929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893617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278957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69" y="4523004"/>
            <a:ext cx="942172" cy="101327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2948960" y="561171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</a:rPr>
              <a:t>야나두 피트니스 </a:t>
            </a:r>
            <a:r>
              <a:rPr lang="en-US" altLang="ko-KR" sz="900" smtClean="0">
                <a:solidFill>
                  <a:srgbClr val="FF0000"/>
                </a:solidFill>
              </a:rPr>
              <a:t>YAFIT </a:t>
            </a:r>
            <a:r>
              <a:rPr lang="ko-KR" altLang="en-US" sz="900">
                <a:solidFill>
                  <a:srgbClr val="FF0000"/>
                </a:solidFill>
              </a:rPr>
              <a:t>사이클</a:t>
            </a:r>
            <a:endParaRPr lang="en-US" altLang="ko-KR" sz="900">
              <a:solidFill>
                <a:srgbClr val="FF0000"/>
              </a:solidFill>
            </a:endParaRPr>
          </a:p>
          <a:p>
            <a:pPr algn="ctr"/>
            <a:r>
              <a:rPr lang="en-US" altLang="ko-KR" sz="900" smtClean="0"/>
              <a:t>20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464258" y="6013510"/>
            <a:ext cx="634618" cy="2609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9565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80171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9350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1"/>
          <p:cNvSpPr/>
          <p:nvPr/>
        </p:nvSpPr>
        <p:spPr>
          <a:xfrm>
            <a:off x="2468724" y="18885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1"/>
          <p:cNvSpPr/>
          <p:nvPr/>
        </p:nvSpPr>
        <p:spPr>
          <a:xfrm>
            <a:off x="4892366" y="18885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1"/>
          <p:cNvSpPr/>
          <p:nvPr/>
        </p:nvSpPr>
        <p:spPr>
          <a:xfrm>
            <a:off x="6851830" y="18885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1"/>
          <p:cNvSpPr/>
          <p:nvPr/>
        </p:nvSpPr>
        <p:spPr>
          <a:xfrm>
            <a:off x="4236041" y="257137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1"/>
          <p:cNvSpPr/>
          <p:nvPr/>
        </p:nvSpPr>
        <p:spPr>
          <a:xfrm>
            <a:off x="4278011" y="5316866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1"/>
          <p:cNvSpPr/>
          <p:nvPr/>
        </p:nvSpPr>
        <p:spPr>
          <a:xfrm>
            <a:off x="2614571" y="533193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1"/>
          <p:cNvSpPr/>
          <p:nvPr/>
        </p:nvSpPr>
        <p:spPr>
          <a:xfrm>
            <a:off x="5307253" y="9365497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개정이력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42165"/>
              </p:ext>
            </p:extLst>
          </p:nvPr>
        </p:nvGraphicFramePr>
        <p:xfrm>
          <a:off x="364067" y="829733"/>
          <a:ext cx="9203263" cy="56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928533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Branded campaign EVENT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화면설계서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사유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2020-09-21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 작성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79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2020-09-29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고객자료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97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후 수정반영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참여 및 구독 시 본인인증은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본인인증으로 처리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풀버전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간소화버전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가지로 구분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로그인여부는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이벤트 체크 제외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9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 변경에 따른 수정내용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라이나생명 전속모델 활용한 이벤트 기획 변경한 설계내역 반영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경품이벤트 변경건 반영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8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후 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번쨰 공유 이벤트 경품내용 변경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일정 변경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구독이벤트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정보변경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11/04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진행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- 2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공유이벤트 시작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11/18</a:t>
                      </a: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이벤트 동시 종료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안내 및 경품이 한화면에서 보여지도록 구성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정보안내 부분은 후순위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 안내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낮지만 필수 안내 요소로 위치 필요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연관성을 고려하여 한화면 내 모든 이벤트 안내 및 이탈 없이 이벤트 모두 달성하도록 구성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624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본인인증부분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 내용 수정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728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이벤트구성 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원페이지 이벤트 구성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탭으로 구성하여 위치 이동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이벤트 안내 부분은 아코디언 방식으로 적용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044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피드백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광고촬영 연기에 따른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버전 준비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이벤트별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Flow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진행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참여확인 팝업 제외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 참여 시 구독여부 판별 후 구독 선 진행 프로세스 수립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정보변경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간편비밀번호 등록 참여진행 경로 구성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1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4"/>
            <a:ext cx="7500862" cy="169374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011955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6447" y="16499077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공유하고 이벤트 참여하기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45307" y="13756547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13938679"/>
            <a:ext cx="396134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/>
              <a:t>이벤트 응모기간 </a:t>
            </a:r>
            <a:r>
              <a:rPr lang="en-US" altLang="ko-KR" sz="1050"/>
              <a:t>: 2020.11.18 ~ 12.09</a:t>
            </a:r>
          </a:p>
          <a:p>
            <a:pPr>
              <a:spcBef>
                <a:spcPts val="1000"/>
              </a:spcBef>
            </a:pPr>
            <a:r>
              <a:rPr lang="ko-KR" altLang="en-US" sz="105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스마일케어 콘텐츠 정보 공유</a:t>
            </a:r>
            <a:r>
              <a:rPr lang="en-US" altLang="ko-KR" sz="1050"/>
              <a:t> </a:t>
            </a:r>
            <a:r>
              <a:rPr lang="ko-KR" altLang="en-US" sz="1050"/>
              <a:t>시 응모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선정 </a:t>
            </a:r>
            <a:r>
              <a:rPr lang="en-US" altLang="ko-KR" sz="1050"/>
              <a:t>: </a:t>
            </a:r>
            <a:r>
              <a:rPr lang="ko-KR" altLang="en-US" sz="1050"/>
              <a:t>이벤트 참여 대상자 중 추첨을 통해 당첨자 선정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발표 </a:t>
            </a:r>
            <a:r>
              <a:rPr lang="en-US" altLang="ko-KR" sz="1050"/>
              <a:t>: </a:t>
            </a:r>
            <a:r>
              <a:rPr lang="en-US" altLang="ko-KR" sz="1050" smtClean="0"/>
              <a:t>2020.12.16 / </a:t>
            </a:r>
            <a:r>
              <a:rPr lang="ko-KR" altLang="en-US" sz="1050"/>
              <a:t>라이나생명 케어라운지 이벤트 게시판</a:t>
            </a:r>
            <a:endParaRPr lang="en-US" altLang="ko-KR" sz="1050"/>
          </a:p>
        </p:txBody>
      </p:sp>
      <p:sp>
        <p:nvSpPr>
          <p:cNvPr id="94" name="TextBox 93"/>
          <p:cNvSpPr txBox="1"/>
          <p:nvPr/>
        </p:nvSpPr>
        <p:spPr>
          <a:xfrm>
            <a:off x="2030984" y="15180984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15375140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1584422" y="436175"/>
            <a:ext cx="6641298" cy="477371"/>
            <a:chOff x="1940057" y="3496364"/>
            <a:chExt cx="6641298" cy="477371"/>
          </a:xfrm>
        </p:grpSpPr>
        <p:sp>
          <p:nvSpPr>
            <p:cNvPr id="148" name="직사각형 147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154642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154642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624822" y="1336843"/>
            <a:ext cx="4078842" cy="1897434"/>
            <a:chOff x="1615165" y="2177539"/>
            <a:chExt cx="4078842" cy="1897434"/>
          </a:xfrm>
        </p:grpSpPr>
        <p:sp>
          <p:nvSpPr>
            <p:cNvPr id="52" name="TextBox 51"/>
            <p:cNvSpPr txBox="1"/>
            <p:nvPr/>
          </p:nvSpPr>
          <p:spPr>
            <a:xfrm>
              <a:off x="1650913" y="2177539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5165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50913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50913" y="3444534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</a:t>
              </a:r>
              <a:r>
                <a:rPr lang="ko-KR" altLang="en-US" sz="1000" spc="-70">
                  <a:solidFill>
                    <a:srgbClr val="FF0000"/>
                  </a:solidFill>
                  <a:latin typeface="맑은 고딕" panose="020B0503020000020004" pitchFamily="50" charset="-127"/>
                </a:rPr>
                <a:t>건강한 행복 안겨드리는 푸짐한 경품이벤트</a:t>
              </a:r>
              <a:r>
                <a:rPr lang="ko-KR" altLang="en-US" sz="1000" spc="-70">
                  <a:latin typeface="맑은 고딕" panose="020B0503020000020004" pitchFamily="50" charset="-127"/>
                </a:rPr>
                <a:t>에 참여해보세요</a:t>
              </a:r>
              <a:r>
                <a:rPr lang="en-US" altLang="ko-KR" sz="1000" spc="-70">
                  <a:latin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50913" y="3859529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002687" y="883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안마의자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4674" y="88384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아쿠아픽 구강세정기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50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659379" y="883848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신세계상품권 </a:t>
            </a:r>
            <a:r>
              <a:rPr lang="en-US" altLang="ko-KR" sz="900" smtClean="0"/>
              <a:t>5</a:t>
            </a:r>
            <a:r>
              <a:rPr lang="ko-KR" altLang="en-US" sz="900" smtClean="0"/>
              <a:t>천원권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3,000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05" y="7956442"/>
            <a:ext cx="1489802" cy="685309"/>
          </a:xfrm>
          <a:prstGeom prst="rect">
            <a:avLst/>
          </a:prstGeom>
        </p:spPr>
      </p:pic>
      <p:sp>
        <p:nvSpPr>
          <p:cNvPr id="88" name="타원 87"/>
          <p:cNvSpPr/>
          <p:nvPr/>
        </p:nvSpPr>
        <p:spPr>
          <a:xfrm>
            <a:off x="1709674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703713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52" y="7816131"/>
            <a:ext cx="952835" cy="92005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84" y="7603486"/>
            <a:ext cx="829774" cy="1102929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893617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278957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69" y="7749774"/>
            <a:ext cx="942172" cy="101327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3252727" y="8838484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야핏</a:t>
            </a:r>
            <a:r>
              <a:rPr lang="en-US" altLang="ko-KR" sz="900"/>
              <a:t>(</a:t>
            </a:r>
            <a:r>
              <a:rPr lang="en-US" altLang="ko-KR" sz="900" smtClean="0"/>
              <a:t>Yafit) </a:t>
            </a:r>
            <a:r>
              <a:rPr lang="ko-KR" altLang="en-US" sz="900" smtClean="0"/>
              <a:t>사이클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20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464258" y="9240280"/>
            <a:ext cx="634618" cy="2609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4923" y="4862975"/>
            <a:ext cx="121058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황니가 걱정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미백관리 방법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788373" y="3824242"/>
            <a:ext cx="1335609" cy="969992"/>
            <a:chOff x="1328739" y="4667177"/>
            <a:chExt cx="478873" cy="476323"/>
          </a:xfrm>
        </p:grpSpPr>
        <p:sp>
          <p:nvSpPr>
            <p:cNvPr id="40" name="직사각형 39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39940" y="4862975"/>
            <a:ext cx="112723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 가입 전 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필독사항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442063" y="3824242"/>
            <a:ext cx="1335609" cy="969992"/>
            <a:chOff x="1328739" y="4667177"/>
            <a:chExt cx="478873" cy="476323"/>
          </a:xfrm>
        </p:grpSpPr>
        <p:sp>
          <p:nvSpPr>
            <p:cNvPr id="45" name="직사각형 4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270131" y="4129238"/>
            <a:ext cx="360000" cy="360000"/>
            <a:chOff x="1083487" y="6518884"/>
            <a:chExt cx="360000" cy="360000"/>
          </a:xfrm>
        </p:grpSpPr>
        <p:sp>
          <p:nvSpPr>
            <p:cNvPr id="50" name="타원 49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71" y="4112560"/>
            <a:ext cx="360000" cy="3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11628" y="4862975"/>
            <a:ext cx="10913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중장년층을 위한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치아관리 </a:t>
            </a:r>
            <a:r>
              <a:rPr lang="ko-KR" altLang="en-US" sz="1000" b="1" spc="-70">
                <a:latin typeface="맑은 고딕" panose="020B0503020000020004" pitchFamily="50" charset="-127"/>
              </a:rPr>
              <a:t>팁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105078" y="3824242"/>
            <a:ext cx="1335609" cy="969992"/>
            <a:chOff x="1328739" y="4667177"/>
            <a:chExt cx="478873" cy="476323"/>
          </a:xfrm>
        </p:grpSpPr>
        <p:sp>
          <p:nvSpPr>
            <p:cNvPr id="59" name="직사각형 5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5586836" y="4129238"/>
            <a:ext cx="360000" cy="360000"/>
            <a:chOff x="1083487" y="6518884"/>
            <a:chExt cx="360000" cy="360000"/>
          </a:xfrm>
        </p:grpSpPr>
        <p:sp>
          <p:nvSpPr>
            <p:cNvPr id="63" name="타원 62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6669607" y="4862975"/>
            <a:ext cx="1365758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충치 예방에 효과적인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음식들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763057" y="3824242"/>
            <a:ext cx="1335609" cy="969992"/>
            <a:chOff x="1328739" y="4667177"/>
            <a:chExt cx="478873" cy="476323"/>
          </a:xfrm>
        </p:grpSpPr>
        <p:sp>
          <p:nvSpPr>
            <p:cNvPr id="67" name="직사각형 66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7244815" y="4129238"/>
            <a:ext cx="360000" cy="360000"/>
            <a:chOff x="1083487" y="6518884"/>
            <a:chExt cx="360000" cy="360000"/>
          </a:xfrm>
        </p:grpSpPr>
        <p:sp>
          <p:nvSpPr>
            <p:cNvPr id="71" name="타원 70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782728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25527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107120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770169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12676" y="6270930"/>
            <a:ext cx="2732536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콘텐츠 공유하고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58"/>
          <p:cNvSpPr/>
          <p:nvPr/>
        </p:nvSpPr>
        <p:spPr>
          <a:xfrm>
            <a:off x="1741380" y="9676142"/>
            <a:ext cx="6313998" cy="3570817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539807" y="10233400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야핏</a:t>
            </a:r>
            <a:r>
              <a:rPr lang="en-US" altLang="ko-KR" sz="1000" b="1" smtClean="0"/>
              <a:t>(Yafit) </a:t>
            </a:r>
            <a:r>
              <a:rPr lang="ko-KR" altLang="en-US" sz="1000" b="1" smtClean="0"/>
              <a:t>이란</a:t>
            </a:r>
            <a:r>
              <a:rPr lang="en-US" altLang="ko-KR" sz="1000" b="1"/>
              <a:t>? </a:t>
            </a:r>
          </a:p>
          <a:p>
            <a:r>
              <a:rPr lang="ko-KR" altLang="ko-KR" sz="900"/>
              <a:t>체계적인</a:t>
            </a:r>
            <a:r>
              <a:rPr lang="en-US" altLang="ko-KR" sz="900"/>
              <a:t> </a:t>
            </a:r>
            <a:r>
              <a:rPr lang="ko-KR" altLang="ko-KR" sz="900"/>
              <a:t>홈트레이닝</a:t>
            </a:r>
            <a:r>
              <a:rPr lang="en-US" altLang="ko-KR" sz="900"/>
              <a:t> </a:t>
            </a:r>
            <a:r>
              <a:rPr lang="ko-KR" altLang="ko-KR" sz="900"/>
              <a:t>프로그램과</a:t>
            </a:r>
            <a:r>
              <a:rPr lang="en-US" altLang="ko-KR" sz="900"/>
              <a:t> </a:t>
            </a:r>
            <a:r>
              <a:rPr lang="ko-KR" altLang="ko-KR" sz="900"/>
              <a:t>리워드를</a:t>
            </a:r>
            <a:r>
              <a:rPr lang="en-US" altLang="ko-KR" sz="900"/>
              <a:t> </a:t>
            </a:r>
            <a:r>
              <a:rPr lang="ko-KR" altLang="ko-KR" sz="900"/>
              <a:t>받으며</a:t>
            </a:r>
          </a:p>
          <a:p>
            <a:r>
              <a:rPr lang="ko-KR" altLang="ko-KR" sz="900"/>
              <a:t>집에서도</a:t>
            </a:r>
            <a:r>
              <a:rPr lang="en-US" altLang="ko-KR" sz="900"/>
              <a:t> </a:t>
            </a:r>
            <a:r>
              <a:rPr lang="ko-KR" altLang="ko-KR" sz="900"/>
              <a:t>재미있게</a:t>
            </a:r>
            <a:r>
              <a:rPr lang="en-US" altLang="ko-KR" sz="900"/>
              <a:t> </a:t>
            </a:r>
            <a:r>
              <a:rPr lang="ko-KR" altLang="ko-KR" sz="900"/>
              <a:t>고강도</a:t>
            </a:r>
            <a:r>
              <a:rPr lang="en-US" altLang="ko-KR" sz="900"/>
              <a:t> </a:t>
            </a:r>
            <a:r>
              <a:rPr lang="ko-KR" altLang="ko-KR" sz="900"/>
              <a:t>다이어트가</a:t>
            </a:r>
            <a:r>
              <a:rPr lang="en-US" altLang="ko-KR" sz="900"/>
              <a:t> </a:t>
            </a:r>
            <a:r>
              <a:rPr lang="ko-KR" altLang="ko-KR" sz="900"/>
              <a:t>가능한</a:t>
            </a:r>
            <a:r>
              <a:rPr lang="en-US" altLang="ko-KR" sz="900"/>
              <a:t> </a:t>
            </a:r>
            <a:r>
              <a:rPr lang="ko-KR" altLang="ko-KR" sz="900"/>
              <a:t>운동</a:t>
            </a:r>
            <a:r>
              <a:rPr lang="en-US" altLang="ko-KR" sz="900"/>
              <a:t> </a:t>
            </a:r>
            <a:r>
              <a:rPr lang="ko-KR" altLang="ko-KR" sz="900"/>
              <a:t>기구와</a:t>
            </a:r>
            <a:r>
              <a:rPr lang="en-US" altLang="ko-KR" sz="900"/>
              <a:t> </a:t>
            </a:r>
            <a:r>
              <a:rPr lang="ko-KR" altLang="ko-KR" sz="900"/>
              <a:t>콘텐츠의</a:t>
            </a:r>
            <a:r>
              <a:rPr lang="en-US" altLang="ko-KR" sz="900"/>
              <a:t> </a:t>
            </a:r>
            <a:r>
              <a:rPr lang="ko-KR" altLang="ko-KR" sz="900"/>
              <a:t>만남입니다</a:t>
            </a:r>
            <a:endParaRPr lang="en-US" altLang="ko-KR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1938985" y="12278341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1fit. 1:1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신체정보와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기록등으로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제공합니다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968342" y="12278341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운동이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싶어지게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ko-KR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현금처럼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981192" y="12278341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단시간에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빠르게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지방연소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관절에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무리는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근력사용을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1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500kal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1938985" y="11088902"/>
            <a:ext cx="1878290" cy="1125124"/>
            <a:chOff x="1328739" y="4667177"/>
            <a:chExt cx="478873" cy="476323"/>
          </a:xfrm>
        </p:grpSpPr>
        <p:sp>
          <p:nvSpPr>
            <p:cNvPr id="108" name="직사각형 10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968342" y="11088902"/>
            <a:ext cx="1878290" cy="1125124"/>
            <a:chOff x="1328739" y="4667177"/>
            <a:chExt cx="478873" cy="476323"/>
          </a:xfrm>
        </p:grpSpPr>
        <p:sp>
          <p:nvSpPr>
            <p:cNvPr id="112" name="직사각형 11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5981192" y="11088902"/>
            <a:ext cx="1878290" cy="1125124"/>
            <a:chOff x="1328739" y="4667177"/>
            <a:chExt cx="478873" cy="476323"/>
          </a:xfrm>
        </p:grpSpPr>
        <p:sp>
          <p:nvSpPr>
            <p:cNvPr id="116" name="직사각형 11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그림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7606" y="10131961"/>
            <a:ext cx="701266" cy="442252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315" y="10042823"/>
            <a:ext cx="778495" cy="837249"/>
          </a:xfrm>
          <a:prstGeom prst="rect">
            <a:avLst/>
          </a:prstGeom>
        </p:spPr>
      </p:pic>
      <p:sp>
        <p:nvSpPr>
          <p:cNvPr id="121" name="덧셈 기호 120"/>
          <p:cNvSpPr/>
          <p:nvPr/>
        </p:nvSpPr>
        <p:spPr>
          <a:xfrm rot="2700000">
            <a:off x="7678316" y="9972919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59565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80171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09350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"/>
          <p:cNvSpPr/>
          <p:nvPr/>
        </p:nvSpPr>
        <p:spPr>
          <a:xfrm>
            <a:off x="2459733" y="169005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"/>
          <p:cNvSpPr/>
          <p:nvPr/>
        </p:nvSpPr>
        <p:spPr>
          <a:xfrm>
            <a:off x="4951964" y="169005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"/>
          <p:cNvSpPr/>
          <p:nvPr/>
        </p:nvSpPr>
        <p:spPr>
          <a:xfrm>
            <a:off x="7014834" y="169005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"/>
          <p:cNvSpPr/>
          <p:nvPr/>
        </p:nvSpPr>
        <p:spPr>
          <a:xfrm>
            <a:off x="4262488" y="2549819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8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4"/>
            <a:ext cx="7500862" cy="12517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8225719" y="436174"/>
            <a:ext cx="429784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745307" y="9933101"/>
            <a:ext cx="6312500" cy="24684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10115233"/>
            <a:ext cx="5059398" cy="1336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 dirty="0"/>
              <a:t>이벤트 응모기간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2020.11.04 </a:t>
            </a:r>
            <a:r>
              <a:rPr lang="en-US" altLang="ko-KR" sz="1050" dirty="0"/>
              <a:t>~ 12.09</a:t>
            </a:r>
          </a:p>
          <a:p>
            <a:pPr>
              <a:spcBef>
                <a:spcPts val="1000"/>
              </a:spcBef>
            </a:pPr>
            <a:r>
              <a:rPr lang="ko-KR" altLang="en-US" sz="1050" dirty="0"/>
              <a:t>응모 방법 </a:t>
            </a:r>
            <a:r>
              <a:rPr lang="en-US" altLang="ko-KR" sz="1050" dirty="0"/>
              <a:t>: </a:t>
            </a:r>
            <a:r>
              <a:rPr lang="ko-KR" altLang="en-US" sz="1050">
                <a:solidFill>
                  <a:srgbClr val="FF0000"/>
                </a:solidFill>
              </a:rPr>
              <a:t>이벤트 기간 내 </a:t>
            </a:r>
            <a:r>
              <a:rPr lang="ko-KR" altLang="en-US" sz="1050" smtClean="0">
                <a:solidFill>
                  <a:srgbClr val="FF0000"/>
                </a:solidFill>
              </a:rPr>
              <a:t>간편비밀번호 </a:t>
            </a:r>
            <a:r>
              <a:rPr lang="ko-KR" altLang="en-US" sz="1050">
                <a:solidFill>
                  <a:srgbClr val="FF0000"/>
                </a:solidFill>
              </a:rPr>
              <a:t>등록 후 </a:t>
            </a:r>
            <a:r>
              <a:rPr lang="ko-KR" altLang="en-US" sz="1050" smtClean="0">
                <a:solidFill>
                  <a:srgbClr val="FF0000"/>
                </a:solidFill>
              </a:rPr>
              <a:t>계약자정보변경 시 </a:t>
            </a:r>
            <a:r>
              <a:rPr lang="ko-KR" altLang="en-US" sz="1050">
                <a:solidFill>
                  <a:srgbClr val="FF0000"/>
                </a:solidFill>
              </a:rPr>
              <a:t>자동 </a:t>
            </a:r>
            <a:r>
              <a:rPr lang="ko-KR" altLang="en-US" sz="1050" smtClean="0">
                <a:solidFill>
                  <a:srgbClr val="FF0000"/>
                </a:solidFill>
              </a:rPr>
              <a:t>응모</a:t>
            </a:r>
            <a:endParaRPr lang="en-US" altLang="ko-KR" sz="1050" smtClean="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50" smtClean="0">
                <a:solidFill>
                  <a:srgbClr val="FF0000"/>
                </a:solidFill>
              </a:rPr>
              <a:t>                     ※ </a:t>
            </a:r>
            <a:r>
              <a:rPr lang="ko-KR" altLang="en-US" sz="1050" smtClean="0">
                <a:solidFill>
                  <a:srgbClr val="FF0000"/>
                </a:solidFill>
              </a:rPr>
              <a:t>라이나생명사이버창구 앱 설치 후 간편비밀번호를 등록해주세요</a:t>
            </a:r>
            <a:r>
              <a:rPr lang="en-US" altLang="ko-KR" sz="1050" smtClean="0">
                <a:solidFill>
                  <a:srgbClr val="FF0000"/>
                </a:solidFill>
              </a:rPr>
              <a:t>!</a:t>
            </a:r>
          </a:p>
          <a:p>
            <a:pPr>
              <a:spcBef>
                <a:spcPts val="1000"/>
              </a:spcBef>
            </a:pPr>
            <a:r>
              <a:rPr lang="ko-KR" altLang="en-US" sz="1050" smtClean="0"/>
              <a:t>당첨자 </a:t>
            </a:r>
            <a:r>
              <a:rPr lang="ko-KR" altLang="en-US" sz="1050" dirty="0"/>
              <a:t>선정 </a:t>
            </a:r>
            <a:r>
              <a:rPr lang="en-US" altLang="ko-KR" sz="1050" dirty="0"/>
              <a:t>: </a:t>
            </a:r>
            <a:r>
              <a:rPr lang="ko-KR" altLang="en-US" sz="1050"/>
              <a:t>간편비밀번호 등록 및 고객정보 변경 고객 중 추첨을 통해 당첨자 선정</a:t>
            </a:r>
            <a:endParaRPr lang="en-US" altLang="ko-KR" sz="1050" dirty="0"/>
          </a:p>
          <a:p>
            <a:pPr>
              <a:spcBef>
                <a:spcPts val="1000"/>
              </a:spcBef>
            </a:pPr>
            <a:r>
              <a:rPr lang="ko-KR" altLang="en-US" sz="1050" dirty="0"/>
              <a:t>당첨자 발표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2020.12.16 / </a:t>
            </a:r>
            <a:r>
              <a:rPr lang="ko-KR" altLang="en-US" sz="1050" smtClean="0"/>
              <a:t>라이나생명 </a:t>
            </a:r>
            <a:r>
              <a:rPr lang="ko-KR" altLang="en-US" sz="1050"/>
              <a:t>케어라운지 이벤트 게시판</a:t>
            </a:r>
            <a:endParaRPr lang="en-US" altLang="ko-KR" sz="105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2030984" y="11539896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11734052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1584424" y="436175"/>
            <a:ext cx="4427531" cy="477371"/>
            <a:chOff x="1940059" y="3496364"/>
            <a:chExt cx="4427531" cy="477371"/>
          </a:xfrm>
        </p:grpSpPr>
        <p:sp>
          <p:nvSpPr>
            <p:cNvPr id="82" name="직사각형 81"/>
            <p:cNvSpPr/>
            <p:nvPr/>
          </p:nvSpPr>
          <p:spPr>
            <a:xfrm>
              <a:off x="1940059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154642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154642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27369" y="1385420"/>
            <a:ext cx="6484096" cy="2603227"/>
            <a:chOff x="710290" y="2225164"/>
            <a:chExt cx="6484096" cy="2603227"/>
          </a:xfrm>
        </p:grpSpPr>
        <p:sp>
          <p:nvSpPr>
            <p:cNvPr id="102" name="TextBox 101"/>
            <p:cNvSpPr txBox="1"/>
            <p:nvPr/>
          </p:nvSpPr>
          <p:spPr>
            <a:xfrm>
              <a:off x="746038" y="2225164"/>
              <a:ext cx="9688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보너스 이벤트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0290" y="2574593"/>
              <a:ext cx="5855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간편비밀번호 등록 </a:t>
              </a:r>
              <a:r>
                <a:rPr lang="en-US" altLang="ko-KR" sz="2800" b="1" spc="-7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800" b="1" spc="-7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개인정보변경</a:t>
              </a:r>
              <a:endParaRPr lang="en-US" altLang="ko-KR" sz="2800" b="1" spc="-7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6038" y="3196955"/>
              <a:ext cx="3416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계약이 있는 고객님들께만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시크릿이벤트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무려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천명당첨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46038" y="3444534"/>
              <a:ext cx="2897909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개인정보는 주기적으로 관리해주어야 안전합니다</a:t>
              </a:r>
              <a:r>
                <a:rPr lang="en-US" altLang="ko-KR" sz="1000" spc="-7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. </a:t>
              </a:r>
            </a:p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변동된 개인정보가 반영되어 있는지 확인해보세요</a:t>
              </a:r>
              <a:r>
                <a:rPr lang="en-US" altLang="ko-KR" sz="1000" spc="-7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spcBef>
                  <a:spcPts val="200"/>
                </a:spcBef>
              </a:pP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추첨을 통해 </a:t>
              </a: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5,000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상품권을 증정해드립니다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6038" y="4079707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1199" y="3824124"/>
              <a:ext cx="2183187" cy="1004267"/>
            </a:xfrm>
            <a:prstGeom prst="rect">
              <a:avLst/>
            </a:prstGeom>
          </p:spPr>
        </p:pic>
      </p:grpSp>
      <p:sp>
        <p:nvSpPr>
          <p:cNvPr id="125" name="TextBox 124"/>
          <p:cNvSpPr txBox="1"/>
          <p:nvPr/>
        </p:nvSpPr>
        <p:spPr>
          <a:xfrm>
            <a:off x="2333350" y="5163893"/>
            <a:ext cx="504849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600" b="1" spc="-70" dirty="0">
                <a:solidFill>
                  <a:srgbClr val="FF0000"/>
                </a:solidFill>
                <a:latin typeface="맑은 고딕" panose="020B0503020000020004" pitchFamily="50" charset="-127"/>
              </a:rPr>
              <a:t>[  </a:t>
            </a:r>
            <a:r>
              <a:rPr lang="ko-KR" altLang="en-US" sz="16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안전하고 정확한 내 보험계약</a:t>
            </a:r>
            <a:r>
              <a:rPr lang="en-US" altLang="ko-KR" sz="1600" b="1" spc="-70" dirty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이렇게 관리해보세요</a:t>
            </a:r>
            <a:r>
              <a:rPr lang="en-US" altLang="ko-KR" sz="1600" b="1" spc="-70" dirty="0">
                <a:solidFill>
                  <a:srgbClr val="FF0000"/>
                </a:solidFill>
                <a:latin typeface="맑은 고딕" panose="020B0503020000020004" pitchFamily="50" charset="-127"/>
              </a:rPr>
              <a:t>  ]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7141" y="5647749"/>
            <a:ext cx="4838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빠르고 편리한 간편비밀번호 설정을 통해 더 쉽게 로그인해보세요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~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그리고 </a:t>
            </a:r>
            <a:r>
              <a:rPr lang="ko-KR" altLang="en-US" sz="1000" dirty="0" smtClean="0">
                <a:solidFill>
                  <a:srgbClr val="FF0000"/>
                </a:solidFill>
              </a:rPr>
              <a:t>안전하고 정확한 </a:t>
            </a:r>
            <a:r>
              <a:rPr lang="ko-KR" altLang="en-US" sz="1000" dirty="0">
                <a:solidFill>
                  <a:srgbClr val="FF0000"/>
                </a:solidFill>
              </a:rPr>
              <a:t>개인정보 관리를 위해 현재 나의 정보를 업데이트해주세요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간편비밀번호 </a:t>
            </a:r>
            <a:r>
              <a:rPr lang="ko-KR" altLang="en-US" sz="1000" b="1" dirty="0">
                <a:solidFill>
                  <a:srgbClr val="FF0000"/>
                </a:solidFill>
              </a:rPr>
              <a:t>등록 후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개인정보변경 시 </a:t>
            </a:r>
            <a:r>
              <a:rPr lang="ko-KR" altLang="en-US" sz="1000" b="1" dirty="0">
                <a:solidFill>
                  <a:srgbClr val="FF0000"/>
                </a:solidFill>
              </a:rPr>
              <a:t>이벤트 참여 완료</a:t>
            </a:r>
            <a:r>
              <a:rPr lang="en-US" altLang="ko-KR" sz="1000" b="1" dirty="0">
                <a:solidFill>
                  <a:srgbClr val="FF0000"/>
                </a:solidFill>
              </a:rPr>
              <a:t>! 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412309" y="6692484"/>
            <a:ext cx="2051022" cy="1253402"/>
            <a:chOff x="1328739" y="4667177"/>
            <a:chExt cx="478873" cy="476323"/>
          </a:xfrm>
        </p:grpSpPr>
        <p:sp>
          <p:nvSpPr>
            <p:cNvPr id="128" name="직사각형 12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2677846" y="8110871"/>
            <a:ext cx="1495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 STEP</a:t>
            </a:r>
          </a:p>
          <a:p>
            <a:pPr algn="ctr"/>
            <a:r>
              <a:rPr lang="en-US" altLang="ko-KR" sz="1000" dirty="0" smtClean="0"/>
              <a:t>5</a:t>
            </a:r>
            <a:r>
              <a:rPr lang="ko-KR" altLang="en-US" sz="1000"/>
              <a:t>초만에 로그인 끝</a:t>
            </a:r>
            <a:r>
              <a:rPr lang="en-US" altLang="ko-KR" sz="1000" dirty="0"/>
              <a:t>!</a:t>
            </a: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간편비밀번호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</a:rPr>
              <a:t>설정하기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314136" y="6692484"/>
            <a:ext cx="2051022" cy="1253402"/>
            <a:chOff x="1328739" y="4667177"/>
            <a:chExt cx="478873" cy="476323"/>
          </a:xfrm>
        </p:grpSpPr>
        <p:sp>
          <p:nvSpPr>
            <p:cNvPr id="133" name="직사각형 132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5565247" y="8110871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 2 STEP</a:t>
            </a:r>
          </a:p>
          <a:p>
            <a:pPr algn="ctr"/>
            <a:r>
              <a:rPr lang="ko-KR" altLang="en-US" sz="1000">
                <a:solidFill>
                  <a:srgbClr val="FF0000"/>
                </a:solidFill>
              </a:rPr>
              <a:t>개인정보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>
                <a:solidFill>
                  <a:srgbClr val="FF0000"/>
                </a:solidFill>
              </a:rPr>
              <a:t>설정 </a:t>
            </a:r>
            <a:r>
              <a:rPr lang="ko-KR" altLang="en-US" sz="1000" smtClean="0">
                <a:solidFill>
                  <a:srgbClr val="FF0000"/>
                </a:solidFill>
              </a:rPr>
              <a:t>확인하기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593204" y="8829854"/>
            <a:ext cx="1472282" cy="328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내정보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변경하기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689666" y="8829854"/>
            <a:ext cx="1472282" cy="328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간편비밀번호 설정하기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9565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0171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9350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1"/>
          <p:cNvSpPr/>
          <p:nvPr/>
        </p:nvSpPr>
        <p:spPr>
          <a:xfrm>
            <a:off x="2672949" y="18723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1"/>
          <p:cNvSpPr/>
          <p:nvPr/>
        </p:nvSpPr>
        <p:spPr>
          <a:xfrm>
            <a:off x="4740500" y="18723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1"/>
          <p:cNvSpPr/>
          <p:nvPr/>
        </p:nvSpPr>
        <p:spPr>
          <a:xfrm>
            <a:off x="6851830" y="18723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1"/>
          <p:cNvSpPr/>
          <p:nvPr/>
        </p:nvSpPr>
        <p:spPr>
          <a:xfrm>
            <a:off x="4154670" y="237756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2147544" y="4692361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문구수정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jjy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직사각형 1"/>
          <p:cNvSpPr/>
          <p:nvPr/>
        </p:nvSpPr>
        <p:spPr>
          <a:xfrm>
            <a:off x="6609633" y="147761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jjy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1"/>
          <p:cNvSpPr/>
          <p:nvPr/>
        </p:nvSpPr>
        <p:spPr>
          <a:xfrm>
            <a:off x="5703436" y="10136400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문구수정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jjy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직사각형 1"/>
          <p:cNvSpPr/>
          <p:nvPr/>
        </p:nvSpPr>
        <p:spPr>
          <a:xfrm>
            <a:off x="3894537" y="8033246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문구수정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jjy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9" name="직사각형 1"/>
          <p:cNvSpPr/>
          <p:nvPr/>
        </p:nvSpPr>
        <p:spPr>
          <a:xfrm>
            <a:off x="6803205" y="8033246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문구수정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jjy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4719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(1/4)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01248"/>
              </p:ext>
            </p:extLst>
          </p:nvPr>
        </p:nvGraphicFramePr>
        <p:xfrm>
          <a:off x="7691267" y="304800"/>
          <a:ext cx="2160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건강관리이벤트 상단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마우스 오버 시 효과 적용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영역으로 자동 스크롤링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영역으로 자동 스크롤링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준법감시인 확인 필 번호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 스크롤에 따라 상하 이동되는 플로팅버튼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두번째 이벤트 예고 안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내 레이어팝업이 슬라이딩 되며 등장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이벤트 랜딩페이지 하단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Coming Soon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부분 진입 시 해당 플로팅버튼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hidden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9267" y="4244784"/>
            <a:ext cx="7500862" cy="26132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267" y="436175"/>
            <a:ext cx="7500862" cy="38086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674013" y="608585"/>
            <a:ext cx="1744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준법감시인 확인필 제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2020-M00456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7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2135" y="1894283"/>
            <a:ext cx="397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 다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87111" y="1581353"/>
            <a:ext cx="3445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900" spc="1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46323" y="251569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63029" y="3157612"/>
            <a:ext cx="6493338" cy="1688041"/>
            <a:chOff x="1940061" y="3157612"/>
            <a:chExt cx="6493338" cy="1688041"/>
          </a:xfrm>
        </p:grpSpPr>
        <p:sp>
          <p:nvSpPr>
            <p:cNvPr id="50" name="직사각형 49"/>
            <p:cNvSpPr/>
            <p:nvPr/>
          </p:nvSpPr>
          <p:spPr>
            <a:xfrm>
              <a:off x="1940061" y="3157612"/>
              <a:ext cx="2075658" cy="16880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524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56328" y="3521669"/>
              <a:ext cx="6431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05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105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46148" y="3973734"/>
              <a:ext cx="1263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주기적으로 안내받아</a:t>
              </a:r>
              <a:endParaRPr lang="en-US" altLang="ko-KR" sz="900" b="1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치아건강에 도움받기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53826" y="3496364"/>
              <a:ext cx="2075658" cy="13492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94138" y="3647159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17620" y="3973734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>
                  <a:solidFill>
                    <a:srgbClr val="FF0000"/>
                  </a:solidFill>
                  <a:latin typeface="맑은 고딕" panose="020B0503020000020004" pitchFamily="50" charset="-127"/>
                </a:rPr>
                <a:t>치아정보 확인하고</a:t>
              </a:r>
              <a:endPara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>
                  <a:solidFill>
                    <a:srgbClr val="FF0000"/>
                  </a:solidFill>
                  <a:latin typeface="맑은 고딕" panose="020B0503020000020004" pitchFamily="50" charset="-127"/>
                </a:rPr>
                <a:t>지인에게 공유하기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57741" y="3496364"/>
              <a:ext cx="2075658" cy="13492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12293" y="3647159"/>
              <a:ext cx="7665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082" y="3973734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내 정보 업데이트해서</a:t>
              </a:r>
              <a:endParaRPr lang="en-US" altLang="ko-KR" sz="900" b="1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안전하게 계약 유지하기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25612" y="5108003"/>
            <a:ext cx="4368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100" b="1" spc="-70">
                <a:latin typeface="맑은 고딕" panose="020B0503020000020004" pitchFamily="50" charset="-127"/>
              </a:rPr>
              <a:t>총 </a:t>
            </a:r>
            <a:r>
              <a:rPr lang="en-US" altLang="ko-KR" sz="1100" b="1" u="sng" spc="-70">
                <a:latin typeface="맑은 고딕" panose="020B0503020000020004" pitchFamily="50" charset="-127"/>
              </a:rPr>
              <a:t>8,676</a:t>
            </a:r>
            <a:r>
              <a:rPr lang="ko-KR" altLang="en-US" sz="11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1100" b="1" spc="-70">
                <a:latin typeface="맑은 고딕" panose="020B0503020000020004" pitchFamily="50" charset="-127"/>
              </a:rPr>
              <a:t>께 </a:t>
            </a:r>
            <a:r>
              <a:rPr lang="ko-KR" altLang="en-US" sz="11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건강한 행복 안겨드리는 </a:t>
            </a:r>
            <a:r>
              <a:rPr lang="ko-KR" altLang="en-US" sz="1100" b="1" spc="-70">
                <a:latin typeface="맑은 고딕" panose="020B0503020000020004" pitchFamily="50" charset="-127"/>
              </a:rPr>
              <a:t>푸짐한 경품 계획</a:t>
            </a:r>
            <a:r>
              <a:rPr lang="en-US" altLang="ko-KR" sz="1100" b="1" spc="-70">
                <a:latin typeface="맑은 고딕" panose="020B0503020000020004" pitchFamily="50" charset="-127"/>
              </a:rPr>
              <a:t>, </a:t>
            </a:r>
            <a:r>
              <a:rPr lang="ko-KR" altLang="en-US" sz="11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1100" b="1" spc="-70">
                <a:latin typeface="맑은 고딕" panose="020B0503020000020004" pitchFamily="50" charset="-127"/>
              </a:rPr>
              <a:t>!</a:t>
            </a:r>
          </a:p>
        </p:txBody>
      </p:sp>
      <p:grpSp>
        <p:nvGrpSpPr>
          <p:cNvPr id="60" name="그룹 59"/>
          <p:cNvGrpSpPr/>
          <p:nvPr/>
        </p:nvGrpSpPr>
        <p:grpSpPr>
          <a:xfrm rot="5400000">
            <a:off x="3738149" y="5465918"/>
            <a:ext cx="143096" cy="140669"/>
            <a:chOff x="2695099" y="-361950"/>
            <a:chExt cx="177495" cy="209550"/>
          </a:xfrm>
          <a:solidFill>
            <a:schemeClr val="bg1">
              <a:lumMod val="50000"/>
            </a:schemeClr>
          </a:solidFill>
        </p:grpSpPr>
        <p:sp>
          <p:nvSpPr>
            <p:cNvPr id="61" name="갈매기형 수장 60"/>
            <p:cNvSpPr/>
            <p:nvPr/>
          </p:nvSpPr>
          <p:spPr>
            <a:xfrm>
              <a:off x="2774963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2695099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-4401"/>
            <a:ext cx="1275091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1891" y="305684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728103" y="340127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2579" y="339075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3081511" y="482807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4056127" y="367058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2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174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(1/4) - 2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번째 이벤트 미진행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60730"/>
              </p:ext>
            </p:extLst>
          </p:nvPr>
        </p:nvGraphicFramePr>
        <p:xfrm>
          <a:off x="7691267" y="304800"/>
          <a:ext cx="2160000" cy="2060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건강관리이벤트 상단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번째 이벤트 미진행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9267" y="4244784"/>
            <a:ext cx="7500862" cy="26132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267" y="436175"/>
            <a:ext cx="7500862" cy="38086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674013" y="608585"/>
            <a:ext cx="1744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준법감시인 확인필 제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2020-M00456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7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2135" y="1894283"/>
            <a:ext cx="397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 다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87111" y="1581353"/>
            <a:ext cx="3445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900" spc="1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46323" y="251569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63029" y="3157612"/>
            <a:ext cx="6493338" cy="1688041"/>
            <a:chOff x="1940061" y="3157612"/>
            <a:chExt cx="6493338" cy="1688041"/>
          </a:xfrm>
        </p:grpSpPr>
        <p:sp>
          <p:nvSpPr>
            <p:cNvPr id="50" name="직사각형 49"/>
            <p:cNvSpPr/>
            <p:nvPr/>
          </p:nvSpPr>
          <p:spPr>
            <a:xfrm>
              <a:off x="1940061" y="3157612"/>
              <a:ext cx="2075658" cy="16880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52400" dist="38100" dir="5400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56328" y="3521669"/>
              <a:ext cx="6431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05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105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46148" y="3973734"/>
              <a:ext cx="1263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주기적으로 안내받아</a:t>
              </a:r>
              <a:endParaRPr lang="en-US" altLang="ko-KR" sz="900" b="1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치아건강에 도움받기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53826" y="3496364"/>
              <a:ext cx="2075658" cy="13492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94138" y="3647159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2207" y="3973734"/>
              <a:ext cx="1378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건강한 경품 계획</a:t>
              </a:r>
              <a:r>
                <a:rPr lang="en-US" altLang="ko-KR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en-US" altLang="ko-KR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11</a:t>
              </a:r>
              <a:r>
                <a:rPr lang="ko-KR" altLang="en-US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월 </a:t>
              </a:r>
              <a:r>
                <a:rPr lang="en-US" altLang="ko-KR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18</a:t>
              </a:r>
              <a:r>
                <a:rPr lang="ko-KR" altLang="en-US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일 공개됩니다</a:t>
              </a:r>
              <a:r>
                <a:rPr lang="en-US" altLang="ko-KR" sz="900" b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  <a:endPara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57741" y="3496364"/>
              <a:ext cx="2075658" cy="13492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12293" y="3647159"/>
              <a:ext cx="7665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900" spc="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082" y="3973734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내 정보 업데이트해서</a:t>
              </a:r>
              <a:endParaRPr lang="en-US" altLang="ko-KR" sz="900" b="1"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900" b="1">
                  <a:latin typeface="맑은 고딕" panose="020B0503020000020004" pitchFamily="50" charset="-127"/>
                </a:rPr>
                <a:t>안전하게 계약 유지하기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5973" y="5108003"/>
            <a:ext cx="4327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1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1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8,676</a:t>
            </a:r>
            <a:r>
              <a:rPr lang="ko-KR" altLang="en-US" sz="11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1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께 </a:t>
            </a:r>
            <a:r>
              <a:rPr lang="ko-KR" altLang="en-US" sz="1100" b="1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건강한 행복 안겨드리는 </a:t>
            </a:r>
            <a:r>
              <a:rPr lang="ko-KR" altLang="en-US" sz="11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푸짐한 경품 계획</a:t>
            </a:r>
            <a:r>
              <a:rPr lang="en-US" altLang="ko-KR" sz="11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놓치지 마세요</a:t>
            </a:r>
            <a:r>
              <a:rPr lang="en-US" altLang="ko-KR" sz="11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60" name="그룹 59"/>
          <p:cNvGrpSpPr/>
          <p:nvPr/>
        </p:nvGrpSpPr>
        <p:grpSpPr>
          <a:xfrm rot="5400000">
            <a:off x="3738149" y="5465918"/>
            <a:ext cx="143096" cy="140669"/>
            <a:chOff x="2695099" y="-361950"/>
            <a:chExt cx="177495" cy="209550"/>
          </a:xfrm>
          <a:solidFill>
            <a:schemeClr val="bg1">
              <a:lumMod val="50000"/>
            </a:schemeClr>
          </a:solidFill>
        </p:grpSpPr>
        <p:sp>
          <p:nvSpPr>
            <p:cNvPr id="61" name="갈매기형 수장 60"/>
            <p:cNvSpPr/>
            <p:nvPr/>
          </p:nvSpPr>
          <p:spPr>
            <a:xfrm>
              <a:off x="2774963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2695099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-4401"/>
            <a:ext cx="1275091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728103" y="340127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4056127" y="367058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1"/>
          <p:cNvSpPr/>
          <p:nvPr/>
        </p:nvSpPr>
        <p:spPr>
          <a:xfrm>
            <a:off x="3236061" y="4799191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403267" y="2498292"/>
            <a:ext cx="509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/>
              <a:t>1. </a:t>
            </a:r>
            <a:r>
              <a:rPr lang="ko-KR" altLang="en-US" sz="2800" b="1" smtClean="0"/>
              <a:t>스마일케어 구독 신청 이벤트</a:t>
            </a:r>
            <a:endParaRPr lang="en-US" altLang="ko-KR" sz="2800" b="1" smtClean="0"/>
          </a:p>
        </p:txBody>
      </p:sp>
    </p:spTree>
    <p:extLst>
      <p:ext uri="{BB962C8B-B14F-4D97-AF65-F5344CB8AC3E}">
        <p14:creationId xmlns:p14="http://schemas.microsoft.com/office/powerpoint/2010/main" val="38614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504179" y="2915104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구독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비 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6546" y="322359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스마일케어 구독 프로세스</a:t>
            </a:r>
            <a:endParaRPr lang="ko-KR" altLang="en-US" sz="1100" b="1"/>
          </a:p>
        </p:txBody>
      </p:sp>
      <p:cxnSp>
        <p:nvCxnSpPr>
          <p:cNvPr id="25" name="직선 화살표 연결선 24"/>
          <p:cNvCxnSpPr>
            <a:stCxn id="179" idx="3"/>
            <a:endCxn id="48" idx="1"/>
          </p:cNvCxnSpPr>
          <p:nvPr/>
        </p:nvCxnSpPr>
        <p:spPr>
          <a:xfrm>
            <a:off x="1800323" y="3077104"/>
            <a:ext cx="61410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54164" y="1752600"/>
            <a:ext cx="1296144" cy="5840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기 이벤트 참여완료 안내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타 이벤트 참여 요청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64546" y="3818663"/>
            <a:ext cx="129614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구독 및 참여 완료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6118160" y="2789072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구독</a:t>
            </a:r>
            <a:r>
              <a:rPr lang="en-US" altLang="ko-KR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6" name="꺾인 연결선 85"/>
          <p:cNvCxnSpPr>
            <a:stCxn id="62" idx="2"/>
            <a:endCxn id="60" idx="1"/>
          </p:cNvCxnSpPr>
          <p:nvPr/>
        </p:nvCxnSpPr>
        <p:spPr>
          <a:xfrm rot="5400000" flipH="1" flipV="1">
            <a:off x="3869352" y="2306258"/>
            <a:ext cx="1477962" cy="3019653"/>
          </a:xfrm>
          <a:prstGeom prst="bentConnector4">
            <a:avLst>
              <a:gd name="adj1" fmla="val -15467"/>
              <a:gd name="adj2" fmla="val 60731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46579" y="286795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48" name="순서도: 판단 47"/>
          <p:cNvSpPr/>
          <p:nvPr/>
        </p:nvSpPr>
        <p:spPr>
          <a:xfrm>
            <a:off x="2414431" y="2789072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인증키</a:t>
            </a:r>
            <a:endParaRPr lang="en-US" altLang="ko-KR" sz="900" spc="-4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유효 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50435" y="4120893"/>
            <a:ext cx="1296144" cy="4341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본인인증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73310" y="334723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cxnSp>
        <p:nvCxnSpPr>
          <p:cNvPr id="100" name="직선 화살표 연결선 99"/>
          <p:cNvCxnSpPr>
            <a:stCxn id="48" idx="3"/>
            <a:endCxn id="60" idx="1"/>
          </p:cNvCxnSpPr>
          <p:nvPr/>
        </p:nvCxnSpPr>
        <p:spPr>
          <a:xfrm>
            <a:off x="3782583" y="3077104"/>
            <a:ext cx="23355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2"/>
            <a:endCxn id="62" idx="0"/>
          </p:cNvCxnSpPr>
          <p:nvPr/>
        </p:nvCxnSpPr>
        <p:spPr>
          <a:xfrm>
            <a:off x="3098507" y="3365136"/>
            <a:ext cx="0" cy="75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60" idx="0"/>
            <a:endCxn id="49" idx="2"/>
          </p:cNvCxnSpPr>
          <p:nvPr/>
        </p:nvCxnSpPr>
        <p:spPr>
          <a:xfrm flipV="1">
            <a:off x="6802236" y="2336667"/>
            <a:ext cx="0" cy="4524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965044" y="291277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관심키워드 선택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>
            <a:stCxn id="60" idx="3"/>
            <a:endCxn id="130" idx="1"/>
          </p:cNvCxnSpPr>
          <p:nvPr/>
        </p:nvCxnSpPr>
        <p:spPr>
          <a:xfrm flipV="1">
            <a:off x="7486312" y="3074777"/>
            <a:ext cx="478732" cy="2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0" idx="2"/>
            <a:endCxn id="26" idx="0"/>
          </p:cNvCxnSpPr>
          <p:nvPr/>
        </p:nvCxnSpPr>
        <p:spPr>
          <a:xfrm flipH="1">
            <a:off x="8612618" y="3236777"/>
            <a:ext cx="498" cy="5818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580438" y="258873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434906" y="285933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504179" y="5368416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구독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8" name="꺾인 연결선 147"/>
          <p:cNvCxnSpPr>
            <a:stCxn id="147" idx="3"/>
            <a:endCxn id="60" idx="1"/>
          </p:cNvCxnSpPr>
          <p:nvPr/>
        </p:nvCxnSpPr>
        <p:spPr>
          <a:xfrm flipV="1">
            <a:off x="1800323" y="3077104"/>
            <a:ext cx="4317837" cy="2453312"/>
          </a:xfrm>
          <a:prstGeom prst="bentConnector3">
            <a:avLst>
              <a:gd name="adj1" fmla="val 7255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6154164" y="1445464"/>
            <a:ext cx="1296144" cy="304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latin typeface="+mj-ea"/>
              </a:rPr>
              <a:t>ET-020103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450435" y="3816085"/>
            <a:ext cx="1296144" cy="304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latin typeface="+mj-ea"/>
              </a:rPr>
              <a:t>ET-010100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964546" y="2607968"/>
            <a:ext cx="1296144" cy="304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900" smtClean="0">
                <a:solidFill>
                  <a:prstClr val="black"/>
                </a:solidFill>
                <a:latin typeface="+mj-ea"/>
              </a:rPr>
              <a:t>ET-010300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256546" y="322359"/>
            <a:ext cx="2140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스마일케어 구독 이벤트 </a:t>
            </a:r>
            <a:r>
              <a:rPr lang="en-US" altLang="ko-KR" sz="1100" b="1" smtClean="0"/>
              <a:t>journey</a:t>
            </a:r>
            <a:endParaRPr lang="ko-KR" altLang="en-US" sz="11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2" y="1417783"/>
            <a:ext cx="1790700" cy="31228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56546" y="97429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1. </a:t>
            </a:r>
            <a:r>
              <a:rPr lang="ko-KR" altLang="en-US" sz="1100" b="1" smtClean="0"/>
              <a:t>구독이벤트 인지</a:t>
            </a:r>
            <a:endParaRPr lang="ko-KR" altLang="en-US" sz="1100" b="1"/>
          </a:p>
        </p:txBody>
      </p:sp>
      <p:pic>
        <p:nvPicPr>
          <p:cNvPr id="48" name="Picture 2" descr="C:\Users\netive\Downloads\tap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8" y="2143156"/>
            <a:ext cx="367854" cy="3678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28813" y="974292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2. </a:t>
            </a:r>
            <a:r>
              <a:rPr lang="ko-KR" altLang="en-US" sz="1100" b="1" smtClean="0"/>
              <a:t>본인인증 진행</a:t>
            </a:r>
            <a:endParaRPr lang="ko-KR" altLang="en-US" sz="1100" b="1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32" y="1417783"/>
            <a:ext cx="1790700" cy="31228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23632" y="1417783"/>
            <a:ext cx="1790700" cy="3122841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048" y="1922577"/>
            <a:ext cx="1303867" cy="1176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40213" y="974292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3. </a:t>
            </a:r>
            <a:r>
              <a:rPr lang="ko-KR" altLang="en-US" sz="1100" b="1" smtClean="0"/>
              <a:t>관심카테고리설정</a:t>
            </a:r>
            <a:endParaRPr lang="ko-KR" altLang="en-US" sz="1100" b="1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32" y="1417783"/>
            <a:ext cx="1790700" cy="312284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5135032" y="1417783"/>
            <a:ext cx="1790700" cy="3122841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78448" y="1922577"/>
            <a:ext cx="1303867" cy="1176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관심카테고리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51613" y="97429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4. </a:t>
            </a:r>
            <a:r>
              <a:rPr lang="ko-KR" altLang="en-US" sz="1100" b="1" smtClean="0"/>
              <a:t>구독이벤트 완료</a:t>
            </a:r>
            <a:endParaRPr lang="ko-KR" altLang="en-US" sz="1100" b="1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32" y="1417783"/>
            <a:ext cx="1790700" cy="312284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7446432" y="1417783"/>
            <a:ext cx="1790700" cy="3122841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9848" y="1922577"/>
            <a:ext cx="1303867" cy="1176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및 이벤트참여완료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이벤트 안내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stCxn id="48" idx="3"/>
          </p:cNvCxnSpPr>
          <p:nvPr/>
        </p:nvCxnSpPr>
        <p:spPr>
          <a:xfrm>
            <a:off x="1297822" y="2327083"/>
            <a:ext cx="1525809" cy="7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" idx="3"/>
            <a:endCxn id="57" idx="1"/>
          </p:cNvCxnSpPr>
          <p:nvPr/>
        </p:nvCxnSpPr>
        <p:spPr>
          <a:xfrm>
            <a:off x="4614332" y="2979204"/>
            <a:ext cx="520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8" idx="3"/>
            <a:endCxn id="63" idx="1"/>
          </p:cNvCxnSpPr>
          <p:nvPr/>
        </p:nvCxnSpPr>
        <p:spPr>
          <a:xfrm>
            <a:off x="6925732" y="2979204"/>
            <a:ext cx="520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51613" y="4809155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이벤트가 완료된 이후</a:t>
            </a:r>
            <a:r>
              <a:rPr lang="en-US" altLang="ko-KR" sz="1100" b="1" smtClean="0"/>
              <a:t>,</a:t>
            </a:r>
          </a:p>
          <a:p>
            <a:r>
              <a:rPr lang="ko-KR" altLang="en-US" sz="1100" b="1" smtClean="0"/>
              <a:t>팝업을 닫으면 </a:t>
            </a:r>
            <a:r>
              <a:rPr lang="en-US" altLang="ko-KR" sz="1100" b="1" smtClean="0"/>
              <a:t>2</a:t>
            </a:r>
            <a:r>
              <a:rPr lang="ko-KR" altLang="en-US" sz="1100" b="1" smtClean="0"/>
              <a:t>번째 이벤트</a:t>
            </a:r>
            <a:endParaRPr lang="en-US" altLang="ko-KR" sz="1100" b="1" smtClean="0"/>
          </a:p>
          <a:p>
            <a:r>
              <a:rPr lang="ko-KR" altLang="en-US" sz="1100" b="1" smtClean="0"/>
              <a:t>페이지가 자동롤링 되면서</a:t>
            </a:r>
            <a:endParaRPr lang="en-US" altLang="ko-KR" sz="1100" b="1" smtClean="0"/>
          </a:p>
          <a:p>
            <a:r>
              <a:rPr lang="ko-KR" altLang="en-US" sz="1100" b="1" smtClean="0"/>
              <a:t>연계 진행이 가능하도록 함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8783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64" name="직사각형 63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702815" y="436176"/>
              <a:ext cx="4427530" cy="477371"/>
              <a:chOff x="4153825" y="3496364"/>
              <a:chExt cx="4427530" cy="477371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7" name="직선 연결선 96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65196" y="1337796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10"/>
              <a:ext cx="576738" cy="1021993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1994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(1/2)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5335"/>
              </p:ext>
            </p:extLst>
          </p:nvPr>
        </p:nvGraphicFramePr>
        <p:xfrm>
          <a:off x="7691267" y="304800"/>
          <a:ext cx="2160000" cy="338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이벤트 배너 및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903327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003587" y="340494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1906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2868" y="2309587"/>
            <a:ext cx="4003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치아백과사전  </a:t>
            </a:r>
            <a:r>
              <a:rPr lang="en-US" altLang="ko-KR" sz="10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카톡으로 </a:t>
            </a:r>
            <a:r>
              <a:rPr lang="ko-KR" altLang="en-US" sz="10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확인가능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지식검색그만</a:t>
            </a:r>
            <a:r>
              <a:rPr lang="en-US" altLang="ko-KR" sz="10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!</a:t>
            </a:r>
            <a:endParaRPr lang="en-US" altLang="ko-KR" sz="10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2868" y="2604791"/>
            <a:ext cx="395364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구독해서 </a:t>
            </a:r>
            <a:r>
              <a:rPr lang="ko-KR" altLang="en-US" sz="10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치아건강에 도움되는 알찬 정보와</a:t>
            </a:r>
            <a:endParaRPr lang="en-US" altLang="ko-KR" sz="10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603</a:t>
            </a:r>
            <a:r>
              <a:rPr lang="ko-KR" altLang="en-US" sz="10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10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건강한 행복 안겨드리는 푸짐한 경품이벤트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참여해보세요</a:t>
            </a:r>
            <a:r>
              <a: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직사각형 1"/>
          <p:cNvSpPr/>
          <p:nvPr/>
        </p:nvSpPr>
        <p:spPr>
          <a:xfrm>
            <a:off x="2167809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1"/>
          <p:cNvSpPr/>
          <p:nvPr/>
        </p:nvSpPr>
        <p:spPr>
          <a:xfrm>
            <a:off x="4557836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1"/>
          <p:cNvSpPr/>
          <p:nvPr/>
        </p:nvSpPr>
        <p:spPr>
          <a:xfrm>
            <a:off x="6672674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1"/>
          <p:cNvSpPr/>
          <p:nvPr/>
        </p:nvSpPr>
        <p:spPr>
          <a:xfrm>
            <a:off x="3226183" y="2040967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1"/>
          <p:cNvSpPr/>
          <p:nvPr/>
        </p:nvSpPr>
        <p:spPr>
          <a:xfrm>
            <a:off x="1809951" y="2353959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1"/>
          <p:cNvSpPr/>
          <p:nvPr/>
        </p:nvSpPr>
        <p:spPr>
          <a:xfrm>
            <a:off x="3390059" y="2564187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4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1072" y="6355365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구독으로 이벤트 참여하기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65196" y="670920"/>
            <a:ext cx="6323020" cy="2545625"/>
            <a:chOff x="-6299938" y="11120498"/>
            <a:chExt cx="6323020" cy="2545625"/>
          </a:xfrm>
        </p:grpSpPr>
        <p:sp>
          <p:nvSpPr>
            <p:cNvPr id="69" name="TextBox 68"/>
            <p:cNvSpPr txBox="1"/>
            <p:nvPr/>
          </p:nvSpPr>
          <p:spPr>
            <a:xfrm>
              <a:off x="-5157422" y="11120498"/>
              <a:ext cx="4182876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 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구독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누구나 신청가능합니다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]</a:t>
              </a: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-1345395" y="13418746"/>
              <a:ext cx="1324212" cy="247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더 알아보기</a:t>
              </a:r>
              <a:endPara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-5842174" y="11951299"/>
              <a:ext cx="892871" cy="888116"/>
              <a:chOff x="1328739" y="4667177"/>
              <a:chExt cx="478873" cy="476323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-6299938" y="1297962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치아건강에 필요한</a:t>
              </a:r>
              <a:r>
                <a:rPr lang="en-US" altLang="ko-KR" sz="900"/>
                <a:t> </a:t>
              </a:r>
              <a:r>
                <a:rPr lang="ko-KR" altLang="en-US" sz="900" smtClean="0"/>
                <a:t>다양한 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정보를 알기 쉽게 안내해드려요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-3472936" y="11951299"/>
              <a:ext cx="892871" cy="888116"/>
              <a:chOff x="1328739" y="4667177"/>
              <a:chExt cx="478873" cy="476323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-4001229" y="12979622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FF0000"/>
                  </a:solidFill>
                </a:rPr>
                <a:t>치과 전문의의 </a:t>
              </a:r>
              <a:endParaRPr lang="en-US" altLang="ko-KR" sz="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900" dirty="0" smtClean="0"/>
                <a:t>전문적인 지식도 확인할 수 있어요</a:t>
              </a:r>
              <a:r>
                <a:rPr lang="en-US" altLang="ko-KR" sz="900" dirty="0"/>
                <a:t>!</a:t>
              </a: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-1132102" y="11951299"/>
              <a:ext cx="892871" cy="888116"/>
              <a:chOff x="1328739" y="4667177"/>
              <a:chExt cx="478873" cy="47632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-1403912" y="12979622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내 치아건강을 체크하고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맞춤 정보 제공해드려요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649932" y="3612835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5609" y="3794967"/>
            <a:ext cx="457368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050" smtClean="0"/>
              <a:t>이벤트 응모기간 </a:t>
            </a:r>
            <a:r>
              <a:rPr lang="en-US" altLang="ko-KR" sz="1050" smtClean="0"/>
              <a:t>: 2020.11.04 ~ 12.09</a:t>
            </a:r>
          </a:p>
          <a:p>
            <a:pPr>
              <a:spcBef>
                <a:spcPts val="800"/>
              </a:spcBef>
            </a:pPr>
            <a:r>
              <a:rPr lang="ko-KR" altLang="en-US" sz="1050" smtClean="0"/>
              <a:t>응모 방법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기간 내 스마일케어 구독 신청하신 분</a:t>
            </a:r>
            <a:r>
              <a:rPr lang="en-US" altLang="ko-KR" sz="1050" smtClean="0"/>
              <a:t>(1</a:t>
            </a:r>
            <a:r>
              <a:rPr lang="ko-KR" altLang="en-US" sz="1050" smtClean="0"/>
              <a:t>인 </a:t>
            </a:r>
            <a:r>
              <a:rPr lang="en-US" altLang="ko-KR" sz="1050" smtClean="0"/>
              <a:t>1</a:t>
            </a:r>
            <a:r>
              <a:rPr lang="ko-KR" altLang="en-US" sz="1050" smtClean="0"/>
              <a:t>회</a:t>
            </a:r>
            <a:r>
              <a:rPr lang="en-US" altLang="ko-KR" sz="1050" smtClean="0"/>
              <a:t>) </a:t>
            </a:r>
            <a:r>
              <a:rPr lang="ko-KR" altLang="en-US" sz="1050" smtClean="0"/>
              <a:t>자동 응모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선정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참여 대상자 중 추첨으로 당첨자 선정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발표 </a:t>
            </a:r>
            <a:r>
              <a:rPr lang="en-US" altLang="ko-KR" sz="1050" smtClean="0"/>
              <a:t>: 2020.12.16 / </a:t>
            </a:r>
            <a:r>
              <a:rPr lang="ko-KR" altLang="en-US" sz="1050" smtClean="0"/>
              <a:t>라이나생명 케어라운지 이벤트 게시판</a:t>
            </a:r>
            <a:endParaRPr lang="en-US" altLang="ko-KR" sz="1050" smtClean="0"/>
          </a:p>
        </p:txBody>
      </p:sp>
      <p:sp>
        <p:nvSpPr>
          <p:cNvPr id="88" name="TextBox 87"/>
          <p:cNvSpPr txBox="1"/>
          <p:nvPr/>
        </p:nvSpPr>
        <p:spPr>
          <a:xfrm>
            <a:off x="935609" y="503727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959830" y="5231428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8026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(2/2)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02835"/>
              </p:ext>
            </p:extLst>
          </p:nvPr>
        </p:nvGraphicFramePr>
        <p:xfrm>
          <a:off x="7691267" y="304800"/>
          <a:ext cx="2160000" cy="349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이벤트 배너 및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스마일케어 페이지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새창띄움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이벤트 이탈 최소화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1809750"/>
            <a:ext cx="1275091" cy="123833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787447" y="290816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32810" y="626694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1"/>
          <p:cNvSpPr/>
          <p:nvPr/>
        </p:nvSpPr>
        <p:spPr>
          <a:xfrm>
            <a:off x="3799150" y="2226260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9267" y="436175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841559" y="436176"/>
            <a:ext cx="6288786" cy="477371"/>
            <a:chOff x="2292569" y="3496364"/>
            <a:chExt cx="6288786" cy="477371"/>
          </a:xfrm>
        </p:grpSpPr>
        <p:sp>
          <p:nvSpPr>
            <p:cNvPr id="91" name="TextBox 90"/>
            <p:cNvSpPr txBox="1"/>
            <p:nvPr/>
          </p:nvSpPr>
          <p:spPr>
            <a:xfrm>
              <a:off x="2292569" y="3628109"/>
              <a:ext cx="1508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1: </a:t>
              </a: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치아건강 구독받기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90918" y="3628109"/>
              <a:ext cx="17395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2:</a:t>
              </a: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지인에게 정보 공유하기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0443" y="3628109"/>
              <a:ext cx="1568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 : </a:t>
              </a: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업데이트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8704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이벤트참여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823562" y="968798"/>
            <a:ext cx="6048000" cy="55100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47170" y="1125412"/>
            <a:ext cx="27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신청하기</a:t>
            </a:r>
            <a:endParaRPr lang="en-US" altLang="ko-KR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47170" y="1614780"/>
            <a:ext cx="2836033" cy="433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en-US" altLang="ko-KR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세까지 튼튼한 치아건강을 위한 특별한 이야기</a:t>
            </a:r>
            <a:endParaRPr lang="en-US" altLang="ko-KR" sz="9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전문가가 전해드리는 알기 쉬운 알찬 정보가 찾아갑니다</a:t>
            </a:r>
            <a:r>
              <a:rPr lang="en-US" altLang="ko-KR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1067791" y="2456204"/>
            <a:ext cx="2555172" cy="1800000"/>
            <a:chOff x="463248" y="3283242"/>
            <a:chExt cx="837632" cy="863600"/>
          </a:xfrm>
        </p:grpSpPr>
        <p:sp>
          <p:nvSpPr>
            <p:cNvPr id="138" name="직사각형 137"/>
            <p:cNvSpPr/>
            <p:nvPr/>
          </p:nvSpPr>
          <p:spPr>
            <a:xfrm>
              <a:off x="463248" y="3283242"/>
              <a:ext cx="837632" cy="863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463248" y="3283242"/>
              <a:ext cx="837632" cy="86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덧셈 기호 140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919562" y="968798"/>
            <a:ext cx="2952000" cy="55100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4055728" y="1125412"/>
            <a:ext cx="2599834" cy="533524"/>
            <a:chOff x="3568009" y="1106500"/>
            <a:chExt cx="2599834" cy="533524"/>
          </a:xfrm>
        </p:grpSpPr>
        <p:sp>
          <p:nvSpPr>
            <p:cNvPr id="144" name="TextBox 143"/>
            <p:cNvSpPr txBox="1"/>
            <p:nvPr/>
          </p:nvSpPr>
          <p:spPr>
            <a:xfrm>
              <a:off x="3568009" y="1106500"/>
              <a:ext cx="3462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431562" y="2568508"/>
            <a:ext cx="1224000" cy="324000"/>
            <a:chOff x="452500" y="1394768"/>
            <a:chExt cx="1080000" cy="252000"/>
          </a:xfrm>
        </p:grpSpPr>
        <p:sp>
          <p:nvSpPr>
            <p:cNvPr id="148" name="양쪽 모서리가 둥근 사각형 147"/>
            <p:cNvSpPr/>
            <p:nvPr/>
          </p:nvSpPr>
          <p:spPr>
            <a:xfrm rot="16200000">
              <a:off x="59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</a:t>
              </a:r>
              <a:endParaRPr lang="ko-KR" altLang="en-US" sz="9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 rot="5400000">
              <a:off x="1136500" y="1250768"/>
              <a:ext cx="252000" cy="540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</a:t>
              </a:r>
              <a:endParaRPr lang="ko-KR" altLang="en-US" sz="900" spc="-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 rot="5400000">
              <a:off x="630250" y="1217018"/>
              <a:ext cx="252000" cy="6075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</a:t>
              </a:r>
              <a:endParaRPr lang="ko-KR" altLang="en-US" sz="9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052900" y="2357140"/>
            <a:ext cx="1310758" cy="563809"/>
            <a:chOff x="3332485" y="3489480"/>
            <a:chExt cx="1310758" cy="563809"/>
          </a:xfrm>
        </p:grpSpPr>
        <p:sp>
          <p:nvSpPr>
            <p:cNvPr id="152" name="TextBox 151"/>
            <p:cNvSpPr txBox="1"/>
            <p:nvPr/>
          </p:nvSpPr>
          <p:spPr>
            <a:xfrm>
              <a:off x="3332485" y="3489480"/>
              <a:ext cx="5078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419243" y="3693289"/>
              <a:ext cx="1224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20100101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4055728" y="3003289"/>
            <a:ext cx="2599834" cy="565935"/>
            <a:chOff x="3568009" y="2526595"/>
            <a:chExt cx="2599834" cy="565935"/>
          </a:xfrm>
        </p:grpSpPr>
        <p:sp>
          <p:nvSpPr>
            <p:cNvPr id="155" name="TextBox 154"/>
            <p:cNvSpPr txBox="1"/>
            <p:nvPr/>
          </p:nvSpPr>
          <p:spPr>
            <a:xfrm>
              <a:off x="3568009" y="2526595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647843" y="2732530"/>
              <a:ext cx="1548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5267843" y="2732530"/>
              <a:ext cx="90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발송</a:t>
              </a:r>
              <a:endParaRPr lang="ko-KR" altLang="en-US" sz="9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055728" y="3651564"/>
            <a:ext cx="2599834" cy="569524"/>
            <a:chOff x="4055728" y="4334606"/>
            <a:chExt cx="2599834" cy="569524"/>
          </a:xfrm>
        </p:grpSpPr>
        <p:grpSp>
          <p:nvGrpSpPr>
            <p:cNvPr id="159" name="그룹 158"/>
            <p:cNvGrpSpPr/>
            <p:nvPr/>
          </p:nvGrpSpPr>
          <p:grpSpPr>
            <a:xfrm>
              <a:off x="4055728" y="4334606"/>
              <a:ext cx="2599834" cy="569524"/>
              <a:chOff x="3602644" y="3489489"/>
              <a:chExt cx="2599834" cy="569524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3602644" y="3489489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3682478" y="3699013"/>
                <a:ext cx="2520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6119963" y="4613254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800" spc="-50" dirty="0">
                <a:solidFill>
                  <a:srgbClr val="018BE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1" name="Picture 4" descr="C:\Users\Netive\Desktop\958608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99" y="4657976"/>
              <a:ext cx="126000" cy="12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그룹 163"/>
          <p:cNvGrpSpPr/>
          <p:nvPr/>
        </p:nvGrpSpPr>
        <p:grpSpPr>
          <a:xfrm>
            <a:off x="4055728" y="1741276"/>
            <a:ext cx="2599834" cy="533524"/>
            <a:chOff x="3568009" y="1106500"/>
            <a:chExt cx="2599834" cy="533524"/>
          </a:xfrm>
        </p:grpSpPr>
        <p:sp>
          <p:nvSpPr>
            <p:cNvPr id="165" name="TextBox 164"/>
            <p:cNvSpPr txBox="1"/>
            <p:nvPr/>
          </p:nvSpPr>
          <p:spPr>
            <a:xfrm>
              <a:off x="3568009" y="1106500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이메일주</a:t>
              </a:r>
              <a:r>
                <a:rPr lang="ko-KR" altLang="en-US" sz="700" b="1" spc="-7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hong@lina.co.kr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944888" y="24568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03535" y="5402673"/>
            <a:ext cx="2520000" cy="12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hanmail.com</a:t>
            </a:r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nate.com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gmail.com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hong@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daum.net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8744" y="5077522"/>
            <a:ext cx="2520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404922" y="497187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565068" y="24568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709084" y="310496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930188" y="3140968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3947474" y="37530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5961112" y="375303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3947474" y="425709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3944888" y="184482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3947474" y="105025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41444"/>
              </p:ext>
            </p:extLst>
          </p:nvPr>
        </p:nvGraphicFramePr>
        <p:xfrm>
          <a:off x="7691267" y="304800"/>
          <a:ext cx="21600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 입력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“@”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대표 도메인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자리 입력 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20201212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성별 라디오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제외한 번호 입력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자동 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-’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핸드폰번호 유효성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 정상 처리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인증번호가 정상적으로 발송되었습니다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발송후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재발송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자리 입력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입력제한시간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 발송 성공 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 초과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시간초과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텍스트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전체동의 클릭 시 전체 약관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개별 약관 클릭 시 약관상세보기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구독신청하기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 유효성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오류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포커싱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입력오류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정확히 입력해 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미체크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개인정보 수집 및 이용에 동의해주세요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성공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구독 신청되었습니다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4135562" y="6176893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신청하기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130163" y="4334907"/>
            <a:ext cx="3089520" cy="1720813"/>
            <a:chOff x="4064328" y="1263364"/>
            <a:chExt cx="3089520" cy="172081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328" y="1315150"/>
              <a:ext cx="159345" cy="159345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23200" y="1263364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이용 동의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24841" y="1491461"/>
              <a:ext cx="2929007" cy="149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spc="-5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spc="-50">
                  <a:latin typeface="맑은 고딕" panose="020B0503020000020004" pitchFamily="50" charset="-127"/>
                </a:rPr>
                <a:t>개인정보 수집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spc="-5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spc="-50" smtClean="0">
                  <a:latin typeface="맑은 고딕" panose="020B0503020000020004" pitchFamily="50" charset="-127"/>
                </a:rPr>
                <a:t>동의         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700" spc="-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</a:t>
              </a:r>
              <a:r>
                <a:rPr lang="ko-KR" altLang="en-US" sz="700" spc="-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/>
                <a:t>생년월일</a:t>
              </a:r>
              <a:r>
                <a:rPr lang="en-US" altLang="ko-KR" sz="700" spc="-50" dirty="0"/>
                <a:t>, 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smtClean="0"/>
                <a:t>휴대폰번호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smtClean="0"/>
                <a:t>외 </a:t>
              </a:r>
              <a:r>
                <a:rPr lang="en-US" altLang="ko-KR" sz="700" spc="-50" dirty="0" smtClean="0"/>
                <a:t>4</a:t>
              </a:r>
              <a:r>
                <a:rPr lang="ko-KR" altLang="en-US" sz="700" spc="-50" smtClean="0"/>
                <a:t>건</a:t>
              </a:r>
              <a:r>
                <a:rPr lang="en-US" altLang="ko-KR" sz="700" spc="-50" dirty="0" smtClean="0"/>
                <a:t>)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smtClean="0">
                  <a:latin typeface="맑은 고딕" panose="020B0503020000020004" pitchFamily="50" charset="-127"/>
                </a:rPr>
                <a:t>동의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700" spc="-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</a:t>
              </a:r>
              <a:r>
                <a:rPr lang="ko-KR" altLang="en-US" sz="700" spc="-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계약정보 외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spc="-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] </a:t>
              </a:r>
              <a:r>
                <a:rPr lang="ko-KR" altLang="en-US" sz="700" smtClean="0"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3</a:t>
              </a:r>
              <a:r>
                <a:rPr lang="ko-KR" altLang="en-US" sz="700" smtClean="0">
                  <a:latin typeface="맑은 고딕" panose="020B0503020000020004" pitchFamily="50" charset="-127"/>
                </a:rPr>
                <a:t>자 제공 동의 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r>
                <a:rPr lang="ko-KR" altLang="en-US" sz="700" smtClean="0">
                  <a:latin typeface="맑은 고딕" panose="020B0503020000020004" pitchFamily="50" charset="-127"/>
                </a:rPr>
                <a:t>            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  - </a:t>
              </a:r>
              <a:r>
                <a:rPr lang="ko-KR" altLang="en-US" sz="700" spc="-5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</a:t>
              </a:r>
              <a:r>
                <a:rPr lang="en-US" altLang="ko-KR" sz="700" spc="-50" dirty="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700" spc="-50" smtClean="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/>
                <a:t>성명</a:t>
              </a:r>
              <a:r>
                <a:rPr lang="en-US" altLang="ko-KR" sz="700" spc="-50" dirty="0" smtClean="0"/>
                <a:t>,  </a:t>
              </a:r>
              <a:r>
                <a:rPr lang="ko-KR" altLang="en-US" sz="700" spc="-50" smtClean="0"/>
                <a:t>휴대폰번호</a:t>
              </a:r>
              <a:r>
                <a:rPr lang="en-US" altLang="ko-KR" sz="700" spc="-50" dirty="0" smtClean="0"/>
                <a:t>)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>
                  <a:latin typeface="맑은 고딕" panose="020B0503020000020004" pitchFamily="50" charset="-127"/>
                </a:rPr>
                <a:t>선택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>
                  <a:latin typeface="맑은 고딕" panose="020B0503020000020004" pitchFamily="50" charset="-127"/>
                </a:rPr>
                <a:t>마케팅 활용 이용 </a:t>
              </a:r>
              <a:r>
                <a:rPr lang="ko-KR" altLang="en-US" sz="700" smtClean="0">
                  <a:latin typeface="맑은 고딕" panose="020B0503020000020004" pitchFamily="50" charset="-127"/>
                </a:rPr>
                <a:t>동의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 - </a:t>
              </a:r>
              <a:r>
                <a:rPr lang="ko-KR" altLang="en-US" sz="700" spc="-5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7</a:t>
              </a:r>
              <a:r>
                <a:rPr lang="ko-KR" altLang="en-US" sz="700" spc="-5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/>
                <a:t>생년월일</a:t>
              </a:r>
              <a:r>
                <a:rPr lang="en-US" altLang="ko-KR" sz="700" spc="-50" dirty="0"/>
                <a:t>,  </a:t>
              </a:r>
              <a:r>
                <a:rPr lang="ko-KR" altLang="en-US" sz="700" spc="-50"/>
                <a:t>휴대폰번호</a:t>
              </a:r>
              <a:r>
                <a:rPr lang="en-US" altLang="ko-KR" sz="700" spc="-50" dirty="0"/>
                <a:t> </a:t>
              </a:r>
              <a:r>
                <a:rPr lang="ko-KR" altLang="en-US" sz="700" spc="-50"/>
                <a:t>외 </a:t>
              </a:r>
              <a:r>
                <a:rPr lang="en-US" altLang="ko-KR" sz="700" spc="-50" dirty="0"/>
                <a:t>4</a:t>
              </a:r>
              <a:r>
                <a:rPr lang="ko-KR" altLang="en-US" sz="700" spc="-50"/>
                <a:t>건</a:t>
              </a:r>
              <a:r>
                <a:rPr lang="en-US" altLang="ko-KR" sz="700" spc="-50" dirty="0"/>
                <a:t>)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1554013"/>
              <a:ext cx="92515" cy="9251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1893784"/>
              <a:ext cx="92515" cy="92515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2274376"/>
              <a:ext cx="92515" cy="9251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748" y="2650564"/>
              <a:ext cx="92515" cy="92515"/>
            </a:xfrm>
            <a:prstGeom prst="rect">
              <a:avLst/>
            </a:prstGeom>
          </p:spPr>
        </p:pic>
      </p:grpSp>
      <p:sp>
        <p:nvSpPr>
          <p:cNvPr id="79" name="타원 78"/>
          <p:cNvSpPr/>
          <p:nvPr/>
        </p:nvSpPr>
        <p:spPr>
          <a:xfrm>
            <a:off x="4148365" y="619046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08086" y="140718"/>
            <a:ext cx="2275965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수정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6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개정이력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75691"/>
              </p:ext>
            </p:extLst>
          </p:nvPr>
        </p:nvGraphicFramePr>
        <p:xfrm>
          <a:off x="364067" y="829733"/>
          <a:ext cx="9203263" cy="34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928533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Branded campaign EVENT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화면설계서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사유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검수사항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안내 문구 변경 및 추가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79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검수사항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간편비밀번호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내정보업데이트 순서 및 문구 변경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구독 신청 연계 시 마케팅활용동의 제거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 문구 수급 및 반영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97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9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8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624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728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044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1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4464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케어콘텐츠의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및 홍보 등을 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6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케어콘텐츠의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spc="-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 웹사이트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/Application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정보 등에 대한 분석 및 세분화를 통한 이용자의 서비스 이용 선호도 분석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고객 분석 통계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개인식별정보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ADID, Cookie )</a:t>
                      </a:r>
                      <a:b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선호도 관심정보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클릭정보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분류 정보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구독 서비스 알림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SMS, Email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1064565" y="3904290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하시더라도 당사 홈페이지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(www.lina.co.kr,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구독서비스해재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구독 해지 하실 수 있습니다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80000"/>
              </a:lnSpc>
              <a:spcBef>
                <a:spcPts val="1400"/>
              </a:spcBef>
            </a:pPr>
            <a:endParaRPr lang="en-US" altLang="ko-KR" sz="750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4084890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또는 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웹사이트를 통하여 접속한 고객에 한하여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4437692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3357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 제공을 위한 개인정보 수집 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동의 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8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4455705" cy="360000"/>
            <a:chOff x="1028564" y="1124784"/>
            <a:chExt cx="4311973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 및 개인식별정보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이용 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0537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당사의 계약 조회 및 수집 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이용을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18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 맞춤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케어컨텐츠의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라이나생명의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보험계약정보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 청구사유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사고유형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청구보험금지급일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361567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라이나생명의 보혐계약이 있는 경우에 계약자에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한하여 </a:t>
            </a:r>
            <a:r>
              <a:rPr lang="ko-KR" altLang="en-US" sz="750" spc="-70">
                <a:latin typeface="맑은 고딕" panose="020B0503020000020004" pitchFamily="50" charset="-127"/>
              </a:rPr>
              <a:t>수집ㆍ이용 합니다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654816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28761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민감정보 및 개인식별정보 수집 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· </a:t>
            </a:r>
            <a:r>
              <a:rPr lang="ko-KR" altLang="en-US" sz="1000" b="1" spc="-50">
                <a:latin typeface="맑은 고딕" panose="020B0503020000020004" pitchFamily="50" charset="-127"/>
              </a:rPr>
              <a:t>이용 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1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4464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</a:rPr>
              <a:t>마케팅 등을 위한 개인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800" spc="-70">
                <a:latin typeface="맑은 고딕" panose="020B0503020000020004" pitchFamily="50" charset="-127"/>
              </a:rPr>
              <a:t>신용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)</a:t>
            </a:r>
            <a:r>
              <a:rPr lang="ko-KR" altLang="en-US" sz="800" spc="-70">
                <a:latin typeface="맑은 고딕" panose="020B0503020000020004" pitchFamily="50" charset="-127"/>
              </a:rPr>
              <a:t>정보의 수집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800" spc="-70">
                <a:latin typeface="맑은 고딕" panose="020B0503020000020004" pitchFamily="50" charset="-127"/>
              </a:rPr>
              <a:t>이용 및 제공 </a:t>
            </a:r>
            <a:r>
              <a:rPr lang="ko-KR" altLang="en-US" sz="800" spc="-70" smtClean="0">
                <a:latin typeface="맑은 고딕" panose="020B0503020000020004" pitchFamily="50" charset="-127"/>
              </a:rPr>
              <a:t>동의 하시겠습니까</a:t>
            </a:r>
            <a:r>
              <a:rPr lang="en-US" altLang="ko-KR" sz="800" spc="-70" dirty="0" smtClean="0">
                <a:latin typeface="맑은 고딕" panose="020B0503020000020004" pitchFamily="50" charset="-127"/>
              </a:rPr>
              <a:t>?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0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대행사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00000 (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미정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이벤트 당첨자 시 경품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휴대폰번호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이벤트 종료 및 발송 완료 후 </a:t>
                      </a:r>
                      <a:r>
                        <a:rPr lang="ko-KR" altLang="en-US" sz="800" b="1" dirty="0" smtClean="0"/>
                        <a:t>90일</a:t>
                      </a:r>
                      <a:r>
                        <a:rPr lang="ko-KR" altLang="en-US" sz="800" dirty="0" smtClean="0"/>
                        <a:t> 이내 폐기</a:t>
                      </a:r>
                      <a:endParaRPr lang="en-US" altLang="ko-KR" sz="800" dirty="0" smtClean="0"/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322931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>
                <a:latin typeface="맑은 고딕" panose="020B0503020000020004" pitchFamily="50" charset="-127"/>
              </a:rPr>
              <a:t>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개인정보의 </a:t>
            </a:r>
            <a:r>
              <a:rPr lang="ko-KR" altLang="en-US" sz="750" spc="-70">
                <a:latin typeface="맑은 고딕" panose="020B0503020000020004" pitchFamily="50" charset="-127"/>
              </a:rPr>
              <a:t>제 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3</a:t>
            </a:r>
            <a:r>
              <a:rPr lang="ko-KR" altLang="en-US" sz="750" spc="-70">
                <a:latin typeface="맑은 고딕" panose="020B0503020000020004" pitchFamily="50" charset="-127"/>
              </a:rPr>
              <a:t>자 제공을 원하지 않을 경우 수집하지 않으며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750" spc="-70">
                <a:latin typeface="맑은 고딕" panose="020B0503020000020004" pitchFamily="50" charset="-127"/>
              </a:rPr>
              <a:t>미동의하실 경우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750" spc="-70">
                <a:latin typeface="맑은 고딕" panose="020B0503020000020004" pitchFamily="50" charset="-127"/>
              </a:rPr>
              <a:t>이벤트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참여가 </a:t>
            </a:r>
            <a:r>
              <a:rPr lang="ko-KR" altLang="en-US" sz="750" spc="-70">
                <a:latin typeface="맑은 고딕" panose="020B0503020000020004" pitchFamily="50" charset="-127"/>
              </a:rPr>
              <a:t>불가능합니다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654816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2794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이벤트 경품 지급을 위한 제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3</a:t>
            </a:r>
            <a:r>
              <a:rPr lang="ko-KR" altLang="en-US" sz="1000" b="1" spc="-50">
                <a:latin typeface="맑은 고딕" panose="020B0503020000020004" pitchFamily="50" charset="-127"/>
              </a:rPr>
              <a:t>자 </a:t>
            </a:r>
            <a:r>
              <a:rPr lang="ko-KR" altLang="en-US" sz="1000" b="1" spc="-50" smtClean="0">
                <a:latin typeface="맑은 고딕" panose="020B0503020000020004" pitchFamily="50" charset="-127"/>
              </a:rPr>
              <a:t>제공 </a:t>
            </a:r>
            <a:r>
              <a:rPr lang="ko-KR" altLang="en-US" sz="1000" b="1" spc="-50">
                <a:latin typeface="맑은 고딕" panose="020B0503020000020004" pitchFamily="50" charset="-127"/>
              </a:rPr>
              <a:t>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522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덧셈 기호 72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9381" y="623455"/>
            <a:ext cx="1116000" cy="367145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124784"/>
            <a:ext cx="4464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1858806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</a:rPr>
              <a:t>마케팅 등을 위한 개인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800" spc="-70">
                <a:latin typeface="맑은 고딕" panose="020B0503020000020004" pitchFamily="50" charset="-127"/>
              </a:rPr>
              <a:t>신용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)</a:t>
            </a:r>
            <a:r>
              <a:rPr lang="ko-KR" altLang="en-US" sz="800" spc="-70">
                <a:latin typeface="맑은 고딕" panose="020B0503020000020004" pitchFamily="50" charset="-127"/>
              </a:rPr>
              <a:t>정보의 수집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800" spc="-70">
                <a:latin typeface="맑은 고딕" panose="020B0503020000020004" pitchFamily="50" charset="-127"/>
              </a:rPr>
              <a:t>이용 및 제공 </a:t>
            </a:r>
            <a:r>
              <a:rPr lang="ko-KR" altLang="en-US" sz="800" spc="-70" smtClean="0">
                <a:latin typeface="맑은 고딕" panose="020B0503020000020004" pitchFamily="50" charset="-127"/>
              </a:rPr>
              <a:t>동의 하시겠습니까</a:t>
            </a:r>
            <a:r>
              <a:rPr lang="en-US" altLang="ko-KR" sz="800" spc="-70" dirty="0" smtClean="0">
                <a:latin typeface="맑은 고딕" panose="020B0503020000020004" pitchFamily="50" charset="-127"/>
              </a:rPr>
              <a:t>?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1064568" y="2140094"/>
          <a:ext cx="5580000" cy="118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정보제공 및 프로모션 참여기회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생년월일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휴대폰번호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ADID, Cookie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361567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>
                <a:latin typeface="맑은 고딕" panose="020B0503020000020004" pitchFamily="50" charset="-127"/>
              </a:rPr>
              <a:t>본 동의는 서비스 이용에 필수적이지 않으며 동의를 거부할 수 있습니다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654816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636038"/>
            <a:ext cx="1758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선택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마케팅 활용 이용 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266" y="436175"/>
            <a:ext cx="7516036" cy="6421826"/>
            <a:chOff x="59266" y="436175"/>
            <a:chExt cx="7516036" cy="6421826"/>
          </a:xfrm>
        </p:grpSpPr>
        <p:sp>
          <p:nvSpPr>
            <p:cNvPr id="64" name="직사각형 63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7" name="직선 연결선 96"/>
            <p:cNvCxnSpPr/>
            <p:nvPr/>
          </p:nvCxnSpPr>
          <p:spPr>
            <a:xfrm>
              <a:off x="59266" y="913545"/>
              <a:ext cx="7500862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65195" y="1337796"/>
              <a:ext cx="917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09"/>
              <a:ext cx="576738" cy="102199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9504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이벤트참여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관심키워드 선택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  <a:endParaRPr lang="ko-KR" altLang="en-US" sz="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4284"/>
              </p:ext>
            </p:extLst>
          </p:nvPr>
        </p:nvGraphicFramePr>
        <p:xfrm>
          <a:off x="7691267" y="304800"/>
          <a:ext cx="2160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관리자와 연동되어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개까지만 출력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또는 관리자에서 선택 기능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미선택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해당 팝업 닫힘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 값이 있을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823562" y="968798"/>
            <a:ext cx="6048000" cy="486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7170" y="1125412"/>
            <a:ext cx="393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구독해주셔서 감사합니다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5" name="덧셈 기호 134"/>
          <p:cNvSpPr/>
          <p:nvPr/>
        </p:nvSpPr>
        <p:spPr>
          <a:xfrm rot="2700000">
            <a:off x="6612748" y="67436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587562" y="516038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58887" y="1587074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키워드를 선택해주세요</a:t>
            </a:r>
            <a:r>
              <a: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8" name="타원 137"/>
          <p:cNvSpPr/>
          <p:nvPr/>
        </p:nvSpPr>
        <p:spPr>
          <a:xfrm>
            <a:off x="2631285" y="505499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1123018" y="2372914"/>
            <a:ext cx="852329" cy="326468"/>
            <a:chOff x="2473837" y="2075043"/>
            <a:chExt cx="852329" cy="326468"/>
          </a:xfrm>
        </p:grpSpPr>
        <p:sp>
          <p:nvSpPr>
            <p:cNvPr id="140" name="모서리가 둥근 직사각형 139"/>
            <p:cNvSpPr/>
            <p:nvPr/>
          </p:nvSpPr>
          <p:spPr>
            <a:xfrm rot="5400000">
              <a:off x="2736768" y="1812112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임플란트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065053" y="2372915"/>
            <a:ext cx="750618" cy="326468"/>
            <a:chOff x="3452950" y="2075044"/>
            <a:chExt cx="750618" cy="326468"/>
          </a:xfrm>
        </p:grpSpPr>
        <p:sp>
          <p:nvSpPr>
            <p:cNvPr id="143" name="모서리가 둥근 직사각형 142"/>
            <p:cNvSpPr/>
            <p:nvPr/>
          </p:nvSpPr>
          <p:spPr>
            <a:xfrm rot="5400000">
              <a:off x="3665025" y="1862969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브릿지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905377" y="2372917"/>
            <a:ext cx="750618" cy="326468"/>
            <a:chOff x="4339644" y="2075046"/>
            <a:chExt cx="750618" cy="326468"/>
          </a:xfrm>
        </p:grpSpPr>
        <p:sp>
          <p:nvSpPr>
            <p:cNvPr id="146" name="모서리가 둥근 직사각형 145"/>
            <p:cNvSpPr/>
            <p:nvPr/>
          </p:nvSpPr>
          <p:spPr>
            <a:xfrm rot="5400000">
              <a:off x="4551719" y="1862971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크라운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4398821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745701" y="2372914"/>
            <a:ext cx="852329" cy="326468"/>
            <a:chOff x="2473837" y="2075044"/>
            <a:chExt cx="852329" cy="326468"/>
          </a:xfrm>
        </p:grpSpPr>
        <p:sp>
          <p:nvSpPr>
            <p:cNvPr id="149" name="모서리가 둥근 직사각형 148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치아관리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687736" y="2372916"/>
            <a:ext cx="852329" cy="326468"/>
            <a:chOff x="3450583" y="2075046"/>
            <a:chExt cx="852329" cy="326468"/>
          </a:xfrm>
        </p:grpSpPr>
        <p:sp>
          <p:nvSpPr>
            <p:cNvPr id="152" name="모서리가 둥근 직사각형 151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치아교정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629769" y="2372916"/>
            <a:ext cx="650340" cy="326468"/>
            <a:chOff x="4410564" y="2075046"/>
            <a:chExt cx="650340" cy="326468"/>
          </a:xfrm>
        </p:grpSpPr>
        <p:sp>
          <p:nvSpPr>
            <p:cNvPr id="155" name="모서리가 둥근 직사각형 154"/>
            <p:cNvSpPr/>
            <p:nvPr/>
          </p:nvSpPr>
          <p:spPr>
            <a:xfrm rot="5400000">
              <a:off x="4572500" y="1913110"/>
              <a:ext cx="326468" cy="65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129945" y="2965190"/>
            <a:ext cx="852329" cy="326468"/>
            <a:chOff x="2473837" y="2075044"/>
            <a:chExt cx="852329" cy="326468"/>
          </a:xfrm>
        </p:grpSpPr>
        <p:sp>
          <p:nvSpPr>
            <p:cNvPr id="158" name="모서리가 둥근 직사각형 157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신경치료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063979" y="2965192"/>
            <a:ext cx="852329" cy="326468"/>
            <a:chOff x="3450583" y="2075046"/>
            <a:chExt cx="852329" cy="326468"/>
          </a:xfrm>
        </p:grpSpPr>
        <p:sp>
          <p:nvSpPr>
            <p:cNvPr id="161" name="모서리가 둥근 직사각형 160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충치치료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998013" y="2965193"/>
            <a:ext cx="852329" cy="326468"/>
            <a:chOff x="4420401" y="2075047"/>
            <a:chExt cx="852329" cy="326468"/>
          </a:xfrm>
        </p:grpSpPr>
        <p:sp>
          <p:nvSpPr>
            <p:cNvPr id="164" name="모서리가 둥근 직사각형 163"/>
            <p:cNvSpPr/>
            <p:nvPr/>
          </p:nvSpPr>
          <p:spPr>
            <a:xfrm rot="5400000">
              <a:off x="4683332" y="1812116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보철치료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932047" y="2965191"/>
            <a:ext cx="709725" cy="326468"/>
            <a:chOff x="2475869" y="2075043"/>
            <a:chExt cx="709725" cy="326468"/>
          </a:xfrm>
        </p:grpSpPr>
        <p:sp>
          <p:nvSpPr>
            <p:cNvPr id="167" name="모서리가 둥근 직사각형 166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723477" y="2965191"/>
            <a:ext cx="709725" cy="326468"/>
            <a:chOff x="2475869" y="2075043"/>
            <a:chExt cx="709725" cy="326468"/>
          </a:xfrm>
        </p:grpSpPr>
        <p:sp>
          <p:nvSpPr>
            <p:cNvPr id="170" name="모서리가 둥근 직사각형 169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5514909" y="2965191"/>
            <a:ext cx="709725" cy="326468"/>
            <a:chOff x="2475869" y="2075043"/>
            <a:chExt cx="709725" cy="326468"/>
          </a:xfrm>
        </p:grpSpPr>
        <p:sp>
          <p:nvSpPr>
            <p:cNvPr id="173" name="모서리가 둥근 직사각형 172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123018" y="3557465"/>
            <a:ext cx="709725" cy="326468"/>
            <a:chOff x="2475869" y="2075043"/>
            <a:chExt cx="709725" cy="326468"/>
          </a:xfrm>
        </p:grpSpPr>
        <p:sp>
          <p:nvSpPr>
            <p:cNvPr id="176" name="모서리가 둥근 직사각형 175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954289" y="3557465"/>
            <a:ext cx="709725" cy="326468"/>
            <a:chOff x="2475869" y="2075043"/>
            <a:chExt cx="709725" cy="326468"/>
          </a:xfrm>
        </p:grpSpPr>
        <p:sp>
          <p:nvSpPr>
            <p:cNvPr id="179" name="모서리가 둥근 직사각형 178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2785560" y="3557465"/>
            <a:ext cx="709725" cy="326468"/>
            <a:chOff x="2475869" y="2075043"/>
            <a:chExt cx="709725" cy="326468"/>
          </a:xfrm>
        </p:grpSpPr>
        <p:sp>
          <p:nvSpPr>
            <p:cNvPr id="182" name="모서리가 둥근 직사각형 181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1038013" y="214554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108959" y="2309530"/>
            <a:ext cx="5527367" cy="248414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62" name="직사각형 61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65196" y="1337796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10"/>
              <a:ext cx="576738" cy="1021993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18492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진행 전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ET-020101</a:t>
                      </a:r>
                      <a:endParaRPr lang="ko-KR" altLang="en-US" sz="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53587"/>
              </p:ext>
            </p:extLst>
          </p:nvPr>
        </p:nvGraphicFramePr>
        <p:xfrm>
          <a:off x="7691267" y="304800"/>
          <a:ext cx="2160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안내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진행 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 페이지로 이동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페이지로 자동 스크롤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98158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59267" y="436173"/>
            <a:ext cx="7500862" cy="6421827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83843" y="876052"/>
            <a:ext cx="3782527" cy="5593386"/>
            <a:chOff x="1883843" y="876052"/>
            <a:chExt cx="3782527" cy="5593386"/>
          </a:xfrm>
        </p:grpSpPr>
        <p:grpSp>
          <p:nvGrpSpPr>
            <p:cNvPr id="2" name="그룹 1"/>
            <p:cNvGrpSpPr/>
            <p:nvPr/>
          </p:nvGrpSpPr>
          <p:grpSpPr>
            <a:xfrm>
              <a:off x="1883843" y="876052"/>
              <a:ext cx="3782527" cy="5593386"/>
              <a:chOff x="1883843" y="1367822"/>
              <a:chExt cx="3782527" cy="559338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83843" y="1367822"/>
                <a:ext cx="3746330" cy="559338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덧셈 기호 98"/>
              <p:cNvSpPr/>
              <p:nvPr/>
            </p:nvSpPr>
            <p:spPr>
              <a:xfrm rot="2700000">
                <a:off x="5193066" y="1565216"/>
                <a:ext cx="282634" cy="282634"/>
              </a:xfrm>
              <a:prstGeom prst="mathPlus">
                <a:avLst>
                  <a:gd name="adj1" fmla="val 8776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2330052" y="6185658"/>
                <a:ext cx="2804478" cy="5401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1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스마일케어로 이동</a:t>
                </a:r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86734" y="2873558"/>
                <a:ext cx="2784737" cy="774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2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스마일케어 구독 이벤트에 참여해주셔서</a:t>
                </a:r>
                <a:endPara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spcBef>
                    <a:spcPts val="500"/>
                  </a:spcBef>
                </a:pPr>
                <a:r>
                  <a:rPr lang="ko-KR" altLang="en-US" sz="12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감사합니다</a:t>
                </a:r>
                <a:r>
                  <a:rPr lang="en-US" altLang="ko-KR" sz="12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>
                  <a:spcBef>
                    <a:spcPts val="500"/>
                  </a:spcBef>
                </a:pPr>
                <a:endPara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3291175" y="1858302"/>
                <a:ext cx="886093" cy="881375"/>
                <a:chOff x="1328739" y="4667177"/>
                <a:chExt cx="478873" cy="476323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1331289" y="4667177"/>
                  <a:ext cx="476323" cy="47632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331289" y="4667177"/>
                  <a:ext cx="476323" cy="476323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1328739" y="4667177"/>
                  <a:ext cx="473773" cy="452641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타원 79"/>
              <p:cNvSpPr/>
              <p:nvPr/>
            </p:nvSpPr>
            <p:spPr>
              <a:xfrm>
                <a:off x="5002085" y="6095750"/>
                <a:ext cx="201537" cy="20153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5464833" y="1687603"/>
                <a:ext cx="201537" cy="20153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085365" y="3545584"/>
              <a:ext cx="134331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  Coming Soon! ]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69714" y="4003565"/>
              <a:ext cx="21259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건강한 계획 두번째는 무엇일까요</a:t>
              </a:r>
              <a:r>
                <a:rPr lang="en-US" altLang="ko-KR" sz="1000" smtClean="0"/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69714" y="4243216"/>
              <a:ext cx="2933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/>
                <a:t>11</a:t>
              </a:r>
              <a:r>
                <a:rPr lang="ko-KR" altLang="en-US" sz="1000" b="1" smtClean="0"/>
                <a:t>월 </a:t>
              </a:r>
              <a:r>
                <a:rPr lang="en-US" altLang="ko-KR" sz="1000" b="1" smtClean="0"/>
                <a:t>18</a:t>
              </a:r>
              <a:r>
                <a:rPr lang="ko-KR" altLang="en-US" sz="1000" b="1" smtClean="0"/>
                <a:t>일</a:t>
              </a:r>
              <a:r>
                <a:rPr lang="en-US" altLang="ko-KR" sz="1000" b="1" smtClean="0"/>
                <a:t>, </a:t>
              </a:r>
              <a:r>
                <a:rPr lang="ko-KR" altLang="en-US" sz="1000" b="1" smtClean="0"/>
                <a:t>홈트레이닝의 혁명적인 색다른 경품과</a:t>
              </a:r>
              <a:endParaRPr lang="en-US" altLang="ko-KR" sz="1000" b="1" smtClean="0"/>
            </a:p>
            <a:p>
              <a:r>
                <a:rPr lang="ko-KR" altLang="en-US" sz="1000" b="1" smtClean="0"/>
                <a:t>새로운 모델과 함께 </a:t>
              </a:r>
              <a:r>
                <a:rPr lang="en-US" altLang="ko-KR" sz="1000" b="1" smtClean="0"/>
                <a:t>2</a:t>
              </a:r>
              <a:r>
                <a:rPr lang="ko-KR" altLang="en-US" sz="1000" b="1" smtClean="0"/>
                <a:t>차 오픈됩니다</a:t>
              </a:r>
              <a:r>
                <a:rPr lang="en-US" altLang="ko-KR" sz="1000" b="1" smtClean="0"/>
                <a:t>.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69714" y="4659561"/>
              <a:ext cx="2579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라이나생명 고객님만을 위한 특별이벤트도</a:t>
              </a:r>
              <a:endParaRPr lang="en-US" altLang="ko-KR" sz="1000" smtClean="0"/>
            </a:p>
            <a:p>
              <a:r>
                <a:rPr lang="ko-KR" altLang="en-US" sz="1000" smtClean="0"/>
                <a:t>준비해두었으니 많은 참여 부탁드립니다</a:t>
              </a:r>
              <a:r>
                <a:rPr lang="en-US" altLang="ko-KR" sz="1000" smtClean="0"/>
                <a:t>!</a:t>
              </a: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/>
            <a:srcRect l="12287" r="3502"/>
            <a:stretch/>
          </p:blipFill>
          <p:spPr>
            <a:xfrm>
              <a:off x="4799606" y="4220769"/>
              <a:ext cx="721853" cy="1023157"/>
            </a:xfrm>
            <a:prstGeom prst="rect">
              <a:avLst/>
            </a:prstGeom>
          </p:spPr>
        </p:pic>
      </p:grpSp>
      <p:sp>
        <p:nvSpPr>
          <p:cNvPr id="110" name="직사각형 109"/>
          <p:cNvSpPr/>
          <p:nvPr/>
        </p:nvSpPr>
        <p:spPr>
          <a:xfrm>
            <a:off x="101602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이벤트 미진행 시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5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81" name="직사각형 80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5" name="직선 연결선 84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65196" y="1337796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10"/>
              <a:ext cx="576738" cy="1021993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3242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진행 중인 경우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ET-020102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43753"/>
              </p:ext>
            </p:extLst>
          </p:nvPr>
        </p:nvGraphicFramePr>
        <p:xfrm>
          <a:off x="7691267" y="304800"/>
          <a:ext cx="2160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안내 영역으로 자동 스크롤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팝업 닫히며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개인정보 변경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간편비밀번호 설정 이벤트 안내 영역으로 자동 스크롤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 페이지로 이동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페이지로 자동 스크롤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98158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59267" y="419592"/>
            <a:ext cx="7500862" cy="6438408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883843" y="876052"/>
            <a:ext cx="3751162" cy="5593386"/>
            <a:chOff x="1883843" y="1367822"/>
            <a:chExt cx="3751162" cy="5593386"/>
          </a:xfrm>
        </p:grpSpPr>
        <p:sp>
          <p:nvSpPr>
            <p:cNvPr id="93" name="직사각형 92"/>
            <p:cNvSpPr/>
            <p:nvPr/>
          </p:nvSpPr>
          <p:spPr>
            <a:xfrm>
              <a:off x="1883843" y="1367822"/>
              <a:ext cx="3746330" cy="55933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덧셈 기호 98"/>
            <p:cNvSpPr/>
            <p:nvPr/>
          </p:nvSpPr>
          <p:spPr>
            <a:xfrm rot="2700000">
              <a:off x="5193066" y="1565216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330052" y="6185658"/>
              <a:ext cx="280447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스마일케어로 이동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0052" y="2873558"/>
              <a:ext cx="2784737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 이벤트에 참여해주셔서</a:t>
              </a:r>
              <a:endParaRPr lang="en-US" altLang="ko-KR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감사합니다</a:t>
              </a:r>
              <a:r>
                <a: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spcBef>
                  <a:spcPts val="500"/>
                </a:spcBef>
              </a:pPr>
              <a:endParaRPr lang="en-US" altLang="ko-KR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라이나생명에서 준비한 다른 이벤트에도 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참여해보시겠어요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3291175" y="1858302"/>
              <a:ext cx="886093" cy="881375"/>
              <a:chOff x="1328739" y="4667177"/>
              <a:chExt cx="478873" cy="476323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2377016" y="4360049"/>
              <a:ext cx="596642" cy="593465"/>
              <a:chOff x="1328739" y="4896527"/>
              <a:chExt cx="478873" cy="476323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331289" y="489652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>
                <a:off x="1331289" y="489652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1328739" y="489652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067117" y="4468113"/>
              <a:ext cx="1912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치아정보 공유하기이벤트</a:t>
              </a:r>
              <a:endParaRPr lang="en-US" altLang="ko-KR" sz="120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7117" y="4318630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건강한 계획</a:t>
              </a:r>
              <a:r>
                <a:rPr lang="en-US" altLang="ko-KR" sz="1000" smtClean="0"/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67117" y="4745757"/>
              <a:ext cx="1290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2020.11.18 ~ 12.09</a:t>
              </a: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377016" y="5246014"/>
              <a:ext cx="596642" cy="593465"/>
              <a:chOff x="1328739" y="4896527"/>
              <a:chExt cx="478873" cy="476323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1331289" y="489652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331289" y="489652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1328739" y="489652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3067117" y="5324163"/>
              <a:ext cx="2553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간편비밀번호 등록 </a:t>
              </a:r>
              <a:r>
                <a:rPr lang="en-US" altLang="ko-KR" sz="1200" b="1">
                  <a:solidFill>
                    <a:srgbClr val="FF0000"/>
                  </a:solidFill>
                </a:rPr>
                <a:t>&amp; </a:t>
              </a:r>
              <a:r>
                <a:rPr lang="ko-KR" altLang="en-US" sz="1200" b="1">
                  <a:solidFill>
                    <a:srgbClr val="FF0000"/>
                  </a:solidFill>
                </a:rPr>
                <a:t>개인정보변경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67117" y="5192899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보너스</a:t>
              </a:r>
              <a:r>
                <a:rPr lang="en-US" altLang="ko-KR" sz="1000" smtClean="0"/>
                <a:t>!</a:t>
              </a:r>
              <a:endParaRPr lang="en-US" altLang="ko-KR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67117" y="5631722"/>
              <a:ext cx="1290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2020.11.04 ~ 12.09</a:t>
              </a:r>
            </a:p>
          </p:txBody>
        </p:sp>
        <p:sp>
          <p:nvSpPr>
            <p:cNvPr id="78" name="타원 77"/>
            <p:cNvSpPr/>
            <p:nvPr/>
          </p:nvSpPr>
          <p:spPr>
            <a:xfrm>
              <a:off x="5002910" y="4174242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5020575" y="509584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5002085" y="6095750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5433468" y="164365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01602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이벤트 진행 중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1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81" name="직사각형 80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5" name="직선 연결선 84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65196" y="1337796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10"/>
              <a:ext cx="576738" cy="1021993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7144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ET-020103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56257"/>
              </p:ext>
            </p:extLst>
          </p:nvPr>
        </p:nvGraphicFramePr>
        <p:xfrm>
          <a:off x="7691267" y="304800"/>
          <a:ext cx="2160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안내 영역으로 자동 스크롤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팝업 닫히며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개인정보 변경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간편비밀번호 설정 이벤트 안내 영역으로 자동 스크롤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 페이지로 이동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페이지로 자동 스크롤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98158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59725" y="436175"/>
            <a:ext cx="7500862" cy="6421825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883843" y="876052"/>
            <a:ext cx="3746330" cy="5593386"/>
            <a:chOff x="1883843" y="1367822"/>
            <a:chExt cx="3746330" cy="5593386"/>
          </a:xfrm>
        </p:grpSpPr>
        <p:sp>
          <p:nvSpPr>
            <p:cNvPr id="93" name="직사각형 92"/>
            <p:cNvSpPr/>
            <p:nvPr/>
          </p:nvSpPr>
          <p:spPr>
            <a:xfrm>
              <a:off x="1883843" y="1367822"/>
              <a:ext cx="3746330" cy="55933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덧셈 기호 98"/>
            <p:cNvSpPr/>
            <p:nvPr/>
          </p:nvSpPr>
          <p:spPr>
            <a:xfrm rot="2700000">
              <a:off x="5193066" y="1565216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330052" y="6185658"/>
              <a:ext cx="280447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스마일케어로 이동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51616" y="2873558"/>
              <a:ext cx="2355773" cy="764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이벤트에 이미 참여해주셨습니다</a:t>
              </a:r>
              <a:r>
                <a: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라이나생명에서 준비한 다른 이벤트에도 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참여해보시겠어요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3291175" y="1858302"/>
              <a:ext cx="886093" cy="881375"/>
              <a:chOff x="1328739" y="4667177"/>
              <a:chExt cx="478873" cy="476323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2377016" y="4360049"/>
              <a:ext cx="596642" cy="593465"/>
              <a:chOff x="1328739" y="4896527"/>
              <a:chExt cx="478873" cy="476323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331289" y="489652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>
                <a:off x="1331289" y="489652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1328739" y="489652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067117" y="4468113"/>
              <a:ext cx="1912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치아정보 공유하기이벤트</a:t>
              </a:r>
              <a:endParaRPr lang="en-US" altLang="ko-KR" sz="120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7117" y="4318630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건강한 계획</a:t>
              </a:r>
              <a:r>
                <a:rPr lang="en-US" altLang="ko-KR" sz="1000" smtClean="0"/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67117" y="4745757"/>
              <a:ext cx="1290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2020.11.18 ~ 12.09</a:t>
              </a: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377016" y="5246014"/>
              <a:ext cx="596642" cy="593465"/>
              <a:chOff x="1328739" y="4896527"/>
              <a:chExt cx="478873" cy="476323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1331289" y="489652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331289" y="489652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1328739" y="489652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3067117" y="5324163"/>
              <a:ext cx="2553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간편비밀번호 등록 </a:t>
              </a:r>
              <a:r>
                <a:rPr lang="en-US" altLang="ko-KR" sz="1200" b="1">
                  <a:solidFill>
                    <a:srgbClr val="FF0000"/>
                  </a:solidFill>
                </a:rPr>
                <a:t>&amp; </a:t>
              </a:r>
              <a:r>
                <a:rPr lang="ko-KR" altLang="en-US" sz="1200" b="1">
                  <a:solidFill>
                    <a:srgbClr val="FF0000"/>
                  </a:solidFill>
                </a:rPr>
                <a:t>개인정보변경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67117" y="5192899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보너스</a:t>
              </a:r>
              <a:r>
                <a:rPr lang="en-US" altLang="ko-KR" sz="1000" smtClean="0"/>
                <a:t>!</a:t>
              </a:r>
              <a:endParaRPr lang="en-US" altLang="ko-KR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67117" y="5631722"/>
              <a:ext cx="1290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2020.11.04 ~ 12.09</a:t>
              </a:r>
            </a:p>
          </p:txBody>
        </p:sp>
        <p:sp>
          <p:nvSpPr>
            <p:cNvPr id="78" name="타원 77"/>
            <p:cNvSpPr/>
            <p:nvPr/>
          </p:nvSpPr>
          <p:spPr>
            <a:xfrm>
              <a:off x="5002910" y="4174242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5020575" y="509584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5002085" y="6095750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5409133" y="1731632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02060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 한 경우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7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829432" y="336383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비로그인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6546" y="322359"/>
            <a:ext cx="3621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스마일케어 구독 및 공유이벤트가 동시에 진행되는 경우</a:t>
            </a:r>
            <a:endParaRPr lang="ko-KR" altLang="en-US" sz="1100" b="1"/>
          </a:p>
        </p:txBody>
      </p:sp>
      <p:cxnSp>
        <p:nvCxnSpPr>
          <p:cNvPr id="25" name="직선 화살표 연결선 24"/>
          <p:cNvCxnSpPr>
            <a:stCxn id="179" idx="3"/>
            <a:endCxn id="48" idx="1"/>
          </p:cNvCxnSpPr>
          <p:nvPr/>
        </p:nvCxnSpPr>
        <p:spPr>
          <a:xfrm>
            <a:off x="2125576" y="3525837"/>
            <a:ext cx="23311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34349" y="1631443"/>
            <a:ext cx="1296144" cy="5840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기 이벤트 참여완료 안내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타 이벤트 참여 요청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27267" y="5319637"/>
            <a:ext cx="108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이벤트 참여완료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순서도: 판단 53"/>
          <p:cNvSpPr/>
          <p:nvPr/>
        </p:nvSpPr>
        <p:spPr>
          <a:xfrm>
            <a:off x="4029263" y="3238366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구독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신청여부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5698345" y="3237805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</a:t>
            </a:r>
            <a:r>
              <a:rPr lang="en-US" altLang="ko-KR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6" name="꺾인 연결선 85"/>
          <p:cNvCxnSpPr>
            <a:stCxn id="62" idx="2"/>
            <a:endCxn id="54" idx="2"/>
          </p:cNvCxnSpPr>
          <p:nvPr/>
        </p:nvCxnSpPr>
        <p:spPr>
          <a:xfrm rot="5400000" flipH="1" flipV="1">
            <a:off x="3475408" y="3381783"/>
            <a:ext cx="805284" cy="1670577"/>
          </a:xfrm>
          <a:prstGeom prst="bentConnector3">
            <a:avLst>
              <a:gd name="adj1" fmla="val -28388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90834" y="33166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48" name="순서도: 판단 47"/>
          <p:cNvSpPr/>
          <p:nvPr/>
        </p:nvSpPr>
        <p:spPr>
          <a:xfrm>
            <a:off x="2358686" y="3237805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인증키</a:t>
            </a:r>
            <a:endParaRPr lang="en-US" altLang="ko-KR" sz="900" spc="-4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유효 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94690" y="4295714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본인인증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17565" y="3795971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cxnSp>
        <p:nvCxnSpPr>
          <p:cNvPr id="100" name="직선 화살표 연결선 99"/>
          <p:cNvCxnSpPr>
            <a:stCxn id="48" idx="3"/>
            <a:endCxn id="54" idx="1"/>
          </p:cNvCxnSpPr>
          <p:nvPr/>
        </p:nvCxnSpPr>
        <p:spPr>
          <a:xfrm>
            <a:off x="3726838" y="3525837"/>
            <a:ext cx="302425" cy="5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2"/>
            <a:endCxn id="62" idx="0"/>
          </p:cNvCxnSpPr>
          <p:nvPr/>
        </p:nvCxnSpPr>
        <p:spPr>
          <a:xfrm>
            <a:off x="3042762" y="3813869"/>
            <a:ext cx="0" cy="4535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4065267" y="1896533"/>
            <a:ext cx="1296144" cy="3189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구독 진행 요청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7" name="직선 화살표 연결선 116"/>
          <p:cNvCxnSpPr>
            <a:stCxn id="54" idx="3"/>
            <a:endCxn id="60" idx="1"/>
          </p:cNvCxnSpPr>
          <p:nvPr/>
        </p:nvCxnSpPr>
        <p:spPr>
          <a:xfrm flipV="1">
            <a:off x="5397415" y="3525837"/>
            <a:ext cx="300930" cy="5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54" idx="0"/>
            <a:endCxn id="116" idx="2"/>
          </p:cNvCxnSpPr>
          <p:nvPr/>
        </p:nvCxnSpPr>
        <p:spPr>
          <a:xfrm flipV="1">
            <a:off x="4713339" y="2215510"/>
            <a:ext cx="0" cy="10228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89691" y="303746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344159" y="330806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cxnSp>
        <p:nvCxnSpPr>
          <p:cNvPr id="125" name="직선 화살표 연결선 124"/>
          <p:cNvCxnSpPr>
            <a:stCxn id="60" idx="0"/>
            <a:endCxn id="49" idx="2"/>
          </p:cNvCxnSpPr>
          <p:nvPr/>
        </p:nvCxnSpPr>
        <p:spPr>
          <a:xfrm flipV="1">
            <a:off x="6382421" y="2215510"/>
            <a:ext cx="0" cy="10222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367426" y="3361510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공유채널 선택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>
            <a:stCxn id="60" idx="3"/>
            <a:endCxn id="130" idx="1"/>
          </p:cNvCxnSpPr>
          <p:nvPr/>
        </p:nvCxnSpPr>
        <p:spPr>
          <a:xfrm flipV="1">
            <a:off x="7066497" y="3523510"/>
            <a:ext cx="300929" cy="2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60623" y="303746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015091" y="3308066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27" name="순서도: 판단 26"/>
          <p:cNvSpPr/>
          <p:nvPr/>
        </p:nvSpPr>
        <p:spPr>
          <a:xfrm>
            <a:off x="793428" y="1625269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 콘텐츠선택 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stCxn id="27" idx="2"/>
            <a:endCxn id="179" idx="0"/>
          </p:cNvCxnSpPr>
          <p:nvPr/>
        </p:nvCxnSpPr>
        <p:spPr>
          <a:xfrm>
            <a:off x="1477504" y="2201333"/>
            <a:ext cx="0" cy="11625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7504" y="22217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cxnSp>
        <p:nvCxnSpPr>
          <p:cNvPr id="34" name="직선 화살표 연결선 33"/>
          <p:cNvCxnSpPr>
            <a:stCxn id="35" idx="2"/>
            <a:endCxn id="26" idx="0"/>
          </p:cNvCxnSpPr>
          <p:nvPr/>
        </p:nvCxnSpPr>
        <p:spPr>
          <a:xfrm>
            <a:off x="8767267" y="4619714"/>
            <a:ext cx="0" cy="6999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227267" y="4295714"/>
            <a:ext cx="1080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공유진행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130" idx="2"/>
            <a:endCxn id="35" idx="1"/>
          </p:cNvCxnSpPr>
          <p:nvPr/>
        </p:nvCxnSpPr>
        <p:spPr>
          <a:xfrm rot="16200000" flipH="1">
            <a:off x="7735280" y="3965727"/>
            <a:ext cx="772204" cy="2117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30" idx="2"/>
            <a:endCxn id="26" idx="1"/>
          </p:cNvCxnSpPr>
          <p:nvPr/>
        </p:nvCxnSpPr>
        <p:spPr>
          <a:xfrm rot="16200000" flipH="1">
            <a:off x="7223319" y="4477688"/>
            <a:ext cx="1796127" cy="2117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29432" y="531963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꺾인 연결선 63"/>
          <p:cNvCxnSpPr>
            <a:stCxn id="27" idx="2"/>
            <a:endCxn id="63" idx="1"/>
          </p:cNvCxnSpPr>
          <p:nvPr/>
        </p:nvCxnSpPr>
        <p:spPr>
          <a:xfrm rot="5400000">
            <a:off x="-486684" y="3517449"/>
            <a:ext cx="3280304" cy="648072"/>
          </a:xfrm>
          <a:prstGeom prst="bentConnector4">
            <a:avLst>
              <a:gd name="adj1" fmla="val 14235"/>
              <a:gd name="adj2" fmla="val 15487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3" idx="3"/>
            <a:endCxn id="54" idx="2"/>
          </p:cNvCxnSpPr>
          <p:nvPr/>
        </p:nvCxnSpPr>
        <p:spPr>
          <a:xfrm flipV="1">
            <a:off x="2125576" y="3814430"/>
            <a:ext cx="2587763" cy="1667207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65267" y="1210767"/>
            <a:ext cx="1296144" cy="3189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관심카테고리 등록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직선 화살표 연결선 98"/>
          <p:cNvCxnSpPr>
            <a:stCxn id="116" idx="0"/>
            <a:endCxn id="98" idx="2"/>
          </p:cNvCxnSpPr>
          <p:nvPr/>
        </p:nvCxnSpPr>
        <p:spPr>
          <a:xfrm flipV="1">
            <a:off x="4713339" y="1529744"/>
            <a:ext cx="0" cy="3667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8" idx="0"/>
            <a:endCxn id="130" idx="0"/>
          </p:cNvCxnSpPr>
          <p:nvPr/>
        </p:nvCxnSpPr>
        <p:spPr>
          <a:xfrm rot="16200000" flipH="1">
            <a:off x="5289046" y="635059"/>
            <a:ext cx="2150743" cy="3302159"/>
          </a:xfrm>
          <a:prstGeom prst="bentConnector3">
            <a:avLst>
              <a:gd name="adj1" fmla="val -10629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609831" y="863355"/>
            <a:ext cx="671979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smtClean="0">
                <a:solidFill>
                  <a:schemeClr val="bg1"/>
                </a:solidFill>
              </a:rPr>
              <a:t>구독 완료</a:t>
            </a:r>
            <a:endParaRPr lang="ko-KR" alt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/>
          <p:cNvSpPr/>
          <p:nvPr/>
        </p:nvSpPr>
        <p:spPr>
          <a:xfrm>
            <a:off x="5950683" y="2657475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01942" y="31168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참여완료</a:t>
            </a:r>
            <a:endParaRPr lang="en-US" altLang="ko-KR" sz="1000" b="1" smtClean="0"/>
          </a:p>
        </p:txBody>
      </p:sp>
      <p:sp>
        <p:nvSpPr>
          <p:cNvPr id="2" name="평행 사변형 1"/>
          <p:cNvSpPr/>
          <p:nvPr/>
        </p:nvSpPr>
        <p:spPr>
          <a:xfrm>
            <a:off x="516670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평행 사변형 30"/>
          <p:cNvSpPr/>
          <p:nvPr/>
        </p:nvSpPr>
        <p:spPr>
          <a:xfrm>
            <a:off x="3541395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/>
        </p:nvSpPr>
        <p:spPr>
          <a:xfrm>
            <a:off x="5950683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6546" y="322359"/>
            <a:ext cx="2710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치아정보 공유하기 이벤트 참여 프로세스</a:t>
            </a:r>
            <a:endParaRPr lang="ko-KR" altLang="en-US" sz="1100" b="1"/>
          </a:p>
        </p:txBody>
      </p:sp>
      <p:sp>
        <p:nvSpPr>
          <p:cNvPr id="36" name="TextBox 35"/>
          <p:cNvSpPr txBox="1"/>
          <p:nvPr/>
        </p:nvSpPr>
        <p:spPr>
          <a:xfrm>
            <a:off x="694286" y="223139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이벤트참여</a:t>
            </a:r>
            <a:endParaRPr lang="ko-KR" altLang="en-US" sz="1000" b="1"/>
          </a:p>
        </p:txBody>
      </p:sp>
      <p:sp>
        <p:nvSpPr>
          <p:cNvPr id="37" name="TextBox 36"/>
          <p:cNvSpPr txBox="1"/>
          <p:nvPr/>
        </p:nvSpPr>
        <p:spPr>
          <a:xfrm>
            <a:off x="3775719" y="2162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공유채널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선택</a:t>
            </a:r>
            <a:endParaRPr lang="ko-KR" altLang="en-US" sz="1000" b="1"/>
          </a:p>
        </p:txBody>
      </p:sp>
      <p:sp>
        <p:nvSpPr>
          <p:cNvPr id="38" name="TextBox 37"/>
          <p:cNvSpPr txBox="1"/>
          <p:nvPr/>
        </p:nvSpPr>
        <p:spPr>
          <a:xfrm>
            <a:off x="6123396" y="2062118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선택된 채널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로그인</a:t>
            </a:r>
            <a:endParaRPr lang="en-US" altLang="ko-KR" sz="1000" b="1" smtClean="0"/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새창</a:t>
            </a:r>
            <a:r>
              <a:rPr lang="en-US" altLang="ko-KR" sz="1000" b="1" smtClean="0"/>
              <a:t>)</a:t>
            </a:r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7398483" y="1137563"/>
            <a:ext cx="1867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PC</a:t>
            </a:r>
            <a:r>
              <a:rPr lang="ko-KR" altLang="en-US" sz="1000" b="1" smtClean="0"/>
              <a:t>의 경우 로그인 창 띄움</a:t>
            </a:r>
            <a:endParaRPr lang="en-US" altLang="ko-KR" sz="1000" b="1"/>
          </a:p>
          <a:p>
            <a:r>
              <a:rPr lang="ko-KR" altLang="en-US" sz="1000" b="1" smtClean="0"/>
              <a:t>모바일은 채널별 앱 로그인 시 </a:t>
            </a:r>
            <a:endParaRPr lang="en-US" altLang="ko-KR" sz="1000" b="1" smtClean="0"/>
          </a:p>
          <a:p>
            <a:r>
              <a:rPr lang="ko-KR" altLang="en-US" sz="1000" b="1" smtClean="0"/>
              <a:t>해당 플랫폼 바로진입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2"/>
            <a:endCxn id="33" idx="5"/>
          </p:cNvCxnSpPr>
          <p:nvPr/>
        </p:nvCxnSpPr>
        <p:spPr>
          <a:xfrm>
            <a:off x="1569183" y="2362200"/>
            <a:ext cx="54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2"/>
            <a:endCxn id="32" idx="5"/>
          </p:cNvCxnSpPr>
          <p:nvPr/>
        </p:nvCxnSpPr>
        <p:spPr>
          <a:xfrm>
            <a:off x="4593908" y="2362200"/>
            <a:ext cx="1504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1" idx="2"/>
            <a:endCxn id="44" idx="5"/>
          </p:cNvCxnSpPr>
          <p:nvPr/>
        </p:nvCxnSpPr>
        <p:spPr>
          <a:xfrm>
            <a:off x="4593908" y="2362200"/>
            <a:ext cx="1504413" cy="885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2" idx="1"/>
            <a:endCxn id="40" idx="1"/>
          </p:cNvCxnSpPr>
          <p:nvPr/>
        </p:nvCxnSpPr>
        <p:spPr>
          <a:xfrm rot="5400000" flipH="1" flipV="1">
            <a:off x="6869895" y="1243063"/>
            <a:ext cx="357088" cy="700087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평행 사변형 32"/>
          <p:cNvSpPr/>
          <p:nvPr/>
        </p:nvSpPr>
        <p:spPr>
          <a:xfrm>
            <a:off x="1963065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0767" y="2162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SMS</a:t>
            </a:r>
          </a:p>
          <a:p>
            <a:pPr algn="ctr"/>
            <a:r>
              <a:rPr lang="ko-KR" altLang="en-US" sz="1000" b="1"/>
              <a:t>본인인증</a:t>
            </a:r>
            <a:endParaRPr lang="en-US" altLang="ko-KR" sz="1000" b="1"/>
          </a:p>
        </p:txBody>
      </p:sp>
      <p:cxnSp>
        <p:nvCxnSpPr>
          <p:cNvPr id="46" name="직선 화살표 연결선 45"/>
          <p:cNvCxnSpPr>
            <a:stCxn id="33" idx="2"/>
            <a:endCxn id="31" idx="5"/>
          </p:cNvCxnSpPr>
          <p:nvPr/>
        </p:nvCxnSpPr>
        <p:spPr>
          <a:xfrm>
            <a:off x="3015578" y="2362200"/>
            <a:ext cx="673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Action Item (</a:t>
            </a:r>
            <a:r>
              <a:rPr lang="ko-KR" altLang="en-US" sz="1100" b="1" smtClean="0"/>
              <a:t>요청사항</a:t>
            </a:r>
            <a:r>
              <a:rPr lang="en-US" altLang="ko-KR" sz="1100" b="1" smtClean="0"/>
              <a:t>)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750"/>
              </p:ext>
            </p:extLst>
          </p:nvPr>
        </p:nvGraphicFramePr>
        <p:xfrm>
          <a:off x="364067" y="829733"/>
          <a:ext cx="9203265" cy="570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85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823148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2785780"/>
                    </a:ext>
                  </a:extLst>
                </a:gridCol>
                <a:gridCol w="5403163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558323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558323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  <a:gridCol w="558323">
                  <a:extLst>
                    <a:ext uri="{9D8B030D-6E8A-4147-A177-3AD203B41FA5}">
                      <a16:colId xmlns:a16="http://schemas.microsoft.com/office/drawing/2014/main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Branded campaign EVENT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화면설계서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요청일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확인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수급여부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2020-10-15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컨셉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브랜드 모델 이벤트 이미지 활용 계획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[2020-10-14]</a:t>
                      </a:r>
                      <a:b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광고촬영 일정 연기로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이벤트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(11.04~)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이벤트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(11.18~)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모델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 미적용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적용 구분 진행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광고촬영 일정 및 이미지 수급 일정 확인 후 진행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79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2020-10-15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PC-LNB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적용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LNB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적용 여부 확정 필요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LNB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없는 화면으로 구성</a:t>
                      </a:r>
                      <a:endParaRPr lang="ko-KR" altLang="en-US" sz="9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확정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97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2020-10-15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이벤트 참여 시 진행되는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본인인증 검토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축약형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확장형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확장형으로 선 진행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9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2020-10-15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콘텐츠 워싱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이벤트 문구 검토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진행 중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8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2020-10-15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디자인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구분될 수 있는 디자인 진행 필요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082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31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57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1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853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998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36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035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63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16580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9267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489047" y="436175"/>
            <a:ext cx="6641298" cy="477371"/>
            <a:chOff x="1940057" y="3496364"/>
            <a:chExt cx="6641298" cy="477371"/>
          </a:xfrm>
        </p:grpSpPr>
        <p:sp>
          <p:nvSpPr>
            <p:cNvPr id="73" name="직사각형 72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연결선 77"/>
          <p:cNvCxnSpPr/>
          <p:nvPr/>
        </p:nvCxnSpPr>
        <p:spPr>
          <a:xfrm>
            <a:off x="59267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9267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29447" y="1336843"/>
            <a:ext cx="4078842" cy="2456332"/>
            <a:chOff x="1615165" y="2177539"/>
            <a:chExt cx="4078842" cy="2456332"/>
          </a:xfrm>
        </p:grpSpPr>
        <p:sp>
          <p:nvSpPr>
            <p:cNvPr id="81" name="TextBox 80"/>
            <p:cNvSpPr txBox="1"/>
            <p:nvPr/>
          </p:nvSpPr>
          <p:spPr>
            <a:xfrm>
              <a:off x="1650913" y="2177539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5165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50913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50913" y="3444534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</a:t>
              </a:r>
              <a:r>
                <a:rPr lang="ko-KR" altLang="en-US" sz="1000" spc="-70">
                  <a:solidFill>
                    <a:srgbClr val="FF0000"/>
                  </a:solidFill>
                  <a:latin typeface="맑은 고딕" panose="020B0503020000020004" pitchFamily="50" charset="-127"/>
                </a:rPr>
                <a:t>건강한 행복 안겨드리는 푸짐한 경품이벤트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50913" y="3859529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735649" y="4268091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05948" y="561171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rgbClr val="FF0000"/>
                </a:solidFill>
              </a:rPr>
              <a:t>바디프렌드 안마의자</a:t>
            </a:r>
            <a:endParaRPr lang="en-US" altLang="ko-KR" sz="900">
              <a:solidFill>
                <a:srgbClr val="FF0000"/>
              </a:solidFill>
            </a:endParaRPr>
          </a:p>
          <a:p>
            <a:pPr algn="ctr"/>
            <a:r>
              <a:rPr lang="en-US" altLang="ko-KR" sz="900" smtClean="0"/>
              <a:t>3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839299" y="561171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아쿠아픽 구강세정기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50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564004" y="561171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신세계상품권 </a:t>
            </a:r>
            <a:r>
              <a:rPr lang="en-US" altLang="ko-KR" sz="900" smtClean="0"/>
              <a:t>5</a:t>
            </a:r>
            <a:r>
              <a:rPr lang="ko-KR" altLang="en-US" sz="900" smtClean="0"/>
              <a:t>천원권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3,000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30" y="4729672"/>
            <a:ext cx="1489802" cy="685309"/>
          </a:xfrm>
          <a:prstGeom prst="rect">
            <a:avLst/>
          </a:prstGeom>
        </p:spPr>
      </p:pic>
      <p:sp>
        <p:nvSpPr>
          <p:cNvPr id="102" name="타원 101"/>
          <p:cNvSpPr/>
          <p:nvPr/>
        </p:nvSpPr>
        <p:spPr>
          <a:xfrm>
            <a:off x="614299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608338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7" y="4589361"/>
            <a:ext cx="952835" cy="920054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809" y="4376716"/>
            <a:ext cx="829774" cy="1102929"/>
          </a:xfrm>
          <a:prstGeom prst="rect">
            <a:avLst/>
          </a:prstGeom>
        </p:spPr>
      </p:pic>
      <p:sp>
        <p:nvSpPr>
          <p:cNvPr id="118" name="타원 117"/>
          <p:cNvSpPr/>
          <p:nvPr/>
        </p:nvSpPr>
        <p:spPr>
          <a:xfrm>
            <a:off x="3798242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183582" y="441840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494" y="4523004"/>
            <a:ext cx="942172" cy="1013277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1853584" y="561171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rgbClr val="FF0000"/>
                </a:solidFill>
              </a:rPr>
              <a:t>야나두 피트니스 </a:t>
            </a:r>
            <a:r>
              <a:rPr lang="en-US" altLang="ko-KR" sz="900">
                <a:solidFill>
                  <a:srgbClr val="FF0000"/>
                </a:solidFill>
              </a:rPr>
              <a:t>YAFIT </a:t>
            </a:r>
            <a:r>
              <a:rPr lang="ko-KR" altLang="en-US" sz="900">
                <a:solidFill>
                  <a:srgbClr val="FF0000"/>
                </a:solidFill>
              </a:rPr>
              <a:t>사이클</a:t>
            </a:r>
            <a:endParaRPr lang="en-US" altLang="ko-KR" sz="900">
              <a:solidFill>
                <a:srgbClr val="FF0000"/>
              </a:solidFill>
            </a:endParaRPr>
          </a:p>
          <a:p>
            <a:pPr algn="ctr"/>
            <a:r>
              <a:rPr lang="en-US" altLang="ko-KR" sz="900" smtClean="0"/>
              <a:t>20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368883" y="6013510"/>
            <a:ext cx="634618" cy="2609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3996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1991"/>
              </p:ext>
            </p:extLst>
          </p:nvPr>
        </p:nvGraphicFramePr>
        <p:xfrm>
          <a:off x="7691267" y="304800"/>
          <a:ext cx="2160000" cy="21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안내 영역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해당 버튼 사라지면서 공유할 콘텐츠 목록 등장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야핏 사이클 상세정보 펼침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3072945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012827" y="342481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48406" y="59435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1906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1"/>
          <p:cNvSpPr/>
          <p:nvPr/>
        </p:nvSpPr>
        <p:spPr>
          <a:xfrm>
            <a:off x="2167809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1"/>
          <p:cNvSpPr/>
          <p:nvPr/>
        </p:nvSpPr>
        <p:spPr>
          <a:xfrm>
            <a:off x="4557836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1"/>
          <p:cNvSpPr/>
          <p:nvPr/>
        </p:nvSpPr>
        <p:spPr>
          <a:xfrm>
            <a:off x="6672674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1"/>
          <p:cNvSpPr/>
          <p:nvPr/>
        </p:nvSpPr>
        <p:spPr>
          <a:xfrm>
            <a:off x="3094717" y="257137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1"/>
          <p:cNvSpPr/>
          <p:nvPr/>
        </p:nvSpPr>
        <p:spPr>
          <a:xfrm>
            <a:off x="1457364" y="5306579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1"/>
          <p:cNvSpPr/>
          <p:nvPr/>
        </p:nvSpPr>
        <p:spPr>
          <a:xfrm>
            <a:off x="3224606" y="5341335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529447" y="715097"/>
            <a:ext cx="4078842" cy="1897434"/>
            <a:chOff x="1615165" y="2177539"/>
            <a:chExt cx="4078842" cy="1897434"/>
          </a:xfrm>
        </p:grpSpPr>
        <p:sp>
          <p:nvSpPr>
            <p:cNvPr id="81" name="TextBox 80"/>
            <p:cNvSpPr txBox="1"/>
            <p:nvPr/>
          </p:nvSpPr>
          <p:spPr>
            <a:xfrm>
              <a:off x="1650913" y="2177539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5165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50913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50913" y="3444534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</a:t>
              </a:r>
              <a:r>
                <a:rPr lang="ko-KR" altLang="en-US" sz="1000" spc="-70">
                  <a:solidFill>
                    <a:srgbClr val="FF0000"/>
                  </a:solidFill>
                  <a:latin typeface="맑은 고딕" panose="020B0503020000020004" pitchFamily="50" charset="-127"/>
                </a:rPr>
                <a:t>건강한 행복 안겨드리는 푸짐한 경품이벤트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50913" y="3859529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43305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참여 클릭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46546"/>
              </p:ext>
            </p:extLst>
          </p:nvPr>
        </p:nvGraphicFramePr>
        <p:xfrm>
          <a:off x="7691267" y="304800"/>
          <a:ext cx="21600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공유 참여 클릭 시 화면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미션인 공유할 콘텐츠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가지 배열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콘텐츠 배너 클릭 시 체크 활성화되며 활성화된 배너 재 클릭 시 비활성화 처리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다중선택 불가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콘텐츠 선택 시 공유하기 버튼 활성화 처리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미선택 된 콘텐츠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체크 영역을 제외한 나머지 영역을 클릭 시 상세 콘텐츠 내용을 확인할 수 있는 팝업 호출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선택된 콘텐츠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타 콘텐츠와는 부각된 형태로 표현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미선택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 버튼 비활성화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선택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 버튼 활성화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해당 콘텐츠 상세 팝업 호출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ET-020201</a:t>
                      </a:r>
                      <a:endParaRPr lang="ko-KR" altLang="en-US" sz="800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3072945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195" y="4265287"/>
            <a:ext cx="121058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황니가 걱정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미백관리 방법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8645" y="3226554"/>
            <a:ext cx="1335609" cy="969992"/>
            <a:chOff x="1328739" y="4667177"/>
            <a:chExt cx="478873" cy="476323"/>
          </a:xfrm>
        </p:grpSpPr>
        <p:sp>
          <p:nvSpPr>
            <p:cNvPr id="44" name="직사각형 4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210212" y="4265287"/>
            <a:ext cx="112723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 가입 전 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필독사항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312335" y="3226554"/>
            <a:ext cx="1335609" cy="969992"/>
            <a:chOff x="1328739" y="4667177"/>
            <a:chExt cx="478873" cy="476323"/>
          </a:xfrm>
        </p:grpSpPr>
        <p:sp>
          <p:nvSpPr>
            <p:cNvPr id="49" name="직사각형 4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140403" y="3531550"/>
            <a:ext cx="360000" cy="360000"/>
            <a:chOff x="1083487" y="6518884"/>
            <a:chExt cx="360000" cy="360000"/>
          </a:xfrm>
        </p:grpSpPr>
        <p:sp>
          <p:nvSpPr>
            <p:cNvPr id="53" name="타원 52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3" y="3514872"/>
            <a:ext cx="360000" cy="3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81900" y="4265287"/>
            <a:ext cx="10913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중장년층을 위한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치아관리 </a:t>
            </a:r>
            <a:r>
              <a:rPr lang="ko-KR" altLang="en-US" sz="1000" b="1" spc="-70">
                <a:latin typeface="맑은 고딕" panose="020B0503020000020004" pitchFamily="50" charset="-127"/>
              </a:rPr>
              <a:t>팁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975350" y="3226554"/>
            <a:ext cx="1335609" cy="969992"/>
            <a:chOff x="1328739" y="4667177"/>
            <a:chExt cx="478873" cy="476323"/>
          </a:xfrm>
        </p:grpSpPr>
        <p:sp>
          <p:nvSpPr>
            <p:cNvPr id="58" name="직사각형 5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4457108" y="3531550"/>
            <a:ext cx="360000" cy="360000"/>
            <a:chOff x="1083487" y="6518884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5539879" y="4265287"/>
            <a:ext cx="1365758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충치 예방에 효과적인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음식들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633329" y="3226554"/>
            <a:ext cx="1335609" cy="969992"/>
            <a:chOff x="1328739" y="4667177"/>
            <a:chExt cx="478873" cy="476323"/>
          </a:xfrm>
        </p:grpSpPr>
        <p:sp>
          <p:nvSpPr>
            <p:cNvPr id="94" name="직사각형 9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6115087" y="3531550"/>
            <a:ext cx="360000" cy="360000"/>
            <a:chOff x="1083487" y="6518884"/>
            <a:chExt cx="360000" cy="360000"/>
          </a:xfrm>
        </p:grpSpPr>
        <p:sp>
          <p:nvSpPr>
            <p:cNvPr id="98" name="타원 97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100" name="모서리가 둥근 직사각형 99"/>
          <p:cNvSpPr/>
          <p:nvPr/>
        </p:nvSpPr>
        <p:spPr>
          <a:xfrm>
            <a:off x="653000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95799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977392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640441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82948" y="5673242"/>
            <a:ext cx="2732536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콘텐츠 공유하고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9135" y="2990080"/>
            <a:ext cx="6758042" cy="220842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18367" y="288931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32673" y="330736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209511" y="332974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382948" y="557247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368629" y="473494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1"/>
          <p:cNvSpPr/>
          <p:nvPr/>
        </p:nvSpPr>
        <p:spPr>
          <a:xfrm>
            <a:off x="3345723" y="1954643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4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05948" y="203110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rgbClr val="FF0000"/>
                </a:solidFill>
              </a:rPr>
              <a:t>바디프렌드 안마의자</a:t>
            </a:r>
            <a:endParaRPr lang="en-US" altLang="ko-KR" sz="900">
              <a:solidFill>
                <a:srgbClr val="FF0000"/>
              </a:solidFill>
            </a:endParaRPr>
          </a:p>
          <a:p>
            <a:pPr algn="ctr"/>
            <a:r>
              <a:rPr lang="en-US" altLang="ko-KR" sz="900" smtClean="0"/>
              <a:t>3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839299" y="203110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아쿠아픽 구강세정기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50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564004" y="203110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신세계상품권 </a:t>
            </a:r>
            <a:r>
              <a:rPr lang="en-US" altLang="ko-KR" sz="900" smtClean="0"/>
              <a:t>5</a:t>
            </a:r>
            <a:r>
              <a:rPr lang="ko-KR" altLang="en-US" sz="900" smtClean="0"/>
              <a:t>천원권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3,000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30" y="1149065"/>
            <a:ext cx="1489802" cy="685309"/>
          </a:xfrm>
          <a:prstGeom prst="rect">
            <a:avLst/>
          </a:prstGeom>
        </p:spPr>
      </p:pic>
      <p:sp>
        <p:nvSpPr>
          <p:cNvPr id="102" name="타원 101"/>
          <p:cNvSpPr/>
          <p:nvPr/>
        </p:nvSpPr>
        <p:spPr>
          <a:xfrm>
            <a:off x="614299" y="837799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608338" y="837799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7" y="1008754"/>
            <a:ext cx="952835" cy="920054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809" y="796109"/>
            <a:ext cx="829774" cy="1102929"/>
          </a:xfrm>
          <a:prstGeom prst="rect">
            <a:avLst/>
          </a:prstGeom>
        </p:spPr>
      </p:pic>
      <p:sp>
        <p:nvSpPr>
          <p:cNvPr id="118" name="타원 117"/>
          <p:cNvSpPr/>
          <p:nvPr/>
        </p:nvSpPr>
        <p:spPr>
          <a:xfrm>
            <a:off x="3798242" y="837799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183582" y="837799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494" y="942397"/>
            <a:ext cx="942172" cy="1013277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1853584" y="203110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rgbClr val="FF0000"/>
                </a:solidFill>
              </a:rPr>
              <a:t>야나두 피트니스 </a:t>
            </a:r>
            <a:r>
              <a:rPr lang="en-US" altLang="ko-KR" sz="900">
                <a:solidFill>
                  <a:srgbClr val="FF0000"/>
                </a:solidFill>
              </a:rPr>
              <a:t>YAFIT </a:t>
            </a:r>
            <a:r>
              <a:rPr lang="ko-KR" altLang="en-US" sz="900">
                <a:solidFill>
                  <a:srgbClr val="FF0000"/>
                </a:solidFill>
              </a:rPr>
              <a:t>사이클</a:t>
            </a:r>
            <a:endParaRPr lang="en-US" altLang="ko-KR" sz="900">
              <a:solidFill>
                <a:srgbClr val="FF0000"/>
              </a:solidFill>
            </a:endParaRPr>
          </a:p>
          <a:p>
            <a:pPr algn="ctr"/>
            <a:r>
              <a:rPr lang="en-US" altLang="ko-KR" sz="900" smtClean="0"/>
              <a:t>20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368883" y="2432903"/>
            <a:ext cx="634618" cy="2609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2941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야핏사이클 상세보기 클릭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24119"/>
              </p:ext>
            </p:extLst>
          </p:nvPr>
        </p:nvGraphicFramePr>
        <p:xfrm>
          <a:off x="7691267" y="304800"/>
          <a:ext cx="2160000" cy="227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야핏 사이클 상세보기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Yafit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상세보기 클릭 시 상세내용이 펼쳐짐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화면 밀림 형태로 등장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해당 상세화면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 접힘 처리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3072945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58"/>
          <p:cNvSpPr/>
          <p:nvPr/>
        </p:nvSpPr>
        <p:spPr>
          <a:xfrm>
            <a:off x="648434" y="2819012"/>
            <a:ext cx="6313998" cy="3570817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46861" y="3376270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야핏</a:t>
            </a:r>
            <a:r>
              <a:rPr lang="en-US" altLang="ko-KR" sz="1000" b="1" smtClean="0"/>
              <a:t>(Yafit) </a:t>
            </a:r>
            <a:r>
              <a:rPr lang="ko-KR" altLang="en-US" sz="1000" b="1"/>
              <a:t>이란</a:t>
            </a:r>
            <a:r>
              <a:rPr lang="en-US" altLang="ko-KR" sz="1000" b="1"/>
              <a:t>? </a:t>
            </a:r>
          </a:p>
          <a:p>
            <a:r>
              <a:rPr lang="ko-KR" altLang="ko-KR" sz="900"/>
              <a:t>체계적인</a:t>
            </a:r>
            <a:r>
              <a:rPr lang="en-US" altLang="ko-KR" sz="900"/>
              <a:t> </a:t>
            </a:r>
            <a:r>
              <a:rPr lang="ko-KR" altLang="ko-KR" sz="900"/>
              <a:t>홈트레이닝</a:t>
            </a:r>
            <a:r>
              <a:rPr lang="en-US" altLang="ko-KR" sz="900"/>
              <a:t> </a:t>
            </a:r>
            <a:r>
              <a:rPr lang="ko-KR" altLang="ko-KR" sz="900"/>
              <a:t>프로그램과</a:t>
            </a:r>
            <a:r>
              <a:rPr lang="en-US" altLang="ko-KR" sz="900"/>
              <a:t> </a:t>
            </a:r>
            <a:r>
              <a:rPr lang="ko-KR" altLang="ko-KR" sz="900"/>
              <a:t>리워드를</a:t>
            </a:r>
            <a:r>
              <a:rPr lang="en-US" altLang="ko-KR" sz="900"/>
              <a:t> </a:t>
            </a:r>
            <a:r>
              <a:rPr lang="ko-KR" altLang="ko-KR" sz="900"/>
              <a:t>받으며</a:t>
            </a:r>
          </a:p>
          <a:p>
            <a:r>
              <a:rPr lang="ko-KR" altLang="ko-KR" sz="900"/>
              <a:t>집에서도</a:t>
            </a:r>
            <a:r>
              <a:rPr lang="en-US" altLang="ko-KR" sz="900"/>
              <a:t> </a:t>
            </a:r>
            <a:r>
              <a:rPr lang="ko-KR" altLang="ko-KR" sz="900"/>
              <a:t>재미있게</a:t>
            </a:r>
            <a:r>
              <a:rPr lang="en-US" altLang="ko-KR" sz="900"/>
              <a:t> </a:t>
            </a:r>
            <a:r>
              <a:rPr lang="ko-KR" altLang="ko-KR" sz="900"/>
              <a:t>고강도</a:t>
            </a:r>
            <a:r>
              <a:rPr lang="en-US" altLang="ko-KR" sz="900"/>
              <a:t> </a:t>
            </a:r>
            <a:r>
              <a:rPr lang="ko-KR" altLang="ko-KR" sz="900"/>
              <a:t>다이어트가</a:t>
            </a:r>
            <a:r>
              <a:rPr lang="en-US" altLang="ko-KR" sz="900"/>
              <a:t> </a:t>
            </a:r>
            <a:r>
              <a:rPr lang="ko-KR" altLang="ko-KR" sz="900"/>
              <a:t>가능한</a:t>
            </a:r>
            <a:r>
              <a:rPr lang="en-US" altLang="ko-KR" sz="900"/>
              <a:t> </a:t>
            </a:r>
            <a:r>
              <a:rPr lang="ko-KR" altLang="ko-KR" sz="900"/>
              <a:t>운동</a:t>
            </a:r>
            <a:r>
              <a:rPr lang="en-US" altLang="ko-KR" sz="900"/>
              <a:t> </a:t>
            </a:r>
            <a:r>
              <a:rPr lang="ko-KR" altLang="ko-KR" sz="900"/>
              <a:t>기구와</a:t>
            </a:r>
            <a:r>
              <a:rPr lang="en-US" altLang="ko-KR" sz="900"/>
              <a:t> </a:t>
            </a:r>
            <a:r>
              <a:rPr lang="ko-KR" altLang="ko-KR" sz="900"/>
              <a:t>콘텐츠의</a:t>
            </a:r>
            <a:r>
              <a:rPr lang="en-US" altLang="ko-KR" sz="900"/>
              <a:t> </a:t>
            </a:r>
            <a:r>
              <a:rPr lang="ko-KR" altLang="ko-KR" sz="900"/>
              <a:t>만남입니다</a:t>
            </a:r>
            <a:endParaRPr lang="en-US" altLang="ko-KR" sz="900" dirty="0"/>
          </a:p>
        </p:txBody>
      </p:sp>
      <p:sp>
        <p:nvSpPr>
          <p:cNvPr id="44" name="직사각형 43"/>
          <p:cNvSpPr/>
          <p:nvPr/>
        </p:nvSpPr>
        <p:spPr>
          <a:xfrm>
            <a:off x="846039" y="5421211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1fit. 1:1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신체정보와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기록등으로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제공합니다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75396" y="5421211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운동이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싶어지게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ko-KR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현금처럼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888246" y="5421211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단시간에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빠르게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지방연소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관절에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무리는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근력사용을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1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500kal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46039" y="4231772"/>
            <a:ext cx="1878290" cy="1125124"/>
            <a:chOff x="1328739" y="4667177"/>
            <a:chExt cx="478873" cy="476323"/>
          </a:xfrm>
        </p:grpSpPr>
        <p:sp>
          <p:nvSpPr>
            <p:cNvPr id="48" name="직사각형 4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2875396" y="4231772"/>
            <a:ext cx="1878290" cy="1125124"/>
            <a:chOff x="1328739" y="4667177"/>
            <a:chExt cx="478873" cy="476323"/>
          </a:xfrm>
        </p:grpSpPr>
        <p:sp>
          <p:nvSpPr>
            <p:cNvPr id="52" name="직사각형 5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4888246" y="4231772"/>
            <a:ext cx="1878290" cy="1125124"/>
            <a:chOff x="1328739" y="4667177"/>
            <a:chExt cx="478873" cy="476323"/>
          </a:xfrm>
        </p:grpSpPr>
        <p:sp>
          <p:nvSpPr>
            <p:cNvPr id="56" name="직사각형 5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60" y="3274831"/>
            <a:ext cx="701266" cy="44225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369" y="3185693"/>
            <a:ext cx="778495" cy="837249"/>
          </a:xfrm>
          <a:prstGeom prst="rect">
            <a:avLst/>
          </a:prstGeom>
        </p:spPr>
      </p:pic>
      <p:sp>
        <p:nvSpPr>
          <p:cNvPr id="65" name="덧셈 기호 64"/>
          <p:cNvSpPr/>
          <p:nvPr/>
        </p:nvSpPr>
        <p:spPr>
          <a:xfrm rot="2700000">
            <a:off x="6585370" y="3115789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81697" y="271296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851053" y="298835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1"/>
          <p:cNvSpPr/>
          <p:nvPr/>
        </p:nvSpPr>
        <p:spPr>
          <a:xfrm>
            <a:off x="1546532" y="175448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1"/>
          <p:cNvSpPr/>
          <p:nvPr/>
        </p:nvSpPr>
        <p:spPr>
          <a:xfrm>
            <a:off x="3164143" y="175448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6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1072" y="4053615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 이벤트 참여하기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9932" y="1311085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5609" y="1493217"/>
            <a:ext cx="396134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/>
              <a:t>이벤트 응모기간 </a:t>
            </a:r>
            <a:r>
              <a:rPr lang="en-US" altLang="ko-KR" sz="1050"/>
              <a:t>: 2020.11.18 ~ 12.09</a:t>
            </a:r>
          </a:p>
          <a:p>
            <a:pPr>
              <a:spcBef>
                <a:spcPts val="1000"/>
              </a:spcBef>
            </a:pPr>
            <a:r>
              <a:rPr lang="ko-KR" altLang="en-US" sz="105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스마일케어 콘텐츠 정보 공유</a:t>
            </a:r>
            <a:r>
              <a:rPr lang="en-US" altLang="ko-KR" sz="1050"/>
              <a:t> </a:t>
            </a:r>
            <a:r>
              <a:rPr lang="ko-KR" altLang="en-US" sz="1050"/>
              <a:t>시 응모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선정 </a:t>
            </a:r>
            <a:r>
              <a:rPr lang="en-US" altLang="ko-KR" sz="1050"/>
              <a:t>: </a:t>
            </a:r>
            <a:r>
              <a:rPr lang="ko-KR" altLang="en-US" sz="1050"/>
              <a:t>이벤트 참여 대상자 중 추첨을 통해 당첨자 선정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발표 </a:t>
            </a:r>
            <a:r>
              <a:rPr lang="en-US" altLang="ko-KR" sz="1050"/>
              <a:t>: </a:t>
            </a:r>
            <a:r>
              <a:rPr lang="en-US" altLang="ko-KR" sz="1050" smtClean="0"/>
              <a:t>2020.12.16 / </a:t>
            </a:r>
            <a:r>
              <a:rPr lang="ko-KR" altLang="en-US" sz="1050"/>
              <a:t>라이나생명 케어라운지 이벤트 게시판</a:t>
            </a:r>
            <a:endParaRPr lang="en-US" altLang="ko-KR" sz="1050"/>
          </a:p>
        </p:txBody>
      </p:sp>
      <p:sp>
        <p:nvSpPr>
          <p:cNvPr id="70" name="TextBox 69"/>
          <p:cNvSpPr txBox="1"/>
          <p:nvPr/>
        </p:nvSpPr>
        <p:spPr>
          <a:xfrm>
            <a:off x="935609" y="273552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959830" y="2929678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62547"/>
              </p:ext>
            </p:extLst>
          </p:nvPr>
        </p:nvGraphicFramePr>
        <p:xfrm>
          <a:off x="7691267" y="304800"/>
          <a:ext cx="2160000" cy="349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치아건강 콘텐츠 공유 이벤트 상세정보 안내 영역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4042940"/>
            <a:ext cx="1275091" cy="761289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321072" y="395284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4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16580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9267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489047" y="436175"/>
            <a:ext cx="6641298" cy="477371"/>
            <a:chOff x="1940057" y="3496364"/>
            <a:chExt cx="6641298" cy="477371"/>
          </a:xfrm>
        </p:grpSpPr>
        <p:sp>
          <p:nvSpPr>
            <p:cNvPr id="73" name="직사각형 72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연결선 77"/>
          <p:cNvCxnSpPr/>
          <p:nvPr/>
        </p:nvCxnSpPr>
        <p:spPr>
          <a:xfrm>
            <a:off x="59267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9267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29447" y="2328310"/>
            <a:ext cx="4776308" cy="1897434"/>
            <a:chOff x="1615165" y="2177539"/>
            <a:chExt cx="4776308" cy="1897434"/>
          </a:xfrm>
        </p:grpSpPr>
        <p:sp>
          <p:nvSpPr>
            <p:cNvPr id="81" name="TextBox 80"/>
            <p:cNvSpPr txBox="1"/>
            <p:nvPr/>
          </p:nvSpPr>
          <p:spPr>
            <a:xfrm>
              <a:off x="1650913" y="2177539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Coming Soon!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5165" y="2526968"/>
              <a:ext cx="4776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 smtClean="0">
                  <a:latin typeface="맑은 고딕" panose="020B0503020000020004" pitchFamily="50" charset="-127"/>
                </a:rPr>
                <a:t>건강한 계획</a:t>
              </a:r>
              <a:r>
                <a:rPr lang="en-US" altLang="ko-KR" sz="2800" b="1" spc="-7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2800" b="1" spc="-70" smtClean="0">
                  <a:latin typeface="맑은 고딕" panose="020B0503020000020004" pitchFamily="50" charset="-127"/>
                </a:rPr>
                <a:t>는 무엇일까요</a:t>
              </a:r>
              <a:r>
                <a:rPr lang="en-US" altLang="ko-KR" sz="2800" b="1" spc="-70" smtClean="0">
                  <a:latin typeface="맑은 고딕" panose="020B0503020000020004" pitchFamily="50" charset="-127"/>
                </a:rPr>
                <a:t>?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50913" y="3149330"/>
              <a:ext cx="4708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 smtClean="0">
                  <a:latin typeface="맑은 고딕" panose="020B0503020000020004" pitchFamily="50" charset="-127"/>
                </a:rPr>
                <a:t>11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월 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18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일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, 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홈트레이닝의 혁명적인 색다른 경품과 새로운 모델과 함께 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차 오픈됩니다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.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50913" y="3444534"/>
              <a:ext cx="322652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</a:rPr>
                <a:t>라이나생명 고객님만을 위한 특별 이벤트도 진행중이오니</a:t>
              </a:r>
              <a:endParaRPr lang="en-US" altLang="ko-KR" sz="1000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 참여 부탁드립니다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50913" y="3859529"/>
              <a:ext cx="14013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시작일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</a:t>
              </a:r>
              <a:endParaRPr lang="en-US" altLang="ko-KR" sz="800" dirty="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1847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미진행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46723"/>
              </p:ext>
            </p:extLst>
          </p:nvPr>
        </p:nvGraphicFramePr>
        <p:xfrm>
          <a:off x="7691267" y="304800"/>
          <a:ext cx="2160000" cy="21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미진행 시 화면 구성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비활성화 된 버튼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D-Day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카운팅 적용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3072945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l="12287" r="3502"/>
          <a:stretch/>
        </p:blipFill>
        <p:spPr>
          <a:xfrm>
            <a:off x="5308847" y="3200959"/>
            <a:ext cx="1881112" cy="2666295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658722" y="4585725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 </a:t>
            </a:r>
            <a:r>
              <a:rPr lang="en-US" altLang="ko-KR" sz="1100" b="1" u="sng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전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2641" y="451865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7360" y="490193"/>
            <a:ext cx="137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건강한 경품 계획</a:t>
            </a: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11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18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일 공개됩니다</a:t>
            </a: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!</a:t>
            </a:r>
            <a:endParaRPr lang="ko-KR" altLang="en-US" sz="900" b="1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2167809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4557836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1"/>
          <p:cNvSpPr/>
          <p:nvPr/>
        </p:nvSpPr>
        <p:spPr>
          <a:xfrm>
            <a:off x="6672674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9319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 콘텐츠 상세보기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534624" y="997096"/>
            <a:ext cx="6437675" cy="5134578"/>
            <a:chOff x="534624" y="997096"/>
            <a:chExt cx="6437675" cy="5134578"/>
          </a:xfrm>
        </p:grpSpPr>
        <p:sp>
          <p:nvSpPr>
            <p:cNvPr id="67" name="직사각형 66"/>
            <p:cNvSpPr/>
            <p:nvPr/>
          </p:nvSpPr>
          <p:spPr>
            <a:xfrm>
              <a:off x="534624" y="997096"/>
              <a:ext cx="6437675" cy="51345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덧셈 기호 67"/>
            <p:cNvSpPr/>
            <p:nvPr/>
          </p:nvSpPr>
          <p:spPr>
            <a:xfrm rot="2700000">
              <a:off x="6564454" y="1194491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8233" y="1250688"/>
              <a:ext cx="2396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황니가 걱정</a:t>
              </a:r>
              <a:r>
                <a:rPr lang="en-US" altLang="ko-KR" sz="1200" b="1"/>
                <a:t>? </a:t>
              </a:r>
              <a:r>
                <a:rPr lang="ko-KR" altLang="en-US" sz="1200" b="1"/>
                <a:t>치아 미백관리 방법</a:t>
              </a:r>
              <a:endParaRPr lang="en-US" altLang="ko-KR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233" y="1828336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일반 </a:t>
              </a:r>
              <a:r>
                <a:rPr lang="ko-KR" altLang="ko-KR" sz="800"/>
                <a:t>사람들에게 황니는 아주 큰 콤플렉스입니다</a:t>
              </a:r>
              <a:r>
                <a:rPr lang="en-US" altLang="ko-KR" sz="800"/>
                <a:t>. </a:t>
              </a:r>
            </a:p>
            <a:p>
              <a:r>
                <a:rPr lang="ko-KR" altLang="ko-KR" sz="800"/>
                <a:t>활짝 웃지 못하며 미소에 자신감을 잃게 만들기 때문인데요</a:t>
              </a:r>
              <a:r>
                <a:rPr lang="en-US" altLang="ko-KR" sz="800"/>
                <a:t>. </a:t>
              </a:r>
            </a:p>
            <a:p>
              <a:r>
                <a:rPr lang="ko-KR" altLang="ko-KR" sz="800"/>
                <a:t>오늘은 닦아도 닦아도 누런 치아</a:t>
              </a:r>
              <a:r>
                <a:rPr lang="en-US" altLang="ko-KR" sz="800"/>
                <a:t>, </a:t>
              </a:r>
              <a:r>
                <a:rPr lang="ko-KR" altLang="ko-KR" sz="800" b="1"/>
                <a:t>황니의 원인은 무엇인지</a:t>
              </a:r>
              <a:r>
                <a:rPr lang="en-US" altLang="ko-KR" sz="800" b="1"/>
                <a:t>, </a:t>
              </a:r>
            </a:p>
            <a:p>
              <a:r>
                <a:rPr lang="ko-KR" altLang="ko-KR" sz="800" b="1"/>
                <a:t>어떻게 예방할 수 있을지</a:t>
              </a:r>
              <a:r>
                <a:rPr lang="ko-KR" altLang="ko-KR" sz="800"/>
                <a:t>에 대해서 알아보겠습니다</a:t>
              </a:r>
              <a:r>
                <a:rPr lang="en-US" altLang="ko-KR" sz="800"/>
                <a:t>.</a:t>
              </a:r>
              <a:endParaRPr lang="ko-KR" altLang="ko-KR" sz="8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091679" y="5320304"/>
              <a:ext cx="321701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공유하기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8233" y="2692293"/>
              <a:ext cx="13564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/>
                <a:t>1. </a:t>
              </a:r>
              <a:r>
                <a:rPr lang="ko-KR" altLang="en-US" sz="800" b="1"/>
                <a:t>후천적으로 변색된 치아</a:t>
              </a:r>
              <a:endParaRPr lang="ko-KR" altLang="en-US" sz="8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233" y="2903921"/>
              <a:ext cx="5847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우리가 먹는 음식은 대부분 치아의 색을 변하게 할 수 있지만</a:t>
              </a:r>
              <a:r>
                <a:rPr lang="en-US" altLang="ko-KR" sz="800"/>
                <a:t>, </a:t>
              </a:r>
            </a:p>
            <a:p>
              <a:r>
                <a:rPr lang="ko-KR" altLang="en-US" sz="800"/>
                <a:t>특히나 경계해야 할 식품들이 있습니다</a:t>
              </a:r>
              <a:r>
                <a:rPr lang="en-US" altLang="ko-KR" sz="800"/>
                <a:t>. </a:t>
              </a:r>
              <a:r>
                <a:rPr lang="ko-KR" altLang="en-US" sz="800"/>
                <a:t>아침마다 즐겨 마시는 </a:t>
              </a:r>
              <a:r>
                <a:rPr lang="en-US" altLang="ko-KR" sz="800"/>
                <a:t> </a:t>
              </a:r>
              <a:r>
                <a:rPr lang="ko-KR" altLang="en-US" sz="800"/>
                <a:t>커피</a:t>
              </a:r>
              <a:r>
                <a:rPr lang="en-US" altLang="ko-KR" sz="800"/>
                <a:t>, </a:t>
              </a:r>
              <a:r>
                <a:rPr lang="ko-KR" altLang="en-US" sz="800"/>
                <a:t>퇴근하고 마시는 와인이황니의 후천적인 원인이 될 수 있습니다</a:t>
              </a:r>
              <a:r>
                <a:rPr lang="en-US" altLang="ko-KR" sz="800"/>
                <a:t>. </a:t>
              </a:r>
              <a:r>
                <a:rPr lang="ko-KR" altLang="en-US" sz="800"/>
                <a:t>색소가 진한 음식을 섭취하면 하얀 법랑질에 색소가 침투하여 변색이 일어나게 됩니다</a:t>
              </a:r>
              <a:r>
                <a:rPr lang="en-US" altLang="ko-KR" sz="800"/>
                <a:t>. </a:t>
              </a:r>
              <a:r>
                <a:rPr lang="ko-KR" altLang="en-US" sz="800"/>
                <a:t>콜라와 사이다 같은 산도가 높은 음식도 치아 표면을 거칠게 하여 착색이 더 쉽게 일어나는 원인이 됩니다</a:t>
              </a:r>
              <a:r>
                <a:rPr lang="en-US" altLang="ko-KR" sz="800"/>
                <a:t>. </a:t>
              </a:r>
              <a:r>
                <a:rPr lang="ko-KR" altLang="en-US" sz="800"/>
                <a:t>담배도 빼놓을 수 없습니다</a:t>
              </a:r>
              <a:r>
                <a:rPr lang="en-US" altLang="ko-KR" sz="800"/>
                <a:t>. </a:t>
              </a:r>
              <a:r>
                <a:rPr lang="ko-KR" altLang="en-US" sz="800"/>
                <a:t>담배의 니코틴 성분이 치아의 미세한 구멍으로 파고들어서 치아를 변색시킵니다</a:t>
              </a:r>
              <a:r>
                <a:rPr lang="en-US" altLang="ko-KR" sz="800"/>
                <a:t>. </a:t>
              </a:r>
              <a:r>
                <a:rPr lang="ko-KR" altLang="en-US" sz="800"/>
                <a:t>황니가 고민인 흡연자라면 금연부터 시작하는 것이 좋겠죠</a:t>
              </a:r>
              <a:r>
                <a:rPr lang="en-US" altLang="ko-KR" sz="800"/>
                <a:t>?</a:t>
              </a:r>
              <a:endParaRPr lang="ko-KR" altLang="en-US" sz="8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8233" y="3822837"/>
              <a:ext cx="15167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/>
                <a:t>2. </a:t>
              </a:r>
              <a:r>
                <a:rPr lang="ko-KR" altLang="en-US" sz="800" b="1"/>
                <a:t>무조건 식후 바로 양치</a:t>
              </a:r>
              <a:r>
                <a:rPr lang="en-US" altLang="ko-KR" sz="800" b="1"/>
                <a:t>? NO!</a:t>
              </a:r>
              <a:endParaRPr lang="en-US" altLang="ko-KR" sz="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8233" y="4034465"/>
              <a:ext cx="5847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대개는 식사한 뒤에 바로 양치를 하는 것이 좋습니다</a:t>
              </a:r>
              <a:r>
                <a:rPr lang="en-US" altLang="ko-KR" sz="800"/>
                <a:t>. </a:t>
              </a:r>
              <a:r>
                <a:rPr lang="ko-KR" altLang="en-US" sz="800"/>
                <a:t>치약에는 마모제가 함유되어 있어서 양치만으로도 치아 변색을 어느 정도 예방할 수 있습니다</a:t>
              </a:r>
              <a:r>
                <a:rPr lang="en-US" altLang="ko-KR" sz="800"/>
                <a:t>. </a:t>
              </a:r>
              <a:r>
                <a:rPr lang="ko-KR" altLang="en-US" sz="800"/>
                <a:t>양치할 때는 칫솔과 치실을 사용하여 치아 사이사이를 꼼꼼하게 양치를 해야 합니다</a:t>
              </a:r>
              <a:r>
                <a:rPr lang="en-US" altLang="ko-KR" sz="800"/>
                <a:t>. </a:t>
              </a:r>
            </a:p>
            <a:p>
              <a:r>
                <a:rPr lang="ko-KR" altLang="en-US" sz="800"/>
                <a:t>탄산음료를 마신 후에는 바로 양치를 하는 것이 오히려 안 좋습니다</a:t>
              </a:r>
              <a:r>
                <a:rPr lang="en-US" altLang="ko-KR" sz="800"/>
                <a:t>. </a:t>
              </a:r>
              <a:r>
                <a:rPr lang="ko-KR" altLang="en-US" sz="800"/>
                <a:t>탄산이 치아의 무기질을 탈회시키면서 치아 표면을 거칠게 하기 때문인데요</a:t>
              </a:r>
              <a:r>
                <a:rPr lang="en-US" altLang="ko-KR" sz="800"/>
                <a:t>. </a:t>
              </a:r>
              <a:r>
                <a:rPr lang="ko-KR" altLang="en-US" sz="800"/>
                <a:t>표면이 거칠어진 상태에서 바로 칫솔질을 하게 되면 치아 표면은 더욱 거칠어져 오히려 착색이 쉬운 상태로 악화시키게 됩니다</a:t>
              </a:r>
              <a:r>
                <a:rPr lang="en-US" altLang="ko-KR" sz="800"/>
                <a:t>. </a:t>
              </a:r>
              <a:r>
                <a:rPr lang="ko-KR" altLang="en-US" sz="800"/>
                <a:t>탄산음료를 마시고 최소 </a:t>
              </a:r>
              <a:r>
                <a:rPr lang="en-US" altLang="ko-KR" sz="800"/>
                <a:t>1</a:t>
              </a:r>
              <a:r>
                <a:rPr lang="ko-KR" altLang="en-US" sz="800"/>
                <a:t>시간이 지난 후에 양치하는 것이 좋습니다</a:t>
              </a:r>
              <a:r>
                <a:rPr lang="en-US" altLang="ko-KR" sz="800"/>
                <a:t>.</a:t>
              </a:r>
              <a:endParaRPr lang="ko-KR" altLang="en-US" sz="800" b="1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990910" y="5231491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상세보기 팝업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화면구성을 동일하게 팝업으로 안내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rgbClr val="018BED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985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공유이벤트 본인인증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3562" y="674360"/>
            <a:ext cx="6071820" cy="5154438"/>
            <a:chOff x="823562" y="674360"/>
            <a:chExt cx="6071820" cy="5154438"/>
          </a:xfrm>
        </p:grpSpPr>
        <p:sp>
          <p:nvSpPr>
            <p:cNvPr id="62" name="직사각형 61"/>
            <p:cNvSpPr/>
            <p:nvPr/>
          </p:nvSpPr>
          <p:spPr>
            <a:xfrm>
              <a:off x="823562" y="968798"/>
              <a:ext cx="6048000" cy="486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47170" y="1125412"/>
              <a:ext cx="2992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ko-KR" altLang="en-US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공유하기</a:t>
              </a:r>
              <a:endParaRPr lang="en-US" altLang="ko-KR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170" y="1614780"/>
              <a:ext cx="2836033" cy="433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400"/>
                </a:spcBef>
              </a:pPr>
              <a:r>
                <a:rPr lang="en-US" altLang="ko-KR" sz="9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9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세까지 튼튼한 치아건강을 위한 특별한 이야기</a:t>
              </a:r>
              <a:endParaRPr lang="en-US" altLang="ko-KR" sz="9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500"/>
                </a:spcBef>
              </a:pPr>
              <a:r>
                <a:rPr lang="ko-KR" altLang="en-US" sz="9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전문가가 전해드리는 알기 쉬운 알찬 정보가 찾아갑니다</a:t>
              </a:r>
              <a:r>
                <a:rPr lang="en-US" altLang="ko-KR" sz="9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067791" y="2456204"/>
              <a:ext cx="2555172" cy="1800000"/>
              <a:chOff x="463248" y="3283242"/>
              <a:chExt cx="837632" cy="863600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63248" y="3283242"/>
                <a:ext cx="837632" cy="863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463248" y="3283242"/>
                <a:ext cx="837632" cy="8636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덧셈 기호 71"/>
            <p:cNvSpPr/>
            <p:nvPr/>
          </p:nvSpPr>
          <p:spPr>
            <a:xfrm rot="2700000">
              <a:off x="6612748" y="674360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19562" y="968798"/>
              <a:ext cx="2952000" cy="48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055728" y="2214767"/>
              <a:ext cx="2599834" cy="533524"/>
              <a:chOff x="3568009" y="1106500"/>
              <a:chExt cx="2599834" cy="53352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3568009" y="1106500"/>
                <a:ext cx="3462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성함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647843" y="1316024"/>
                <a:ext cx="2520000" cy="32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홍길동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7" name="모서리가 둥근 직사각형 76"/>
            <p:cNvSpPr/>
            <p:nvPr/>
          </p:nvSpPr>
          <p:spPr>
            <a:xfrm>
              <a:off x="4135562" y="5160387"/>
              <a:ext cx="2520000" cy="43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구독 신청하기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29064" y="3104290"/>
              <a:ext cx="1152001" cy="360000"/>
              <a:chOff x="452500" y="1394768"/>
              <a:chExt cx="1080000" cy="252000"/>
            </a:xfrm>
          </p:grpSpPr>
          <p:sp>
            <p:nvSpPr>
              <p:cNvPr id="79" name="양쪽 모서리가 둥근 사각형 78"/>
              <p:cNvSpPr/>
              <p:nvPr/>
            </p:nvSpPr>
            <p:spPr>
              <a:xfrm rot="16200000">
                <a:off x="596500" y="1250768"/>
                <a:ext cx="252000" cy="54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최신</a:t>
                </a:r>
                <a:endParaRPr lang="ko-KR" altLang="en-US" sz="9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양쪽 모서리가 둥근 사각형 85"/>
              <p:cNvSpPr/>
              <p:nvPr/>
            </p:nvSpPr>
            <p:spPr>
              <a:xfrm rot="5400000">
                <a:off x="1136500" y="1250768"/>
                <a:ext cx="252000" cy="54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</a:t>
                </a:r>
                <a:endParaRPr lang="ko-KR" altLang="en-US" sz="900" spc="-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rot="5400000">
                <a:off x="630250" y="1217018"/>
                <a:ext cx="252000" cy="6075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남</a:t>
                </a:r>
                <a:endParaRPr lang="ko-KR" altLang="en-US" sz="9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052900" y="2900481"/>
              <a:ext cx="1310758" cy="563809"/>
              <a:chOff x="3332485" y="3489480"/>
              <a:chExt cx="1310758" cy="5638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3332485" y="3489480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생년월일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419243" y="3693289"/>
                <a:ext cx="1224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20100101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055728" y="4334606"/>
              <a:ext cx="2599834" cy="569524"/>
              <a:chOff x="3602644" y="3489489"/>
              <a:chExt cx="2599834" cy="56952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3602644" y="3489489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682478" y="3699013"/>
                <a:ext cx="2520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055728" y="3616480"/>
              <a:ext cx="2599834" cy="565935"/>
              <a:chOff x="3568009" y="2526595"/>
              <a:chExt cx="2599834" cy="56593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3568009" y="2526595"/>
                <a:ext cx="58862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핸드폰번호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647843" y="2732530"/>
                <a:ext cx="1548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010-1234-5678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5267843" y="2732530"/>
                <a:ext cx="900000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5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 발송</a:t>
                </a:r>
                <a:endParaRPr lang="ko-KR" altLang="en-US" sz="900" spc="-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135562" y="1186967"/>
              <a:ext cx="2639991" cy="215444"/>
              <a:chOff x="2117365" y="5288424"/>
              <a:chExt cx="2639991" cy="215444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117365" y="5312956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210825" y="5288424"/>
                <a:ext cx="25465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800" spc="-8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마케팅 활동을 위한 </a:t>
                </a:r>
                <a:r>
                  <a:rPr lang="ko-KR" altLang="en-US" sz="800" b="1" u="sng" spc="-8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개인정보 수집 및 이용</a:t>
                </a:r>
                <a:r>
                  <a:rPr lang="ko-KR" altLang="en-US" sz="800" u="sng" spc="-8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</a:t>
                </a:r>
                <a:r>
                  <a:rPr lang="ko-KR" altLang="en-US" sz="800" spc="-8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동의합니다</a:t>
                </a:r>
                <a:r>
                  <a:rPr lang="en-US" altLang="ko-KR" sz="800" spc="-8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055728" y="1529053"/>
              <a:ext cx="2599834" cy="533524"/>
              <a:chOff x="3568009" y="1106500"/>
              <a:chExt cx="2599834" cy="533524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3568009" y="1106500"/>
                <a:ext cx="58862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err="1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이메일주</a:t>
                </a:r>
                <a:r>
                  <a:rPr lang="ko-KR" altLang="en-US" sz="700" b="1" spc="-7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3647843" y="1316024"/>
                <a:ext cx="2520000" cy="32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hong@lina.co.kr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8" name="타원 117"/>
            <p:cNvSpPr/>
            <p:nvPr/>
          </p:nvSpPr>
          <p:spPr>
            <a:xfrm>
              <a:off x="3947474" y="1064887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5429904" y="1023325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947474" y="1425105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3947474" y="2117832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5348829" y="2962959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3930188" y="2962959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947474" y="3697249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5997947" y="3697249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3947474" y="434841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880183" y="4493885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4148365" y="515890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432" y="4581934"/>
              <a:ext cx="576738" cy="1021993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503" y="4621691"/>
              <a:ext cx="1489802" cy="685309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6"/>
            <a:srcRect b="3415"/>
            <a:stretch/>
          </p:blipFill>
          <p:spPr>
            <a:xfrm>
              <a:off x="1981964" y="5011574"/>
              <a:ext cx="1426943" cy="645605"/>
            </a:xfrm>
            <a:prstGeom prst="rect">
              <a:avLst/>
            </a:prstGeom>
          </p:spPr>
        </p:pic>
      </p:grp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81157"/>
              </p:ext>
            </p:extLst>
          </p:nvPr>
        </p:nvGraphicFramePr>
        <p:xfrm>
          <a:off x="7691267" y="304800"/>
          <a:ext cx="21600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약관 동의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체크 필수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 시 개인정보 수집 및 이용 안내 약관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이메일주소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“@”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대표 도메인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 입력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성별 라디오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자리 입력 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20201212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제외한 번호 입력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자동 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-’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핸드폰번호 유효성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 정상 처리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인증번호가 정상적으로 발송되었습니다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발송후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재발송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자리 입력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입력제한시간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 발송 성공 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 초과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시간초과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텍스트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구독신청하기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 유효성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오류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포커싱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입력오류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정확히 입력해 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미체크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개인정보 수집 및 이용에 동의해주세요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성공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구독 신청되었습니다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5378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공유채널 선택 팝업 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047750" y="2045136"/>
            <a:ext cx="5418516" cy="3898464"/>
            <a:chOff x="1047750" y="2045136"/>
            <a:chExt cx="5418516" cy="3898464"/>
          </a:xfrm>
        </p:grpSpPr>
        <p:sp>
          <p:nvSpPr>
            <p:cNvPr id="63" name="직사각형 62"/>
            <p:cNvSpPr/>
            <p:nvPr/>
          </p:nvSpPr>
          <p:spPr>
            <a:xfrm>
              <a:off x="1047750" y="2045136"/>
              <a:ext cx="5418516" cy="3898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 rot="2700000">
              <a:off x="5998804" y="2242530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44777" y="2298728"/>
              <a:ext cx="109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공유채널 선택</a:t>
              </a:r>
              <a:endParaRPr lang="en-US" altLang="ko-KR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44777" y="2658075"/>
              <a:ext cx="22252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지인들과 공유할 채널을 선택해주세요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592348" y="3233382"/>
              <a:ext cx="478873" cy="476323"/>
              <a:chOff x="1328739" y="4667177"/>
              <a:chExt cx="478873" cy="476323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1552374" y="3812504"/>
              <a:ext cx="5591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ko-KR" altLang="en-US" sz="8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카카오톡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443128" y="3233382"/>
              <a:ext cx="478873" cy="476323"/>
              <a:chOff x="1328739" y="4667177"/>
              <a:chExt cx="478873" cy="476323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2403154" y="3812504"/>
              <a:ext cx="5591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ko-KR" altLang="en-US" sz="8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페이스북</a:t>
              </a: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336318" y="3233382"/>
              <a:ext cx="478873" cy="476323"/>
              <a:chOff x="1328739" y="4667177"/>
              <a:chExt cx="478873" cy="476323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3202729" y="3812504"/>
              <a:ext cx="7463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ko-KR" altLang="en-US" sz="8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카카오스토리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08456" y="3233382"/>
              <a:ext cx="478873" cy="476323"/>
              <a:chOff x="1328739" y="4667177"/>
              <a:chExt cx="478873" cy="476323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4074867" y="3812504"/>
              <a:ext cx="7463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ko-KR" altLang="en-US" sz="8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네이버블로그</a:t>
              </a: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144022" y="5099367"/>
              <a:ext cx="321701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채널로 공유 진행하기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5260271" y="497737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171384" y="3233382"/>
              <a:ext cx="478873" cy="476323"/>
              <a:chOff x="1328739" y="4667177"/>
              <a:chExt cx="478873" cy="476323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5143614" y="3812504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altLang="ko-KR" sz="8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  <a:r>
                <a:rPr lang="ko-KR" altLang="en-US" sz="8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복사</a:t>
              </a: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799" y="3291987"/>
              <a:ext cx="360000" cy="360000"/>
            </a:xfrm>
            <a:prstGeom prst="rect">
              <a:avLst/>
            </a:prstGeom>
          </p:spPr>
        </p:pic>
        <p:sp>
          <p:nvSpPr>
            <p:cNvPr id="89" name="타원 88"/>
            <p:cNvSpPr/>
            <p:nvPr/>
          </p:nvSpPr>
          <p:spPr>
            <a:xfrm>
              <a:off x="5609958" y="3053666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1375919" y="3063972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6201583" y="2374190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4567"/>
              </p:ext>
            </p:extLst>
          </p:nvPr>
        </p:nvGraphicFramePr>
        <p:xfrm>
          <a:off x="7691267" y="304800"/>
          <a:ext cx="21600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공유 채널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선택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 가능 채널 안내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다중선택 불가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 시 체크마크 나타나며 선택된 것을 인지할 수 있도록 구성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선택된 채널을 재선택 시 체크 비활성화 처리 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클릭 시 바로 복사처리를 하지 않고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선택 후 아래 공유진행하기 버튼을 클릭하면 알럿으로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 등장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- url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선택한 스마일케어 콘텐츠 상세페이지 경로 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유효성체크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채널 미선택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alert 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공유할 채널을 선택해주세요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클릭 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채널별 공유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ko-KR" altLang="en-US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복사 클릭 후 해당버튼을 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알럿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 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공유완료 팝업호출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ET-020204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공유콘텐츠 안내 영역 유지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3464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ET-020204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883843" y="1241832"/>
            <a:ext cx="3746330" cy="4797190"/>
            <a:chOff x="1883843" y="876052"/>
            <a:chExt cx="3746330" cy="4797190"/>
          </a:xfrm>
        </p:grpSpPr>
        <p:grpSp>
          <p:nvGrpSpPr>
            <p:cNvPr id="63" name="그룹 62"/>
            <p:cNvGrpSpPr/>
            <p:nvPr/>
          </p:nvGrpSpPr>
          <p:grpSpPr>
            <a:xfrm>
              <a:off x="1883843" y="876052"/>
              <a:ext cx="3746330" cy="4797190"/>
              <a:chOff x="1883843" y="1367822"/>
              <a:chExt cx="3746330" cy="479719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883843" y="1367822"/>
                <a:ext cx="3746330" cy="479719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덧셈 기호 73"/>
              <p:cNvSpPr/>
              <p:nvPr/>
            </p:nvSpPr>
            <p:spPr>
              <a:xfrm rot="2700000">
                <a:off x="5193066" y="1565216"/>
                <a:ext cx="282634" cy="282634"/>
              </a:xfrm>
              <a:prstGeom prst="mathPlus">
                <a:avLst>
                  <a:gd name="adj1" fmla="val 8776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2330052" y="5381261"/>
                <a:ext cx="2804478" cy="5401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1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스마일케어 콘텐츠 공유 계속하기 </a:t>
                </a:r>
                <a:endParaRPr lang="ko-KR" altLang="en-US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261365" y="2873558"/>
                <a:ext cx="2975173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2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치아정보 공유하기 이벤트에 참여해주셔서</a:t>
                </a:r>
                <a:r>
                  <a:rPr lang="en-US" altLang="ko-KR" sz="12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>
                  <a:spcBef>
                    <a:spcPts val="500"/>
                  </a:spcBef>
                </a:pPr>
                <a:r>
                  <a:rPr lang="ko-KR" altLang="en-US" sz="12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감사합니다</a:t>
                </a:r>
                <a:r>
                  <a:rPr lang="en-US" altLang="ko-KR" sz="12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>
                  <a:spcBef>
                    <a:spcPts val="500"/>
                  </a:spcBef>
                </a:pPr>
                <a:endPara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라이나생명에서 준비한 다른 이벤트에도 </a:t>
                </a:r>
                <a:endPara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참여해보시겠어요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3291175" y="1858302"/>
                <a:ext cx="886093" cy="881375"/>
                <a:chOff x="1328739" y="4667177"/>
                <a:chExt cx="478873" cy="476323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1331289" y="4667177"/>
                  <a:ext cx="476323" cy="47632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1331289" y="4667177"/>
                  <a:ext cx="476323" cy="476323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H="1">
                  <a:off x="1328739" y="4667177"/>
                  <a:ext cx="473773" cy="452641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그룹 78"/>
              <p:cNvGrpSpPr/>
              <p:nvPr/>
            </p:nvGrpSpPr>
            <p:grpSpPr>
              <a:xfrm>
                <a:off x="2377016" y="4499723"/>
                <a:ext cx="596642" cy="593465"/>
                <a:chOff x="1328739" y="4297541"/>
                <a:chExt cx="478873" cy="476323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1331289" y="4297541"/>
                  <a:ext cx="476323" cy="47632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2" name="직선 연결선 91"/>
                <p:cNvCxnSpPr/>
                <p:nvPr/>
              </p:nvCxnSpPr>
              <p:spPr>
                <a:xfrm>
                  <a:off x="1331289" y="4297541"/>
                  <a:ext cx="476323" cy="476323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 flipH="1">
                  <a:off x="1328739" y="4297541"/>
                  <a:ext cx="473773" cy="452641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타원 86"/>
              <p:cNvSpPr/>
              <p:nvPr/>
            </p:nvSpPr>
            <p:spPr>
              <a:xfrm>
                <a:off x="2261365" y="4431389"/>
                <a:ext cx="201537" cy="20153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5002085" y="5290714"/>
                <a:ext cx="201537" cy="20153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995589" y="4084304"/>
              <a:ext cx="2553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간편비밀번호 등록 </a:t>
              </a:r>
              <a:r>
                <a:rPr lang="en-US" altLang="ko-KR" sz="1200" b="1">
                  <a:solidFill>
                    <a:srgbClr val="FF0000"/>
                  </a:solidFill>
                </a:rPr>
                <a:t>&amp; </a:t>
              </a:r>
              <a:r>
                <a:rPr lang="ko-KR" altLang="en-US" sz="1200" b="1">
                  <a:solidFill>
                    <a:srgbClr val="FF0000"/>
                  </a:solidFill>
                </a:rPr>
                <a:t>개인정보변경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95589" y="3953040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보너스</a:t>
              </a:r>
              <a:r>
                <a:rPr lang="en-US" altLang="ko-KR" sz="1000" smtClean="0"/>
                <a:t>!</a:t>
              </a:r>
              <a:endParaRPr lang="en-US" altLang="ko-KR" sz="1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95589" y="4391863"/>
              <a:ext cx="1290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2020.11.04 ~ 12.09</a:t>
              </a:r>
            </a:p>
          </p:txBody>
        </p:sp>
      </p:grp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294"/>
              </p:ext>
            </p:extLst>
          </p:nvPr>
        </p:nvGraphicFramePr>
        <p:xfrm>
          <a:off x="7691267" y="304800"/>
          <a:ext cx="2160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안내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보너스이벤트 영역으로 자동 스크롤 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공유채널 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레이어팝업 닫을 경우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정보변경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간편비밀번호 등록 이벤트 안내 영역으로 자동 스크롤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113" name="타원 112"/>
          <p:cNvSpPr/>
          <p:nvPr/>
        </p:nvSpPr>
        <p:spPr>
          <a:xfrm>
            <a:off x="5451042" y="149567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3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4452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ET-020205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883843" y="1385385"/>
            <a:ext cx="3751394" cy="4618974"/>
            <a:chOff x="1883843" y="1367822"/>
            <a:chExt cx="3751394" cy="4618974"/>
          </a:xfrm>
        </p:grpSpPr>
        <p:sp>
          <p:nvSpPr>
            <p:cNvPr id="63" name="직사각형 62"/>
            <p:cNvSpPr/>
            <p:nvPr/>
          </p:nvSpPr>
          <p:spPr>
            <a:xfrm>
              <a:off x="1883843" y="1367822"/>
              <a:ext cx="3746330" cy="46189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 rot="2700000">
              <a:off x="5193066" y="1565216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330052" y="5102721"/>
              <a:ext cx="280447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스마일케어로 이동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51616" y="2873558"/>
              <a:ext cx="2355773" cy="764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이벤트에 이미 참여해주셨습니다</a:t>
              </a:r>
              <a:r>
                <a: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라이나생명에서 준비한 다른 이벤트에도 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참여해보시겠어요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291175" y="1858302"/>
              <a:ext cx="886093" cy="881375"/>
              <a:chOff x="1328739" y="4667177"/>
              <a:chExt cx="478873" cy="476323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2377016" y="4163077"/>
              <a:ext cx="596642" cy="593465"/>
              <a:chOff x="1328739" y="4027347"/>
              <a:chExt cx="478873" cy="476323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331289" y="402734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1331289" y="402734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1328739" y="402734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3067117" y="4241226"/>
              <a:ext cx="2553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간편비밀번호 등록 </a:t>
              </a:r>
              <a:r>
                <a:rPr lang="en-US" altLang="ko-KR" sz="1200" b="1">
                  <a:solidFill>
                    <a:srgbClr val="FF0000"/>
                  </a:solidFill>
                </a:rPr>
                <a:t>&amp; </a:t>
              </a:r>
              <a:r>
                <a:rPr lang="ko-KR" altLang="en-US" sz="1200" b="1">
                  <a:solidFill>
                    <a:srgbClr val="FF0000"/>
                  </a:solidFill>
                </a:rPr>
                <a:t>개인정보변경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67117" y="4109962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보너스</a:t>
              </a:r>
              <a:r>
                <a:rPr lang="en-US" altLang="ko-KR" sz="1000" smtClean="0"/>
                <a:t>!</a:t>
              </a:r>
              <a:endParaRPr lang="en-US" altLang="ko-KR" sz="10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67117" y="4548785"/>
              <a:ext cx="1290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2020.11.04 ~ 12.09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5020575" y="4012906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002085" y="501281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5433700" y="1639651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102060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 한 경우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8629"/>
              </p:ext>
            </p:extLst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보너스이벤트 영역으로 자동 스크롤 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스마일케어 메뉴로 이동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레이어팝업 닫을 경우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정보변경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간편비밀번호 등록 이벤트 안내 영역으로 자동 스크롤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1784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화면목록</a:t>
            </a:r>
            <a:endParaRPr lang="ko-KR" altLang="en-US" sz="11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0380"/>
              </p:ext>
            </p:extLst>
          </p:nvPr>
        </p:nvGraphicFramePr>
        <p:xfrm>
          <a:off x="364067" y="523127"/>
          <a:ext cx="9177768" cy="53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39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412376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76966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95743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6657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3703118"/>
                    </a:ext>
                  </a:extLst>
                </a:gridCol>
                <a:gridCol w="1230318">
                  <a:extLst>
                    <a:ext uri="{9D8B030D-6E8A-4147-A177-3AD203B41FA5}">
                      <a16:colId xmlns:a16="http://schemas.microsoft.com/office/drawing/2014/main" val="3167548971"/>
                    </a:ext>
                  </a:extLst>
                </a:gridCol>
                <a:gridCol w="375557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  <a:gridCol w="2055826">
                  <a:extLst>
                    <a:ext uri="{9D8B030D-6E8A-4147-A177-3AD203B41FA5}">
                      <a16:colId xmlns:a16="http://schemas.microsoft.com/office/drawing/2014/main" val="447887679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435308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1depth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2depth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3depth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형태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화면</a:t>
                      </a:r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085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공통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SMS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ET-010100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79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약관 상세 정보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약관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탭 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ET-010200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697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관심키워드 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구독 관심키워드선택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ET-010300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976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원페이지 이벤트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페이지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이벤트 원페이지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ET-020000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9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차 진행 전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 이벤트 진행 전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ET-020101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차 진행 중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모든 이벤트 동시 진행 중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ET-020102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082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기 참여완료 안내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기 구독 이벤트 참여 완료 안내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ET-020103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31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콘텐츠 상세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 콘텐츠 상세 내용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57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공유채널 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공유채널 선택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1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공유채널 선택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구독 후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구독이벤트 참여완료 및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공유채널 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853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 이벤트 참여 완료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ET-020204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998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기 참여완료 안내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기 공유 이벤트 참여 완료 안내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ET-020205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36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구독 신청안내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구독 선 진행안내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ET-020206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44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810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7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612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68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37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1037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555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74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4315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구독 신청이 되지 않은 경우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ET-020206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04229"/>
              </p:ext>
            </p:extLst>
          </p:nvPr>
        </p:nvGraphicFramePr>
        <p:xfrm>
          <a:off x="7691267" y="304800"/>
          <a:ext cx="2160000" cy="289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구독 신청 안내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마케팅 활용 동의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구독 신청 완료 및 카테고리 팝업 호출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Link : ET-010300</a:t>
                      </a:r>
                      <a:endParaRPr lang="en-US" altLang="ko-KR" sz="800" b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마케팅 활용동의 미체크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 Alert 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마케팅 활용 동의에 체크해주세요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883843" y="1385385"/>
            <a:ext cx="3746330" cy="4618974"/>
            <a:chOff x="1883843" y="1367822"/>
            <a:chExt cx="3746330" cy="4618974"/>
          </a:xfrm>
        </p:grpSpPr>
        <p:sp>
          <p:nvSpPr>
            <p:cNvPr id="63" name="직사각형 62"/>
            <p:cNvSpPr/>
            <p:nvPr/>
          </p:nvSpPr>
          <p:spPr>
            <a:xfrm>
              <a:off x="1883843" y="1367822"/>
              <a:ext cx="3746330" cy="46189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 rot="2700000">
              <a:off x="5193066" y="1565216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330052" y="5102721"/>
              <a:ext cx="280447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93904" y="2873558"/>
              <a:ext cx="2685351" cy="525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참여를 위해 스마일케어 구독을</a:t>
              </a:r>
              <a:endParaRPr lang="en-US" altLang="ko-KR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진행해주세요</a:t>
              </a:r>
              <a:r>
                <a: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291175" y="1858302"/>
              <a:ext cx="886093" cy="881375"/>
              <a:chOff x="1328739" y="4667177"/>
              <a:chExt cx="478873" cy="476323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타원 75"/>
            <p:cNvSpPr/>
            <p:nvPr/>
          </p:nvSpPr>
          <p:spPr>
            <a:xfrm>
              <a:off x="5002085" y="501281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5018524" y="4462700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02060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구독신청이 되어 있지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않은 경우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80217" y="3503326"/>
            <a:ext cx="285238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정기적으로 치아건강에 도움되는 알찬 정보와</a:t>
            </a:r>
            <a:endParaRPr lang="en-US" altLang="ko-KR" sz="10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603</a:t>
            </a:r>
            <a:r>
              <a:rPr lang="ko-KR" altLang="en-US" sz="10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드리는 풍성한 이벤트 혜택까지 드려요</a:t>
            </a:r>
            <a:r>
              <a: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475493" y="4522845"/>
            <a:ext cx="144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68953" y="4498313"/>
            <a:ext cx="2546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8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 활동을 위한 </a:t>
            </a:r>
            <a:r>
              <a:rPr lang="ko-KR" altLang="en-US" sz="800" b="1" u="sng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</a:t>
            </a:r>
            <a:r>
              <a:rPr lang="ko-KR" altLang="en-US" sz="800" u="sng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8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800" spc="-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368262" y="3259119"/>
            <a:ext cx="2483005" cy="21312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10/18 </a:t>
            </a:r>
            <a:r>
              <a:rPr lang="ko-KR" altLang="en-US" sz="12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정지영</a:t>
            </a:r>
            <a:endParaRPr lang="en-US" altLang="ko-KR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마케팅활용동의를 해당 영역에서 </a:t>
            </a:r>
            <a:endParaRPr lang="en-US" altLang="ko-KR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굳이 안받아도 될 듯 합니다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 해 주세요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9447" y="4367893"/>
            <a:ext cx="2991512" cy="420614"/>
          </a:xfrm>
          <a:prstGeom prst="rect">
            <a:avLst/>
          </a:prstGeom>
          <a:solidFill>
            <a:schemeClr val="bg1">
              <a:alpha val="87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1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3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37108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미구독 처리 완료 후 공유채널 선택 화면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47750" y="2045136"/>
            <a:ext cx="5418516" cy="38984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덧셈 기호 66"/>
          <p:cNvSpPr/>
          <p:nvPr/>
        </p:nvSpPr>
        <p:spPr>
          <a:xfrm rot="2700000">
            <a:off x="5998804" y="224253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44777" y="2298728"/>
            <a:ext cx="109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공유채널 선택</a:t>
            </a:r>
            <a:endParaRPr lang="en-US" altLang="ko-KR" sz="12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4777" y="2733590"/>
            <a:ext cx="2852704" cy="464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구독과 이벤트 응모가 완료되었습니다</a:t>
            </a:r>
            <a:r>
              <a: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500"/>
              </a:spcBef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지인들과 공유할 채널을 선택해주세요</a:t>
            </a:r>
            <a:r>
              <a: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592348" y="3826235"/>
            <a:ext cx="478873" cy="476323"/>
            <a:chOff x="1328739" y="4667177"/>
            <a:chExt cx="478873" cy="476323"/>
          </a:xfrm>
        </p:grpSpPr>
        <p:sp>
          <p:nvSpPr>
            <p:cNvPr id="117" name="직사각형 116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552374" y="4405357"/>
            <a:ext cx="559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2443128" y="3826235"/>
            <a:ext cx="478873" cy="476323"/>
            <a:chOff x="1328739" y="4667177"/>
            <a:chExt cx="478873" cy="476323"/>
          </a:xfrm>
        </p:grpSpPr>
        <p:sp>
          <p:nvSpPr>
            <p:cNvPr id="114" name="직사각형 11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403154" y="4405357"/>
            <a:ext cx="559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336318" y="3826235"/>
            <a:ext cx="478873" cy="476323"/>
            <a:chOff x="1328739" y="4667177"/>
            <a:chExt cx="478873" cy="476323"/>
          </a:xfrm>
        </p:grpSpPr>
        <p:sp>
          <p:nvSpPr>
            <p:cNvPr id="111" name="직사각형 110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3202729" y="4405357"/>
            <a:ext cx="746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카카오스토리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208456" y="3826235"/>
            <a:ext cx="478873" cy="476323"/>
            <a:chOff x="1328739" y="4667177"/>
            <a:chExt cx="478873" cy="476323"/>
          </a:xfrm>
        </p:grpSpPr>
        <p:sp>
          <p:nvSpPr>
            <p:cNvPr id="108" name="직사각형 10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074867" y="4405357"/>
            <a:ext cx="746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네이버블로그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144022" y="5099367"/>
            <a:ext cx="3217018" cy="540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채널로 공유 진행하기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260271" y="497737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171384" y="3826235"/>
            <a:ext cx="478873" cy="476323"/>
            <a:chOff x="1328739" y="4667177"/>
            <a:chExt cx="478873" cy="476323"/>
          </a:xfrm>
        </p:grpSpPr>
        <p:sp>
          <p:nvSpPr>
            <p:cNvPr id="102" name="직사각형 10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5143614" y="4405357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altLang="ko-KR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99" y="3884840"/>
            <a:ext cx="360000" cy="360000"/>
          </a:xfrm>
          <a:prstGeom prst="rect">
            <a:avLst/>
          </a:prstGeom>
        </p:spPr>
      </p:pic>
      <p:sp>
        <p:nvSpPr>
          <p:cNvPr id="89" name="타원 88"/>
          <p:cNvSpPr/>
          <p:nvPr/>
        </p:nvSpPr>
        <p:spPr>
          <a:xfrm>
            <a:off x="5609958" y="364651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375919" y="365682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80791"/>
              </p:ext>
            </p:extLst>
          </p:nvPr>
        </p:nvGraphicFramePr>
        <p:xfrm>
          <a:off x="7691267" y="304800"/>
          <a:ext cx="2160000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공유 채널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선택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 가능 채널 안내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다중선택 불가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 시 체크마크 나타나며 선택된 것을 인지할 수 있도록 구성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선택된 채널을 재선택 시 체크 비활성화 처리 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클릭 시 바로 복사처리를 하지 않고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선택 후 아래 공유진행하기 버튼을 클릭하면 알럿으로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 등장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- url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선택한 스마일케어 콘텐츠 상세페이지 경로 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유효성체크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채널 미선택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alert 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공유할 채널을 선택해주세요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클릭 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채널별 공유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ko-KR" altLang="en-US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복사 클릭 후 해당버튼을 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알럿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 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공유완료 팝업호출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ET-020204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닫을 경우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치아정보공유하기 페이지 유지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121" name="타원 120"/>
          <p:cNvSpPr/>
          <p:nvPr/>
        </p:nvSpPr>
        <p:spPr>
          <a:xfrm>
            <a:off x="6174796" y="240977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8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130344" y="436174"/>
            <a:ext cx="429784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9267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89049" y="436175"/>
            <a:ext cx="4427531" cy="477371"/>
            <a:chOff x="1940059" y="3496364"/>
            <a:chExt cx="4427531" cy="477371"/>
          </a:xfrm>
        </p:grpSpPr>
        <p:sp>
          <p:nvSpPr>
            <p:cNvPr id="59" name="직사각형 58"/>
            <p:cNvSpPr/>
            <p:nvPr/>
          </p:nvSpPr>
          <p:spPr>
            <a:xfrm>
              <a:off x="1940059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59267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59267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531994" y="1385420"/>
            <a:ext cx="6484096" cy="2603227"/>
            <a:chOff x="710290" y="2225164"/>
            <a:chExt cx="6484096" cy="2603227"/>
          </a:xfrm>
        </p:grpSpPr>
        <p:sp>
          <p:nvSpPr>
            <p:cNvPr id="95" name="TextBox 94"/>
            <p:cNvSpPr txBox="1"/>
            <p:nvPr/>
          </p:nvSpPr>
          <p:spPr>
            <a:xfrm>
              <a:off x="746038" y="2225164"/>
              <a:ext cx="9688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보너스 이벤트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0290" y="2574593"/>
              <a:ext cx="5737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간편비밀번호 등록 </a:t>
              </a:r>
              <a:r>
                <a:rPr lang="en-US" altLang="ko-KR" sz="2800" b="1" spc="-7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800" b="1" spc="-7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개인정보변경</a:t>
              </a:r>
              <a:endParaRPr lang="en-US" altLang="ko-KR" sz="2800" b="1" spc="-7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6038" y="3196955"/>
              <a:ext cx="3416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계약이 있는 고객님들께만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시크릿이벤트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무려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천명당첨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6038" y="3444534"/>
              <a:ext cx="2897909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>
                  <a:solidFill>
                    <a:srgbClr val="FF0000"/>
                  </a:solidFill>
                  <a:latin typeface="맑은 고딕" panose="020B0503020000020004" pitchFamily="50" charset="-127"/>
                </a:rPr>
                <a:t>개인정보는 주기적으로 관리해주어야 안전합니다</a:t>
              </a:r>
              <a:r>
                <a:rPr lang="en-US" altLang="ko-KR" sz="1000" spc="-70">
                  <a:solidFill>
                    <a:srgbClr val="FF0000"/>
                  </a:solidFill>
                  <a:latin typeface="맑은 고딕" panose="020B0503020000020004" pitchFamily="50" charset="-127"/>
                </a:rPr>
                <a:t>. </a:t>
              </a:r>
            </a:p>
            <a:p>
              <a:pPr>
                <a:spcBef>
                  <a:spcPts val="200"/>
                </a:spcBef>
              </a:pPr>
              <a:r>
                <a:rPr lang="ko-KR" altLang="en-US" sz="1000" spc="-70">
                  <a:solidFill>
                    <a:srgbClr val="FF0000"/>
                  </a:solidFill>
                  <a:latin typeface="맑은 고딕" panose="020B0503020000020004" pitchFamily="50" charset="-127"/>
                </a:rPr>
                <a:t>변동된 개인정보가 반영되어 있는지 확인해보세요</a:t>
              </a:r>
              <a:r>
                <a:rPr lang="en-US" altLang="ko-KR" sz="1000" spc="-70">
                  <a:solidFill>
                    <a:srgbClr val="FF0000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>
                <a:spcBef>
                  <a:spcPts val="200"/>
                </a:spcBef>
              </a:pP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추첨을 통해 </a:t>
              </a: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5,000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상품권을 증정해드립니다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6038" y="409866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1199" y="3824124"/>
              <a:ext cx="2183187" cy="1004267"/>
            </a:xfrm>
            <a:prstGeom prst="rect">
              <a:avLst/>
            </a:prstGeom>
          </p:spPr>
        </p:pic>
      </p:grpSp>
      <p:sp>
        <p:nvSpPr>
          <p:cNvPr id="101" name="TextBox 100"/>
          <p:cNvSpPr txBox="1"/>
          <p:nvPr/>
        </p:nvSpPr>
        <p:spPr>
          <a:xfrm>
            <a:off x="1195979" y="5163893"/>
            <a:ext cx="513249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600" b="1" spc="-7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 </a:t>
            </a:r>
            <a:r>
              <a:rPr lang="ko-KR" altLang="en-US" sz="1600" b="1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안전하고 정확한 내 보험계약</a:t>
            </a:r>
            <a:r>
              <a:rPr lang="en-US" altLang="ko-KR" sz="1600" b="1" spc="-7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관리해보세요</a:t>
            </a:r>
            <a:r>
              <a:rPr lang="en-US" altLang="ko-KR" sz="1600" b="1" spc="-7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]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63248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개인정보변경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간편비밀번호설정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25563"/>
              </p:ext>
            </p:extLst>
          </p:nvPr>
        </p:nvGraphicFramePr>
        <p:xfrm>
          <a:off x="7691267" y="304800"/>
          <a:ext cx="2160000" cy="21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개인정보변경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간편비밀번호설정 이벤트 안내 영역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4808457"/>
            <a:ext cx="1275091" cy="1011772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21906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b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1"/>
          <p:cNvSpPr/>
          <p:nvPr/>
        </p:nvSpPr>
        <p:spPr>
          <a:xfrm>
            <a:off x="2167809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1"/>
          <p:cNvSpPr/>
          <p:nvPr/>
        </p:nvSpPr>
        <p:spPr>
          <a:xfrm>
            <a:off x="4557836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1"/>
          <p:cNvSpPr/>
          <p:nvPr/>
        </p:nvSpPr>
        <p:spPr>
          <a:xfrm>
            <a:off x="6672674" y="220508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1"/>
          <p:cNvSpPr/>
          <p:nvPr/>
        </p:nvSpPr>
        <p:spPr>
          <a:xfrm>
            <a:off x="2276062" y="2364547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1"/>
          <p:cNvSpPr/>
          <p:nvPr/>
        </p:nvSpPr>
        <p:spPr>
          <a:xfrm>
            <a:off x="1157949" y="4770637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jjy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6567" y="5557193"/>
            <a:ext cx="4838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빠르고 편리한 간편비밀번호 설정을 통해 더 쉽게 로그인해보세요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~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그리고 </a:t>
            </a:r>
            <a:r>
              <a:rPr lang="ko-KR" altLang="en-US" sz="1000" dirty="0" smtClean="0">
                <a:solidFill>
                  <a:srgbClr val="FF0000"/>
                </a:solidFill>
              </a:rPr>
              <a:t>안전하고 정확한 </a:t>
            </a:r>
            <a:r>
              <a:rPr lang="ko-KR" altLang="en-US" sz="1000" dirty="0">
                <a:solidFill>
                  <a:srgbClr val="FF0000"/>
                </a:solidFill>
              </a:rPr>
              <a:t>개인정보 관리를 위해 현재 나의 정보를 업데이트해주세요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간편비밀번호 </a:t>
            </a:r>
            <a:r>
              <a:rPr lang="ko-KR" altLang="en-US" sz="1000" b="1" dirty="0">
                <a:solidFill>
                  <a:srgbClr val="FF0000"/>
                </a:solidFill>
              </a:rPr>
              <a:t>등록 후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개인정보변경 시 </a:t>
            </a:r>
            <a:r>
              <a:rPr lang="ko-KR" altLang="en-US" sz="1000" b="1" dirty="0">
                <a:solidFill>
                  <a:srgbClr val="FF0000"/>
                </a:solidFill>
              </a:rPr>
              <a:t>이벤트 참여 완료</a:t>
            </a:r>
            <a:r>
              <a:rPr lang="en-US" altLang="ko-KR" sz="1000" b="1" dirty="0">
                <a:solidFill>
                  <a:srgbClr val="FF0000"/>
                </a:solidFill>
              </a:rPr>
              <a:t>! </a:t>
            </a:r>
          </a:p>
        </p:txBody>
      </p:sp>
      <p:sp>
        <p:nvSpPr>
          <p:cNvPr id="32" name="직사각형 1"/>
          <p:cNvSpPr/>
          <p:nvPr/>
        </p:nvSpPr>
        <p:spPr>
          <a:xfrm>
            <a:off x="5773756" y="1510290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jjy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7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개인정보변경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간편비밀번호설정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2384"/>
              </p:ext>
            </p:extLst>
          </p:nvPr>
        </p:nvGraphicFramePr>
        <p:xfrm>
          <a:off x="7691267" y="304800"/>
          <a:ext cx="2160000" cy="251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 및 정보변경 안내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사이버창구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계약자정보변경 페이지로 이동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인증센터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 등록페이지로 이동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5846228"/>
            <a:ext cx="1275091" cy="1011772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92251" y="786984"/>
            <a:ext cx="2051022" cy="2466079"/>
            <a:chOff x="1257529" y="786984"/>
            <a:chExt cx="2051022" cy="2466079"/>
          </a:xfrm>
        </p:grpSpPr>
        <p:grpSp>
          <p:nvGrpSpPr>
            <p:cNvPr id="109" name="그룹 108"/>
            <p:cNvGrpSpPr/>
            <p:nvPr/>
          </p:nvGrpSpPr>
          <p:grpSpPr>
            <a:xfrm>
              <a:off x="1257529" y="786984"/>
              <a:ext cx="2051022" cy="1253402"/>
              <a:chOff x="1328739" y="4667177"/>
              <a:chExt cx="478873" cy="476323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508640" y="2205371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 2 STEP</a:t>
              </a:r>
            </a:p>
            <a:p>
              <a:pPr algn="ctr"/>
              <a:r>
                <a:rPr lang="ko-KR" altLang="en-US" sz="1000">
                  <a:solidFill>
                    <a:srgbClr val="FF0000"/>
                  </a:solidFill>
                </a:rPr>
                <a:t>개인정보</a:t>
              </a:r>
              <a:r>
                <a:rPr lang="en-US" altLang="ko-KR" sz="1000">
                  <a:solidFill>
                    <a:srgbClr val="FF0000"/>
                  </a:solidFill>
                </a:rPr>
                <a:t> </a:t>
              </a:r>
              <a:r>
                <a:rPr lang="ko-KR" altLang="en-US" sz="1000">
                  <a:solidFill>
                    <a:srgbClr val="FF0000"/>
                  </a:solidFill>
                </a:rPr>
                <a:t>설정 확인하기</a:t>
              </a:r>
              <a:endParaRPr lang="en-US" altLang="ko-KR" sz="1000" dirty="0">
                <a:solidFill>
                  <a:srgbClr val="FF0000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536597" y="2924354"/>
              <a:ext cx="1472282" cy="3287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맑은 고딕" panose="020B0503020000020004" pitchFamily="50" charset="-127"/>
                </a:rPr>
                <a:t>내정보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</a:rPr>
                <a:t>변경하기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872911" y="2806338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07241" y="786984"/>
            <a:ext cx="2051022" cy="2466079"/>
            <a:chOff x="4277422" y="786984"/>
            <a:chExt cx="2051022" cy="2466079"/>
          </a:xfrm>
        </p:grpSpPr>
        <p:grpSp>
          <p:nvGrpSpPr>
            <p:cNvPr id="104" name="그룹 103"/>
            <p:cNvGrpSpPr/>
            <p:nvPr/>
          </p:nvGrpSpPr>
          <p:grpSpPr>
            <a:xfrm>
              <a:off x="4277422" y="786984"/>
              <a:ext cx="2051022" cy="1253402"/>
              <a:chOff x="1328739" y="4667177"/>
              <a:chExt cx="478873" cy="476323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4542958" y="2205371"/>
              <a:ext cx="1495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 STEP</a:t>
              </a:r>
            </a:p>
            <a:p>
              <a:pPr algn="ctr"/>
              <a:r>
                <a:rPr lang="en-US" altLang="ko-KR" sz="1000"/>
                <a:t>5</a:t>
              </a:r>
              <a:r>
                <a:rPr lang="ko-KR" altLang="en-US" sz="1000"/>
                <a:t>초만에 로그인 끝</a:t>
              </a:r>
              <a:r>
                <a:rPr lang="en-US" altLang="ko-KR" sz="1000"/>
                <a:t>!</a:t>
              </a:r>
            </a:p>
            <a:p>
              <a:pPr algn="ctr"/>
              <a:r>
                <a:rPr lang="ko-KR" altLang="en-US" sz="1000">
                  <a:solidFill>
                    <a:srgbClr val="FF0000"/>
                  </a:solidFill>
                </a:rPr>
                <a:t>간편비밀번호</a:t>
              </a:r>
              <a:r>
                <a:rPr lang="en-US" altLang="ko-KR" sz="1000">
                  <a:solidFill>
                    <a:srgbClr val="FF0000"/>
                  </a:solidFill>
                </a:rPr>
                <a:t> </a:t>
              </a:r>
              <a:r>
                <a:rPr lang="ko-KR" altLang="en-US" sz="1000">
                  <a:solidFill>
                    <a:srgbClr val="FF0000"/>
                  </a:solidFill>
                </a:rPr>
                <a:t>설정하기</a:t>
              </a:r>
              <a:endParaRPr lang="en-US" altLang="ko-KR" sz="1000" dirty="0">
                <a:solidFill>
                  <a:srgbClr val="FF0000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4554779" y="2924354"/>
              <a:ext cx="1472282" cy="3287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</a:rPr>
                <a:t>간편비밀번호 등록하기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884791" y="2806338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1"/>
          <p:cNvSpPr/>
          <p:nvPr/>
        </p:nvSpPr>
        <p:spPr>
          <a:xfrm>
            <a:off x="5481320" y="1928752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jjy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2545866" y="2025529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문구수정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jjy</a:t>
            </a:r>
            <a:endParaRPr lang="en-US" altLang="ko-KR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9383" y="3824205"/>
            <a:ext cx="6312500" cy="24684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5060" y="4006337"/>
            <a:ext cx="5059398" cy="1336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 dirty="0"/>
              <a:t>이벤트 응모기간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2020.11.04 </a:t>
            </a:r>
            <a:r>
              <a:rPr lang="en-US" altLang="ko-KR" sz="1050" dirty="0"/>
              <a:t>~ 12.09</a:t>
            </a:r>
          </a:p>
          <a:p>
            <a:pPr>
              <a:spcBef>
                <a:spcPts val="1000"/>
              </a:spcBef>
            </a:pPr>
            <a:r>
              <a:rPr lang="ko-KR" altLang="en-US" sz="1050" dirty="0"/>
              <a:t>응모 방법 </a:t>
            </a:r>
            <a:r>
              <a:rPr lang="en-US" altLang="ko-KR" sz="1050" dirty="0"/>
              <a:t>: </a:t>
            </a:r>
            <a:r>
              <a:rPr lang="ko-KR" altLang="en-US" sz="1050">
                <a:solidFill>
                  <a:srgbClr val="FF0000"/>
                </a:solidFill>
              </a:rPr>
              <a:t>이벤트 기간 내 </a:t>
            </a:r>
            <a:r>
              <a:rPr lang="ko-KR" altLang="en-US" sz="1050" smtClean="0">
                <a:solidFill>
                  <a:srgbClr val="FF0000"/>
                </a:solidFill>
              </a:rPr>
              <a:t>간편비밀번호 </a:t>
            </a:r>
            <a:r>
              <a:rPr lang="ko-KR" altLang="en-US" sz="1050">
                <a:solidFill>
                  <a:srgbClr val="FF0000"/>
                </a:solidFill>
              </a:rPr>
              <a:t>등록 후 </a:t>
            </a:r>
            <a:r>
              <a:rPr lang="ko-KR" altLang="en-US" sz="1050" smtClean="0">
                <a:solidFill>
                  <a:srgbClr val="FF0000"/>
                </a:solidFill>
              </a:rPr>
              <a:t>계약자정보변경 시 </a:t>
            </a:r>
            <a:r>
              <a:rPr lang="ko-KR" altLang="en-US" sz="1050">
                <a:solidFill>
                  <a:srgbClr val="FF0000"/>
                </a:solidFill>
              </a:rPr>
              <a:t>자동 </a:t>
            </a:r>
            <a:r>
              <a:rPr lang="ko-KR" altLang="en-US" sz="1050" smtClean="0">
                <a:solidFill>
                  <a:srgbClr val="FF0000"/>
                </a:solidFill>
              </a:rPr>
              <a:t>응모</a:t>
            </a:r>
            <a:endParaRPr lang="en-US" altLang="ko-KR" sz="1050" smtClean="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50" smtClean="0">
                <a:solidFill>
                  <a:srgbClr val="FF0000"/>
                </a:solidFill>
              </a:rPr>
              <a:t>                     ※ </a:t>
            </a:r>
            <a:r>
              <a:rPr lang="ko-KR" altLang="en-US" sz="1050" smtClean="0">
                <a:solidFill>
                  <a:srgbClr val="FF0000"/>
                </a:solidFill>
              </a:rPr>
              <a:t>라이나생명사이버창구 앱 설치 후 간편비밀번호를 등록해주세요</a:t>
            </a:r>
            <a:r>
              <a:rPr lang="en-US" altLang="ko-KR" sz="1050" smtClean="0">
                <a:solidFill>
                  <a:srgbClr val="FF0000"/>
                </a:solidFill>
              </a:rPr>
              <a:t>!</a:t>
            </a:r>
          </a:p>
          <a:p>
            <a:pPr>
              <a:spcBef>
                <a:spcPts val="1000"/>
              </a:spcBef>
            </a:pPr>
            <a:r>
              <a:rPr lang="ko-KR" altLang="en-US" sz="1050" smtClean="0"/>
              <a:t>당첨자 </a:t>
            </a:r>
            <a:r>
              <a:rPr lang="ko-KR" altLang="en-US" sz="1050" dirty="0"/>
              <a:t>선정 </a:t>
            </a:r>
            <a:r>
              <a:rPr lang="en-US" altLang="ko-KR" sz="1050" dirty="0"/>
              <a:t>: </a:t>
            </a:r>
            <a:r>
              <a:rPr lang="ko-KR" altLang="en-US" sz="1050"/>
              <a:t>간편비밀번호 등록 및 고객정보 변경 고객 중 추첨을 통해 당첨자 선정</a:t>
            </a:r>
            <a:endParaRPr lang="en-US" altLang="ko-KR" sz="1050" dirty="0"/>
          </a:p>
          <a:p>
            <a:pPr>
              <a:spcBef>
                <a:spcPts val="1000"/>
              </a:spcBef>
            </a:pPr>
            <a:r>
              <a:rPr lang="ko-KR" altLang="en-US" sz="1050" dirty="0"/>
              <a:t>당첨자 발표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2020.12.16 / </a:t>
            </a:r>
            <a:r>
              <a:rPr lang="ko-KR" altLang="en-US" sz="1050" smtClean="0"/>
              <a:t>라이나생명 </a:t>
            </a:r>
            <a:r>
              <a:rPr lang="ko-KR" altLang="en-US" sz="1050"/>
              <a:t>케어라운지 이벤트 게시판</a:t>
            </a:r>
            <a:endParaRPr lang="en-US" altLang="ko-KR" sz="105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975060" y="5431000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999281" y="5625156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sp>
        <p:nvSpPr>
          <p:cNvPr id="33" name="직사각형 1"/>
          <p:cNvSpPr/>
          <p:nvPr/>
        </p:nvSpPr>
        <p:spPr>
          <a:xfrm>
            <a:off x="4647512" y="4027504"/>
            <a:ext cx="573636" cy="276619"/>
          </a:xfrm>
          <a:custGeom>
            <a:avLst/>
            <a:gdLst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0 w 573636"/>
              <a:gd name="connsiteY3" fmla="*/ 206883 h 206883"/>
              <a:gd name="connsiteX4" fmla="*/ 0 w 573636"/>
              <a:gd name="connsiteY4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17796 w 573636"/>
              <a:gd name="connsiteY3" fmla="*/ 205182 h 206883"/>
              <a:gd name="connsiteX4" fmla="*/ 0 w 573636"/>
              <a:gd name="connsiteY4" fmla="*/ 206883 h 206883"/>
              <a:gd name="connsiteX5" fmla="*/ 0 w 573636"/>
              <a:gd name="connsiteY5" fmla="*/ 0 h 206883"/>
              <a:gd name="connsiteX0" fmla="*/ 0 w 573636"/>
              <a:gd name="connsiteY0" fmla="*/ 0 h 206883"/>
              <a:gd name="connsiteX1" fmla="*/ 573636 w 573636"/>
              <a:gd name="connsiteY1" fmla="*/ 0 h 206883"/>
              <a:gd name="connsiteX2" fmla="*/ 573636 w 573636"/>
              <a:gd name="connsiteY2" fmla="*/ 206883 h 206883"/>
              <a:gd name="connsiteX3" fmla="*/ 163040 w 573636"/>
              <a:gd name="connsiteY3" fmla="*/ 205182 h 206883"/>
              <a:gd name="connsiteX4" fmla="*/ 117796 w 573636"/>
              <a:gd name="connsiteY4" fmla="*/ 205182 h 206883"/>
              <a:gd name="connsiteX5" fmla="*/ 0 w 573636"/>
              <a:gd name="connsiteY5" fmla="*/ 206883 h 206883"/>
              <a:gd name="connsiteX6" fmla="*/ 0 w 573636"/>
              <a:gd name="connsiteY6" fmla="*/ 0 h 206883"/>
              <a:gd name="connsiteX0" fmla="*/ 0 w 573636"/>
              <a:gd name="connsiteY0" fmla="*/ 0 h 207564"/>
              <a:gd name="connsiteX1" fmla="*/ 573636 w 573636"/>
              <a:gd name="connsiteY1" fmla="*/ 0 h 207564"/>
              <a:gd name="connsiteX2" fmla="*/ 573636 w 573636"/>
              <a:gd name="connsiteY2" fmla="*/ 206883 h 207564"/>
              <a:gd name="connsiteX3" fmla="*/ 224952 w 573636"/>
              <a:gd name="connsiteY3" fmla="*/ 207564 h 207564"/>
              <a:gd name="connsiteX4" fmla="*/ 163040 w 573636"/>
              <a:gd name="connsiteY4" fmla="*/ 205182 h 207564"/>
              <a:gd name="connsiteX5" fmla="*/ 117796 w 573636"/>
              <a:gd name="connsiteY5" fmla="*/ 205182 h 207564"/>
              <a:gd name="connsiteX6" fmla="*/ 0 w 573636"/>
              <a:gd name="connsiteY6" fmla="*/ 206883 h 207564"/>
              <a:gd name="connsiteX7" fmla="*/ 0 w 573636"/>
              <a:gd name="connsiteY7" fmla="*/ 0 h 207564"/>
              <a:gd name="connsiteX0" fmla="*/ 0 w 573636"/>
              <a:gd name="connsiteY0" fmla="*/ 0 h 276619"/>
              <a:gd name="connsiteX1" fmla="*/ 573636 w 573636"/>
              <a:gd name="connsiteY1" fmla="*/ 0 h 276619"/>
              <a:gd name="connsiteX2" fmla="*/ 573636 w 573636"/>
              <a:gd name="connsiteY2" fmla="*/ 206883 h 276619"/>
              <a:gd name="connsiteX3" fmla="*/ 224952 w 573636"/>
              <a:gd name="connsiteY3" fmla="*/ 207564 h 276619"/>
              <a:gd name="connsiteX4" fmla="*/ 167802 w 573636"/>
              <a:gd name="connsiteY4" fmla="*/ 276619 h 276619"/>
              <a:gd name="connsiteX5" fmla="*/ 117796 w 573636"/>
              <a:gd name="connsiteY5" fmla="*/ 205182 h 276619"/>
              <a:gd name="connsiteX6" fmla="*/ 0 w 573636"/>
              <a:gd name="connsiteY6" fmla="*/ 206883 h 276619"/>
              <a:gd name="connsiteX7" fmla="*/ 0 w 573636"/>
              <a:gd name="connsiteY7" fmla="*/ 0 h 27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636" h="276619">
                <a:moveTo>
                  <a:pt x="0" y="0"/>
                </a:moveTo>
                <a:lnTo>
                  <a:pt x="573636" y="0"/>
                </a:lnTo>
                <a:lnTo>
                  <a:pt x="573636" y="206883"/>
                </a:lnTo>
                <a:lnTo>
                  <a:pt x="224952" y="207564"/>
                </a:lnTo>
                <a:lnTo>
                  <a:pt x="167802" y="276619"/>
                </a:lnTo>
                <a:lnTo>
                  <a:pt x="117796" y="205182"/>
                </a:lnTo>
                <a:lnTo>
                  <a:pt x="0" y="20688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문구수정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8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jjy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2792" y="436175"/>
            <a:ext cx="3075477" cy="6024105"/>
            <a:chOff x="362792" y="436175"/>
            <a:chExt cx="3075477" cy="6024105"/>
          </a:xfrm>
        </p:grpSpPr>
        <p:sp>
          <p:nvSpPr>
            <p:cNvPr id="92" name="직사각형 91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792" y="6321487"/>
              <a:ext cx="3075477" cy="13879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4344" y="436175"/>
              <a:ext cx="2992814" cy="5190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header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6489" y="1570441"/>
            <a:ext cx="2328523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</a:t>
            </a:r>
            <a:endParaRPr lang="en-US" altLang="ko-KR" sz="2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2869" y="1257511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900" spc="3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43701" y="248271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19714" y="2955515"/>
            <a:ext cx="2542068" cy="720379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569185" y="2991466"/>
            <a:ext cx="643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259005" y="3227740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16925" y="5626478"/>
            <a:ext cx="1947649" cy="382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900" b="1" spc="-70">
                <a:latin typeface="맑은 고딕" panose="020B0503020000020004" pitchFamily="50" charset="-127"/>
              </a:rPr>
              <a:t>총 </a:t>
            </a:r>
            <a:r>
              <a:rPr lang="en-US" altLang="ko-KR" sz="900" b="1" u="sng" spc="-70">
                <a:latin typeface="맑은 고딕" panose="020B0503020000020004" pitchFamily="50" charset="-127"/>
              </a:rPr>
              <a:t>8,676</a:t>
            </a:r>
            <a:r>
              <a:rPr lang="ko-KR" altLang="en-US" sz="9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900" b="1" spc="-70">
                <a:latin typeface="맑은 고딕" panose="020B0503020000020004" pitchFamily="50" charset="-127"/>
              </a:rPr>
              <a:t>께 </a:t>
            </a:r>
            <a:r>
              <a:rPr lang="ko-KR" altLang="en-US" sz="9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건강한 행복 </a:t>
            </a:r>
            <a:r>
              <a:rPr lang="ko-KR" altLang="en-US" sz="9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안겨드리는</a:t>
            </a:r>
            <a:endParaRPr lang="en-US" altLang="ko-KR" sz="900" b="1" spc="-7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</a:rPr>
              <a:t>푸짐한 </a:t>
            </a:r>
            <a:r>
              <a:rPr lang="ko-KR" altLang="en-US" sz="900" b="1" spc="-70">
                <a:latin typeface="맑은 고딕" panose="020B0503020000020004" pitchFamily="50" charset="-127"/>
              </a:rPr>
              <a:t>경품 계획</a:t>
            </a:r>
            <a:r>
              <a:rPr lang="en-US" altLang="ko-KR" sz="900" b="1" spc="-70">
                <a:latin typeface="맑은 고딕" panose="020B0503020000020004" pitchFamily="50" charset="-127"/>
              </a:rPr>
              <a:t>, </a:t>
            </a:r>
            <a:r>
              <a:rPr lang="ko-KR" altLang="en-US" sz="9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900" b="1" spc="-70">
                <a:latin typeface="맑은 고딕" panose="020B0503020000020004" pitchFamily="50" charset="-127"/>
              </a:rPr>
              <a:t>!</a:t>
            </a:r>
          </a:p>
        </p:txBody>
      </p:sp>
      <p:sp>
        <p:nvSpPr>
          <p:cNvPr id="5" name="갈매기형 수장 4"/>
          <p:cNvSpPr/>
          <p:nvPr/>
        </p:nvSpPr>
        <p:spPr>
          <a:xfrm rot="5400000">
            <a:off x="1851392" y="6078837"/>
            <a:ext cx="78710" cy="140669"/>
          </a:xfrm>
          <a:prstGeom prst="chevron">
            <a:avLst>
              <a:gd name="adj" fmla="val 71766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9714" y="3833346"/>
            <a:ext cx="2542068" cy="720379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69185" y="3869297"/>
            <a:ext cx="643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6713" y="4105571"/>
            <a:ext cx="11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치아정보 확인하고</a:t>
            </a:r>
            <a:endParaRPr lang="en-US" altLang="ko-KR" sz="900" b="1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지인에게 공유하기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9714" y="4712696"/>
            <a:ext cx="2542068" cy="720379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75410" y="4748647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050" spc="300">
                <a:latin typeface="맑은 고딕" panose="020B0503020000020004" pitchFamily="50" charset="-127"/>
              </a:rPr>
              <a:t>BONUS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1259" y="4984921"/>
            <a:ext cx="14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내 정보 업데이트해서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</p:spTree>
    <p:extLst>
      <p:ext uri="{BB962C8B-B14F-4D97-AF65-F5344CB8AC3E}">
        <p14:creationId xmlns:p14="http://schemas.microsoft.com/office/powerpoint/2010/main" val="36339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75920" y="436175"/>
            <a:ext cx="2992814" cy="5891145"/>
            <a:chOff x="394344" y="436175"/>
            <a:chExt cx="2992814" cy="5891145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915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200" y="54180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5423" y="54180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확인하고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지인에게 공유하기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44" y="54180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내 정보 업데이트해서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7947" y="1296561"/>
            <a:ext cx="91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2199" y="1515414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구독하기</a:t>
            </a:r>
            <a:endParaRPr lang="en-US" altLang="ko-KR" sz="2000" b="1" spc="-1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199" y="1989757"/>
            <a:ext cx="2534348" cy="402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치아백과사전  </a:t>
            </a:r>
            <a:r>
              <a:rPr lang="en-US" altLang="ko-KR" sz="8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카톡으로 </a:t>
            </a:r>
            <a:r>
              <a:rPr lang="ko-KR" altLang="en-US" sz="8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확인가능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 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지식검색그만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!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199" y="2444286"/>
            <a:ext cx="2468946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구독해서 </a:t>
            </a:r>
            <a:r>
              <a:rPr lang="ko-KR" altLang="en-US" sz="9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치아건강에 도움되는 </a:t>
            </a:r>
            <a:endParaRPr lang="en-US" altLang="ko-KR" sz="900" spc="-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알찬 정보와</a:t>
            </a:r>
            <a:r>
              <a:rPr lang="en-US" altLang="ko-KR" sz="900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603</a:t>
            </a:r>
            <a:r>
              <a:rPr lang="ko-KR" altLang="en-US" sz="9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9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건강한 행복 안겨드리는 </a:t>
            </a:r>
            <a:endParaRPr lang="en-US" altLang="ko-KR" sz="900" spc="-7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푸짐한 경품이벤트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참여해보세요</a:t>
            </a:r>
            <a:r>
              <a:rPr lang="en-US" altLang="ko-KR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199" y="3098321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이벤트 응모기간 </a:t>
            </a:r>
            <a:r>
              <a:rPr lang="en-US" altLang="ko-KR" sz="800" smtClean="0"/>
              <a:t>: 2020</a:t>
            </a:r>
            <a:r>
              <a:rPr lang="en-US" altLang="ko-KR" sz="800"/>
              <a:t>. 11. </a:t>
            </a:r>
            <a:r>
              <a:rPr lang="en-US" altLang="ko-KR" sz="800" smtClean="0"/>
              <a:t>04 </a:t>
            </a:r>
            <a:r>
              <a:rPr lang="en-US" altLang="ko-KR" sz="800"/>
              <a:t>~ </a:t>
            </a:r>
            <a:r>
              <a:rPr lang="en-US" altLang="ko-KR" sz="800" smtClean="0"/>
              <a:t>12. 09</a:t>
            </a:r>
            <a:endParaRPr lang="en-US" altLang="ko-KR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6556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70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76030" y="4576105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5532" y="41396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세라젬의료기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3</a:t>
            </a:r>
            <a:r>
              <a:rPr lang="ko-KR" altLang="en-US" sz="800" smtClean="0"/>
              <a:t>명</a:t>
            </a:r>
            <a:endParaRPr lang="en-US" altLang="ko-KR" sz="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700032" y="3650393"/>
            <a:ext cx="952788" cy="43107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686875" y="4139677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음파전동칫솔</a:t>
            </a:r>
            <a:endParaRPr lang="en-US" altLang="ko-KR" sz="800"/>
          </a:p>
          <a:p>
            <a:pPr algn="ctr"/>
            <a:r>
              <a:rPr lang="en-US" altLang="ko-KR" sz="800"/>
              <a:t>100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24775" y="5195723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500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16" y="3617535"/>
            <a:ext cx="280355" cy="49679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32" y="4764886"/>
            <a:ext cx="800927" cy="368426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531920" y="436175"/>
            <a:ext cx="2992814" cy="11705610"/>
            <a:chOff x="394344" y="436175"/>
            <a:chExt cx="2992814" cy="11705610"/>
          </a:xfrm>
        </p:grpSpPr>
        <p:sp>
          <p:nvSpPr>
            <p:cNvPr id="63" name="직사각형 62"/>
            <p:cNvSpPr/>
            <p:nvPr/>
          </p:nvSpPr>
          <p:spPr>
            <a:xfrm>
              <a:off x="394344" y="436175"/>
              <a:ext cx="2992814" cy="117056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915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8200" y="54180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1423" y="54180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확인하고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지인에게 공유하기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41944" y="54180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내 정보 업데이트해서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93947" y="1296561"/>
            <a:ext cx="91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58199" y="1515414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구독하기</a:t>
            </a:r>
            <a:endParaRPr lang="en-US" altLang="ko-KR" sz="2000" b="1" spc="-1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58199" y="1989757"/>
            <a:ext cx="2534348" cy="402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치아백과사전  </a:t>
            </a:r>
            <a:r>
              <a:rPr lang="en-US" altLang="ko-KR" sz="8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카톡으로 </a:t>
            </a:r>
            <a:r>
              <a:rPr lang="ko-KR" altLang="en-US" sz="8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확인가능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 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지식검색그만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!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58199" y="2444286"/>
            <a:ext cx="2468946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구독해서 </a:t>
            </a:r>
            <a:r>
              <a:rPr lang="ko-KR" altLang="en-US" sz="9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치아건강에 도움되는 </a:t>
            </a:r>
            <a:endParaRPr lang="en-US" altLang="ko-KR" sz="900" spc="-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알찬 정보와</a:t>
            </a:r>
            <a:r>
              <a:rPr lang="en-US" altLang="ko-KR" sz="900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603</a:t>
            </a:r>
            <a:r>
              <a:rPr lang="ko-KR" altLang="en-US" sz="9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9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건강한 행복 안겨드리는 </a:t>
            </a:r>
            <a:endParaRPr lang="en-US" altLang="ko-KR" sz="900" spc="-7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푸짐한 경품이벤트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참여해보세요</a:t>
            </a:r>
            <a:r>
              <a:rPr lang="en-US" altLang="ko-KR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58199" y="3098321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이벤트 응모기간 </a:t>
            </a:r>
            <a:r>
              <a:rPr lang="en-US" altLang="ko-KR" sz="800" smtClean="0"/>
              <a:t>: 2020</a:t>
            </a:r>
            <a:r>
              <a:rPr lang="en-US" altLang="ko-KR" sz="800"/>
              <a:t>. 11. </a:t>
            </a:r>
            <a:r>
              <a:rPr lang="en-US" altLang="ko-KR" sz="800" smtClean="0"/>
              <a:t>04 </a:t>
            </a:r>
            <a:r>
              <a:rPr lang="en-US" altLang="ko-KR" sz="800"/>
              <a:t>~ </a:t>
            </a:r>
            <a:r>
              <a:rPr lang="en-US" altLang="ko-KR" sz="800" smtClean="0"/>
              <a:t>12. 09</a:t>
            </a:r>
            <a:endParaRPr lang="en-US" altLang="ko-KR" sz="8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82556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32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26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32030" y="4576105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871532" y="41396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세라젬의료기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3</a:t>
            </a:r>
            <a:r>
              <a:rPr lang="ko-KR" altLang="en-US" sz="800" smtClean="0"/>
              <a:t>명</a:t>
            </a:r>
            <a:endParaRPr lang="en-US" altLang="ko-KR" sz="800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3856032" y="3650393"/>
            <a:ext cx="952788" cy="43107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842875" y="4139677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음파전동칫솔</a:t>
            </a:r>
            <a:endParaRPr lang="en-US" altLang="ko-KR" sz="800"/>
          </a:p>
          <a:p>
            <a:pPr algn="ctr"/>
            <a:r>
              <a:rPr lang="en-US" altLang="ko-KR" sz="800"/>
              <a:t>100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680775" y="5195723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500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16" y="3617535"/>
            <a:ext cx="280355" cy="49679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32" y="4764886"/>
            <a:ext cx="800927" cy="36842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692073" y="6606530"/>
            <a:ext cx="272574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</a:t>
            </a:r>
            <a:r>
              <a:rPr lang="ko-KR" altLang="en-US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</a:t>
            </a: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누구나 신청가능합니다</a:t>
            </a: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]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356752" y="9030465"/>
            <a:ext cx="1324212" cy="247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더 알아보기</a:t>
            </a:r>
            <a:endParaRPr lang="ko-KR" altLang="en-US" sz="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811778" y="7163232"/>
            <a:ext cx="402334" cy="400191"/>
            <a:chOff x="1328739" y="4667177"/>
            <a:chExt cx="478873" cy="476323"/>
          </a:xfrm>
        </p:grpSpPr>
        <p:sp>
          <p:nvSpPr>
            <p:cNvPr id="101" name="직사각형 100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4310111" y="7194091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치아건강에 필요한</a:t>
            </a:r>
            <a:r>
              <a:rPr lang="en-US" altLang="ko-KR" sz="900"/>
              <a:t> </a:t>
            </a:r>
            <a:r>
              <a:rPr lang="ko-KR" altLang="en-US" sz="900" smtClean="0"/>
              <a:t>다양한 </a:t>
            </a:r>
            <a:endParaRPr lang="en-US" altLang="ko-KR" sz="900" smtClean="0"/>
          </a:p>
          <a:p>
            <a:r>
              <a:rPr lang="ko-KR" altLang="en-US" sz="900" smtClean="0"/>
              <a:t>정보를 알기 쉽게 안내해드려요</a:t>
            </a:r>
            <a:r>
              <a:rPr lang="en-US" altLang="ko-KR" sz="900" smtClean="0"/>
              <a:t>!</a:t>
            </a:r>
            <a:endParaRPr lang="en-US" altLang="ko-KR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3811778" y="7791775"/>
            <a:ext cx="402334" cy="400191"/>
            <a:chOff x="1328739" y="4667177"/>
            <a:chExt cx="478873" cy="476323"/>
          </a:xfrm>
        </p:grpSpPr>
        <p:sp>
          <p:nvSpPr>
            <p:cNvPr id="106" name="직사각형 10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306111" y="78226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서울대 치대 교수님의</a:t>
            </a:r>
            <a:endParaRPr lang="en-US" altLang="ko-KR" sz="900"/>
          </a:p>
          <a:p>
            <a:r>
              <a:rPr lang="ko-KR" altLang="en-US" sz="900"/>
              <a:t>전문적인 지식도 확인할 수 있어요</a:t>
            </a:r>
            <a:r>
              <a:rPr lang="en-US" altLang="ko-KR" sz="900"/>
              <a:t>!</a:t>
            </a:r>
            <a:endParaRPr lang="en-US" altLang="ko-KR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3811778" y="8417608"/>
            <a:ext cx="402334" cy="400191"/>
            <a:chOff x="1328739" y="4667177"/>
            <a:chExt cx="478873" cy="476323"/>
          </a:xfrm>
        </p:grpSpPr>
        <p:sp>
          <p:nvSpPr>
            <p:cNvPr id="111" name="직사각형 110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4306111" y="84484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내 치아건강을 체크하고</a:t>
            </a:r>
            <a:endParaRPr lang="en-US" altLang="ko-KR" sz="900"/>
          </a:p>
          <a:p>
            <a:r>
              <a:rPr lang="ko-KR" altLang="en-US" sz="900"/>
              <a:t>맞춤 정보 제공해드려요</a:t>
            </a:r>
            <a:r>
              <a:rPr lang="en-US" altLang="ko-KR" sz="900"/>
              <a:t>!</a:t>
            </a:r>
            <a:endParaRPr lang="en-US" altLang="ko-KR" sz="900" dirty="0"/>
          </a:p>
        </p:txBody>
      </p:sp>
      <p:sp>
        <p:nvSpPr>
          <p:cNvPr id="115" name="직사각형 114"/>
          <p:cNvSpPr/>
          <p:nvPr/>
        </p:nvSpPr>
        <p:spPr>
          <a:xfrm>
            <a:off x="3531920" y="9789276"/>
            <a:ext cx="2992814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4567" y="9937426"/>
            <a:ext cx="2755883" cy="1041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800" spc="-70" smtClean="0"/>
              <a:t>이벤트 응모기간 </a:t>
            </a:r>
            <a:r>
              <a:rPr lang="en-US" altLang="ko-KR" sz="800" spc="-70" smtClean="0"/>
              <a:t>: </a:t>
            </a:r>
            <a:r>
              <a:rPr lang="en-US" altLang="ko-KR" sz="800" smtClean="0"/>
              <a:t>2020.11.04 ~ 12.09</a:t>
            </a:r>
          </a:p>
          <a:p>
            <a:pPr>
              <a:spcBef>
                <a:spcPts val="800"/>
              </a:spcBef>
            </a:pPr>
            <a:r>
              <a:rPr lang="ko-KR" altLang="en-US" sz="800" spc="-70" smtClean="0"/>
              <a:t>응모 방법 </a:t>
            </a:r>
            <a:r>
              <a:rPr lang="en-US" altLang="ko-KR" sz="800" spc="-70" smtClean="0"/>
              <a:t>: </a:t>
            </a:r>
            <a:r>
              <a:rPr lang="ko-KR" altLang="en-US" sz="800" spc="-70" smtClean="0"/>
              <a:t>이벤트 기간 내 스마일케어 구독 신청하신 분</a:t>
            </a:r>
            <a:r>
              <a:rPr lang="en-US" altLang="ko-KR" sz="800" spc="-70" smtClean="0"/>
              <a:t>(1</a:t>
            </a:r>
            <a:r>
              <a:rPr lang="ko-KR" altLang="en-US" sz="800" spc="-70" smtClean="0"/>
              <a:t>인 </a:t>
            </a:r>
            <a:r>
              <a:rPr lang="en-US" altLang="ko-KR" sz="800" spc="-70" smtClean="0"/>
              <a:t>1</a:t>
            </a:r>
            <a:r>
              <a:rPr lang="ko-KR" altLang="en-US" sz="800" spc="-70" smtClean="0"/>
              <a:t>회</a:t>
            </a:r>
            <a:r>
              <a:rPr lang="en-US" altLang="ko-KR" sz="800" spc="-70" smtClean="0"/>
              <a:t>) </a:t>
            </a:r>
          </a:p>
          <a:p>
            <a:pPr>
              <a:spcBef>
                <a:spcPts val="200"/>
              </a:spcBef>
            </a:pPr>
            <a:r>
              <a:rPr lang="en-US" altLang="ko-KR" sz="800" spc="-70"/>
              <a:t> </a:t>
            </a:r>
            <a:r>
              <a:rPr lang="en-US" altLang="ko-KR" sz="800" spc="-70" smtClean="0"/>
              <a:t>                               </a:t>
            </a:r>
            <a:r>
              <a:rPr lang="ko-KR" altLang="en-US" sz="800" spc="-70" smtClean="0"/>
              <a:t>자동 응모</a:t>
            </a:r>
            <a:endParaRPr lang="en-US" altLang="ko-KR" sz="800" spc="-70" smtClean="0"/>
          </a:p>
          <a:p>
            <a:pPr>
              <a:spcBef>
                <a:spcPts val="800"/>
              </a:spcBef>
            </a:pPr>
            <a:r>
              <a:rPr lang="ko-KR" altLang="en-US" sz="800" spc="-70" smtClean="0"/>
              <a:t>당첨자 선정 </a:t>
            </a:r>
            <a:r>
              <a:rPr lang="en-US" altLang="ko-KR" sz="800" spc="-70" smtClean="0"/>
              <a:t>: </a:t>
            </a:r>
            <a:r>
              <a:rPr lang="ko-KR" altLang="en-US" sz="800" spc="-70" smtClean="0"/>
              <a:t>이벤트 참여 대상자 중 추첨으로 당첨자 선정</a:t>
            </a:r>
            <a:endParaRPr lang="en-US" altLang="ko-KR" sz="800" spc="-70" smtClean="0"/>
          </a:p>
          <a:p>
            <a:pPr>
              <a:spcBef>
                <a:spcPts val="800"/>
              </a:spcBef>
            </a:pPr>
            <a:r>
              <a:rPr lang="ko-KR" altLang="en-US" sz="800" spc="-70" smtClean="0"/>
              <a:t>당첨자 발표 </a:t>
            </a:r>
            <a:r>
              <a:rPr lang="en-US" altLang="ko-KR" sz="800" spc="-70" smtClean="0"/>
              <a:t>:</a:t>
            </a:r>
            <a:r>
              <a:rPr lang="en-US" altLang="ko-KR" sz="800"/>
              <a:t>2020.12.16</a:t>
            </a:r>
            <a:r>
              <a:rPr lang="en-US" altLang="ko-KR" sz="800" spc="-70"/>
              <a:t> </a:t>
            </a:r>
            <a:r>
              <a:rPr lang="en-US" altLang="ko-KR" sz="800" spc="-70" smtClean="0"/>
              <a:t>/ </a:t>
            </a:r>
            <a:r>
              <a:rPr lang="ko-KR" altLang="en-US" sz="800" spc="-70" smtClean="0"/>
              <a:t>라이나생명 케어라운지 이벤트 게시판</a:t>
            </a:r>
            <a:endParaRPr lang="en-US" altLang="ko-KR" sz="800" spc="-7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586733" y="10972570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17890" y="11295946"/>
            <a:ext cx="2799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 smtClean="0">
                <a:latin typeface="+mn-ea"/>
              </a:rPr>
              <a:t>본 이벤트는 라이나생명에서 주최하는 행사이며</a:t>
            </a:r>
            <a:r>
              <a:rPr lang="en-US" altLang="ko-KR" sz="700" smtClean="0">
                <a:latin typeface="+mn-ea"/>
              </a:rPr>
              <a:t>, </a:t>
            </a:r>
            <a:r>
              <a:rPr lang="ko-KR" altLang="en-US" sz="700" smtClean="0">
                <a:latin typeface="+mn-ea"/>
              </a:rPr>
              <a:t>실제 상품은 상기 이미지와 다를 수 있습니다</a:t>
            </a:r>
            <a:r>
              <a:rPr lang="en-US" altLang="ko-KR" sz="700" smtClean="0">
                <a:latin typeface="+mn-ea"/>
              </a:rPr>
              <a:t>.</a:t>
            </a:r>
            <a:endParaRPr lang="en-US" altLang="ko-KR" sz="700" dirty="0" smtClean="0"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 smtClean="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 smtClean="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 smtClean="0">
                <a:latin typeface="+mn-ea"/>
              </a:rPr>
              <a:t>행사관련 문의 </a:t>
            </a:r>
            <a:r>
              <a:rPr lang="en-US" altLang="ko-KR" sz="700" smtClean="0">
                <a:latin typeface="+mn-ea"/>
              </a:rPr>
              <a:t>: </a:t>
            </a:r>
            <a:r>
              <a:rPr lang="ko-KR" altLang="en-US" sz="700" smtClean="0">
                <a:latin typeface="+mn-ea"/>
              </a:rPr>
              <a:t>고객센터 </a:t>
            </a:r>
            <a:r>
              <a:rPr lang="en-US" altLang="ko-KR" sz="700" smtClean="0">
                <a:latin typeface="+mn-ea"/>
              </a:rPr>
              <a:t>1588-0058</a:t>
            </a:r>
          </a:p>
        </p:txBody>
      </p:sp>
    </p:spTree>
    <p:extLst>
      <p:ext uri="{BB962C8B-B14F-4D97-AF65-F5344CB8AC3E}">
        <p14:creationId xmlns:p14="http://schemas.microsoft.com/office/powerpoint/2010/main" val="2233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76512" y="436175"/>
            <a:ext cx="2992814" cy="5891145"/>
            <a:chOff x="394344" y="436175"/>
            <a:chExt cx="2992814" cy="5891145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43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792" y="54180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015" y="54180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확인하고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지인에게 공유하기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536" y="54180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내 정보 업데이트해서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025" y="1296561"/>
            <a:ext cx="91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277" y="1515414"/>
            <a:ext cx="224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>
                <a:latin typeface="맑은 고딕" panose="020B0503020000020004" pitchFamily="50" charset="-127"/>
              </a:rPr>
              <a:t>치아정보 공유하기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277" y="1989757"/>
            <a:ext cx="244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정보는나눌수록좋잖아요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지인에게공유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#1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분만에 끝</a:t>
            </a:r>
            <a:endParaRPr lang="en-US" altLang="ko-KR" sz="800" b="1" spc="-7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77" y="2226691"/>
            <a:ext cx="2967800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90">
                <a:latin typeface="맑은 고딕" panose="020B0503020000020004" pitchFamily="50" charset="-127"/>
              </a:rPr>
              <a:t>혼자만 보기 아까운 유익한 내용들을 지인과 함께 공유하고</a:t>
            </a:r>
            <a:endParaRPr lang="en-US" altLang="ko-KR" sz="900" spc="-9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900" b="1" u="sng" spc="-90">
                <a:latin typeface="맑은 고딕" panose="020B0503020000020004" pitchFamily="50" charset="-127"/>
              </a:rPr>
              <a:t>3,073</a:t>
            </a:r>
            <a:r>
              <a:rPr lang="ko-KR" altLang="en-US" sz="900" b="1" u="sng" spc="-90">
                <a:latin typeface="맑은 고딕" panose="020B0503020000020004" pitchFamily="50" charset="-127"/>
              </a:rPr>
              <a:t>명</a:t>
            </a:r>
            <a:r>
              <a:rPr lang="ko-KR" altLang="en-US" sz="900" spc="-90">
                <a:latin typeface="맑은 고딕" panose="020B0503020000020004" pitchFamily="50" charset="-127"/>
              </a:rPr>
              <a:t>에게 </a:t>
            </a:r>
            <a:r>
              <a:rPr lang="ko-KR" altLang="en-US" sz="900" spc="-90">
                <a:solidFill>
                  <a:srgbClr val="FF0000"/>
                </a:solidFill>
                <a:latin typeface="맑은 고딕" panose="020B0503020000020004" pitchFamily="50" charset="-127"/>
              </a:rPr>
              <a:t>건강한 행복 안겨드리는 푸짐한 경품이벤트</a:t>
            </a:r>
            <a:r>
              <a:rPr lang="ko-KR" altLang="en-US" sz="900" spc="-90">
                <a:latin typeface="맑은 고딕" panose="020B0503020000020004" pitchFamily="50" charset="-127"/>
              </a:rPr>
              <a:t>에 </a:t>
            </a:r>
            <a:endParaRPr lang="en-US" altLang="ko-KR" sz="900" spc="-9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90" smtClean="0">
                <a:latin typeface="맑은 고딕" panose="020B0503020000020004" pitchFamily="50" charset="-127"/>
              </a:rPr>
              <a:t>참여해보세요</a:t>
            </a:r>
            <a:r>
              <a:rPr lang="en-US" altLang="ko-KR" sz="900" spc="-9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277" y="2880726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18 ~ 12. 09</a:t>
            </a:r>
            <a:endParaRPr lang="en-US" altLang="ko-KR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2634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2108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938177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2108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634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바디프렌드 안마의자</a:t>
            </a:r>
            <a:endParaRPr lang="en-US" altLang="ko-KR" sz="800">
              <a:solidFill>
                <a:srgbClr val="FF0000"/>
              </a:solidFill>
            </a:endParaRPr>
          </a:p>
          <a:p>
            <a:pPr algn="ctr"/>
            <a:r>
              <a:rPr lang="en-US" altLang="ko-KR" sz="800"/>
              <a:t>3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979615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구강세정기</a:t>
            </a:r>
            <a:endParaRPr lang="en-US" altLang="ko-KR" sz="800"/>
          </a:p>
          <a:p>
            <a:pPr algn="ctr"/>
            <a:r>
              <a:rPr lang="en-US" altLang="ko-KR" sz="800"/>
              <a:t>50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91181" y="519572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야나두 피트니스 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smtClean="0">
                <a:solidFill>
                  <a:srgbClr val="FF0000"/>
                </a:solidFill>
              </a:rPr>
              <a:t>YAFIT </a:t>
            </a:r>
            <a:r>
              <a:rPr lang="ko-KR" altLang="en-US" sz="800" smtClean="0">
                <a:solidFill>
                  <a:srgbClr val="FF0000"/>
                </a:solidFill>
              </a:rPr>
              <a:t>사이클</a:t>
            </a:r>
            <a:r>
              <a:rPr lang="en-US" altLang="ko-KR" sz="800" smtClean="0">
                <a:solidFill>
                  <a:srgbClr val="FF0000"/>
                </a:solidFill>
              </a:rPr>
              <a:t> </a:t>
            </a:r>
            <a:r>
              <a:rPr lang="en-US" altLang="ko-KR" sz="800" smtClean="0"/>
              <a:t>20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3524400" y="436175"/>
            <a:ext cx="3000926" cy="8624039"/>
            <a:chOff x="386232" y="436175"/>
            <a:chExt cx="3000926" cy="8624039"/>
          </a:xfrm>
        </p:grpSpPr>
        <p:sp>
          <p:nvSpPr>
            <p:cNvPr id="63" name="직사각형 62"/>
            <p:cNvSpPr/>
            <p:nvPr/>
          </p:nvSpPr>
          <p:spPr>
            <a:xfrm>
              <a:off x="394344" y="436175"/>
              <a:ext cx="2992814" cy="86240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6232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8792" y="54180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2015" y="54180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확인하고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지인에게 공유하기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42536" y="54180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내 정보 업데이트해서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532512" y="6707705"/>
            <a:ext cx="2992814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5159" y="6855855"/>
            <a:ext cx="26914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800" spc="-70"/>
              <a:t>이벤트 응모기간 </a:t>
            </a:r>
            <a:r>
              <a:rPr lang="en-US" altLang="ko-KR" sz="800" spc="-70"/>
              <a:t>: </a:t>
            </a:r>
            <a:r>
              <a:rPr lang="en-US" altLang="ko-KR" sz="800"/>
              <a:t>2020.11.18 ~ 12.09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응모 방법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기간 내 스마일케어 콘텐츠 정보 공유 시 응모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선정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참여 대상자 중 추첨을 통해 당첨자 선정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발표 </a:t>
            </a:r>
            <a:r>
              <a:rPr lang="en-US" altLang="ko-KR" sz="800" spc="-70"/>
              <a:t>: 2020.12.16 / </a:t>
            </a:r>
            <a:r>
              <a:rPr lang="ko-KR" altLang="en-US" sz="800" spc="-70"/>
              <a:t>라이나생명 케어라운지 이벤트 게시판</a:t>
            </a:r>
            <a:endParaRPr lang="en-US" altLang="ko-KR" sz="800" spc="-7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587325" y="7890999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18482" y="8214375"/>
            <a:ext cx="2799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이벤트는 라이나생명에서 주최하는 행사이며</a:t>
            </a:r>
            <a:r>
              <a:rPr lang="en-US" altLang="ko-KR" sz="700">
                <a:latin typeface="+mn-ea"/>
              </a:rPr>
              <a:t>, </a:t>
            </a:r>
            <a:r>
              <a:rPr lang="ko-KR" altLang="en-US" sz="700">
                <a:latin typeface="+mn-ea"/>
              </a:rPr>
              <a:t>실제 상품은 상기 이미지와 다를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행사관련 문의 </a:t>
            </a:r>
            <a:r>
              <a:rPr lang="en-US" altLang="ko-KR" sz="700">
                <a:latin typeface="+mn-ea"/>
              </a:rPr>
              <a:t>: </a:t>
            </a:r>
            <a:r>
              <a:rPr lang="ko-KR" altLang="en-US" sz="700">
                <a:latin typeface="+mn-ea"/>
              </a:rPr>
              <a:t>고객센터 </a:t>
            </a:r>
            <a:r>
              <a:rPr lang="en-US" altLang="ko-KR" sz="700">
                <a:latin typeface="+mn-ea"/>
              </a:rPr>
              <a:t>1588-0058</a:t>
            </a:r>
            <a:endParaRPr lang="en-US" altLang="ko-KR" sz="70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33544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53967" y="519385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3,000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02" y="4737020"/>
            <a:ext cx="866263" cy="398481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1" y="3623158"/>
            <a:ext cx="558997" cy="53976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372" y="3566570"/>
            <a:ext cx="477647" cy="63488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2" y="4649168"/>
            <a:ext cx="506462" cy="544684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3672838" y="1296561"/>
            <a:ext cx="91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637090" y="1515414"/>
            <a:ext cx="224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>
                <a:latin typeface="맑은 고딕" panose="020B0503020000020004" pitchFamily="50" charset="-127"/>
              </a:rPr>
              <a:t>치아정보 공유하기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637090" y="1989757"/>
            <a:ext cx="244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정보는나눌수록좋잖아요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지인에게공유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#1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분만에 끝</a:t>
            </a:r>
            <a:endParaRPr lang="en-US" altLang="ko-KR" sz="800" b="1" spc="-7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637090" y="2226691"/>
            <a:ext cx="2967800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90">
                <a:latin typeface="맑은 고딕" panose="020B0503020000020004" pitchFamily="50" charset="-127"/>
              </a:rPr>
              <a:t>혼자만 보기 아까운 유익한 내용들을 지인과 함께 공유하고</a:t>
            </a:r>
            <a:endParaRPr lang="en-US" altLang="ko-KR" sz="900" spc="-9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900" b="1" u="sng" spc="-90">
                <a:latin typeface="맑은 고딕" panose="020B0503020000020004" pitchFamily="50" charset="-127"/>
              </a:rPr>
              <a:t>3,073</a:t>
            </a:r>
            <a:r>
              <a:rPr lang="ko-KR" altLang="en-US" sz="900" b="1" u="sng" spc="-90">
                <a:latin typeface="맑은 고딕" panose="020B0503020000020004" pitchFamily="50" charset="-127"/>
              </a:rPr>
              <a:t>명</a:t>
            </a:r>
            <a:r>
              <a:rPr lang="ko-KR" altLang="en-US" sz="900" spc="-90">
                <a:latin typeface="맑은 고딕" panose="020B0503020000020004" pitchFamily="50" charset="-127"/>
              </a:rPr>
              <a:t>에게 </a:t>
            </a:r>
            <a:r>
              <a:rPr lang="ko-KR" altLang="en-US" sz="900" spc="-90">
                <a:solidFill>
                  <a:srgbClr val="FF0000"/>
                </a:solidFill>
                <a:latin typeface="맑은 고딕" panose="020B0503020000020004" pitchFamily="50" charset="-127"/>
              </a:rPr>
              <a:t>건강한 행복 안겨드리는 푸짐한 경품이벤트</a:t>
            </a:r>
            <a:r>
              <a:rPr lang="ko-KR" altLang="en-US" sz="900" spc="-90">
                <a:latin typeface="맑은 고딕" panose="020B0503020000020004" pitchFamily="50" charset="-127"/>
              </a:rPr>
              <a:t>에 </a:t>
            </a:r>
            <a:endParaRPr lang="en-US" altLang="ko-KR" sz="900" spc="-9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90" smtClean="0">
                <a:latin typeface="맑은 고딕" panose="020B0503020000020004" pitchFamily="50" charset="-127"/>
              </a:rPr>
              <a:t>참여해보세요</a:t>
            </a:r>
            <a:r>
              <a:rPr lang="en-US" altLang="ko-KR" sz="900" spc="-9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637090" y="2880726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18 ~ 12. 09</a:t>
            </a:r>
            <a:endParaRPr lang="en-US" altLang="ko-KR" sz="800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3761447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710921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086990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3710921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3761447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바디프렌드 안마의자</a:t>
            </a:r>
            <a:endParaRPr lang="en-US" altLang="ko-KR" sz="800">
              <a:solidFill>
                <a:srgbClr val="FF0000"/>
              </a:solidFill>
            </a:endParaRPr>
          </a:p>
          <a:p>
            <a:pPr algn="ctr"/>
            <a:r>
              <a:rPr lang="en-US" altLang="ko-KR" sz="800"/>
              <a:t>3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128428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구강세정기</a:t>
            </a:r>
            <a:endParaRPr lang="en-US" altLang="ko-KR" sz="800"/>
          </a:p>
          <a:p>
            <a:pPr algn="ctr"/>
            <a:r>
              <a:rPr lang="en-US" altLang="ko-KR" sz="800"/>
              <a:t>50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839994" y="519572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야나두 피트니스 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smtClean="0">
                <a:solidFill>
                  <a:srgbClr val="FF0000"/>
                </a:solidFill>
              </a:rPr>
              <a:t>YAFIT </a:t>
            </a:r>
            <a:r>
              <a:rPr lang="ko-KR" altLang="en-US" sz="800" smtClean="0">
                <a:solidFill>
                  <a:srgbClr val="FF0000"/>
                </a:solidFill>
              </a:rPr>
              <a:t>사이클</a:t>
            </a:r>
            <a:r>
              <a:rPr lang="en-US" altLang="ko-KR" sz="800" smtClean="0">
                <a:solidFill>
                  <a:srgbClr val="FF0000"/>
                </a:solidFill>
              </a:rPr>
              <a:t> </a:t>
            </a:r>
            <a:r>
              <a:rPr lang="en-US" altLang="ko-KR" sz="800" smtClean="0"/>
              <a:t>20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172" name="직사각형 171"/>
          <p:cNvSpPr/>
          <p:nvPr/>
        </p:nvSpPr>
        <p:spPr>
          <a:xfrm>
            <a:off x="5082357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5102780" y="519385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3,000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15" y="4737020"/>
            <a:ext cx="866263" cy="398481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44" y="3623158"/>
            <a:ext cx="558997" cy="539765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85" y="3566570"/>
            <a:ext cx="477647" cy="634885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945" y="4649168"/>
            <a:ext cx="506462" cy="544684"/>
          </a:xfrm>
          <a:prstGeom prst="rect">
            <a:avLst/>
          </a:prstGeom>
        </p:spPr>
      </p:pic>
      <p:sp>
        <p:nvSpPr>
          <p:cNvPr id="178" name="모서리가 둥근 직사각형 177"/>
          <p:cNvSpPr/>
          <p:nvPr/>
        </p:nvSpPr>
        <p:spPr>
          <a:xfrm>
            <a:off x="802117" y="5465169"/>
            <a:ext cx="771464" cy="224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950930" y="5465169"/>
            <a:ext cx="771464" cy="224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726706" y="436174"/>
            <a:ext cx="2992814" cy="136560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6718594" y="436174"/>
            <a:ext cx="1007586" cy="744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8722320" y="436174"/>
            <a:ext cx="997200" cy="744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6712986" y="54180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746209" y="54180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확인하고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지인에게 공유하기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636730" y="54180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내 정보 업데이트해서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6726706" y="15138565"/>
            <a:ext cx="2992814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769353" y="15286715"/>
            <a:ext cx="26914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800" spc="-70"/>
              <a:t>이벤트 응모기간 </a:t>
            </a:r>
            <a:r>
              <a:rPr lang="en-US" altLang="ko-KR" sz="800" spc="-70"/>
              <a:t>: </a:t>
            </a:r>
            <a:r>
              <a:rPr lang="en-US" altLang="ko-KR" sz="800"/>
              <a:t>2020.11.18 ~ 12.09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응모 방법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기간 내 스마일케어 콘텐츠 정보 공유 시 응모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선정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참여 대상자 중 추첨을 통해 당첨자 선정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발표 </a:t>
            </a:r>
            <a:r>
              <a:rPr lang="en-US" altLang="ko-KR" sz="800" spc="-70"/>
              <a:t>: 2020.12.16 / </a:t>
            </a:r>
            <a:r>
              <a:rPr lang="ko-KR" altLang="en-US" sz="800" spc="-70"/>
              <a:t>라이나생명 케어라운지 이벤트 게시판</a:t>
            </a:r>
            <a:endParaRPr lang="en-US" altLang="ko-KR" sz="800" spc="-70" smtClean="0"/>
          </a:p>
        </p:txBody>
      </p:sp>
      <p:sp>
        <p:nvSpPr>
          <p:cNvPr id="189" name="TextBox 188"/>
          <p:cNvSpPr txBox="1"/>
          <p:nvPr/>
        </p:nvSpPr>
        <p:spPr>
          <a:xfrm>
            <a:off x="6781519" y="16321859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812676" y="16645235"/>
            <a:ext cx="2799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이벤트는 라이나생명에서 주최하는 행사이며</a:t>
            </a:r>
            <a:r>
              <a:rPr lang="en-US" altLang="ko-KR" sz="700">
                <a:latin typeface="+mn-ea"/>
              </a:rPr>
              <a:t>, </a:t>
            </a:r>
            <a:r>
              <a:rPr lang="ko-KR" altLang="en-US" sz="700">
                <a:latin typeface="+mn-ea"/>
              </a:rPr>
              <a:t>실제 상품은 상기 이미지와 다를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행사관련 문의 </a:t>
            </a:r>
            <a:r>
              <a:rPr lang="en-US" altLang="ko-KR" sz="700">
                <a:latin typeface="+mn-ea"/>
              </a:rPr>
              <a:t>: </a:t>
            </a:r>
            <a:r>
              <a:rPr lang="ko-KR" altLang="en-US" sz="700">
                <a:latin typeface="+mn-ea"/>
              </a:rPr>
              <a:t>고객센터 </a:t>
            </a:r>
            <a:r>
              <a:rPr lang="en-US" altLang="ko-KR" sz="700">
                <a:latin typeface="+mn-ea"/>
              </a:rPr>
              <a:t>1588-0058</a:t>
            </a:r>
            <a:endParaRPr lang="en-US" altLang="ko-KR" sz="700" smtClean="0">
              <a:latin typeface="+mn-ea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867032" y="1296561"/>
            <a:ext cx="91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831284" y="1515414"/>
            <a:ext cx="224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>
                <a:latin typeface="맑은 고딕" panose="020B0503020000020004" pitchFamily="50" charset="-127"/>
              </a:rPr>
              <a:t>치아정보 공유하기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831284" y="1989757"/>
            <a:ext cx="244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정보는나눌수록좋잖아요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지인에게공유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#1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분만에 끝</a:t>
            </a:r>
            <a:endParaRPr lang="en-US" altLang="ko-KR" sz="800" b="1" spc="-7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31284" y="2226691"/>
            <a:ext cx="2967800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90">
                <a:latin typeface="맑은 고딕" panose="020B0503020000020004" pitchFamily="50" charset="-127"/>
              </a:rPr>
              <a:t>혼자만 보기 아까운 유익한 내용들을 지인과 함께 공유하고</a:t>
            </a:r>
            <a:endParaRPr lang="en-US" altLang="ko-KR" sz="900" spc="-9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900" b="1" u="sng" spc="-90">
                <a:latin typeface="맑은 고딕" panose="020B0503020000020004" pitchFamily="50" charset="-127"/>
              </a:rPr>
              <a:t>3,073</a:t>
            </a:r>
            <a:r>
              <a:rPr lang="ko-KR" altLang="en-US" sz="900" b="1" u="sng" spc="-90">
                <a:latin typeface="맑은 고딕" panose="020B0503020000020004" pitchFamily="50" charset="-127"/>
              </a:rPr>
              <a:t>명</a:t>
            </a:r>
            <a:r>
              <a:rPr lang="ko-KR" altLang="en-US" sz="900" spc="-90">
                <a:latin typeface="맑은 고딕" panose="020B0503020000020004" pitchFamily="50" charset="-127"/>
              </a:rPr>
              <a:t>에게 </a:t>
            </a:r>
            <a:r>
              <a:rPr lang="ko-KR" altLang="en-US" sz="900" spc="-90">
                <a:solidFill>
                  <a:srgbClr val="FF0000"/>
                </a:solidFill>
                <a:latin typeface="맑은 고딕" panose="020B0503020000020004" pitchFamily="50" charset="-127"/>
              </a:rPr>
              <a:t>건강한 행복 안겨드리는 푸짐한 경품이벤트</a:t>
            </a:r>
            <a:r>
              <a:rPr lang="ko-KR" altLang="en-US" sz="900" spc="-90">
                <a:latin typeface="맑은 고딕" panose="020B0503020000020004" pitchFamily="50" charset="-127"/>
              </a:rPr>
              <a:t>에 </a:t>
            </a:r>
            <a:endParaRPr lang="en-US" altLang="ko-KR" sz="900" spc="-9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90" smtClean="0">
                <a:latin typeface="맑은 고딕" panose="020B0503020000020004" pitchFamily="50" charset="-127"/>
              </a:rPr>
              <a:t>참여해보세요</a:t>
            </a:r>
            <a:r>
              <a:rPr lang="en-US" altLang="ko-KR" sz="900" spc="-9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831284" y="2880726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18 ~ 12. 09</a:t>
            </a:r>
            <a:endParaRPr lang="en-US" altLang="ko-KR" sz="800" dirty="0"/>
          </a:p>
        </p:txBody>
      </p:sp>
      <p:sp>
        <p:nvSpPr>
          <p:cNvPr id="197" name="직사각형 196"/>
          <p:cNvSpPr/>
          <p:nvPr/>
        </p:nvSpPr>
        <p:spPr>
          <a:xfrm>
            <a:off x="6905115" y="8902448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281184" y="8902448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6905115" y="9963667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6955641" y="9527239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바디프렌드 안마의자</a:t>
            </a:r>
            <a:endParaRPr lang="en-US" altLang="ko-KR" sz="800">
              <a:solidFill>
                <a:srgbClr val="FF0000"/>
              </a:solidFill>
            </a:endParaRPr>
          </a:p>
          <a:p>
            <a:pPr algn="ctr"/>
            <a:r>
              <a:rPr lang="en-US" altLang="ko-KR" sz="800"/>
              <a:t>3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322622" y="9527239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구강세정기</a:t>
            </a:r>
            <a:endParaRPr lang="en-US" altLang="ko-KR" sz="800"/>
          </a:p>
          <a:p>
            <a:pPr algn="ctr"/>
            <a:r>
              <a:rPr lang="en-US" altLang="ko-KR" sz="800"/>
              <a:t>50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034188" y="1058328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야나두 피트니스 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smtClean="0">
                <a:solidFill>
                  <a:srgbClr val="FF0000"/>
                </a:solidFill>
              </a:rPr>
              <a:t>YAFIT </a:t>
            </a:r>
            <a:r>
              <a:rPr lang="ko-KR" altLang="en-US" sz="800" smtClean="0">
                <a:solidFill>
                  <a:srgbClr val="FF0000"/>
                </a:solidFill>
              </a:rPr>
              <a:t>사이클</a:t>
            </a:r>
            <a:r>
              <a:rPr lang="en-US" altLang="ko-KR" sz="800" smtClean="0">
                <a:solidFill>
                  <a:srgbClr val="FF0000"/>
                </a:solidFill>
              </a:rPr>
              <a:t> </a:t>
            </a:r>
            <a:r>
              <a:rPr lang="en-US" altLang="ko-KR" sz="800" smtClean="0"/>
              <a:t>20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203" name="직사각형 202"/>
          <p:cNvSpPr/>
          <p:nvPr/>
        </p:nvSpPr>
        <p:spPr>
          <a:xfrm>
            <a:off x="8276551" y="9963667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8296974" y="1058141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3,000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709" y="10124582"/>
            <a:ext cx="866263" cy="398481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38" y="9010720"/>
            <a:ext cx="558997" cy="539765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379" y="8954132"/>
            <a:ext cx="477647" cy="634885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139" y="10036730"/>
            <a:ext cx="506462" cy="544684"/>
          </a:xfrm>
          <a:prstGeom prst="rect">
            <a:avLst/>
          </a:prstGeom>
        </p:spPr>
      </p:pic>
      <p:sp>
        <p:nvSpPr>
          <p:cNvPr id="209" name="모서리가 둥근 직사각형 208"/>
          <p:cNvSpPr/>
          <p:nvPr/>
        </p:nvSpPr>
        <p:spPr>
          <a:xfrm>
            <a:off x="7145124" y="10852731"/>
            <a:ext cx="771464" cy="2242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845999" y="4483750"/>
            <a:ext cx="121058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황니가 걱정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미백관리 방법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6937813" y="3462114"/>
            <a:ext cx="1239261" cy="900019"/>
            <a:chOff x="1328739" y="4667177"/>
            <a:chExt cx="478873" cy="476323"/>
          </a:xfrm>
        </p:grpSpPr>
        <p:sp>
          <p:nvSpPr>
            <p:cNvPr id="212" name="직사각형 21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8198853" y="4483750"/>
            <a:ext cx="112723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 가입 전 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필독사항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8303412" y="3462114"/>
            <a:ext cx="1239261" cy="900019"/>
            <a:chOff x="1328739" y="4667177"/>
            <a:chExt cx="478873" cy="476323"/>
          </a:xfrm>
        </p:grpSpPr>
        <p:sp>
          <p:nvSpPr>
            <p:cNvPr id="217" name="직사각형 216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7397828" y="3737615"/>
            <a:ext cx="360000" cy="360000"/>
            <a:chOff x="1083487" y="6518884"/>
            <a:chExt cx="360000" cy="360000"/>
          </a:xfrm>
        </p:grpSpPr>
        <p:sp>
          <p:nvSpPr>
            <p:cNvPr id="221" name="타원 220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pic>
        <p:nvPicPr>
          <p:cNvPr id="223" name="그림 2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95" y="3751012"/>
            <a:ext cx="360000" cy="360000"/>
          </a:xfrm>
          <a:prstGeom prst="rect">
            <a:avLst/>
          </a:prstGeom>
        </p:spPr>
      </p:pic>
      <p:sp>
        <p:nvSpPr>
          <p:cNvPr id="224" name="TextBox 223"/>
          <p:cNvSpPr txBox="1"/>
          <p:nvPr/>
        </p:nvSpPr>
        <p:spPr>
          <a:xfrm>
            <a:off x="6838312" y="6707192"/>
            <a:ext cx="10913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중장년층을 위한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치아관리 </a:t>
            </a:r>
            <a:r>
              <a:rPr lang="ko-KR" altLang="en-US" sz="1000" b="1" spc="-70">
                <a:latin typeface="맑은 고딕" panose="020B0503020000020004" pitchFamily="50" charset="-127"/>
              </a:rPr>
              <a:t>팁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8221134" y="6707192"/>
            <a:ext cx="1365758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충치 예방에 효과적인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음식들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6933804" y="5006970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8342496" y="5006970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6933804" y="7230412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321696" y="7230412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4" name="그룹 243"/>
          <p:cNvGrpSpPr/>
          <p:nvPr/>
        </p:nvGrpSpPr>
        <p:grpSpPr>
          <a:xfrm>
            <a:off x="6937813" y="5667695"/>
            <a:ext cx="1239261" cy="900019"/>
            <a:chOff x="1328739" y="4667177"/>
            <a:chExt cx="478873" cy="476323"/>
          </a:xfrm>
        </p:grpSpPr>
        <p:sp>
          <p:nvSpPr>
            <p:cNvPr id="245" name="직사각형 24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그룹 247"/>
          <p:cNvGrpSpPr/>
          <p:nvPr/>
        </p:nvGrpSpPr>
        <p:grpSpPr>
          <a:xfrm>
            <a:off x="7397828" y="5943196"/>
            <a:ext cx="360000" cy="360000"/>
            <a:chOff x="1083487" y="6518884"/>
            <a:chExt cx="360000" cy="360000"/>
          </a:xfrm>
        </p:grpSpPr>
        <p:sp>
          <p:nvSpPr>
            <p:cNvPr id="249" name="타원 248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grpSp>
        <p:nvGrpSpPr>
          <p:cNvPr id="251" name="그룹 250"/>
          <p:cNvGrpSpPr/>
          <p:nvPr/>
        </p:nvGrpSpPr>
        <p:grpSpPr>
          <a:xfrm>
            <a:off x="8311888" y="5667695"/>
            <a:ext cx="1239261" cy="900019"/>
            <a:chOff x="1328739" y="4667177"/>
            <a:chExt cx="478873" cy="476323"/>
          </a:xfrm>
        </p:grpSpPr>
        <p:sp>
          <p:nvSpPr>
            <p:cNvPr id="252" name="직사각형 25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3" name="직선 연결선 25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그룹 254"/>
          <p:cNvGrpSpPr/>
          <p:nvPr/>
        </p:nvGrpSpPr>
        <p:grpSpPr>
          <a:xfrm>
            <a:off x="8771903" y="5943196"/>
            <a:ext cx="360000" cy="360000"/>
            <a:chOff x="1083487" y="6518884"/>
            <a:chExt cx="360000" cy="360000"/>
          </a:xfrm>
        </p:grpSpPr>
        <p:sp>
          <p:nvSpPr>
            <p:cNvPr id="256" name="타원 255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258" name="모서리가 둥근 직사각형 257"/>
          <p:cNvSpPr/>
          <p:nvPr/>
        </p:nvSpPr>
        <p:spPr>
          <a:xfrm>
            <a:off x="6987166" y="780126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직사각형 58"/>
          <p:cNvSpPr/>
          <p:nvPr/>
        </p:nvSpPr>
        <p:spPr>
          <a:xfrm>
            <a:off x="6726706" y="11275543"/>
            <a:ext cx="2992814" cy="3863022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/>
          <p:cNvSpPr txBox="1"/>
          <p:nvPr/>
        </p:nvSpPr>
        <p:spPr>
          <a:xfrm>
            <a:off x="7678533" y="11776679"/>
            <a:ext cx="19616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야핏</a:t>
            </a:r>
            <a:r>
              <a:rPr lang="en-US" altLang="ko-KR" sz="1000" b="1" smtClean="0"/>
              <a:t>(Yafit) </a:t>
            </a:r>
            <a:r>
              <a:rPr lang="ko-KR" altLang="en-US" sz="1000" b="1" smtClean="0"/>
              <a:t>이란</a:t>
            </a:r>
            <a:r>
              <a:rPr lang="en-US" altLang="ko-KR" sz="1000" b="1"/>
              <a:t>? </a:t>
            </a:r>
          </a:p>
          <a:p>
            <a:r>
              <a:rPr lang="ko-KR" altLang="ko-KR" sz="900"/>
              <a:t>체계적인</a:t>
            </a:r>
            <a:r>
              <a:rPr lang="en-US" altLang="ko-KR" sz="900"/>
              <a:t> </a:t>
            </a:r>
            <a:r>
              <a:rPr lang="ko-KR" altLang="ko-KR" sz="900"/>
              <a:t>홈트레이닝</a:t>
            </a:r>
            <a:r>
              <a:rPr lang="en-US" altLang="ko-KR" sz="900"/>
              <a:t> </a:t>
            </a:r>
            <a:r>
              <a:rPr lang="ko-KR" altLang="ko-KR" sz="900"/>
              <a:t>프로그램과</a:t>
            </a:r>
            <a:r>
              <a:rPr lang="en-US" altLang="ko-KR" sz="900"/>
              <a:t> </a:t>
            </a:r>
            <a:r>
              <a:rPr lang="ko-KR" altLang="ko-KR" sz="900"/>
              <a:t>리워드를</a:t>
            </a:r>
            <a:r>
              <a:rPr lang="en-US" altLang="ko-KR" sz="900"/>
              <a:t> </a:t>
            </a:r>
            <a:r>
              <a:rPr lang="ko-KR" altLang="ko-KR" sz="900" smtClean="0"/>
              <a:t>받으며</a:t>
            </a:r>
            <a:r>
              <a:rPr lang="en-US" altLang="ko-KR" sz="900" smtClean="0"/>
              <a:t> </a:t>
            </a:r>
            <a:r>
              <a:rPr lang="ko-KR" altLang="ko-KR" sz="900" smtClean="0"/>
              <a:t>집에서도</a:t>
            </a:r>
            <a:r>
              <a:rPr lang="en-US" altLang="ko-KR" sz="900"/>
              <a:t> </a:t>
            </a:r>
            <a:r>
              <a:rPr lang="ko-KR" altLang="ko-KR" sz="900"/>
              <a:t>재미있게</a:t>
            </a:r>
            <a:r>
              <a:rPr lang="en-US" altLang="ko-KR" sz="900"/>
              <a:t> </a:t>
            </a:r>
            <a:r>
              <a:rPr lang="ko-KR" altLang="ko-KR" sz="900"/>
              <a:t>고강도</a:t>
            </a:r>
            <a:r>
              <a:rPr lang="en-US" altLang="ko-KR" sz="900"/>
              <a:t> </a:t>
            </a:r>
            <a:r>
              <a:rPr lang="ko-KR" altLang="ko-KR" sz="900"/>
              <a:t>다이어트가</a:t>
            </a:r>
            <a:r>
              <a:rPr lang="en-US" altLang="ko-KR" sz="900"/>
              <a:t> </a:t>
            </a:r>
            <a:r>
              <a:rPr lang="ko-KR" altLang="ko-KR" sz="900"/>
              <a:t>가능한</a:t>
            </a:r>
            <a:r>
              <a:rPr lang="en-US" altLang="ko-KR" sz="900"/>
              <a:t> </a:t>
            </a:r>
            <a:r>
              <a:rPr lang="ko-KR" altLang="ko-KR" sz="900"/>
              <a:t>운동</a:t>
            </a:r>
            <a:r>
              <a:rPr lang="en-US" altLang="ko-KR" sz="900"/>
              <a:t> </a:t>
            </a:r>
            <a:r>
              <a:rPr lang="ko-KR" altLang="ko-KR" sz="900"/>
              <a:t>기구와</a:t>
            </a:r>
            <a:r>
              <a:rPr lang="en-US" altLang="ko-KR" sz="900"/>
              <a:t> </a:t>
            </a:r>
            <a:r>
              <a:rPr lang="ko-KR" altLang="ko-KR" sz="900"/>
              <a:t>콘텐츠의</a:t>
            </a:r>
            <a:r>
              <a:rPr lang="en-US" altLang="ko-KR" sz="900"/>
              <a:t> </a:t>
            </a:r>
            <a:r>
              <a:rPr lang="ko-KR" altLang="ko-KR" sz="900"/>
              <a:t>만남입니다</a:t>
            </a:r>
            <a:endParaRPr lang="en-US" altLang="ko-KR" sz="900" dirty="0"/>
          </a:p>
        </p:txBody>
      </p:sp>
      <p:sp>
        <p:nvSpPr>
          <p:cNvPr id="261" name="직사각형 260"/>
          <p:cNvSpPr/>
          <p:nvPr/>
        </p:nvSpPr>
        <p:spPr>
          <a:xfrm>
            <a:off x="6924311" y="14067538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1fit. 1:1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신체정보와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기록등으로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제공합니다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8953668" y="14067538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운동이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싶어지게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ko-KR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현금처럼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10966518" y="14067538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단시간에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빠르게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지방연소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관절에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무리는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근력사용을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1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500kal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</a:p>
        </p:txBody>
      </p:sp>
      <p:grpSp>
        <p:nvGrpSpPr>
          <p:cNvPr id="264" name="그룹 263"/>
          <p:cNvGrpSpPr/>
          <p:nvPr/>
        </p:nvGrpSpPr>
        <p:grpSpPr>
          <a:xfrm>
            <a:off x="6924311" y="12878099"/>
            <a:ext cx="1878290" cy="1125124"/>
            <a:chOff x="1328739" y="4667177"/>
            <a:chExt cx="478873" cy="476323"/>
          </a:xfrm>
        </p:grpSpPr>
        <p:sp>
          <p:nvSpPr>
            <p:cNvPr id="265" name="직사각형 26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>
            <a:off x="8953668" y="12878099"/>
            <a:ext cx="1878290" cy="1125124"/>
            <a:chOff x="1328739" y="4667177"/>
            <a:chExt cx="478873" cy="476323"/>
          </a:xfrm>
        </p:grpSpPr>
        <p:sp>
          <p:nvSpPr>
            <p:cNvPr id="269" name="직사각형 26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0" name="직선 연결선 26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그룹 271"/>
          <p:cNvGrpSpPr/>
          <p:nvPr/>
        </p:nvGrpSpPr>
        <p:grpSpPr>
          <a:xfrm>
            <a:off x="10966518" y="12878099"/>
            <a:ext cx="1878290" cy="1125124"/>
            <a:chOff x="1328739" y="4667177"/>
            <a:chExt cx="478873" cy="476323"/>
          </a:xfrm>
        </p:grpSpPr>
        <p:sp>
          <p:nvSpPr>
            <p:cNvPr id="273" name="직사각형 272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4" name="직선 연결선 273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6" name="그림 2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5469" y="11804039"/>
            <a:ext cx="502282" cy="316763"/>
          </a:xfrm>
          <a:prstGeom prst="rect">
            <a:avLst/>
          </a:prstGeom>
        </p:spPr>
      </p:pic>
      <p:pic>
        <p:nvPicPr>
          <p:cNvPr id="277" name="그림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75" y="11892258"/>
            <a:ext cx="557597" cy="599680"/>
          </a:xfrm>
          <a:prstGeom prst="rect">
            <a:avLst/>
          </a:prstGeom>
        </p:spPr>
      </p:pic>
      <p:sp>
        <p:nvSpPr>
          <p:cNvPr id="278" name="덧셈 기호 277"/>
          <p:cNvSpPr/>
          <p:nvPr/>
        </p:nvSpPr>
        <p:spPr>
          <a:xfrm rot="2700000">
            <a:off x="9396635" y="11554652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2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76512" y="436175"/>
            <a:ext cx="2992814" cy="11103717"/>
            <a:chOff x="394344" y="436175"/>
            <a:chExt cx="2992814" cy="11103717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11103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43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401400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792" y="54180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015" y="54180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확인하고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지인에게 공유하기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536" y="54180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내 정보 업데이트해서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025" y="1296561"/>
            <a:ext cx="96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보너스 이벤트</a:t>
            </a:r>
            <a:r>
              <a:rPr lang="en-US" altLang="ko-KR" sz="1000" b="1" spc="-70">
                <a:latin typeface="맑은 고딕" panose="020B0503020000020004" pitchFamily="50" charset="-127"/>
              </a:rPr>
              <a:t>!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277" y="1515414"/>
            <a:ext cx="2536913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간편비밀번호 등록 </a:t>
            </a:r>
            <a:r>
              <a:rPr lang="en-US" altLang="ko-KR" sz="20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&amp;</a:t>
            </a:r>
          </a:p>
          <a:p>
            <a:pPr>
              <a:spcBef>
                <a:spcPts val="500"/>
              </a:spcBef>
            </a:pPr>
            <a:r>
              <a:rPr lang="ko-KR" altLang="en-US" sz="20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개인정보변경</a:t>
            </a:r>
            <a:endParaRPr lang="en-US" altLang="ko-KR" sz="2000" b="1" spc="-7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277" y="2406405"/>
            <a:ext cx="2716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계약이 있는 고객님들께만  </a:t>
            </a: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시크릿이벤트  </a:t>
            </a: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무려</a:t>
            </a: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800" b="1" spc="-7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천명당첨</a:t>
            </a:r>
            <a:endParaRPr lang="ko-KR" altLang="en-US" sz="800" b="1" spc="-7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77" y="2643339"/>
            <a:ext cx="2602957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70">
                <a:solidFill>
                  <a:srgbClr val="FF0000"/>
                </a:solidFill>
                <a:latin typeface="맑은 고딕" panose="020B0503020000020004" pitchFamily="50" charset="-127"/>
              </a:rPr>
              <a:t>개인정보는 주기적으로 관리해주어야 안전합니다</a:t>
            </a:r>
            <a:r>
              <a:rPr lang="en-US" altLang="ko-KR" sz="900" spc="-70">
                <a:solidFill>
                  <a:srgbClr val="FF0000"/>
                </a:solidFill>
                <a:latin typeface="맑은 고딕" panose="020B0503020000020004" pitchFamily="50" charset="-127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ko-KR" altLang="en-US" sz="900" spc="-70">
                <a:solidFill>
                  <a:srgbClr val="FF0000"/>
                </a:solidFill>
                <a:latin typeface="맑은 고딕" panose="020B0503020000020004" pitchFamily="50" charset="-127"/>
              </a:rPr>
              <a:t>변동된 개인정보가 반영되어 있는지 확인해보세요</a:t>
            </a:r>
            <a:r>
              <a:rPr lang="en-US" altLang="ko-KR" sz="900" spc="-7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ko-KR" altLang="en-US" sz="900" b="1" u="sng" spc="-70">
                <a:latin typeface="맑은 고딕" panose="020B0503020000020004" pitchFamily="50" charset="-127"/>
              </a:rPr>
              <a:t>추첨을 통해 </a:t>
            </a:r>
            <a:r>
              <a:rPr lang="en-US" altLang="ko-KR" sz="900" b="1" u="sng" spc="-70">
                <a:latin typeface="맑은 고딕" panose="020B0503020000020004" pitchFamily="50" charset="-127"/>
              </a:rPr>
              <a:t>5,000</a:t>
            </a:r>
            <a:r>
              <a:rPr lang="ko-KR" altLang="en-US" sz="900" b="1" u="sng" spc="-70">
                <a:latin typeface="맑은 고딕" panose="020B0503020000020004" pitchFamily="50" charset="-127"/>
              </a:rPr>
              <a:t>명</a:t>
            </a:r>
            <a:r>
              <a:rPr lang="ko-KR" altLang="en-US" sz="900" spc="-70">
                <a:latin typeface="맑은 고딕" panose="020B0503020000020004" pitchFamily="50" charset="-127"/>
              </a:rPr>
              <a:t>에게 상품권을 증정해드립니다</a:t>
            </a:r>
            <a:r>
              <a:rPr lang="en-US" altLang="ko-KR" sz="900" spc="-7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277" y="3297374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04 ~ 12. 09</a:t>
            </a:r>
            <a:endParaRPr lang="en-US" altLang="ko-KR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373641" y="9187383"/>
            <a:ext cx="2992814" cy="2693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6288" y="9335533"/>
            <a:ext cx="284325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800" spc="-70"/>
              <a:t>이벤트 응모기간 </a:t>
            </a:r>
            <a:r>
              <a:rPr lang="en-US" altLang="ko-KR" sz="800" spc="-70"/>
              <a:t>: 2020.11.04 ~ 12.09</a:t>
            </a:r>
          </a:p>
          <a:p>
            <a:pPr>
              <a:spcBef>
                <a:spcPts val="1000"/>
              </a:spcBef>
            </a:pPr>
            <a:r>
              <a:rPr lang="ko-KR" altLang="en-US" sz="800" spc="-70"/>
              <a:t>응모 방법 </a:t>
            </a:r>
            <a:r>
              <a:rPr lang="en-US" altLang="ko-KR" sz="800" spc="-70"/>
              <a:t>: </a:t>
            </a:r>
            <a:r>
              <a:rPr lang="ko-KR" altLang="en-US" sz="800"/>
              <a:t>응모 방법 </a:t>
            </a:r>
            <a:r>
              <a:rPr lang="en-US" altLang="ko-KR" sz="800"/>
              <a:t>: </a:t>
            </a:r>
            <a:r>
              <a:rPr lang="ko-KR" altLang="en-US" sz="800">
                <a:solidFill>
                  <a:srgbClr val="FF0000"/>
                </a:solidFill>
              </a:rPr>
              <a:t>이벤트 기간 내 간편비밀번호 등록 후 계약자정보변경 시 자동 응모</a:t>
            </a:r>
            <a:endParaRPr lang="en-US" altLang="ko-KR" sz="80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ko-KR" sz="800" smtClean="0">
                <a:solidFill>
                  <a:srgbClr val="FF0000"/>
                </a:solidFill>
              </a:rPr>
              <a:t>※ </a:t>
            </a:r>
            <a:r>
              <a:rPr lang="ko-KR" altLang="en-US" sz="800">
                <a:solidFill>
                  <a:srgbClr val="FF0000"/>
                </a:solidFill>
              </a:rPr>
              <a:t>라이나생명사이버창구 앱 설치 후 간편비밀번호를 등록해주세요</a:t>
            </a:r>
            <a:r>
              <a:rPr lang="en-US" altLang="ko-KR" sz="800">
                <a:solidFill>
                  <a:srgbClr val="FF0000"/>
                </a:solidFill>
              </a:rPr>
              <a:t>!</a:t>
            </a:r>
          </a:p>
          <a:p>
            <a:pPr>
              <a:spcBef>
                <a:spcPts val="800"/>
              </a:spcBef>
            </a:pPr>
            <a:r>
              <a:rPr lang="ko-KR" altLang="en-US" sz="800" spc="-70" smtClean="0"/>
              <a:t>당첨자 </a:t>
            </a:r>
            <a:r>
              <a:rPr lang="ko-KR" altLang="en-US" sz="800" spc="-70"/>
              <a:t>선정 </a:t>
            </a:r>
            <a:r>
              <a:rPr lang="en-US" altLang="ko-KR" sz="800" spc="-70"/>
              <a:t>: </a:t>
            </a:r>
            <a:r>
              <a:rPr lang="ko-KR" altLang="en-US" sz="800" spc="-70"/>
              <a:t>간편비밀번호 등록 및 고객정보 변경 고객 중 추첨을 통해 당첨자 선정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발표 </a:t>
            </a:r>
            <a:r>
              <a:rPr lang="en-US" altLang="ko-KR" sz="800" spc="-70"/>
              <a:t>: 2020.12.16 / </a:t>
            </a:r>
            <a:r>
              <a:rPr lang="ko-KR" altLang="en-US" sz="800" spc="-70"/>
              <a:t>라이나생명 케어라운지 이벤트 게시판</a:t>
            </a:r>
            <a:endParaRPr lang="en-US" altLang="ko-KR" sz="800" spc="-7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428454" y="10901045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9611" y="11224421"/>
            <a:ext cx="2799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이벤트는 라이나생명에서 주최하는 행사이며</a:t>
            </a:r>
            <a:r>
              <a:rPr lang="en-US" altLang="ko-KR" sz="700">
                <a:latin typeface="+mn-ea"/>
              </a:rPr>
              <a:t>, </a:t>
            </a:r>
            <a:r>
              <a:rPr lang="ko-KR" altLang="en-US" sz="700">
                <a:latin typeface="+mn-ea"/>
              </a:rPr>
              <a:t>실제 상품은 상기 이미지와 다를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행사관련 문의 </a:t>
            </a:r>
            <a:r>
              <a:rPr lang="en-US" altLang="ko-KR" sz="700">
                <a:latin typeface="+mn-ea"/>
              </a:rPr>
              <a:t>: </a:t>
            </a:r>
            <a:r>
              <a:rPr lang="ko-KR" altLang="en-US" sz="700">
                <a:latin typeface="+mn-ea"/>
              </a:rPr>
              <a:t>고객센터 </a:t>
            </a:r>
            <a:r>
              <a:rPr lang="en-US" altLang="ko-KR" sz="700">
                <a:latin typeface="+mn-ea"/>
              </a:rPr>
              <a:t>1588-0058</a:t>
            </a:r>
            <a:endParaRPr lang="en-US" altLang="ko-KR" sz="700" smtClean="0">
              <a:latin typeface="+mn-ea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6" y="4001686"/>
            <a:ext cx="2183187" cy="100426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159935" y="5086737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 smtClean="0"/>
              <a:t>5,000</a:t>
            </a:r>
            <a:r>
              <a:rPr lang="ko-KR" altLang="en-US" sz="800" smtClean="0"/>
              <a:t>명</a:t>
            </a:r>
            <a:endParaRPr lang="en-US" altLang="ko-KR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52791" y="5938568"/>
            <a:ext cx="304025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000" b="1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안전하고 정확한 내 보험계약</a:t>
            </a:r>
            <a:r>
              <a:rPr lang="en-US" altLang="ko-KR" sz="10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이렇게 관리해보세요</a:t>
            </a:r>
            <a:r>
              <a:rPr lang="en-US" altLang="ko-KR" sz="1000" b="1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 spc="-7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24025" y="6319786"/>
            <a:ext cx="2701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FF0000"/>
                </a:solidFill>
              </a:rPr>
              <a:t>빠르고 편리한 간편비밀번호 설정을 통해 더 쉽게 로그인해보세요</a:t>
            </a:r>
            <a:r>
              <a:rPr lang="en-US" altLang="ko-KR" sz="700">
                <a:solidFill>
                  <a:srgbClr val="FF0000"/>
                </a:solidFill>
              </a:rPr>
              <a:t>~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그리고 안전하고 정확한 개인정보 관리를 위해 현재 나의 정보를 업데이트해주세요</a:t>
            </a:r>
            <a:r>
              <a:rPr lang="en-US" altLang="ko-KR" sz="70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간편비밀번호 등록 후 개인정보변경 시 이벤트 참여 완료</a:t>
            </a:r>
            <a:r>
              <a:rPr lang="en-US" altLang="ko-KR" sz="700">
                <a:solidFill>
                  <a:srgbClr val="FF0000"/>
                </a:solidFill>
              </a:rPr>
              <a:t>! </a:t>
            </a:r>
            <a:endParaRPr lang="en-US" altLang="ko-KR" sz="700">
              <a:solidFill>
                <a:srgbClr val="FF0000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45550" y="7247234"/>
            <a:ext cx="994498" cy="724369"/>
            <a:chOff x="1328739" y="4667177"/>
            <a:chExt cx="478873" cy="476323"/>
          </a:xfrm>
        </p:grpSpPr>
        <p:sp>
          <p:nvSpPr>
            <p:cNvPr id="146" name="직사각형 14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503947" y="8032040"/>
            <a:ext cx="1233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/>
              <a:t>1 STEP</a:t>
            </a:r>
          </a:p>
          <a:p>
            <a:pPr algn="ctr"/>
            <a:r>
              <a:rPr lang="en-US" altLang="ko-KR" sz="800"/>
              <a:t>5</a:t>
            </a:r>
            <a:r>
              <a:rPr lang="ko-KR" altLang="en-US" sz="800"/>
              <a:t>초만에 로그인 끝</a:t>
            </a:r>
            <a:r>
              <a:rPr lang="en-US" altLang="ko-KR" sz="800"/>
              <a:t>!</a:t>
            </a:r>
          </a:p>
          <a:p>
            <a:pPr algn="ctr"/>
            <a:r>
              <a:rPr lang="ko-KR" altLang="en-US" sz="800">
                <a:solidFill>
                  <a:srgbClr val="FF0000"/>
                </a:solidFill>
              </a:rPr>
              <a:t>간편비밀번호</a:t>
            </a:r>
            <a:r>
              <a:rPr lang="en-US" altLang="ko-KR" sz="800">
                <a:solidFill>
                  <a:srgbClr val="FF0000"/>
                </a:solidFill>
              </a:rPr>
              <a:t> </a:t>
            </a:r>
            <a:r>
              <a:rPr lang="ko-KR" altLang="en-US" sz="800">
                <a:solidFill>
                  <a:srgbClr val="FF0000"/>
                </a:solidFill>
              </a:rPr>
              <a:t>설정하기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64090" y="8580959"/>
            <a:ext cx="1101319" cy="245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</a:rPr>
              <a:t>간편비밀번호 설정하기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2096736" y="7247234"/>
            <a:ext cx="994498" cy="724369"/>
            <a:chOff x="1328739" y="4667177"/>
            <a:chExt cx="478873" cy="476323"/>
          </a:xfrm>
        </p:grpSpPr>
        <p:sp>
          <p:nvSpPr>
            <p:cNvPr id="152" name="직사각형 15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1943912" y="803204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/>
              <a:t>2 STEP</a:t>
            </a:r>
          </a:p>
          <a:p>
            <a:pPr algn="ctr"/>
            <a:r>
              <a:rPr lang="ko-KR" altLang="en-US" sz="800">
                <a:solidFill>
                  <a:srgbClr val="FF0000"/>
                </a:solidFill>
              </a:rPr>
              <a:t>개인정보</a:t>
            </a:r>
            <a:r>
              <a:rPr lang="en-US" altLang="ko-KR" sz="800">
                <a:solidFill>
                  <a:srgbClr val="FF0000"/>
                </a:solidFill>
              </a:rPr>
              <a:t> </a:t>
            </a:r>
            <a:r>
              <a:rPr lang="ko-KR" altLang="en-US" sz="800">
                <a:solidFill>
                  <a:srgbClr val="FF0000"/>
                </a:solidFill>
              </a:rPr>
              <a:t>설정 확인하기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015276" y="8584752"/>
            <a:ext cx="1101319" cy="245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내정보 변경하기</a:t>
            </a:r>
            <a:endParaRPr lang="ko-KR" altLang="en-US" sz="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73641" y="11881231"/>
            <a:ext cx="2992814" cy="10393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655109" y="436175"/>
            <a:ext cx="2992814" cy="5891145"/>
            <a:chOff x="394344" y="436175"/>
            <a:chExt cx="2992814" cy="5891145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43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41389" y="54180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86447" y="54180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</a:rPr>
              <a:t>건강한 경품 계획</a:t>
            </a:r>
            <a:r>
              <a:rPr lang="en-US" altLang="ko-KR" sz="700" b="1">
                <a:solidFill>
                  <a:srgbClr val="FF0000"/>
                </a:solidFill>
                <a:latin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700" b="1">
                <a:solidFill>
                  <a:srgbClr val="FF0000"/>
                </a:solidFill>
                <a:latin typeface="맑은 고딕" panose="020B0503020000020004" pitchFamily="50" charset="-127"/>
              </a:rPr>
              <a:t>11</a:t>
            </a:r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700" b="1">
                <a:solidFill>
                  <a:srgbClr val="FF0000"/>
                </a:solidFill>
                <a:latin typeface="맑은 고딕" panose="020B0503020000020004" pitchFamily="50" charset="-127"/>
              </a:rPr>
              <a:t>18</a:t>
            </a:r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</a:rPr>
              <a:t>일 공개됩니다</a:t>
            </a:r>
            <a:r>
              <a:rPr lang="en-US" altLang="ko-KR" sz="700" b="1">
                <a:solidFill>
                  <a:srgbClr val="FF0000"/>
                </a:solidFill>
                <a:latin typeface="맑은 고딕" panose="020B0503020000020004" pitchFamily="50" charset="-127"/>
              </a:rPr>
              <a:t>!</a:t>
            </a:r>
            <a:endParaRPr lang="ko-KR" altLang="en-US" sz="700" b="1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5133" y="54180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내 정보 업데이트해서</a:t>
            </a:r>
          </a:p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91231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</a:rPr>
              <a:t>이벤트 참여 </a:t>
            </a:r>
            <a:r>
              <a:rPr lang="en-US" altLang="ko-KR" sz="900" b="1" u="sng">
                <a:solidFill>
                  <a:schemeClr val="tx1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</a:rPr>
              <a:t>일 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70896" y="91587"/>
            <a:ext cx="14109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mtClean="0">
                <a:latin typeface="맑은 고딕" panose="020B0503020000020004" pitchFamily="50" charset="-127"/>
              </a:rPr>
              <a:t>2</a:t>
            </a:r>
            <a:r>
              <a:rPr lang="ko-KR" altLang="en-US" sz="900" b="1" smtClean="0">
                <a:latin typeface="맑은 고딕" panose="020B0503020000020004" pitchFamily="50" charset="-127"/>
              </a:rPr>
              <a:t>번째 이벤트 미진행 시</a:t>
            </a:r>
            <a:endParaRPr lang="ko-KR" altLang="en-US" sz="900" b="1">
              <a:latin typeface="맑은 고딕" panose="020B0503020000020004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362792" y="436175"/>
            <a:ext cx="3075477" cy="6024105"/>
            <a:chOff x="362792" y="436175"/>
            <a:chExt cx="3075477" cy="6024105"/>
          </a:xfrm>
        </p:grpSpPr>
        <p:sp>
          <p:nvSpPr>
            <p:cNvPr id="143" name="직사각형 142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2792" y="6321487"/>
              <a:ext cx="3075477" cy="13879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94344" y="436175"/>
              <a:ext cx="2992814" cy="5190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header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6489" y="1570441"/>
            <a:ext cx="2328523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</a:t>
            </a:r>
            <a:endParaRPr lang="en-US" altLang="ko-KR" sz="2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2869" y="1257511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900" spc="3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43701" y="248271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19714" y="2955515"/>
            <a:ext cx="2542068" cy="720379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569185" y="2991466"/>
            <a:ext cx="643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259005" y="3227740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16925" y="5626478"/>
            <a:ext cx="1947649" cy="394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900" b="1" spc="-70">
                <a:latin typeface="맑은 고딕" panose="020B0503020000020004" pitchFamily="50" charset="-127"/>
              </a:rPr>
              <a:t>총 </a:t>
            </a:r>
            <a:r>
              <a:rPr lang="en-US" altLang="ko-KR" sz="900" b="1" u="sng" spc="-70">
                <a:latin typeface="맑은 고딕" panose="020B0503020000020004" pitchFamily="50" charset="-127"/>
              </a:rPr>
              <a:t>8,676</a:t>
            </a:r>
            <a:r>
              <a:rPr lang="ko-KR" altLang="en-US" sz="9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900" b="1" spc="-70">
                <a:latin typeface="맑은 고딕" panose="020B0503020000020004" pitchFamily="50" charset="-127"/>
              </a:rPr>
              <a:t>께 </a:t>
            </a:r>
            <a:r>
              <a:rPr lang="ko-KR" altLang="en-US" sz="900" b="1" spc="-70">
                <a:solidFill>
                  <a:srgbClr val="FF0000"/>
                </a:solidFill>
                <a:latin typeface="맑은 고딕" panose="020B0503020000020004" pitchFamily="50" charset="-127"/>
              </a:rPr>
              <a:t>건강한 행복 </a:t>
            </a:r>
            <a:r>
              <a:rPr lang="ko-KR" altLang="en-US" sz="900" b="1" spc="-70" smtClean="0">
                <a:solidFill>
                  <a:srgbClr val="FF0000"/>
                </a:solidFill>
                <a:latin typeface="맑은 고딕" panose="020B0503020000020004" pitchFamily="50" charset="-127"/>
              </a:rPr>
              <a:t>안겨드리는</a:t>
            </a:r>
            <a:endParaRPr lang="en-US" altLang="ko-KR" sz="900" b="1" spc="-7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</a:rPr>
              <a:t>푸짐한 </a:t>
            </a:r>
            <a:r>
              <a:rPr lang="ko-KR" altLang="en-US" sz="900" b="1" spc="-70">
                <a:latin typeface="맑은 고딕" panose="020B0503020000020004" pitchFamily="50" charset="-127"/>
              </a:rPr>
              <a:t>경품 계획</a:t>
            </a:r>
            <a:r>
              <a:rPr lang="en-US" altLang="ko-KR" sz="900" b="1" spc="-70">
                <a:latin typeface="맑은 고딕" panose="020B0503020000020004" pitchFamily="50" charset="-127"/>
              </a:rPr>
              <a:t>, </a:t>
            </a:r>
            <a:r>
              <a:rPr lang="ko-KR" altLang="en-US" sz="9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900" b="1" spc="-70">
                <a:latin typeface="맑은 고딕" panose="020B0503020000020004" pitchFamily="50" charset="-127"/>
              </a:rPr>
              <a:t>!</a:t>
            </a:r>
          </a:p>
        </p:txBody>
      </p:sp>
      <p:sp>
        <p:nvSpPr>
          <p:cNvPr id="153" name="갈매기형 수장 152"/>
          <p:cNvSpPr/>
          <p:nvPr/>
        </p:nvSpPr>
        <p:spPr>
          <a:xfrm rot="5400000">
            <a:off x="1851392" y="6078837"/>
            <a:ext cx="78710" cy="140669"/>
          </a:xfrm>
          <a:prstGeom prst="chevron">
            <a:avLst>
              <a:gd name="adj" fmla="val 71766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19714" y="3833346"/>
            <a:ext cx="2542068" cy="720379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1569185" y="3869297"/>
            <a:ext cx="643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05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01296" y="410557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건강한 경품 계획</a:t>
            </a: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11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18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</a:rPr>
              <a:t>일 공개됩니다</a:t>
            </a:r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</a:rPr>
              <a:t>!</a:t>
            </a:r>
            <a:endParaRPr lang="ko-KR" altLang="en-US" sz="900" b="1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19714" y="4712696"/>
            <a:ext cx="2542068" cy="720379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1475410" y="4748647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050" spc="300">
                <a:latin typeface="맑은 고딕" panose="020B0503020000020004" pitchFamily="50" charset="-127"/>
              </a:rPr>
              <a:t>BONUS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181259" y="4984921"/>
            <a:ext cx="14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내 정보 업데이트해서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안전하게 계약 유지하기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720531" y="2422873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11</a:t>
            </a:r>
            <a:r>
              <a:rPr lang="ko-KR" altLang="en-US" sz="1000" b="1" smtClean="0"/>
              <a:t>월 </a:t>
            </a:r>
            <a:r>
              <a:rPr lang="en-US" altLang="ko-KR" sz="1000" b="1" smtClean="0"/>
              <a:t>18</a:t>
            </a:r>
            <a:r>
              <a:rPr lang="ko-KR" altLang="en-US" sz="1000" b="1" smtClean="0"/>
              <a:t>일</a:t>
            </a:r>
            <a:r>
              <a:rPr lang="en-US" altLang="ko-KR" sz="1000" b="1" smtClean="0"/>
              <a:t>, </a:t>
            </a:r>
            <a:r>
              <a:rPr lang="ko-KR" altLang="en-US" sz="1000" b="1" smtClean="0"/>
              <a:t>홈트레이닝의 혁명적인 색다른 경품과</a:t>
            </a:r>
            <a:endParaRPr lang="en-US" altLang="ko-KR" sz="1000" b="1" smtClean="0"/>
          </a:p>
          <a:p>
            <a:r>
              <a:rPr lang="ko-KR" altLang="en-US" sz="1000" b="1" smtClean="0"/>
              <a:t>새로운 모델과 함께 </a:t>
            </a:r>
            <a:r>
              <a:rPr lang="en-US" altLang="ko-KR" sz="1000" b="1" smtClean="0"/>
              <a:t>2</a:t>
            </a:r>
            <a:r>
              <a:rPr lang="ko-KR" altLang="en-US" sz="1000" b="1" smtClean="0"/>
              <a:t>차 오픈됩니다</a:t>
            </a:r>
            <a:r>
              <a:rPr lang="en-US" altLang="ko-KR" sz="1000" b="1" smtClean="0"/>
              <a:t>.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720531" y="2839218"/>
            <a:ext cx="251094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000" spc="-70">
                <a:latin typeface="맑은 고딕" panose="020B0503020000020004" pitchFamily="50" charset="-127"/>
              </a:rPr>
              <a:t>라이나생명 고객님만을 위한 특별 이벤트도 </a:t>
            </a:r>
            <a:endParaRPr lang="en-US" altLang="ko-KR" sz="1000" spc="-7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spc="-70" smtClean="0">
                <a:latin typeface="맑은 고딕" panose="020B0503020000020004" pitchFamily="50" charset="-127"/>
              </a:rPr>
              <a:t>진행중이오니</a:t>
            </a:r>
            <a:r>
              <a:rPr lang="en-US" altLang="ko-KR" sz="1000" spc="-70" smtClean="0">
                <a:latin typeface="맑은 고딕" panose="020B0503020000020004" pitchFamily="50" charset="-127"/>
              </a:rPr>
              <a:t> </a:t>
            </a:r>
            <a:r>
              <a:rPr lang="ko-KR" altLang="en-US" sz="1000" spc="-70" smtClean="0">
                <a:latin typeface="맑은 고딕" panose="020B0503020000020004" pitchFamily="50" charset="-127"/>
              </a:rPr>
              <a:t>많은 </a:t>
            </a:r>
            <a:r>
              <a:rPr lang="ko-KR" altLang="en-US" sz="1000" spc="-70">
                <a:latin typeface="맑은 고딕" panose="020B0503020000020004" pitchFamily="50" charset="-127"/>
              </a:rPr>
              <a:t>참여 부탁드립니다</a:t>
            </a:r>
            <a:r>
              <a:rPr lang="en-US" altLang="ko-KR" sz="1000" spc="-7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2"/>
          <a:srcRect l="12287" r="3502"/>
          <a:stretch/>
        </p:blipFill>
        <p:spPr>
          <a:xfrm>
            <a:off x="5163010" y="3832461"/>
            <a:ext cx="1421568" cy="2014936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3737873" y="12965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Coming Soon!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702125" y="1515414"/>
            <a:ext cx="1890582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</a:rPr>
              <a:t>건강한 계획</a:t>
            </a:r>
            <a:r>
              <a:rPr lang="en-US" altLang="ko-KR" sz="2000" b="1" spc="-70" smtClean="0">
                <a:latin typeface="맑은 고딕" panose="020B0503020000020004" pitchFamily="50" charset="-127"/>
              </a:rPr>
              <a:t>2</a:t>
            </a:r>
            <a:r>
              <a:rPr lang="ko-KR" altLang="en-US" sz="2000" b="1" spc="-70" smtClean="0">
                <a:latin typeface="맑은 고딕" panose="020B0503020000020004" pitchFamily="50" charset="-127"/>
              </a:rPr>
              <a:t>는</a:t>
            </a:r>
            <a:endParaRPr lang="en-US" altLang="ko-KR" sz="2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</a:rPr>
              <a:t>무엇일까요</a:t>
            </a:r>
            <a:r>
              <a:rPr lang="en-US" altLang="ko-KR" sz="2000" b="1" spc="-70" smtClean="0">
                <a:latin typeface="맑은 고딕" panose="020B0503020000020004" pitchFamily="50" charset="-127"/>
              </a:rPr>
              <a:t>?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37873" y="3361802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</a:t>
            </a:r>
            <a:r>
              <a:rPr lang="ko-KR" altLang="en-US" sz="800" smtClean="0"/>
              <a:t>시작일 </a:t>
            </a:r>
            <a:r>
              <a:rPr lang="en-US" altLang="ko-KR" sz="800"/>
              <a:t>: 2020. 11. </a:t>
            </a:r>
            <a:r>
              <a:rPr lang="en-US" altLang="ko-KR" sz="800" smtClean="0"/>
              <a:t>18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9911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9610" y="2925001"/>
            <a:ext cx="276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2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8586" y="640850"/>
            <a:ext cx="5498621" cy="611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1" spc="-150" dirty="0" smtClean="0"/>
              <a:t>Event Page &amp; Ads  Design Guide</a:t>
            </a:r>
            <a:endParaRPr lang="en-US" altLang="ko-KR" sz="3200" b="1" spc="-150" dirty="0"/>
          </a:p>
          <a:p>
            <a:endParaRPr lang="en-US" altLang="ko-KR" sz="1400" b="1" spc="-150" dirty="0" smtClean="0"/>
          </a:p>
          <a:p>
            <a:endParaRPr lang="en-US" altLang="ko-KR" sz="1400" b="1" spc="-150" dirty="0"/>
          </a:p>
          <a:p>
            <a:endParaRPr lang="en-US" altLang="ko-KR" sz="1400" b="1" i="1" spc="-150" dirty="0" smtClean="0"/>
          </a:p>
          <a:p>
            <a:endParaRPr lang="en-US" altLang="ko-KR" sz="1400" b="1" i="1" spc="-150" dirty="0"/>
          </a:p>
          <a:p>
            <a:endParaRPr lang="en-US" altLang="ko-KR" sz="1400" b="1" i="1" spc="-150" dirty="0" smtClean="0"/>
          </a:p>
          <a:p>
            <a:endParaRPr lang="en-US" altLang="ko-KR" sz="1400" b="1" i="1" spc="-150" dirty="0" smtClean="0"/>
          </a:p>
          <a:p>
            <a:endParaRPr lang="en-US" altLang="ko-KR" sz="1400" b="1" i="1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b="1" spc="-150" dirty="0" smtClean="0"/>
              <a:t>목표</a:t>
            </a:r>
            <a:endParaRPr lang="en-US" altLang="ko-KR" sz="1400" b="1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송강호의 인지도를 활용하여 이벤트 활성화 기여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endParaRPr lang="en-US" altLang="ko-KR" sz="1400" spc="-150" dirty="0"/>
          </a:p>
          <a:p>
            <a:pPr>
              <a:lnSpc>
                <a:spcPct val="130000"/>
              </a:lnSpc>
            </a:pPr>
            <a:r>
              <a:rPr lang="ko-KR" altLang="en-US" sz="1400" b="1" spc="-150" dirty="0" smtClean="0"/>
              <a:t>표현방법</a:t>
            </a:r>
            <a:endParaRPr lang="en-US" altLang="ko-KR" sz="1400" b="1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영화 </a:t>
            </a:r>
            <a:r>
              <a:rPr lang="en-US" altLang="ko-KR" sz="1400" spc="-150" dirty="0" smtClean="0"/>
              <a:t>‘</a:t>
            </a:r>
            <a:r>
              <a:rPr lang="ko-KR" altLang="en-US" sz="1400" spc="-150" smtClean="0"/>
              <a:t>기생충</a:t>
            </a:r>
            <a:r>
              <a:rPr lang="en-US" altLang="ko-KR" sz="1400" spc="-150" dirty="0" smtClean="0"/>
              <a:t>’ </a:t>
            </a:r>
            <a:r>
              <a:rPr lang="ko-KR" altLang="en-US" sz="1400" spc="-150" smtClean="0"/>
              <a:t>포스터의 느낌을 살리되</a:t>
            </a:r>
            <a:r>
              <a:rPr lang="en-US" altLang="ko-KR" sz="1400" spc="-150" dirty="0" smtClean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400" spc="-150" dirty="0" err="1" smtClean="0"/>
              <a:t>힙한</a:t>
            </a:r>
            <a:r>
              <a:rPr lang="ko-KR" altLang="en-US" sz="1400" spc="-150" dirty="0" smtClean="0"/>
              <a:t> 젊은 감성이 느껴지게 표현 함으로써 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기생충 패러디의 식상함을 희석 시킴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endParaRPr lang="en-US" altLang="ko-KR" sz="1400" spc="-150" dirty="0"/>
          </a:p>
          <a:p>
            <a:pPr>
              <a:lnSpc>
                <a:spcPct val="130000"/>
              </a:lnSpc>
            </a:pPr>
            <a:r>
              <a:rPr lang="ko-KR" altLang="en-US" sz="1400" b="1" spc="-150" dirty="0" smtClean="0"/>
              <a:t>진행방향</a:t>
            </a:r>
            <a:endParaRPr lang="en-US" altLang="ko-KR" sz="1400" b="1" spc="-150" dirty="0" smtClean="0"/>
          </a:p>
          <a:p>
            <a:pPr>
              <a:lnSpc>
                <a:spcPct val="130000"/>
              </a:lnSpc>
            </a:pPr>
            <a:r>
              <a:rPr lang="en-US" altLang="ko-KR" sz="1400" spc="-150" dirty="0" smtClean="0"/>
              <a:t>1)</a:t>
            </a:r>
            <a:r>
              <a:rPr lang="ko-KR" altLang="en-US" sz="1400" spc="-150" smtClean="0"/>
              <a:t>이벤트 </a:t>
            </a:r>
            <a:r>
              <a:rPr lang="en-US" altLang="ko-KR" sz="1400" spc="-150" dirty="0" smtClean="0"/>
              <a:t>1</a:t>
            </a:r>
            <a:r>
              <a:rPr lang="ko-KR" altLang="en-US" sz="1400" spc="-150" smtClean="0"/>
              <a:t>차 오픈</a:t>
            </a:r>
            <a:r>
              <a:rPr lang="en-US" altLang="ko-KR" sz="1400" spc="-150" dirty="0" smtClean="0"/>
              <a:t>(11/4)</a:t>
            </a:r>
            <a:r>
              <a:rPr lang="ko-KR" altLang="en-US" sz="1400" spc="-150" smtClean="0"/>
              <a:t> </a:t>
            </a:r>
            <a:r>
              <a:rPr lang="en-US" altLang="ko-KR" sz="1400" spc="-150" dirty="0" smtClean="0"/>
              <a:t>: </a:t>
            </a:r>
            <a:r>
              <a:rPr lang="ko-KR" altLang="en-US" sz="1400" spc="-150" smtClean="0"/>
              <a:t>송강호의 이미지 사용없이 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기생충 포스터의 </a:t>
            </a:r>
            <a:r>
              <a:rPr lang="ko-KR" altLang="en-US" sz="1400" spc="-150" dirty="0" err="1" smtClean="0"/>
              <a:t>톤앤매너와</a:t>
            </a:r>
            <a:r>
              <a:rPr lang="en-US" altLang="ko-KR" sz="1400" spc="-150" dirty="0"/>
              <a:t> </a:t>
            </a:r>
            <a:r>
              <a:rPr lang="ko-KR" altLang="en-US" sz="1400" spc="-150" smtClean="0"/>
              <a:t>오브제 활용으로 기생충 패러디임을 인지시킴</a:t>
            </a:r>
            <a:r>
              <a:rPr lang="en-US" altLang="ko-KR" sz="1400" spc="-150" dirty="0" smtClean="0"/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1400" spc="-150" dirty="0" err="1" smtClean="0"/>
              <a:t>티저</a:t>
            </a:r>
            <a:r>
              <a:rPr lang="ko-KR" altLang="en-US" sz="1400" spc="-150" dirty="0" smtClean="0"/>
              <a:t> 형태로 다음 </a:t>
            </a:r>
            <a:r>
              <a:rPr lang="ko-KR" altLang="en-US" sz="1400" spc="-150" dirty="0" err="1" smtClean="0"/>
              <a:t>이벤트에대한</a:t>
            </a:r>
            <a:r>
              <a:rPr lang="ko-KR" altLang="en-US" sz="1400" spc="-150" dirty="0" smtClean="0"/>
              <a:t> 궁금증 생성 </a:t>
            </a:r>
            <a:r>
              <a:rPr lang="en-US" altLang="ko-KR" sz="1400" spc="-150" dirty="0" smtClean="0"/>
              <a:t>(</a:t>
            </a:r>
            <a:r>
              <a:rPr lang="ko-KR" altLang="en-US" sz="1400" spc="-150" smtClean="0"/>
              <a:t>실루엣 오브제 사용 등</a:t>
            </a:r>
            <a:r>
              <a:rPr lang="en-US" altLang="ko-KR" sz="1400" spc="-150" dirty="0" smtClean="0"/>
              <a:t>)</a:t>
            </a:r>
          </a:p>
          <a:p>
            <a:pPr>
              <a:lnSpc>
                <a:spcPct val="130000"/>
              </a:lnSpc>
            </a:pPr>
            <a:endParaRPr lang="en-US" altLang="ko-KR" sz="500" spc="-150" dirty="0" smtClean="0"/>
          </a:p>
          <a:p>
            <a:pPr>
              <a:lnSpc>
                <a:spcPct val="130000"/>
              </a:lnSpc>
            </a:pPr>
            <a:r>
              <a:rPr lang="en-US" altLang="ko-KR" sz="1400" spc="-150" dirty="0" smtClean="0"/>
              <a:t>2)</a:t>
            </a:r>
            <a:r>
              <a:rPr lang="ko-KR" altLang="en-US" sz="1400" spc="-150" smtClean="0"/>
              <a:t>이벤트 </a:t>
            </a:r>
            <a:r>
              <a:rPr lang="en-US" altLang="ko-KR" sz="1400" spc="-150" dirty="0" smtClean="0"/>
              <a:t>2</a:t>
            </a:r>
            <a:r>
              <a:rPr lang="ko-KR" altLang="en-US" sz="1400" spc="-150" smtClean="0"/>
              <a:t>차 오픈</a:t>
            </a:r>
            <a:r>
              <a:rPr lang="en-US" altLang="ko-KR" sz="1400" spc="-150" dirty="0" smtClean="0"/>
              <a:t>(11/18) : </a:t>
            </a:r>
            <a:r>
              <a:rPr lang="ko-KR" altLang="en-US" sz="1400" spc="-150" smtClean="0"/>
              <a:t>송강호 이미지를 활용하여</a:t>
            </a:r>
            <a:r>
              <a:rPr lang="en-US" altLang="ko-KR" sz="1400" spc="-150" dirty="0"/>
              <a:t> </a:t>
            </a:r>
            <a:r>
              <a:rPr lang="ko-KR" altLang="en-US" sz="1400" spc="-150" smtClean="0"/>
              <a:t>기생충 </a:t>
            </a:r>
            <a:r>
              <a:rPr lang="ko-KR" altLang="en-US" sz="1400" spc="-150" dirty="0" smtClean="0"/>
              <a:t>패러디 </a:t>
            </a:r>
            <a:r>
              <a:rPr lang="ko-KR" altLang="en-US" sz="1400" spc="-150" dirty="0" err="1" smtClean="0"/>
              <a:t>컨셉을</a:t>
            </a:r>
            <a:r>
              <a:rPr lang="ko-KR" altLang="en-US" sz="1400" spc="-150" dirty="0" smtClean="0"/>
              <a:t> 강화</a:t>
            </a:r>
            <a:endParaRPr lang="en-US" altLang="ko-KR" sz="1400" spc="-1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776910"/>
            <a:ext cx="4468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5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158409"/>
            <a:ext cx="1070822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400" b="1" spc="-150" dirty="0" smtClean="0"/>
              <a:t>1</a:t>
            </a:r>
            <a:r>
              <a:rPr lang="ko-KR" altLang="en-US" sz="1400" b="1" spc="-150" smtClean="0"/>
              <a:t>차 오픈 </a:t>
            </a:r>
            <a:endParaRPr lang="ko-KR" altLang="en-US" sz="1400" b="1" spc="-150"/>
          </a:p>
        </p:txBody>
      </p:sp>
      <p:sp>
        <p:nvSpPr>
          <p:cNvPr id="3" name="TextBox 2"/>
          <p:cNvSpPr txBox="1"/>
          <p:nvPr/>
        </p:nvSpPr>
        <p:spPr>
          <a:xfrm>
            <a:off x="2256441" y="2065802"/>
            <a:ext cx="5320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/>
              <a:t>건강한 계획</a:t>
            </a:r>
            <a:r>
              <a:rPr lang="en-US" altLang="ko-KR" sz="1400" spc="-150" dirty="0" smtClean="0"/>
              <a:t>1.</a:t>
            </a:r>
          </a:p>
          <a:p>
            <a:r>
              <a:rPr lang="ko-KR" altLang="en-US" sz="1600" b="1" spc="-150" dirty="0" err="1" smtClean="0"/>
              <a:t>스마일케어</a:t>
            </a:r>
            <a:r>
              <a:rPr lang="ko-KR" altLang="en-US" sz="1600" b="1" spc="-150" dirty="0" smtClean="0"/>
              <a:t> 구독하기</a:t>
            </a:r>
            <a:endParaRPr lang="en-US" altLang="ko-KR" sz="1600" spc="-150" dirty="0" smtClean="0"/>
          </a:p>
          <a:p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정확한 치아정보  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치아백과사전  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카톡과메일로 확인가능  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지식검색그만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1944" y="651096"/>
            <a:ext cx="4616950" cy="516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spc="-150" dirty="0" err="1" smtClean="0">
                <a:solidFill>
                  <a:schemeClr val="tx1"/>
                </a:solidFill>
              </a:rPr>
              <a:t>라이나생명</a:t>
            </a:r>
            <a:r>
              <a:rPr lang="ko-KR" altLang="en-US" sz="1400" spc="-150" dirty="0" smtClean="0">
                <a:solidFill>
                  <a:schemeClr val="tx1"/>
                </a:solidFill>
              </a:rPr>
              <a:t> 건강관리 이벤트</a:t>
            </a:r>
            <a:endParaRPr lang="en-US" altLang="ko-KR" sz="1400" spc="-15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2074" y="1170178"/>
            <a:ext cx="6261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n w="3175">
                  <a:solidFill>
                    <a:schemeClr val="tx1"/>
                  </a:solidFill>
                </a:ln>
              </a:rPr>
              <a:t>건강한 사람은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다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~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계획이 있구나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!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56441" y="3205147"/>
            <a:ext cx="4948692" cy="22872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Coming Soon!</a:t>
            </a:r>
          </a:p>
          <a:p>
            <a:pPr algn="ctr"/>
            <a:endParaRPr lang="en-US" altLang="ko-KR" sz="900" dirty="0" smtClean="0"/>
          </a:p>
          <a:p>
            <a:pPr algn="ctr"/>
            <a:r>
              <a:rPr lang="ko-KR" altLang="en-US" sz="1400" dirty="0" smtClean="0"/>
              <a:t>건강한 계획 두 번째는 무엇일까요</a:t>
            </a:r>
            <a:r>
              <a:rPr lang="en-US" altLang="ko-KR" sz="1400" dirty="0" smtClean="0"/>
              <a:t>?</a:t>
            </a:r>
          </a:p>
          <a:p>
            <a:pPr algn="ctr"/>
            <a:r>
              <a:rPr lang="en-US" altLang="ko-KR" sz="1400" b="1" dirty="0" smtClean="0"/>
              <a:t>11</a:t>
            </a:r>
            <a:r>
              <a:rPr lang="ko-KR" altLang="en-US" sz="1400" b="1" smtClean="0"/>
              <a:t>월 </a:t>
            </a:r>
            <a:r>
              <a:rPr lang="en-US" altLang="ko-KR" sz="1400" b="1" dirty="0" smtClean="0"/>
              <a:t>18</a:t>
            </a:r>
            <a:r>
              <a:rPr lang="ko-KR" altLang="en-US" sz="1400" b="1" smtClean="0"/>
              <a:t>일</a:t>
            </a:r>
            <a:r>
              <a:rPr lang="en-US" altLang="ko-KR" sz="1400" b="1" dirty="0" smtClean="0"/>
              <a:t>, </a:t>
            </a:r>
            <a:r>
              <a:rPr lang="ko-KR" altLang="en-US" sz="1400" b="1" smtClean="0"/>
              <a:t>홈트레이닝의 혁명적인 색다른 경품과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새로운 모델과 함께 </a:t>
            </a:r>
            <a:r>
              <a:rPr lang="en-US" altLang="ko-KR" sz="1400" b="1" dirty="0" smtClean="0"/>
              <a:t>2</a:t>
            </a:r>
            <a:r>
              <a:rPr lang="ko-KR" altLang="en-US" sz="1400" b="1" smtClean="0"/>
              <a:t>차 오픈됩니다</a:t>
            </a:r>
            <a:r>
              <a:rPr lang="en-US" altLang="ko-KR" sz="1400" b="1" dirty="0" smtClean="0"/>
              <a:t>.</a:t>
            </a:r>
          </a:p>
          <a:p>
            <a:pPr algn="ctr"/>
            <a:r>
              <a:rPr lang="ko-KR" altLang="en-US" sz="1400" dirty="0" err="1" smtClean="0"/>
              <a:t>라이나생명</a:t>
            </a:r>
            <a:r>
              <a:rPr lang="ko-KR" altLang="en-US" sz="1400" dirty="0" smtClean="0"/>
              <a:t> 고객님만을 위한 특별이벤트도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준비해두었으니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많은 </a:t>
            </a:r>
            <a:r>
              <a:rPr lang="ko-KR" altLang="en-US" sz="1400" dirty="0" smtClean="0"/>
              <a:t>참여 </a:t>
            </a:r>
            <a:r>
              <a:rPr lang="ko-KR" altLang="en-US" sz="1400" dirty="0" err="1" smtClean="0"/>
              <a:t>부탁드립니다</a:t>
            </a:r>
            <a:r>
              <a:rPr lang="en-US" altLang="ko-KR" sz="1400" dirty="0" smtClean="0"/>
              <a:t>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2287" r="3502"/>
          <a:stretch/>
        </p:blipFill>
        <p:spPr>
          <a:xfrm>
            <a:off x="6381519" y="3958389"/>
            <a:ext cx="2045720" cy="28996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76" y="3054897"/>
            <a:ext cx="1389649" cy="10808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2083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b="1" spc="-150" dirty="0" err="1" smtClean="0"/>
              <a:t>첫번째</a:t>
            </a:r>
            <a:r>
              <a:rPr lang="ko-KR" altLang="en-US" sz="1200" b="1" spc="-150" dirty="0" smtClean="0"/>
              <a:t> 계획 맛보기</a:t>
            </a:r>
            <a:endParaRPr lang="ko-KR" altLang="en-US" sz="1200" b="1" spc="-150" dirty="0"/>
          </a:p>
        </p:txBody>
      </p:sp>
      <p:sp>
        <p:nvSpPr>
          <p:cNvPr id="10" name="직사각형 9"/>
          <p:cNvSpPr/>
          <p:nvPr/>
        </p:nvSpPr>
        <p:spPr>
          <a:xfrm>
            <a:off x="7898072" y="2974585"/>
            <a:ext cx="1923262" cy="9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실 페이지 </a:t>
            </a:r>
            <a:r>
              <a:rPr lang="ko-KR" altLang="en-US" sz="1100" smtClean="0"/>
              <a:t>구성 시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향후이벤트 </a:t>
            </a:r>
            <a:r>
              <a:rPr lang="ko-KR" altLang="en-US" sz="1100" dirty="0" smtClean="0"/>
              <a:t>예정 문구보다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오픈 된 </a:t>
            </a:r>
            <a:r>
              <a:rPr lang="ko-KR" altLang="en-US" sz="1100" smtClean="0"/>
              <a:t>이벤트 내용이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더 </a:t>
            </a:r>
            <a:r>
              <a:rPr lang="ko-KR" altLang="en-US" sz="1100" dirty="0" smtClean="0"/>
              <a:t>돋보이게 구성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432618" y="3612992"/>
            <a:ext cx="327976" cy="21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726622" y="2620972"/>
            <a:ext cx="342899" cy="21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3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158409"/>
            <a:ext cx="1070822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400" b="1" spc="-150"/>
              <a:t>2</a:t>
            </a:r>
            <a:r>
              <a:rPr lang="ko-KR" altLang="en-US" sz="1400" b="1" spc="-150"/>
              <a:t>차 오픈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1944" y="651096"/>
            <a:ext cx="4616950" cy="516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spc="-150" dirty="0" err="1" smtClean="0">
                <a:solidFill>
                  <a:schemeClr val="tx1"/>
                </a:solidFill>
              </a:rPr>
              <a:t>라이나생명</a:t>
            </a:r>
            <a:r>
              <a:rPr lang="ko-KR" altLang="en-US" sz="1400" spc="-150" dirty="0" smtClean="0">
                <a:solidFill>
                  <a:schemeClr val="tx1"/>
                </a:solidFill>
              </a:rPr>
              <a:t> 건강관리 이벤트</a:t>
            </a:r>
            <a:endParaRPr lang="en-US" altLang="ko-KR" sz="1400" spc="-15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2074" y="1170178"/>
            <a:ext cx="6261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n w="3175">
                  <a:solidFill>
                    <a:schemeClr val="tx1"/>
                  </a:solidFill>
                </a:ln>
              </a:rPr>
              <a:t>건강한 사람은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다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~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계획이 있구나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22083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b="1" spc="-150"/>
              <a:t>계획 참여하기</a:t>
            </a:r>
            <a:endParaRPr lang="ko-KR" altLang="en-US" sz="1200" b="1" spc="-150" dirty="0"/>
          </a:p>
        </p:txBody>
      </p:sp>
      <p:sp>
        <p:nvSpPr>
          <p:cNvPr id="13" name="TextBox 12"/>
          <p:cNvSpPr txBox="1"/>
          <p:nvPr/>
        </p:nvSpPr>
        <p:spPr>
          <a:xfrm>
            <a:off x="2160987" y="2208359"/>
            <a:ext cx="61766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/>
              <a:t>건강한 계획</a:t>
            </a:r>
            <a:r>
              <a:rPr lang="en-US" altLang="ko-KR" sz="1600" spc="-150" dirty="0" smtClean="0"/>
              <a:t>1.</a:t>
            </a:r>
          </a:p>
          <a:p>
            <a:r>
              <a:rPr lang="ko-KR" altLang="en-US" b="1" spc="-150" dirty="0" err="1" smtClean="0"/>
              <a:t>스마일케어</a:t>
            </a:r>
            <a:r>
              <a:rPr lang="ko-KR" altLang="en-US" b="1" spc="-150" dirty="0" smtClean="0"/>
              <a:t> 구독하기</a:t>
            </a:r>
            <a:endParaRPr lang="en-US" altLang="ko-KR" sz="1600" spc="-15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정확한 치아정보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치아백과사전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카톡과메일로 확인가능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지식검색그만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sz="16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8141" y="3176921"/>
            <a:ext cx="4479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/>
              <a:t>건강한 계획</a:t>
            </a:r>
            <a:r>
              <a:rPr lang="en-US" altLang="ko-KR" sz="1600" spc="-150" dirty="0"/>
              <a:t>2</a:t>
            </a:r>
            <a:r>
              <a:rPr lang="en-US" altLang="ko-KR" sz="1600" spc="-150" dirty="0" smtClean="0"/>
              <a:t>.</a:t>
            </a:r>
          </a:p>
          <a:p>
            <a:r>
              <a:rPr lang="ko-KR" altLang="en-US" b="1" spc="-150" dirty="0" smtClean="0"/>
              <a:t>치아정보 공유하기</a:t>
            </a:r>
            <a:endParaRPr lang="en-US" altLang="ko-KR" b="1" spc="-150" dirty="0" smtClean="0"/>
          </a:p>
          <a:p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정보는나눌수록좋잖아요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지인에게공유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#1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분만에 끝</a:t>
            </a:r>
            <a:endParaRPr lang="en-US" altLang="ko-KR" sz="1600" spc="-15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8141" y="4145483"/>
            <a:ext cx="3975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/>
              <a:t>보너스</a:t>
            </a:r>
            <a:r>
              <a:rPr lang="en-US" altLang="ko-KR" sz="1600" spc="-150" dirty="0" smtClean="0"/>
              <a:t>! </a:t>
            </a:r>
          </a:p>
          <a:p>
            <a:r>
              <a:rPr lang="ko-KR" altLang="en-US" b="1" spc="-150" dirty="0" smtClean="0"/>
              <a:t>개인정보변경</a:t>
            </a:r>
            <a:r>
              <a:rPr lang="en-US" altLang="ko-KR" b="1" spc="-150" dirty="0" smtClean="0"/>
              <a:t>&amp;PIN </a:t>
            </a:r>
            <a:r>
              <a:rPr lang="ko-KR" altLang="en-US" b="1" spc="-150" smtClean="0"/>
              <a:t>설정</a:t>
            </a:r>
            <a:endParaRPr lang="en-US" altLang="ko-KR" b="1" spc="-150" dirty="0" smtClean="0"/>
          </a:p>
          <a:p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고객님들께만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시크릿이벤트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무려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천명당첨</a:t>
            </a:r>
            <a:endParaRPr lang="en-US" altLang="ko-KR" sz="1600" b="1" spc="-150" dirty="0" smtClean="0"/>
          </a:p>
        </p:txBody>
      </p:sp>
      <p:sp>
        <p:nvSpPr>
          <p:cNvPr id="16" name="타원형 설명선 15"/>
          <p:cNvSpPr/>
          <p:nvPr/>
        </p:nvSpPr>
        <p:spPr>
          <a:xfrm>
            <a:off x="4364016" y="5114045"/>
            <a:ext cx="3253271" cy="1431884"/>
          </a:xfrm>
          <a:prstGeom prst="wedgeEllipseCallout">
            <a:avLst>
              <a:gd name="adj1" fmla="val 54067"/>
              <a:gd name="adj2" fmla="val 406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4155"/>
          <a:stretch/>
        </p:blipFill>
        <p:spPr>
          <a:xfrm>
            <a:off x="7549552" y="4482310"/>
            <a:ext cx="1882983" cy="23756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51182" y="5515036"/>
            <a:ext cx="2678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계획을 모두 참여한 분들께는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당첨확률을 높여드릴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계획이 있어요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524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5" y="1941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b="1" spc="-150" dirty="0" smtClean="0"/>
              <a:t>건강한 경품 소개</a:t>
            </a:r>
            <a:endParaRPr lang="ko-KR" altLang="en-US" sz="1400" b="1" spc="-15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62" y="641080"/>
            <a:ext cx="1556711" cy="15026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3415"/>
          <a:stretch/>
        </p:blipFill>
        <p:spPr>
          <a:xfrm>
            <a:off x="722285" y="906577"/>
            <a:ext cx="2059422" cy="9317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76990" y="2089913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온가족</a:t>
            </a:r>
            <a:r>
              <a:rPr lang="ko-KR" altLang="en-US" dirty="0" smtClean="0"/>
              <a:t> 피로 풀어주는 </a:t>
            </a:r>
            <a:endParaRPr lang="en-US" altLang="ko-KR" dirty="0" smtClean="0"/>
          </a:p>
          <a:p>
            <a:pPr algn="ctr"/>
            <a:r>
              <a:rPr lang="ko-KR" altLang="en-US" b="1" dirty="0" smtClean="0"/>
              <a:t>안마의자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2881" y="208991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집에서 받는 마사지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b="1" dirty="0" err="1" smtClean="0"/>
              <a:t>세라잼</a:t>
            </a:r>
            <a:r>
              <a:rPr lang="ko-KR" altLang="en-US" b="1" dirty="0" smtClean="0"/>
              <a:t> 의료기</a:t>
            </a:r>
            <a:endParaRPr lang="ko-KR" altLang="en-US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08" y="4000684"/>
            <a:ext cx="1324995" cy="8356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678" y="4491790"/>
            <a:ext cx="1038730" cy="111712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340701" y="3021902"/>
            <a:ext cx="3575716" cy="75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타이틀 </a:t>
            </a:r>
            <a:r>
              <a:rPr lang="ko-KR" altLang="en-US" sz="1200" dirty="0" err="1" smtClean="0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설명창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외부랜딩</a:t>
            </a:r>
            <a:r>
              <a:rPr lang="en-US" altLang="ko-KR" sz="1200" dirty="0" smtClean="0"/>
              <a:t>X, </a:t>
            </a:r>
            <a:r>
              <a:rPr lang="ko-KR" altLang="en-US" sz="1200" smtClean="0"/>
              <a:t>새창</a:t>
            </a:r>
            <a:r>
              <a:rPr lang="en-US" altLang="ko-KR" sz="1200" dirty="0"/>
              <a:t>X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페이지 내에서 설명열리기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1200" dirty="0" smtClean="0"/>
              <a:t>동영상과 각 </a:t>
            </a:r>
            <a:r>
              <a:rPr lang="en-US" altLang="ko-KR" sz="1200" dirty="0" smtClean="0"/>
              <a:t>fit</a:t>
            </a:r>
            <a:r>
              <a:rPr lang="ko-KR" altLang="en-US" sz="1200" smtClean="0"/>
              <a:t>에 대한 사진 첨부 必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82840" y="337787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홈트레이닝</a:t>
            </a:r>
            <a:r>
              <a:rPr lang="ko-KR" altLang="en-US" dirty="0"/>
              <a:t> </a:t>
            </a:r>
            <a:r>
              <a:rPr lang="ko-KR" altLang="en-US" dirty="0" smtClean="0"/>
              <a:t>재미있게 하자</a:t>
            </a:r>
            <a:r>
              <a:rPr lang="en-US" altLang="ko-KR" dirty="0" smtClean="0"/>
              <a:t>! </a:t>
            </a:r>
          </a:p>
          <a:p>
            <a:pPr algn="ctr"/>
            <a:r>
              <a:rPr lang="en-US" altLang="ko-KR" b="1" dirty="0" err="1" smtClean="0"/>
              <a:t>Yafit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사이클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2627408" y="4084994"/>
            <a:ext cx="4831725" cy="2516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</a:rPr>
              <a:t>Yafit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</a:rPr>
              <a:t>이란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? </a:t>
            </a:r>
          </a:p>
          <a:p>
            <a:r>
              <a:rPr lang="ko-KR" altLang="ko-KR" sz="1050" dirty="0" smtClean="0">
                <a:solidFill>
                  <a:schemeClr val="tx1"/>
                </a:solidFill>
              </a:rPr>
              <a:t>체계적인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홈트레이닝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프로그램과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리워드를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받으며</a:t>
            </a:r>
          </a:p>
          <a:p>
            <a:r>
              <a:rPr lang="ko-KR" altLang="ko-KR" sz="1050" dirty="0">
                <a:solidFill>
                  <a:schemeClr val="tx1"/>
                </a:solidFill>
              </a:rPr>
              <a:t>집에서도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재미있게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고강도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다이어트가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가능한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운동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기구와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콘텐츠의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 smtClean="0">
                <a:solidFill>
                  <a:schemeClr val="tx1"/>
                </a:solidFill>
              </a:rPr>
              <a:t>만남입니다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ko-KR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endParaRPr lang="ko-KR" altLang="ko-KR" sz="105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ko-KR" altLang="ko-KR" sz="105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6881396" y="3781406"/>
            <a:ext cx="154296" cy="33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24682" y="5043646"/>
            <a:ext cx="1598238" cy="1252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1fit. 1:1 </a:t>
            </a:r>
            <a:r>
              <a:rPr lang="en-US" altLang="ko-KR" sz="1000" b="1" dirty="0" err="1">
                <a:solidFill>
                  <a:schemeClr val="tx1"/>
                </a:solidFill>
              </a:rPr>
              <a:t>pt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시스템</a:t>
            </a:r>
          </a:p>
          <a:p>
            <a:r>
              <a:rPr lang="ko-KR" altLang="ko-KR" sz="1000" dirty="0">
                <a:solidFill>
                  <a:schemeClr val="tx1"/>
                </a:solidFill>
              </a:rPr>
              <a:t>기기에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등록한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신체정보와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운동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기록등으로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나에게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꼭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맞는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운동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콘텐츠를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제공합니다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78142" y="5064974"/>
            <a:ext cx="1598238" cy="1252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2fit. </a:t>
            </a:r>
            <a:r>
              <a:rPr lang="ko-KR" altLang="ko-KR" sz="1000" b="1">
                <a:solidFill>
                  <a:schemeClr val="tx1"/>
                </a:solidFill>
              </a:rPr>
              <a:t>운동이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하고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 smtClean="0">
                <a:solidFill>
                  <a:schemeClr val="tx1"/>
                </a:solidFill>
              </a:rPr>
              <a:t>싶어지게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~</a:t>
            </a:r>
            <a:endParaRPr lang="ko-KR" altLang="ko-KR" sz="1000" b="1">
              <a:solidFill>
                <a:schemeClr val="tx1"/>
              </a:solidFill>
            </a:endParaRPr>
          </a:p>
          <a:p>
            <a:r>
              <a:rPr lang="ko-KR" altLang="ko-KR" sz="1000" dirty="0">
                <a:solidFill>
                  <a:schemeClr val="tx1"/>
                </a:solidFill>
              </a:rPr>
              <a:t>친구와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함께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가상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레이싱을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즐길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수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있고</a:t>
            </a:r>
            <a:r>
              <a:rPr lang="en-US" altLang="ko-KR" sz="1000" dirty="0">
                <a:solidFill>
                  <a:schemeClr val="tx1"/>
                </a:solidFill>
              </a:rPr>
              <a:t>, </a:t>
            </a:r>
            <a:r>
              <a:rPr lang="ko-KR" altLang="ko-KR" sz="1000">
                <a:solidFill>
                  <a:schemeClr val="tx1"/>
                </a:solidFill>
              </a:rPr>
              <a:t>운동한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만큼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마일리지가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쌓여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현금처럼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쓸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수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있습니다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36572" y="5064974"/>
            <a:ext cx="1598238" cy="1252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3fit. </a:t>
            </a:r>
            <a:r>
              <a:rPr lang="ko-KR" altLang="ko-KR" sz="1000" b="1">
                <a:solidFill>
                  <a:schemeClr val="tx1"/>
                </a:solidFill>
              </a:rPr>
              <a:t>단시간에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빠르게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지방연소</a:t>
            </a:r>
          </a:p>
          <a:p>
            <a:r>
              <a:rPr lang="ko-KR" altLang="ko-KR" sz="1000" dirty="0">
                <a:solidFill>
                  <a:schemeClr val="tx1"/>
                </a:solidFill>
              </a:rPr>
              <a:t>관절에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무리는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줄이고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근력사용을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최대화하여</a:t>
            </a:r>
            <a:r>
              <a:rPr lang="en-US" altLang="ko-KR" sz="1000" dirty="0">
                <a:solidFill>
                  <a:schemeClr val="tx1"/>
                </a:solidFill>
              </a:rPr>
              <a:t> 1</a:t>
            </a:r>
            <a:r>
              <a:rPr lang="ko-KR" altLang="ko-KR" sz="1000">
                <a:solidFill>
                  <a:schemeClr val="tx1"/>
                </a:solidFill>
              </a:rPr>
              <a:t>시간에</a:t>
            </a:r>
            <a:r>
              <a:rPr lang="en-US" altLang="ko-KR" sz="1000" dirty="0">
                <a:solidFill>
                  <a:schemeClr val="tx1"/>
                </a:solidFill>
              </a:rPr>
              <a:t> 500kal </a:t>
            </a:r>
            <a:r>
              <a:rPr lang="ko-KR" altLang="ko-KR" sz="1000">
                <a:solidFill>
                  <a:schemeClr val="tx1"/>
                </a:solidFill>
              </a:rPr>
              <a:t>소비가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31601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98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98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10300</TotalTime>
  <Words>8204</Words>
  <Application>Microsoft Office PowerPoint</Application>
  <PresentationFormat>A4 용지(210x297mm)</PresentationFormat>
  <Paragraphs>2434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Wingdings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netive</dc:creator>
  <cp:lastModifiedBy>netive</cp:lastModifiedBy>
  <cp:revision>599</cp:revision>
  <dcterms:created xsi:type="dcterms:W3CDTF">2020-07-30T07:53:13Z</dcterms:created>
  <dcterms:modified xsi:type="dcterms:W3CDTF">2020-10-19T01:12:27Z</dcterms:modified>
</cp:coreProperties>
</file>