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8" r:id="rId1"/>
  </p:sldMasterIdLst>
  <p:notesMasterIdLst>
    <p:notesMasterId r:id="rId4"/>
  </p:notesMasterIdLst>
  <p:sldIdLst>
    <p:sldId id="256" r:id="rId2"/>
    <p:sldId id="258" r:id="rId3"/>
  </p:sldIdLst>
  <p:sldSz cx="9601200" cy="12801600" type="A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60"/>
  </p:normalViewPr>
  <p:slideViewPr>
    <p:cSldViewPr snapToGrid="0">
      <p:cViewPr varScale="1">
        <p:scale>
          <a:sx n="42" d="100"/>
          <a:sy n="42" d="100"/>
        </p:scale>
        <p:origin x="291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3BA9BE-79CE-414A-9466-6C0C3BCB254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200150"/>
            <a:ext cx="2428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9DBF62D-2EEC-483B-A271-E653407CD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4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F62D-2EEC-483B-A271-E653407CD4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6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0218" y="8332852"/>
            <a:ext cx="7200900" cy="2230013"/>
          </a:xfrm>
        </p:spPr>
        <p:txBody>
          <a:bodyPr wrap="none" anchor="t">
            <a:normAutofit/>
          </a:bodyPr>
          <a:lstStyle>
            <a:lvl1pPr algn="r">
              <a:defRPr sz="7560" b="0" spc="-236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0216" y="7149107"/>
            <a:ext cx="7200900" cy="1154576"/>
          </a:xfrm>
        </p:spPr>
        <p:txBody>
          <a:bodyPr anchor="b">
            <a:normAutofit/>
          </a:bodyPr>
          <a:lstStyle>
            <a:lvl1pPr marL="0" indent="0" algn="r">
              <a:buNone/>
              <a:defRPr sz="252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152035"/>
            <a:ext cx="8281035" cy="1529463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1333" y="1843196"/>
            <a:ext cx="8281035" cy="6308839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4" y="9681496"/>
            <a:ext cx="8279784" cy="1273948"/>
          </a:xfrm>
        </p:spPr>
        <p:txBody>
          <a:bodyPr/>
          <a:lstStyle>
            <a:lvl1pPr marL="0" indent="0">
              <a:buNone/>
              <a:defRPr sz="126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7"/>
            <a:ext cx="8281035" cy="6597442"/>
          </a:xfrm>
        </p:spPr>
        <p:txBody>
          <a:bodyPr anchor="ctr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4" y="8380211"/>
            <a:ext cx="8279784" cy="2803409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8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92" y="681567"/>
            <a:ext cx="7325917" cy="5586754"/>
          </a:xfrm>
        </p:spPr>
        <p:txBody>
          <a:bodyPr anchor="ctr"/>
          <a:lstStyle>
            <a:lvl1pPr>
              <a:defRPr sz="34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55008" y="6282373"/>
            <a:ext cx="6892435" cy="1024740"/>
          </a:xfrm>
        </p:spPr>
        <p:txBody>
          <a:bodyPr anchor="t">
            <a:normAutofit/>
          </a:bodyPr>
          <a:lstStyle>
            <a:lvl1pPr marL="0" indent="0">
              <a:buNone/>
              <a:defRPr sz="1103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082" y="8403227"/>
            <a:ext cx="8278534" cy="2780393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4947" y="1468738"/>
            <a:ext cx="480060" cy="1091582"/>
          </a:xfrm>
          <a:prstGeom prst="rect">
            <a:avLst/>
          </a:prstGeom>
        </p:spPr>
        <p:txBody>
          <a:bodyPr vert="horz" lIns="72009" tIns="36005" rIns="72009" bIns="3600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3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777" y="5120640"/>
            <a:ext cx="480060" cy="1091582"/>
          </a:xfrm>
          <a:prstGeom prst="rect">
            <a:avLst/>
          </a:prstGeom>
        </p:spPr>
        <p:txBody>
          <a:bodyPr vert="horz" lIns="72009" tIns="36005" rIns="72009" bIns="3600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3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57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343674"/>
            <a:ext cx="8281035" cy="4688759"/>
          </a:xfrm>
        </p:spPr>
        <p:txBody>
          <a:bodyPr anchor="b">
            <a:normAutofit/>
          </a:bodyPr>
          <a:lstStyle>
            <a:lvl1pPr>
              <a:defRPr sz="425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4" y="9054418"/>
            <a:ext cx="8279784" cy="2129202"/>
          </a:xfrm>
        </p:spPr>
        <p:txBody>
          <a:bodyPr anchor="t"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53109" y="3520440"/>
            <a:ext cx="2320658" cy="1075689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68478" y="4800600"/>
            <a:ext cx="2305289" cy="6700098"/>
          </a:xfrm>
        </p:spPr>
        <p:txBody>
          <a:bodyPr anchor="t">
            <a:normAutofit/>
          </a:bodyPr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3046" y="3520440"/>
            <a:ext cx="2312290" cy="107568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9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4735" y="4800600"/>
            <a:ext cx="2320601" cy="6700098"/>
          </a:xfrm>
        </p:spPr>
        <p:txBody>
          <a:bodyPr anchor="t">
            <a:normAutofit/>
          </a:bodyPr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65367" y="3520440"/>
            <a:ext cx="2309039" cy="107568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9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165367" y="4800600"/>
            <a:ext cx="2309039" cy="6700098"/>
          </a:xfrm>
        </p:spPr>
        <p:txBody>
          <a:bodyPr anchor="t">
            <a:normAutofit/>
          </a:bodyPr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7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49017" y="8022006"/>
            <a:ext cx="2315290" cy="1075689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49017" y="4211861"/>
            <a:ext cx="2315290" cy="284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60045" indent="0">
              <a:buNone/>
              <a:defRPr sz="1260"/>
            </a:lvl2pPr>
            <a:lvl3pPr marL="720090" indent="0">
              <a:buNone/>
              <a:defRPr sz="1260"/>
            </a:lvl3pPr>
            <a:lvl4pPr marL="1080135" indent="0">
              <a:buNone/>
              <a:defRPr sz="1260"/>
            </a:lvl4pPr>
            <a:lvl5pPr marL="1440180" indent="0">
              <a:buNone/>
              <a:defRPr sz="1260"/>
            </a:lvl5pPr>
            <a:lvl6pPr marL="1800225" indent="0">
              <a:buNone/>
              <a:defRPr sz="1260"/>
            </a:lvl6pPr>
            <a:lvl7pPr marL="2160270" indent="0">
              <a:buNone/>
              <a:defRPr sz="1260"/>
            </a:lvl7pPr>
            <a:lvl8pPr marL="2520315" indent="0">
              <a:buNone/>
              <a:defRPr sz="1260"/>
            </a:lvl8pPr>
            <a:lvl9pPr marL="2880360" indent="0">
              <a:buNone/>
              <a:defRPr sz="12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49017" y="9097698"/>
            <a:ext cx="2315290" cy="1230486"/>
          </a:xfrm>
        </p:spPr>
        <p:txBody>
          <a:bodyPr anchor="t">
            <a:normAutofit/>
          </a:bodyPr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8085" y="8022006"/>
            <a:ext cx="2307789" cy="1075689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98084" y="4211861"/>
            <a:ext cx="2307789" cy="284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60045" indent="0">
              <a:buNone/>
              <a:defRPr sz="1260"/>
            </a:lvl2pPr>
            <a:lvl3pPr marL="720090" indent="0">
              <a:buNone/>
              <a:defRPr sz="1260"/>
            </a:lvl3pPr>
            <a:lvl4pPr marL="1080135" indent="0">
              <a:buNone/>
              <a:defRPr sz="1260"/>
            </a:lvl4pPr>
            <a:lvl5pPr marL="1440180" indent="0">
              <a:buNone/>
              <a:defRPr sz="1260"/>
            </a:lvl5pPr>
            <a:lvl6pPr marL="1800225" indent="0">
              <a:buNone/>
              <a:defRPr sz="1260"/>
            </a:lvl6pPr>
            <a:lvl7pPr marL="2160270" indent="0">
              <a:buNone/>
              <a:defRPr sz="1260"/>
            </a:lvl7pPr>
            <a:lvl8pPr marL="2520315" indent="0">
              <a:buNone/>
              <a:defRPr sz="1260"/>
            </a:lvl8pPr>
            <a:lvl9pPr marL="2880360" indent="0">
              <a:buNone/>
              <a:defRPr sz="12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97020" y="9097696"/>
            <a:ext cx="2310845" cy="1230486"/>
          </a:xfrm>
        </p:spPr>
        <p:txBody>
          <a:bodyPr anchor="t">
            <a:normAutofit/>
          </a:bodyPr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45905" y="8022006"/>
            <a:ext cx="2309039" cy="1075689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45904" y="4211861"/>
            <a:ext cx="2309039" cy="284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60045" indent="0">
              <a:buNone/>
              <a:defRPr sz="1260"/>
            </a:lvl2pPr>
            <a:lvl3pPr marL="720090" indent="0">
              <a:buNone/>
              <a:defRPr sz="1260"/>
            </a:lvl3pPr>
            <a:lvl4pPr marL="1080135" indent="0">
              <a:buNone/>
              <a:defRPr sz="1260"/>
            </a:lvl4pPr>
            <a:lvl5pPr marL="1440180" indent="0">
              <a:buNone/>
              <a:defRPr sz="1260"/>
            </a:lvl5pPr>
            <a:lvl6pPr marL="1800225" indent="0">
              <a:buNone/>
              <a:defRPr sz="1260"/>
            </a:lvl6pPr>
            <a:lvl7pPr marL="2160270" indent="0">
              <a:buNone/>
              <a:defRPr sz="1260"/>
            </a:lvl7pPr>
            <a:lvl8pPr marL="2520315" indent="0">
              <a:buNone/>
              <a:defRPr sz="1260"/>
            </a:lvl8pPr>
            <a:lvl9pPr marL="2880360" indent="0">
              <a:buNone/>
              <a:defRPr sz="12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45805" y="9097692"/>
            <a:ext cx="2312098" cy="1230486"/>
          </a:xfrm>
        </p:spPr>
        <p:txBody>
          <a:bodyPr anchor="t">
            <a:normAutofit/>
          </a:bodyPr>
          <a:lstStyle>
            <a:lvl1pPr marL="0" indent="0">
              <a:buNone/>
              <a:defRPr sz="1103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8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2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1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7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72944" y="8332852"/>
            <a:ext cx="7200900" cy="2230013"/>
          </a:xfrm>
        </p:spPr>
        <p:txBody>
          <a:bodyPr wrap="none" anchor="t">
            <a:normAutofit/>
          </a:bodyPr>
          <a:lstStyle>
            <a:lvl1pPr algn="l">
              <a:defRPr sz="7560" b="0" spc="-236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72944" y="7149105"/>
            <a:ext cx="7200900" cy="1153268"/>
          </a:xfrm>
        </p:spPr>
        <p:txBody>
          <a:bodyPr anchor="b">
            <a:normAutofit/>
          </a:bodyPr>
          <a:lstStyle>
            <a:lvl1pPr marL="0" indent="0" algn="l">
              <a:buNone/>
              <a:defRPr sz="252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0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000" y="3407833"/>
            <a:ext cx="3957358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74" y="3407833"/>
            <a:ext cx="3964244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3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000" y="3138171"/>
            <a:ext cx="3957358" cy="1537969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000" y="4676140"/>
            <a:ext cx="3957358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6875" y="3138171"/>
            <a:ext cx="3965494" cy="153796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6875" y="4676140"/>
            <a:ext cx="3965494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01" y="3840480"/>
            <a:ext cx="2875970" cy="7114964"/>
          </a:xfrm>
        </p:spPr>
        <p:txBody>
          <a:bodyPr>
            <a:normAutofit/>
          </a:bodyPr>
          <a:lstStyle>
            <a:lvl1pPr marL="0" indent="0">
              <a:buNone/>
              <a:defRPr sz="147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01" y="3840480"/>
            <a:ext cx="2875970" cy="7114964"/>
          </a:xfrm>
        </p:spPr>
        <p:txBody>
          <a:bodyPr>
            <a:normAutofit/>
          </a:bodyPr>
          <a:lstStyle>
            <a:lvl1pPr marL="0" indent="0">
              <a:buNone/>
              <a:defRPr sz="147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1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000" y="3407833"/>
            <a:ext cx="8059118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22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720090" rtl="0" eaLnBrk="1" latinLnBrk="1" hangingPunct="1">
        <a:lnSpc>
          <a:spcPct val="90000"/>
        </a:lnSpc>
        <a:spcBef>
          <a:spcPct val="0"/>
        </a:spcBef>
        <a:buNone/>
        <a:defRPr sz="462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1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52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40068" indent="-180023" algn="l" defTabSz="720090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900113" indent="-180023" algn="l" defTabSz="720090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68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60158" indent="-180023" algn="l" defTabSz="720090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7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20203" indent="-180023" algn="l" defTabSz="720090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7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980248" indent="-180023" algn="l" defTabSz="720090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1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1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1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1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1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1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1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1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1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126" y="395823"/>
            <a:ext cx="82974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b="1" dirty="0">
                <a:latin typeface="Microsoft Sans Serif"/>
                <a:ea typeface="Microsoft Sans Serif"/>
                <a:cs typeface="Microsoft Sans Serif"/>
              </a:rPr>
              <a:t>Adaptive Label Propagation with Entropy-Guided Weighting</a:t>
            </a:r>
          </a:p>
          <a:p>
            <a:pPr lvl="0" algn="ctr">
              <a:defRPr/>
            </a:pPr>
            <a:r>
              <a:rPr lang="en-US" altLang="ko-KR" sz="2400" b="1" dirty="0">
                <a:latin typeface="Microsoft Sans Serif"/>
                <a:ea typeface="Microsoft Sans Serif"/>
                <a:cs typeface="Microsoft Sans Serif"/>
              </a:rPr>
              <a:t>for Location-Aware Graph Clustering</a:t>
            </a:r>
            <a:endParaRPr lang="ko-KR" altLang="en-US" sz="2400" b="1" dirty="0">
              <a:latin typeface="Microsoft Sans Serif"/>
              <a:cs typeface="Microsoft Sans Serif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8591" y="1226820"/>
            <a:ext cx="4153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 dirty="0">
                <a:latin typeface="Microsoft Sans Serif"/>
                <a:ea typeface="Microsoft Sans Serif"/>
                <a:cs typeface="Microsoft Sans Serif"/>
              </a:rPr>
              <a:t>UNIST CSE, </a:t>
            </a:r>
            <a:r>
              <a:rPr lang="en-US" altLang="ko-KR" sz="1400" dirty="0" err="1">
                <a:latin typeface="Microsoft Sans Serif"/>
                <a:ea typeface="Microsoft Sans Serif"/>
                <a:cs typeface="Microsoft Sans Serif"/>
              </a:rPr>
              <a:t>Doyeol</a:t>
            </a:r>
            <a:r>
              <a:rPr lang="en-US" altLang="ko-KR" sz="1400" dirty="0">
                <a:latin typeface="Microsoft Sans Serif"/>
                <a:ea typeface="Microsoft Sans Serif"/>
                <a:cs typeface="Microsoft Sans Serif"/>
              </a:rPr>
              <a:t> Oh (20211187)</a:t>
            </a:r>
            <a:endParaRPr lang="en-US" altLang="ko-KR" sz="1400" dirty="0">
              <a:latin typeface="Microsoft Sans Serif"/>
              <a:cs typeface="Microsoft Sans Serif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2ADD-90AC-1E2A-3765-CDB1AC15DF2E}"/>
              </a:ext>
            </a:extLst>
          </p:cNvPr>
          <p:cNvSpPr txBox="1"/>
          <p:nvPr/>
        </p:nvSpPr>
        <p:spPr>
          <a:xfrm>
            <a:off x="5243881" y="1438901"/>
            <a:ext cx="40380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Microsoft Sans Serif"/>
                <a:cs typeface="Microsoft Sans Serif"/>
              </a:rPr>
              <a:t>https://github.com/ohdoyoel/unist_cse304_term_project</a:t>
            </a:r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F26058-7CFC-A4DF-CFF7-C9383BFF12A6}"/>
              </a:ext>
            </a:extLst>
          </p:cNvPr>
          <p:cNvCxnSpPr>
            <a:cxnSpLocks/>
          </p:cNvCxnSpPr>
          <p:nvPr/>
        </p:nvCxnSpPr>
        <p:spPr>
          <a:xfrm>
            <a:off x="4800600" y="2084625"/>
            <a:ext cx="0" cy="10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6E2DED-0C57-FD53-4E2A-0AB069389523}"/>
              </a:ext>
            </a:extLst>
          </p:cNvPr>
          <p:cNvCxnSpPr>
            <a:cxnSpLocks/>
          </p:cNvCxnSpPr>
          <p:nvPr/>
        </p:nvCxnSpPr>
        <p:spPr>
          <a:xfrm>
            <a:off x="360000" y="1836000"/>
            <a:ext cx="88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4A979E-16A1-290B-AF2D-1240930AEDE5}"/>
              </a:ext>
            </a:extLst>
          </p:cNvPr>
          <p:cNvSpPr/>
          <p:nvPr/>
        </p:nvSpPr>
        <p:spPr>
          <a:xfrm>
            <a:off x="360000" y="2084626"/>
            <a:ext cx="4216179" cy="3965654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79745-819E-44E0-8708-D334D21CE904}"/>
              </a:ext>
            </a:extLst>
          </p:cNvPr>
          <p:cNvSpPr txBox="1"/>
          <p:nvPr/>
        </p:nvSpPr>
        <p:spPr>
          <a:xfrm>
            <a:off x="513294" y="215614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B1D4-C05D-3551-0770-D2F25AFE087E}"/>
              </a:ext>
            </a:extLst>
          </p:cNvPr>
          <p:cNvSpPr txBox="1"/>
          <p:nvPr/>
        </p:nvSpPr>
        <p:spPr>
          <a:xfrm>
            <a:off x="497741" y="2456915"/>
            <a:ext cx="39406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Traditional graph clustering (e.g., LP, Louvain) uses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only structure, often ignoring spatial coherence.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Location-based networks provide rich spatial signals via check-ins, but prior methods rely on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heavy models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propose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lightweight, training-free method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that adaptively fuses structure and location using entropy-based weighting.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Local label uncertainty guides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dynamic adjustment between topological and spatial similarity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53A0D-D5A8-D910-703D-B22451259815}"/>
              </a:ext>
            </a:extLst>
          </p:cNvPr>
          <p:cNvSpPr txBox="1"/>
          <p:nvPr/>
        </p:nvSpPr>
        <p:spPr>
          <a:xfrm>
            <a:off x="772257" y="5532340"/>
            <a:ext cx="3391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1000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Limitation: Structure-only methods link distant users,</a:t>
            </a:r>
          </a:p>
          <a:p>
            <a:pPr algn="ctr">
              <a:buNone/>
            </a:pPr>
            <a:r>
              <a:rPr lang="en-US" altLang="ko-KR" sz="1000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ignoring local community boundaries.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335067F-695C-3CF6-84EC-544FE3A037CE}"/>
              </a:ext>
            </a:extLst>
          </p:cNvPr>
          <p:cNvGrpSpPr/>
          <p:nvPr/>
        </p:nvGrpSpPr>
        <p:grpSpPr>
          <a:xfrm>
            <a:off x="659767" y="4480190"/>
            <a:ext cx="3616643" cy="1053482"/>
            <a:chOff x="685800" y="4906537"/>
            <a:chExt cx="3531080" cy="102855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CC0CD3D-5D7F-81E4-3CDF-72AA11CDFDAD}"/>
                </a:ext>
              </a:extLst>
            </p:cNvPr>
            <p:cNvGrpSpPr/>
            <p:nvPr/>
          </p:nvGrpSpPr>
          <p:grpSpPr>
            <a:xfrm>
              <a:off x="685800" y="4906537"/>
              <a:ext cx="1748790" cy="1028558"/>
              <a:chOff x="685800" y="4906537"/>
              <a:chExt cx="1748790" cy="1028558"/>
            </a:xfrm>
          </p:grpSpPr>
          <p:pic>
            <p:nvPicPr>
              <p:cNvPr id="22" name="그림 21" descr="스크린샷, 도표, 스케치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869D234B-9935-0C9C-4747-80343FFE2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90" t="7731" r="992" b="11650"/>
              <a:stretch/>
            </p:blipFill>
            <p:spPr>
              <a:xfrm>
                <a:off x="685800" y="4906537"/>
                <a:ext cx="1748790" cy="88085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8321F1-234B-1375-C69F-E43DC403BE02}"/>
                  </a:ext>
                </a:extLst>
              </p:cNvPr>
              <p:cNvSpPr txBox="1"/>
              <p:nvPr/>
            </p:nvSpPr>
            <p:spPr>
              <a:xfrm>
                <a:off x="1218390" y="5739542"/>
                <a:ext cx="683610" cy="19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en-US" altLang="ko-KR" sz="800" i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Worldwide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5634930-0D2A-E723-8981-330C689F1EE2}"/>
                </a:ext>
              </a:extLst>
            </p:cNvPr>
            <p:cNvGrpSpPr/>
            <p:nvPr/>
          </p:nvGrpSpPr>
          <p:grpSpPr>
            <a:xfrm>
              <a:off x="2468089" y="4906537"/>
              <a:ext cx="1748791" cy="1027258"/>
              <a:chOff x="2651759" y="4906537"/>
              <a:chExt cx="1748791" cy="1027258"/>
            </a:xfrm>
          </p:grpSpPr>
          <p:pic>
            <p:nvPicPr>
              <p:cNvPr id="24" name="그림 23" descr="스크린샷, 라인, 텍스트, 도표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439EDC7A-1274-46BC-AF74-DD22CD3B6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58" t="7731" r="1048" b="11650"/>
              <a:stretch/>
            </p:blipFill>
            <p:spPr>
              <a:xfrm>
                <a:off x="2651759" y="4906537"/>
                <a:ext cx="1748791" cy="880853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96E03B-7D39-5642-34DF-863BDBE589E4}"/>
                  </a:ext>
                </a:extLst>
              </p:cNvPr>
              <p:cNvSpPr txBox="1"/>
              <p:nvPr/>
            </p:nvSpPr>
            <p:spPr>
              <a:xfrm>
                <a:off x="3184349" y="5738242"/>
                <a:ext cx="683610" cy="19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en-US" altLang="ko-KR" sz="800" i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Europe</a:t>
                </a:r>
              </a:p>
            </p:txBody>
          </p:sp>
        </p:grp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A3C4714-5651-CC67-AD11-3AEBFC3388AC}"/>
              </a:ext>
            </a:extLst>
          </p:cNvPr>
          <p:cNvSpPr/>
          <p:nvPr/>
        </p:nvSpPr>
        <p:spPr>
          <a:xfrm>
            <a:off x="341545" y="6331737"/>
            <a:ext cx="4216179" cy="2314322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09CFC-FD21-0EE9-DC6E-585ACC35BC22}"/>
              </a:ext>
            </a:extLst>
          </p:cNvPr>
          <p:cNvSpPr txBox="1"/>
          <p:nvPr/>
        </p:nvSpPr>
        <p:spPr>
          <a:xfrm>
            <a:off x="494839" y="6403056"/>
            <a:ext cx="1896673" cy="337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Contributions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B4E5ED-24D0-28AF-15CC-88E270F7868E}"/>
              </a:ext>
            </a:extLst>
          </p:cNvPr>
          <p:cNvSpPr txBox="1"/>
          <p:nvPr/>
        </p:nvSpPr>
        <p:spPr>
          <a:xfrm>
            <a:off x="479286" y="6752035"/>
            <a:ext cx="3940696" cy="182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🧭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Entropy-guided Weighting</a:t>
            </a:r>
          </a:p>
          <a:p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Balances structure and location using local label entropy.</a:t>
            </a:r>
          </a:p>
          <a:p>
            <a:r>
              <a:rPr lang="en-US" altLang="ko-KR" sz="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📍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Recent Check-in Only</a:t>
            </a:r>
          </a:p>
          <a:p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Uses latest location to avoid trajectory modeling.</a:t>
            </a:r>
          </a:p>
          <a:p>
            <a:r>
              <a:rPr lang="en-US" altLang="ko-KR" sz="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📊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Coherent Clustering</a:t>
            </a:r>
          </a:p>
          <a:p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Quantitative and visual gains on </a:t>
            </a:r>
            <a:r>
              <a:rPr lang="en-US" altLang="ko-KR" sz="1100" i="1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Brightkite</a:t>
            </a:r>
            <a:r>
              <a:rPr lang="en-US" altLang="ko-KR" sz="1100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dataset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r>
              <a:rPr lang="en-US" altLang="ko-KR" sz="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⚙️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Training-free &amp; Scalable</a:t>
            </a:r>
          </a:p>
          <a:p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No learning phase; fits low-resource settings.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955F33-0EF5-C8C9-A40D-4C906F749A14}"/>
              </a:ext>
            </a:extLst>
          </p:cNvPr>
          <p:cNvSpPr/>
          <p:nvPr/>
        </p:nvSpPr>
        <p:spPr>
          <a:xfrm>
            <a:off x="341545" y="8891643"/>
            <a:ext cx="4216179" cy="3632982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DB32ED-EC65-004C-458C-39A533082D71}"/>
              </a:ext>
            </a:extLst>
          </p:cNvPr>
          <p:cNvSpPr txBox="1"/>
          <p:nvPr/>
        </p:nvSpPr>
        <p:spPr>
          <a:xfrm>
            <a:off x="494839" y="896316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Related Work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04B57-A565-74B8-75ED-99042AEECF60}"/>
              </a:ext>
            </a:extLst>
          </p:cNvPr>
          <p:cNvSpPr txBox="1"/>
          <p:nvPr/>
        </p:nvSpPr>
        <p:spPr>
          <a:xfrm>
            <a:off x="479286" y="9301717"/>
            <a:ext cx="394069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🧱</a:t>
            </a:r>
            <a:r>
              <a:rPr lang="ko-KR" altLang="en-US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 Limitations in Prior Work</a:t>
            </a:r>
          </a:p>
          <a:p>
            <a:pPr>
              <a:buNone/>
            </a:pPr>
            <a:r>
              <a:rPr lang="en-US" altLang="ko-KR" sz="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Structure-only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LP, Louvain ignore node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GNN-based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Require features, labels, and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Location-aware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Often need trajectories and end-to-end models</a:t>
            </a:r>
          </a:p>
          <a:p>
            <a:r>
              <a:rPr lang="en-US" altLang="ko-KR" sz="6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🌈</a:t>
            </a:r>
            <a:r>
              <a:rPr lang="ko-KR" altLang="en-US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contrast, our approach:</a:t>
            </a:r>
          </a:p>
          <a:p>
            <a:r>
              <a:rPr lang="en-US" altLang="ko-KR" sz="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00" b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Adaptive LP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Training-free, unsupervised, entropy-based fusion without labels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B20AAE7-40ED-766D-7CE8-4FEBFBFB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56707"/>
              </p:ext>
            </p:extLst>
          </p:nvPr>
        </p:nvGraphicFramePr>
        <p:xfrm>
          <a:off x="421642" y="11142598"/>
          <a:ext cx="4055983" cy="1219200"/>
        </p:xfrm>
        <a:graphic>
          <a:graphicData uri="http://schemas.openxmlformats.org/drawingml/2006/table">
            <a:tbl>
              <a:tblPr/>
              <a:tblGrid>
                <a:gridCol w="940299">
                  <a:extLst>
                    <a:ext uri="{9D8B030D-6E8A-4147-A177-3AD203B41FA5}">
                      <a16:colId xmlns:a16="http://schemas.microsoft.com/office/drawing/2014/main" val="2774321586"/>
                    </a:ext>
                  </a:extLst>
                </a:gridCol>
                <a:gridCol w="778921">
                  <a:extLst>
                    <a:ext uri="{9D8B030D-6E8A-4147-A177-3AD203B41FA5}">
                      <a16:colId xmlns:a16="http://schemas.microsoft.com/office/drawing/2014/main" val="3907827436"/>
                    </a:ext>
                  </a:extLst>
                </a:gridCol>
                <a:gridCol w="778921">
                  <a:extLst>
                    <a:ext uri="{9D8B030D-6E8A-4147-A177-3AD203B41FA5}">
                      <a16:colId xmlns:a16="http://schemas.microsoft.com/office/drawing/2014/main" val="4224688546"/>
                    </a:ext>
                  </a:extLst>
                </a:gridCol>
                <a:gridCol w="778921">
                  <a:extLst>
                    <a:ext uri="{9D8B030D-6E8A-4147-A177-3AD203B41FA5}">
                      <a16:colId xmlns:a16="http://schemas.microsoft.com/office/drawing/2014/main" val="4013727952"/>
                    </a:ext>
                  </a:extLst>
                </a:gridCol>
                <a:gridCol w="778921">
                  <a:extLst>
                    <a:ext uri="{9D8B030D-6E8A-4147-A177-3AD203B41FA5}">
                      <a16:colId xmlns:a16="http://schemas.microsoft.com/office/drawing/2014/main" val="3157686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Structure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Location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Scalability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3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LP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20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Louvain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89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GNN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929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Adaptive LP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491243"/>
                  </a:ext>
                </a:extLst>
              </a:tr>
            </a:tbl>
          </a:graphicData>
        </a:graphic>
      </p:graphicFrame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18D3183-26F3-FDD1-1E78-FC2077AD066D}"/>
              </a:ext>
            </a:extLst>
          </p:cNvPr>
          <p:cNvSpPr/>
          <p:nvPr/>
        </p:nvSpPr>
        <p:spPr>
          <a:xfrm>
            <a:off x="5059204" y="2084626"/>
            <a:ext cx="4216179" cy="4879077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19B6A7-ADBC-DB48-3B04-D8B8D125C9AF}"/>
              </a:ext>
            </a:extLst>
          </p:cNvPr>
          <p:cNvSpPr txBox="1"/>
          <p:nvPr/>
        </p:nvSpPr>
        <p:spPr>
          <a:xfrm>
            <a:off x="5196946" y="2155473"/>
            <a:ext cx="1939955" cy="473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Problem Statement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E17F31-F23B-B9B2-9EFD-443CB75DF08A}"/>
                  </a:ext>
                </a:extLst>
              </p:cNvPr>
              <p:cNvSpPr txBox="1"/>
              <p:nvPr/>
            </p:nvSpPr>
            <p:spPr>
              <a:xfrm>
                <a:off x="5196946" y="2452881"/>
                <a:ext cx="3940696" cy="4537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Given a social graph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𝐺</m:t>
                    </m:r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=(</m:t>
                    </m:r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𝑉</m:t>
                    </m:r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,</m:t>
                    </m:r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and each user’s most recent check-in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, the goal is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to cluster users by combining structural proximity and spatial locality,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without only relying on node features or labels.</a:t>
                </a:r>
              </a:p>
              <a:p>
                <a:pPr>
                  <a:buNone/>
                </a:pPr>
                <a:r>
                  <a:rPr lang="en-US" altLang="ko-KR" sz="6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200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None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⚖️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Hybrid Similarity Function</a:t>
                </a:r>
              </a:p>
              <a:p>
                <a:pPr>
                  <a:buNone/>
                </a:pPr>
                <a:r>
                  <a:rPr lang="en-US" altLang="ko-KR" sz="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600" b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None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To fuse structure and location, we define:</a:t>
                </a:r>
              </a:p>
              <a:p>
                <a:pPr>
                  <a:buNone/>
                </a:pPr>
                <a:r>
                  <a:rPr lang="en-US" altLang="ko-KR" sz="6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200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sim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Sans Serif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sim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str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(1−</m:t>
                          </m:r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)</m:t>
                      </m:r>
                      <m:r>
                        <a:rPr lang="en-US" altLang="ko-KR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Sans Serif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sim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geo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,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None/>
                </a:pPr>
                <a:r>
                  <a:rPr lang="en-US" altLang="ko-KR" sz="6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200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171450" indent="-1714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str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Jaccard similarity between neighbors</a:t>
                </a:r>
              </a:p>
              <a:p>
                <a:pPr marL="171450" indent="-1714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geo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Cosine similarity of location vectors</a:t>
                </a:r>
              </a:p>
              <a:p>
                <a:pPr marL="171450" indent="-1714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Weight based on entropy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r>
                  <a:rPr lang="ko-KR" altLang="en-US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🌡️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Entropy-Guided Weight</a:t>
                </a:r>
              </a:p>
              <a:p>
                <a:r>
                  <a:rPr lang="en-US" altLang="ko-KR" sz="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600" b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Each node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calculates local label entropy at each iter:</a:t>
                </a:r>
              </a:p>
              <a:p>
                <a:r>
                  <a:rPr lang="en-US" altLang="ko-KR" sz="6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100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𝑙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crosoft Sans Serif" panose="020B0604020202020204" pitchFamily="34" charset="0"/>
                            </a:rPr>
                            <m:t>∈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crosoft Sans Serif" panose="020B0604020202020204" pitchFamily="34" charset="0"/>
                            </a:rPr>
                            <m:t>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1−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icrosoft Sans Serif" panose="020B0604020202020204" pitchFamily="34" charset="0"/>
                                    </a:rPr>
                                    <m:t>ℒ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r>
                  <a:rPr lang="en-US" altLang="ko-KR" sz="6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200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171450" indent="-1714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Low entropy → Clear structural signal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                       → Higher reliance on graph topology</a:t>
                </a:r>
              </a:p>
              <a:p>
                <a:pPr marL="171450" indent="-1714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High entropy → Ambiguous structural signal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                       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→ Shift focus to spatial similarity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E17F31-F23B-B9B2-9EFD-443CB75DF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46" y="2452881"/>
                <a:ext cx="3940696" cy="4537461"/>
              </a:xfrm>
              <a:prstGeom prst="rect">
                <a:avLst/>
              </a:prstGeom>
              <a:blipFill>
                <a:blip r:embed="rId4"/>
                <a:stretch>
                  <a:fillRect l="-155" t="-134" b="-1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2E399C9-824B-0EA2-E5D5-9D28A0FFE691}"/>
              </a:ext>
            </a:extLst>
          </p:cNvPr>
          <p:cNvSpPr/>
          <p:nvPr/>
        </p:nvSpPr>
        <p:spPr>
          <a:xfrm>
            <a:off x="5059204" y="7212327"/>
            <a:ext cx="4216179" cy="5312297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C20EA-9ACC-1A11-D1BD-DA9747E9DB2E}"/>
              </a:ext>
            </a:extLst>
          </p:cNvPr>
          <p:cNvSpPr txBox="1"/>
          <p:nvPr/>
        </p:nvSpPr>
        <p:spPr>
          <a:xfrm>
            <a:off x="5152155" y="7279550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 Steps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F27C93-60F9-A886-2BBE-C8069C2499BE}"/>
                  </a:ext>
                </a:extLst>
              </p:cNvPr>
              <p:cNvSpPr txBox="1"/>
              <p:nvPr/>
            </p:nvSpPr>
            <p:spPr>
              <a:xfrm>
                <a:off x="5152155" y="7664791"/>
                <a:ext cx="3940696" cy="217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Initialize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Assign a unique label to each node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Precompute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Calculate pairwise structural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str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and spatial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geo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,</m:t>
                        </m:r>
                        <m:r>
                          <a:rPr lang="en-US" altLang="ko-K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ko-KR" sz="1200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For each node at every iteration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</a:t>
                </a:r>
              </a:p>
              <a:p>
                <a:pPr marL="360000" lvl="1" indent="-22860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Compute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over neighbor labels</a:t>
                </a:r>
              </a:p>
              <a:p>
                <a:pPr marL="360000" lvl="1" indent="-22860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Derive adaptive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and hybrid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sz="1100" i="1" dirty="0">
                  <a:solidFill>
                    <a:schemeClr val="bg1"/>
                  </a:solidFill>
                  <a:latin typeface="Cambria Math" panose="02040503050406030204" pitchFamily="18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360000" lvl="1" indent="-22860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Update label by weighted majority vote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1200" b="1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until label assignments converge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2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+1)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𝑙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𝑁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sim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∙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l-GR" altLang="ko-K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crosoft Sans Serif" panose="020B0604020202020204" pitchFamily="34" charset="0"/>
                            </a:rPr>
                            <m:t>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l-GR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F27C93-60F9-A886-2BBE-C8069C249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55" y="7664791"/>
                <a:ext cx="3940696" cy="2175852"/>
              </a:xfrm>
              <a:prstGeom prst="rect">
                <a:avLst/>
              </a:prstGeom>
              <a:blipFill>
                <a:blip r:embed="rId5"/>
                <a:stretch>
                  <a:fillRect t="-280" b="-43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DAB9AAD-43D3-2E8C-B8B9-224DE916E798}"/>
              </a:ext>
            </a:extLst>
          </p:cNvPr>
          <p:cNvSpPr txBox="1"/>
          <p:nvPr/>
        </p:nvSpPr>
        <p:spPr>
          <a:xfrm>
            <a:off x="5642881" y="12172994"/>
            <a:ext cx="29822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1000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Adaptive Label Propagation Algorithm Flow</a:t>
            </a:r>
          </a:p>
        </p:txBody>
      </p:sp>
      <p:pic>
        <p:nvPicPr>
          <p:cNvPr id="66" name="그림 65" descr="텍스트, 스크린샷, 포스트잇 노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6FFFFA-586F-9A7D-8037-470297345F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86" y="9890291"/>
            <a:ext cx="3792574" cy="22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7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E5BC-69B5-E8F8-1D2C-5FBD8FD7B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4EC9E5-4719-7509-0043-909E521BC2C8}"/>
              </a:ext>
            </a:extLst>
          </p:cNvPr>
          <p:cNvCxnSpPr>
            <a:cxnSpLocks/>
          </p:cNvCxnSpPr>
          <p:nvPr/>
        </p:nvCxnSpPr>
        <p:spPr>
          <a:xfrm>
            <a:off x="4800600" y="295456"/>
            <a:ext cx="0" cy="12229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1903D81-2050-9C10-A736-DF2923FA54F5}"/>
              </a:ext>
            </a:extLst>
          </p:cNvPr>
          <p:cNvSpPr/>
          <p:nvPr/>
        </p:nvSpPr>
        <p:spPr>
          <a:xfrm>
            <a:off x="338735" y="295457"/>
            <a:ext cx="4216179" cy="8426197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548742-1EDF-3050-BCC7-72DBB983CA80}"/>
              </a:ext>
            </a:extLst>
          </p:cNvPr>
          <p:cNvSpPr txBox="1"/>
          <p:nvPr/>
        </p:nvSpPr>
        <p:spPr>
          <a:xfrm>
            <a:off x="492029" y="366978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Experiment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57A7C1-81D1-6793-17D0-F124D4E3F476}"/>
              </a:ext>
            </a:extLst>
          </p:cNvPr>
          <p:cNvSpPr txBox="1"/>
          <p:nvPr/>
        </p:nvSpPr>
        <p:spPr>
          <a:xfrm>
            <a:off x="476476" y="710724"/>
            <a:ext cx="4017490" cy="8079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📂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Dataset: </a:t>
            </a:r>
            <a:r>
              <a:rPr lang="en-US" altLang="ko-KR" sz="1200" b="1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Brightkite</a:t>
            </a:r>
            <a:endParaRPr lang="en-US" altLang="ko-KR" sz="1200" b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58K users, 214K mutual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4.5M check-ins → only most recent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trajectory modeling, but preserves spatial context</a:t>
            </a: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🧪</a:t>
            </a:r>
            <a:r>
              <a:rPr lang="ko-KR" altLang="en-US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Baselines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Label Propagation (LP)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Structure-only label 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Louvain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Hierarchical modularity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🎯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Metrics</a:t>
            </a:r>
            <a:r>
              <a:rPr lang="en-US" altLang="ko-KR" sz="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6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Modularity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Intra-cluster density vs. random chance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Conductance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Sharpness of cluster boundaries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Silhouette Score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Spatial compactness and separation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of Labels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Cluster granularity (over-/under-segmentation)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📊</a:t>
            </a:r>
            <a:r>
              <a:rPr lang="ko-KR" altLang="en-US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All metrics are averaged over 10 independent runs to ensure consistency and reduce variance across methods.</a:t>
            </a: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5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0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Modularity &amp; Conductance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: ALP matches LP in modularity and conductance,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but offers stronger inter-cluster connectivity with fewer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isolated groups.</a:t>
            </a:r>
          </a:p>
          <a:p>
            <a:r>
              <a:rPr lang="en-US" altLang="ko-KR" sz="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Spatial Coherence vs. Silhouette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: Though ALP records a lower silhouette score, it excels in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producing geographically aligned clusters—showing its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strength in balancing spatial and structural signals.</a:t>
            </a:r>
          </a:p>
          <a:p>
            <a:r>
              <a:rPr lang="en-US" altLang="ko-KR" sz="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Cluster Granularity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: ALP finds a middle ground in cluster count, mitigating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LP’s excessive fragmentation (~3466 clusters) and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Louvain’s over-merging (~718 clusters) by maintaining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moderate granularity (~968 clusters).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8E816B-8EC1-3686-7207-A29E513BB719}"/>
              </a:ext>
            </a:extLst>
          </p:cNvPr>
          <p:cNvGrpSpPr/>
          <p:nvPr/>
        </p:nvGrpSpPr>
        <p:grpSpPr>
          <a:xfrm>
            <a:off x="525033" y="3985563"/>
            <a:ext cx="3834076" cy="2170204"/>
            <a:chOff x="546298" y="4141930"/>
            <a:chExt cx="3834076" cy="2170204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B10C569-42D7-A9A7-CA72-FC1BCEEBFE31}"/>
                </a:ext>
              </a:extLst>
            </p:cNvPr>
            <p:cNvGrpSpPr/>
            <p:nvPr/>
          </p:nvGrpSpPr>
          <p:grpSpPr>
            <a:xfrm>
              <a:off x="1150464" y="4141930"/>
              <a:ext cx="2620491" cy="1990952"/>
              <a:chOff x="848450" y="6593127"/>
              <a:chExt cx="3051747" cy="2303831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46EFCC2B-AAA8-D614-37EB-FA4ED9434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7309" r="7309" b="21841"/>
              <a:stretch/>
            </p:blipFill>
            <p:spPr>
              <a:xfrm>
                <a:off x="848450" y="6736516"/>
                <a:ext cx="3051746" cy="2160442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001671F1-8324-0A93-7C5D-75A153B12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89382"/>
              <a:stretch/>
            </p:blipFill>
            <p:spPr>
              <a:xfrm>
                <a:off x="857045" y="6593127"/>
                <a:ext cx="3043152" cy="249887"/>
              </a:xfrm>
              <a:prstGeom prst="rect">
                <a:avLst/>
              </a:prstGeom>
            </p:spPr>
          </p:pic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606F48A-6819-40B0-6044-77AE62654360}"/>
                </a:ext>
              </a:extLst>
            </p:cNvPr>
            <p:cNvSpPr txBox="1"/>
            <p:nvPr/>
          </p:nvSpPr>
          <p:spPr>
            <a:xfrm>
              <a:off x="546298" y="6065913"/>
              <a:ext cx="383407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10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Comparison of Averaged Clustering Metrics over 10 Runs</a:t>
              </a:r>
            </a:p>
          </p:txBody>
        </p:sp>
      </p:grp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0CEBF7F-CEE4-BF4B-781C-B73AC137FD33}"/>
              </a:ext>
            </a:extLst>
          </p:cNvPr>
          <p:cNvSpPr/>
          <p:nvPr/>
        </p:nvSpPr>
        <p:spPr>
          <a:xfrm>
            <a:off x="338735" y="8960565"/>
            <a:ext cx="4216179" cy="3560819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77FD8A-0DB3-5DA8-8161-267CAA167E09}"/>
              </a:ext>
            </a:extLst>
          </p:cNvPr>
          <p:cNvSpPr txBox="1"/>
          <p:nvPr/>
        </p:nvSpPr>
        <p:spPr>
          <a:xfrm>
            <a:off x="492029" y="9032087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Computational Efficiency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B330E43-4E29-04F1-BCD0-514A2F097D11}"/>
              </a:ext>
            </a:extLst>
          </p:cNvPr>
          <p:cNvSpPr txBox="1"/>
          <p:nvPr/>
        </p:nvSpPr>
        <p:spPr>
          <a:xfrm>
            <a:off x="476476" y="10626122"/>
            <a:ext cx="394069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⏱️</a:t>
            </a: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Runtime</a:t>
            </a: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ALP requires more time (553.5s) due to iterative entropy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and similarity computations.</a:t>
            </a:r>
          </a:p>
          <a:p>
            <a:r>
              <a:rPr lang="en-US" altLang="ko-KR" sz="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💾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Memory</a:t>
            </a: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Remains lightweight (29.4MB), comparable to LP and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significantly more efficient than Louvain (95.1MB).</a:t>
            </a:r>
          </a:p>
          <a:p>
            <a:r>
              <a:rPr lang="en-US" altLang="ko-KR" sz="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💡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Insight</a:t>
            </a: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Suitable for large-scale or resource-constrained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environments where memory and responsiveness matter.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07D4AB-165B-C4A6-5F06-9D6C8B27BCA9}"/>
              </a:ext>
            </a:extLst>
          </p:cNvPr>
          <p:cNvGrpSpPr/>
          <p:nvPr/>
        </p:nvGrpSpPr>
        <p:grpSpPr>
          <a:xfrm>
            <a:off x="525033" y="9494293"/>
            <a:ext cx="3834076" cy="1133973"/>
            <a:chOff x="546298" y="9442163"/>
            <a:chExt cx="3834076" cy="1133973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6BA0DD65-212E-ACD1-5140-7F565ADF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298" y="9442163"/>
              <a:ext cx="3834076" cy="895062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D626071-DB44-A0F3-6739-0D338EEF036F}"/>
                </a:ext>
              </a:extLst>
            </p:cNvPr>
            <p:cNvSpPr txBox="1"/>
            <p:nvPr/>
          </p:nvSpPr>
          <p:spPr>
            <a:xfrm>
              <a:off x="792719" y="10329915"/>
              <a:ext cx="333598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10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Averaged Runtime and Memory Usage over 10 Runs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9674D40-4B0A-2E3D-1624-F65630A3F49E}"/>
              </a:ext>
            </a:extLst>
          </p:cNvPr>
          <p:cNvSpPr/>
          <p:nvPr/>
        </p:nvSpPr>
        <p:spPr>
          <a:xfrm>
            <a:off x="5077275" y="295457"/>
            <a:ext cx="4216179" cy="3752760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9A6C2F-E2F3-C816-BE59-71E41E1817A6}"/>
              </a:ext>
            </a:extLst>
          </p:cNvPr>
          <p:cNvSpPr txBox="1"/>
          <p:nvPr/>
        </p:nvSpPr>
        <p:spPr>
          <a:xfrm>
            <a:off x="5230569" y="366978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Adaptive Weighting Behavior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625B97-F265-1E8F-A6D7-369BDC476799}"/>
              </a:ext>
            </a:extLst>
          </p:cNvPr>
          <p:cNvSpPr txBox="1"/>
          <p:nvPr/>
        </p:nvSpPr>
        <p:spPr>
          <a:xfrm>
            <a:off x="5215015" y="2371333"/>
            <a:ext cx="404744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🏷️</a:t>
            </a:r>
            <a:r>
              <a:rPr lang="ko-KR" altLang="en-US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of Labels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Drops rapidly from 5822 to 963, showing fast convergence.</a:t>
            </a:r>
          </a:p>
          <a:p>
            <a:r>
              <a:rPr lang="en-US" altLang="ko-KR" sz="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📈</a:t>
            </a:r>
            <a:r>
              <a:rPr lang="ko-KR" altLang="en-US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</a:t>
            </a:r>
            <a:r>
              <a:rPr lang="ko-KR" altLang="en-US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𝛼</a:t>
            </a:r>
            <a:endParaRPr lang="en-US" altLang="ko-KR" sz="1200" b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Decreases early (favoring spatial similarity),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then rises as structural confidence grows.</a:t>
            </a:r>
          </a:p>
          <a:p>
            <a:r>
              <a:rPr lang="en-US" altLang="ko-KR" sz="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💡</a:t>
            </a: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Insight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Confirms ALP’s adaptive fusion of structure and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location over time.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2E632D-E873-3B77-C1B4-808D13CF35F9}"/>
              </a:ext>
            </a:extLst>
          </p:cNvPr>
          <p:cNvGrpSpPr/>
          <p:nvPr/>
        </p:nvGrpSpPr>
        <p:grpSpPr>
          <a:xfrm>
            <a:off x="5520841" y="709863"/>
            <a:ext cx="3329046" cy="1719297"/>
            <a:chOff x="5328417" y="750353"/>
            <a:chExt cx="3329046" cy="1719297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34973661-C8CF-4CE3-6395-E5DE6C678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0843" y="750353"/>
              <a:ext cx="2384195" cy="151483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06620E1-3478-503B-9FC8-EDCA2352537B}"/>
                    </a:ext>
                  </a:extLst>
                </p:cNvPr>
                <p:cNvSpPr txBox="1"/>
                <p:nvPr/>
              </p:nvSpPr>
              <p:spPr>
                <a:xfrm>
                  <a:off x="5328417" y="2223429"/>
                  <a:ext cx="3329046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1000" i="1" dirty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Microsoft Sans Serif" panose="020B0604020202020204" pitchFamily="34" charset="0"/>
                      <a:cs typeface="Microsoft Sans Serif" panose="020B0604020202020204" pitchFamily="34" charset="0"/>
                    </a:rPr>
                    <a:t>Evolution of # of Labels and Average </a:t>
                  </a:r>
                  <a14:m>
                    <m:oMath xmlns:m="http://schemas.openxmlformats.org/officeDocument/2006/math">
                      <m:r>
                        <a:rPr lang="ko-KR" altLang="en-US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𝛼</m:t>
                      </m:r>
                    </m:oMath>
                  </a14:m>
                  <a:r>
                    <a:rPr lang="en-US" altLang="ko-KR" sz="1000" i="1" dirty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Microsoft Sans Serif" panose="020B0604020202020204" pitchFamily="34" charset="0"/>
                      <a:cs typeface="Microsoft Sans Serif" panose="020B0604020202020204" pitchFamily="34" charset="0"/>
                    </a:rPr>
                    <a:t> over 10 Runs</a:t>
                  </a: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06620E1-3478-503B-9FC8-EDCA2352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417" y="2223429"/>
                  <a:ext cx="3329046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EFFB91-4D7F-C9A7-803A-677CBDE79F41}"/>
              </a:ext>
            </a:extLst>
          </p:cNvPr>
          <p:cNvSpPr/>
          <p:nvPr/>
        </p:nvSpPr>
        <p:spPr>
          <a:xfrm>
            <a:off x="5077275" y="4275888"/>
            <a:ext cx="4216179" cy="6287010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C22AE1-9A19-A8CA-D9A6-313C32C66294}"/>
              </a:ext>
            </a:extLst>
          </p:cNvPr>
          <p:cNvSpPr txBox="1"/>
          <p:nvPr/>
        </p:nvSpPr>
        <p:spPr>
          <a:xfrm>
            <a:off x="5230569" y="4373265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Spatial Coherence Visualization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E7F75A-3693-A5F8-CA2D-2AB05DC878F5}"/>
              </a:ext>
            </a:extLst>
          </p:cNvPr>
          <p:cNvSpPr txBox="1"/>
          <p:nvPr/>
        </p:nvSpPr>
        <p:spPr>
          <a:xfrm>
            <a:off x="5215016" y="6928067"/>
            <a:ext cx="394069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LP / Louvain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Structure-only methods group distant users, producing fragmented clusters.</a:t>
            </a: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en-US" altLang="ko-KR" sz="12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ALP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Leverages recent check-ins + entropy-guided weighting to form compact, localized communities.</a:t>
            </a: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>
              <a:buNone/>
            </a:pPr>
            <a:r>
              <a:rPr lang="en-US" altLang="ko-KR" sz="1000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Marked clusters:</a:t>
            </a:r>
          </a:p>
          <a:p>
            <a:pPr algn="ctr">
              <a:buNone/>
            </a:pPr>
            <a:r>
              <a:rPr lang="en-US" altLang="ko-KR" sz="1000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Show ALP captures regional structures (cities) more accurately.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8C18E2-4EEE-532F-28B2-87F8B68EF138}"/>
              </a:ext>
            </a:extLst>
          </p:cNvPr>
          <p:cNvGrpSpPr/>
          <p:nvPr/>
        </p:nvGrpSpPr>
        <p:grpSpPr>
          <a:xfrm>
            <a:off x="5347339" y="4808160"/>
            <a:ext cx="3676049" cy="1084245"/>
            <a:chOff x="5353150" y="4808160"/>
            <a:chExt cx="3676049" cy="108424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759D415-F693-4E1F-0080-27948E29EA4B}"/>
                </a:ext>
              </a:extLst>
            </p:cNvPr>
            <p:cNvSpPr txBox="1"/>
            <p:nvPr/>
          </p:nvSpPr>
          <p:spPr>
            <a:xfrm>
              <a:off x="5583736" y="5676961"/>
              <a:ext cx="13388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LP (Worldwide)</a:t>
              </a:r>
            </a:p>
          </p:txBody>
        </p:sp>
        <p:pic>
          <p:nvPicPr>
            <p:cNvPr id="128" name="그림 127" descr="스크린샷, 도표, 스케치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21BFB9F-8DD0-A11D-8F9B-BA07C1058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5" t="7893" r="1112" b="12298"/>
            <a:stretch/>
          </p:blipFill>
          <p:spPr>
            <a:xfrm>
              <a:off x="5353150" y="4808160"/>
              <a:ext cx="1800000" cy="901878"/>
            </a:xfrm>
            <a:prstGeom prst="rect">
              <a:avLst/>
            </a:prstGeom>
          </p:spPr>
        </p:pic>
        <p:pic>
          <p:nvPicPr>
            <p:cNvPr id="127" name="그림 126" descr="스크린샷, 라인, 텍스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A700DFA-8398-908F-7AC0-A4E92597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8" t="7966" r="1051" b="12225"/>
            <a:stretch/>
          </p:blipFill>
          <p:spPr>
            <a:xfrm>
              <a:off x="7229199" y="4811694"/>
              <a:ext cx="1800000" cy="9018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6C5CB5E-2A12-006C-AA3A-D9EA4D4BCAEA}"/>
                </a:ext>
              </a:extLst>
            </p:cNvPr>
            <p:cNvSpPr txBox="1"/>
            <p:nvPr/>
          </p:nvSpPr>
          <p:spPr>
            <a:xfrm>
              <a:off x="7459785" y="5675190"/>
              <a:ext cx="13388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LP (Europe)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560333-31CD-337A-1038-0B77655B623A}"/>
              </a:ext>
            </a:extLst>
          </p:cNvPr>
          <p:cNvGrpSpPr/>
          <p:nvPr/>
        </p:nvGrpSpPr>
        <p:grpSpPr>
          <a:xfrm>
            <a:off x="5347339" y="5903091"/>
            <a:ext cx="3676049" cy="1080090"/>
            <a:chOff x="5353150" y="5903091"/>
            <a:chExt cx="3676049" cy="1080090"/>
          </a:xfrm>
        </p:grpSpPr>
        <p:pic>
          <p:nvPicPr>
            <p:cNvPr id="130" name="그림 129" descr="스크린샷, 도표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A2B3F68-CBD2-C263-21B5-D78AC9BB7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7" t="8093" r="1250" b="12098"/>
            <a:stretch/>
          </p:blipFill>
          <p:spPr>
            <a:xfrm>
              <a:off x="5353150" y="5903091"/>
              <a:ext cx="1800000" cy="901878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A1CDB5A-DF91-A718-E5AE-D1EB2DA82F61}"/>
                </a:ext>
              </a:extLst>
            </p:cNvPr>
            <p:cNvSpPr txBox="1"/>
            <p:nvPr/>
          </p:nvSpPr>
          <p:spPr>
            <a:xfrm>
              <a:off x="5583736" y="6765577"/>
              <a:ext cx="13388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Louvain (Worldwide)</a:t>
              </a:r>
            </a:p>
          </p:txBody>
        </p:sp>
        <p:pic>
          <p:nvPicPr>
            <p:cNvPr id="129" name="그림 128" descr="스크린샷, 라인, 평행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94A6D95-4397-83ED-7113-E3C516B2A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0" t="8093" r="1078" b="12098"/>
            <a:stretch/>
          </p:blipFill>
          <p:spPr>
            <a:xfrm>
              <a:off x="7229199" y="5903091"/>
              <a:ext cx="1800000" cy="901878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14A74F2-9A4A-3013-D06A-1B61E2CC01BF}"/>
                </a:ext>
              </a:extLst>
            </p:cNvPr>
            <p:cNvSpPr txBox="1"/>
            <p:nvPr/>
          </p:nvSpPr>
          <p:spPr>
            <a:xfrm>
              <a:off x="7459785" y="6767737"/>
              <a:ext cx="13388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Louvain (Europe)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BC4C91-4E06-F930-42F6-4D85FCEAAB1B}"/>
              </a:ext>
            </a:extLst>
          </p:cNvPr>
          <p:cNvGrpSpPr/>
          <p:nvPr/>
        </p:nvGrpSpPr>
        <p:grpSpPr>
          <a:xfrm>
            <a:off x="5339983" y="9049057"/>
            <a:ext cx="3683405" cy="1085486"/>
            <a:chOff x="5345794" y="9068107"/>
            <a:chExt cx="3683405" cy="1085486"/>
          </a:xfrm>
        </p:grpSpPr>
        <p:pic>
          <p:nvPicPr>
            <p:cNvPr id="148" name="그림 147" descr="스크린샷, 텍스트, 라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95550E-1E08-8A21-6522-555AFAEA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1" t="8052" r="1094" b="12154"/>
            <a:stretch/>
          </p:blipFill>
          <p:spPr>
            <a:xfrm>
              <a:off x="7229199" y="9068107"/>
              <a:ext cx="1800000" cy="900682"/>
            </a:xfrm>
            <a:prstGeom prst="rect">
              <a:avLst/>
            </a:prstGeom>
          </p:spPr>
        </p:pic>
        <p:pic>
          <p:nvPicPr>
            <p:cNvPr id="149" name="그림 148" descr="스크린샷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59AF9DA-5ADB-80A2-3361-376B95B7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8" t="7943" r="1257" b="12265"/>
            <a:stretch/>
          </p:blipFill>
          <p:spPr>
            <a:xfrm>
              <a:off x="5353150" y="9068107"/>
              <a:ext cx="1800000" cy="900682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0DFCE3-1ACD-A0D3-A493-0A6EF95FB1EB}"/>
                </a:ext>
              </a:extLst>
            </p:cNvPr>
            <p:cNvSpPr txBox="1"/>
            <p:nvPr/>
          </p:nvSpPr>
          <p:spPr>
            <a:xfrm>
              <a:off x="5345794" y="9932587"/>
              <a:ext cx="181471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Adaptive LP (Worldwide), Marked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A43507B-CBBF-5AFD-E693-188F12B6B99D}"/>
                </a:ext>
              </a:extLst>
            </p:cNvPr>
            <p:cNvSpPr txBox="1"/>
            <p:nvPr/>
          </p:nvSpPr>
          <p:spPr>
            <a:xfrm>
              <a:off x="7329335" y="9938149"/>
              <a:ext cx="15997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Adaptive LP (Europe), Marked</a:t>
              </a:r>
            </a:p>
          </p:txBody>
        </p:sp>
      </p:grp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8AC7B763-1AD2-1D45-6C17-497EC3B41DB2}"/>
              </a:ext>
            </a:extLst>
          </p:cNvPr>
          <p:cNvSpPr/>
          <p:nvPr/>
        </p:nvSpPr>
        <p:spPr>
          <a:xfrm>
            <a:off x="5077275" y="10790569"/>
            <a:ext cx="4216179" cy="1730815"/>
          </a:xfrm>
          <a:prstGeom prst="roundRect">
            <a:avLst>
              <a:gd name="adj" fmla="val 12193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7709AE-CE1F-75C1-A395-8A4E06EB33AB}"/>
              </a:ext>
            </a:extLst>
          </p:cNvPr>
          <p:cNvSpPr txBox="1"/>
          <p:nvPr/>
        </p:nvSpPr>
        <p:spPr>
          <a:xfrm>
            <a:off x="5230569" y="1086208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ko-KR" altLang="en-US" sz="1600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A5679A-73FD-E402-67BB-0011CBE2ADC4}"/>
              </a:ext>
            </a:extLst>
          </p:cNvPr>
          <p:cNvSpPr txBox="1"/>
          <p:nvPr/>
        </p:nvSpPr>
        <p:spPr>
          <a:xfrm>
            <a:off x="5215015" y="11134744"/>
            <a:ext cx="404744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Proposed </a:t>
            </a: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lightweight, unsupervised method that fuses structure and location via entropy-guided weighting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altLang="ko-KR" sz="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1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🏆</a:t>
            </a:r>
            <a:r>
              <a:rPr lang="ko-KR" altLang="en-US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Strengths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Interpretable, scalable, and spatially coherent without training.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🚀</a:t>
            </a:r>
            <a:r>
              <a:rPr lang="ko-KR" altLang="en-US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 work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en-US" altLang="ko-KR" sz="1200" b="1" baseline="30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en-US" altLang="ko-KR" sz="12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 full trajectory data for spatiotemporal clustering </a:t>
            </a:r>
            <a:r>
              <a:rPr lang="en-US" altLang="ko-KR" sz="1100" b="1" baseline="30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ko-KR" sz="1100" baseline="30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Incorporate uncertainty metrics beyond entropy </a:t>
            </a:r>
            <a:r>
              <a:rPr lang="en-US" altLang="ko-KR" sz="1100" b="1" baseline="30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en-US" altLang="ko-KR" sz="11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Extend to streaming/dynamic social graphs</a:t>
            </a:r>
            <a:endParaRPr lang="en-US" altLang="ko-KR" sz="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9" name="그림 78" descr="폰트, 그래픽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3D1917C-29EC-6D8D-4DCC-BC249510455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7" b="30387"/>
          <a:stretch/>
        </p:blipFill>
        <p:spPr>
          <a:xfrm>
            <a:off x="3453747" y="759204"/>
            <a:ext cx="795691" cy="31211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FADF13-E47D-5322-365A-2D0B47870FEE}"/>
              </a:ext>
            </a:extLst>
          </p:cNvPr>
          <p:cNvGrpSpPr/>
          <p:nvPr/>
        </p:nvGrpSpPr>
        <p:grpSpPr>
          <a:xfrm>
            <a:off x="5347339" y="7477865"/>
            <a:ext cx="3676049" cy="1093398"/>
            <a:chOff x="5353150" y="7470739"/>
            <a:chExt cx="3676049" cy="1093398"/>
          </a:xfrm>
        </p:grpSpPr>
        <p:pic>
          <p:nvPicPr>
            <p:cNvPr id="139" name="그림 138" descr="스크린샷, 라인, 텍스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5E1A6C4-E0FD-B445-476B-4C5D7C2DE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2" t="7995" r="1066" b="12172"/>
            <a:stretch/>
          </p:blipFill>
          <p:spPr>
            <a:xfrm>
              <a:off x="7229199" y="7470739"/>
              <a:ext cx="1800000" cy="900682"/>
            </a:xfrm>
            <a:prstGeom prst="rect">
              <a:avLst/>
            </a:prstGeom>
          </p:spPr>
        </p:pic>
        <p:pic>
          <p:nvPicPr>
            <p:cNvPr id="141" name="그림 140" descr="스크린샷, 도표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D46131F-368A-1A0A-A311-7A13DCF0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7" t="7928" r="1213" b="12238"/>
            <a:stretch/>
          </p:blipFill>
          <p:spPr>
            <a:xfrm>
              <a:off x="5353150" y="7474867"/>
              <a:ext cx="1800000" cy="900682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9E7EA34-77DB-AA8C-F036-719319CABF6E}"/>
                </a:ext>
              </a:extLst>
            </p:cNvPr>
            <p:cNvSpPr txBox="1"/>
            <p:nvPr/>
          </p:nvSpPr>
          <p:spPr>
            <a:xfrm>
              <a:off x="7459785" y="8344565"/>
              <a:ext cx="13388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Adaptive LP (Europe)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906560-4498-5BC3-7B30-98AACCB72E99}"/>
                </a:ext>
              </a:extLst>
            </p:cNvPr>
            <p:cNvSpPr txBox="1"/>
            <p:nvPr/>
          </p:nvSpPr>
          <p:spPr>
            <a:xfrm>
              <a:off x="5583736" y="8348693"/>
              <a:ext cx="13388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00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Adaptive LP (Worldwide)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287848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STKaiti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STKaiti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957</Words>
  <Application>Microsoft Office PowerPoint</Application>
  <PresentationFormat>A3 용지(297x420mm)</PresentationFormat>
  <Paragraphs>201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Cambria Math</vt:lpstr>
      <vt:lpstr>Corbel</vt:lpstr>
      <vt:lpstr>Microsoft Sans Serif</vt:lpstr>
      <vt:lpstr>깊이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(학생) 오도열 (컴퓨터공학과)</dc:creator>
  <cp:lastModifiedBy>(학생) 오도열 (컴퓨터공학과)</cp:lastModifiedBy>
  <cp:revision>107</cp:revision>
  <dcterms:created xsi:type="dcterms:W3CDTF">2025-05-24T18:37:02Z</dcterms:created>
  <dcterms:modified xsi:type="dcterms:W3CDTF">2025-05-27T09:45:40Z</dcterms:modified>
  <cp:version/>
</cp:coreProperties>
</file>