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8" r:id="rId1"/>
  </p:sldMasterIdLst>
  <p:notesMasterIdLst>
    <p:notesMasterId r:id="rId4"/>
  </p:notesMasterIdLst>
  <p:sldIdLst>
    <p:sldId id="256" r:id="rId2"/>
    <p:sldId id="258" r:id="rId3"/>
  </p:sldIdLst>
  <p:sldSz cx="10691813" cy="15119350"/>
  <p:notesSz cx="7315200" cy="9601200"/>
  <p:defaultTextStyle>
    <a:defPPr>
      <a:defRPr lang="en-US"/>
    </a:defPPr>
    <a:lvl1pPr marL="0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1pPr>
    <a:lvl2pPr marL="526692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2pPr>
    <a:lvl3pPr marL="1053382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3pPr>
    <a:lvl4pPr marL="1580074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4pPr>
    <a:lvl5pPr marL="2106766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5pPr>
    <a:lvl6pPr marL="2633458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6pPr>
    <a:lvl7pPr marL="3160149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7pPr>
    <a:lvl8pPr marL="3686840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8pPr>
    <a:lvl9pPr marL="4213532" algn="l" defTabSz="526692" rtl="0" eaLnBrk="1" latinLnBrk="0" hangingPunct="1">
      <a:defRPr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4660"/>
  </p:normalViewPr>
  <p:slideViewPr>
    <p:cSldViewPr snapToGrid="0">
      <p:cViewPr>
        <p:scale>
          <a:sx n="52" d="100"/>
          <a:sy n="52" d="100"/>
        </p:scale>
        <p:origin x="2434" y="-14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63BA9BE-79CE-414A-9466-6C0C3BCB2541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1425" y="1200150"/>
            <a:ext cx="22923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9DBF62D-2EEC-483B-A271-E653407CD4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44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1pPr>
    <a:lvl2pPr marL="526692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2pPr>
    <a:lvl3pPr marL="1053382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3pPr>
    <a:lvl4pPr marL="1580074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4pPr>
    <a:lvl5pPr marL="2106766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5pPr>
    <a:lvl6pPr marL="2633458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6pPr>
    <a:lvl7pPr marL="3160149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7pPr>
    <a:lvl8pPr marL="3686840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8pPr>
    <a:lvl9pPr marL="4213532" algn="l" defTabSz="1053382" rtl="0" eaLnBrk="1" latinLnBrk="1" hangingPunct="1">
      <a:defRPr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511425" y="1200150"/>
            <a:ext cx="2292350" cy="3240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DBF62D-2EEC-483B-A271-E653407CD4E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64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7892" y="9841530"/>
            <a:ext cx="8018860" cy="2633760"/>
          </a:xfrm>
        </p:spPr>
        <p:txBody>
          <a:bodyPr wrap="none" anchor="t">
            <a:normAutofit/>
          </a:bodyPr>
          <a:lstStyle>
            <a:lvl1pPr algn="r">
              <a:defRPr sz="8419" b="0" spc="-263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7889" y="8443464"/>
            <a:ext cx="8018860" cy="1363614"/>
          </a:xfrm>
        </p:spPr>
        <p:txBody>
          <a:bodyPr anchor="b">
            <a:normAutofit/>
          </a:bodyPr>
          <a:lstStyle>
            <a:lvl1pPr marL="0" indent="0" algn="r">
              <a:buNone/>
              <a:defRPr sz="280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00946" indent="0" algn="ctr">
              <a:buNone/>
              <a:defRPr sz="1754"/>
            </a:lvl2pPr>
            <a:lvl3pPr marL="801892" indent="0" algn="ctr">
              <a:buNone/>
              <a:defRPr sz="1579"/>
            </a:lvl3pPr>
            <a:lvl4pPr marL="1202838" indent="0" algn="ctr">
              <a:buNone/>
              <a:defRPr sz="1403"/>
            </a:lvl4pPr>
            <a:lvl5pPr marL="1603784" indent="0" algn="ctr">
              <a:buNone/>
              <a:defRPr sz="1403"/>
            </a:lvl5pPr>
            <a:lvl6pPr marL="2004731" indent="0" algn="ctr">
              <a:buNone/>
              <a:defRPr sz="1403"/>
            </a:lvl6pPr>
            <a:lvl7pPr marL="2405677" indent="0" algn="ctr">
              <a:buNone/>
              <a:defRPr sz="1403"/>
            </a:lvl7pPr>
            <a:lvl8pPr marL="2806623" indent="0" algn="ctr">
              <a:buNone/>
              <a:defRPr sz="1403"/>
            </a:lvl8pPr>
            <a:lvl9pPr marL="3207569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83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9627976"/>
            <a:ext cx="9221689" cy="1806375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6456" y="2176910"/>
            <a:ext cx="9221689" cy="7451064"/>
          </a:xfrm>
        </p:spPr>
        <p:txBody>
          <a:bodyPr anchor="t"/>
          <a:lstStyle>
            <a:lvl1pPr marL="0" indent="0">
              <a:buNone/>
              <a:defRPr sz="2806"/>
            </a:lvl1pPr>
            <a:lvl2pPr marL="400946" indent="0">
              <a:buNone/>
              <a:defRPr sz="2455"/>
            </a:lvl2pPr>
            <a:lvl3pPr marL="801892" indent="0">
              <a:buNone/>
              <a:defRPr sz="2105"/>
            </a:lvl3pPr>
            <a:lvl4pPr marL="1202838" indent="0">
              <a:buNone/>
              <a:defRPr sz="1754"/>
            </a:lvl4pPr>
            <a:lvl5pPr marL="1603784" indent="0">
              <a:buNone/>
              <a:defRPr sz="1754"/>
            </a:lvl5pPr>
            <a:lvl6pPr marL="2004731" indent="0">
              <a:buNone/>
              <a:defRPr sz="1754"/>
            </a:lvl6pPr>
            <a:lvl7pPr marL="2405677" indent="0">
              <a:buNone/>
              <a:defRPr sz="1754"/>
            </a:lvl7pPr>
            <a:lvl8pPr marL="2806623" indent="0">
              <a:buNone/>
              <a:defRPr sz="1754"/>
            </a:lvl8pPr>
            <a:lvl9pPr marL="3207569" indent="0">
              <a:buNone/>
              <a:defRPr sz="17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6" y="11434346"/>
            <a:ext cx="9220296" cy="1504598"/>
          </a:xfrm>
        </p:spPr>
        <p:txBody>
          <a:bodyPr/>
          <a:lstStyle>
            <a:lvl1pPr marL="0" indent="0">
              <a:buNone/>
              <a:defRPr sz="1403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804966"/>
            <a:ext cx="9221689" cy="7791919"/>
          </a:xfrm>
        </p:spPr>
        <p:txBody>
          <a:bodyPr anchor="ctr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6" y="9897463"/>
            <a:ext cx="9220296" cy="3310971"/>
          </a:xfrm>
        </p:spPr>
        <p:txBody>
          <a:bodyPr anchor="ctr"/>
          <a:lstStyle>
            <a:lvl1pPr marL="0" indent="0">
              <a:buNone/>
              <a:defRPr sz="1403"/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89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262" y="804967"/>
            <a:ext cx="8158078" cy="6598245"/>
          </a:xfrm>
        </p:spPr>
        <p:txBody>
          <a:bodyPr anchor="ctr"/>
          <a:lstStyle>
            <a:lvl1pPr>
              <a:defRPr sz="385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08927" y="7419808"/>
            <a:ext cx="7675356" cy="1210271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5061" y="9924646"/>
            <a:ext cx="9218904" cy="3283788"/>
          </a:xfrm>
        </p:spPr>
        <p:txBody>
          <a:bodyPr anchor="ctr">
            <a:normAutofit/>
          </a:bodyPr>
          <a:lstStyle>
            <a:lvl1pPr marL="0" indent="0">
              <a:buNone/>
              <a:defRPr sz="1403"/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974333" y="1734655"/>
            <a:ext cx="534591" cy="1289215"/>
          </a:xfrm>
          <a:prstGeom prst="rect">
            <a:avLst/>
          </a:prstGeom>
        </p:spPr>
        <p:txBody>
          <a:bodyPr vert="horz" lIns="80189" tIns="40095" rIns="80189" bIns="4009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01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53472" y="6047741"/>
            <a:ext cx="534591" cy="1289215"/>
          </a:xfrm>
          <a:prstGeom prst="rect">
            <a:avLst/>
          </a:prstGeom>
        </p:spPr>
        <p:txBody>
          <a:bodyPr vert="horz" lIns="80189" tIns="40095" rIns="80189" bIns="40095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01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65573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5130105"/>
            <a:ext cx="9221689" cy="5537666"/>
          </a:xfrm>
        </p:spPr>
        <p:txBody>
          <a:bodyPr anchor="b">
            <a:normAutofit/>
          </a:bodyPr>
          <a:lstStyle>
            <a:lvl1pPr>
              <a:defRPr sz="473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6" y="10693735"/>
            <a:ext cx="9220296" cy="2514697"/>
          </a:xfrm>
        </p:spPr>
        <p:txBody>
          <a:bodyPr anchor="t"/>
          <a:lstStyle>
            <a:lvl1pPr marL="0" indent="0">
              <a:buNone/>
              <a:defRPr sz="1403"/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554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35064" y="804969"/>
            <a:ext cx="9221689" cy="29223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72734" y="4157823"/>
            <a:ext cx="2584265" cy="1270444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00946" indent="0">
              <a:buNone/>
              <a:defRPr sz="1754" b="1"/>
            </a:lvl2pPr>
            <a:lvl3pPr marL="801892" indent="0">
              <a:buNone/>
              <a:defRPr sz="1579" b="1"/>
            </a:lvl3pPr>
            <a:lvl4pPr marL="1202838" indent="0">
              <a:buNone/>
              <a:defRPr sz="1403" b="1"/>
            </a:lvl4pPr>
            <a:lvl5pPr marL="1603784" indent="0">
              <a:buNone/>
              <a:defRPr sz="1403" b="1"/>
            </a:lvl5pPr>
            <a:lvl6pPr marL="2004731" indent="0">
              <a:buNone/>
              <a:defRPr sz="1403" b="1"/>
            </a:lvl6pPr>
            <a:lvl7pPr marL="2405677" indent="0">
              <a:buNone/>
              <a:defRPr sz="1403" b="1"/>
            </a:lvl7pPr>
            <a:lvl8pPr marL="2806623" indent="0">
              <a:buNone/>
              <a:defRPr sz="1403" b="1"/>
            </a:lvl8pPr>
            <a:lvl9pPr marL="3207569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89848" y="5669756"/>
            <a:ext cx="2567150" cy="7913161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052"/>
            </a:lvl2pPr>
            <a:lvl3pPr marL="801892" indent="0">
              <a:buNone/>
              <a:defRPr sz="878"/>
            </a:lvl3pPr>
            <a:lvl4pPr marL="1202838" indent="0">
              <a:buNone/>
              <a:defRPr sz="790"/>
            </a:lvl4pPr>
            <a:lvl5pPr marL="1603784" indent="0">
              <a:buNone/>
              <a:defRPr sz="790"/>
            </a:lvl5pPr>
            <a:lvl6pPr marL="2004731" indent="0">
              <a:buNone/>
              <a:defRPr sz="790"/>
            </a:lvl6pPr>
            <a:lvl7pPr marL="2405677" indent="0">
              <a:buNone/>
              <a:defRPr sz="790"/>
            </a:lvl7pPr>
            <a:lvl8pPr marL="2806623" indent="0">
              <a:buNone/>
              <a:defRPr sz="790"/>
            </a:lvl8pPr>
            <a:lvl9pPr marL="3207569" indent="0">
              <a:buNone/>
              <a:defRPr sz="7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23457" y="4157823"/>
            <a:ext cx="2574946" cy="127044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105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014203" y="5669756"/>
            <a:ext cx="2584201" cy="7913161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052"/>
            </a:lvl2pPr>
            <a:lvl3pPr marL="801892" indent="0">
              <a:buNone/>
              <a:defRPr sz="878"/>
            </a:lvl3pPr>
            <a:lvl4pPr marL="1202838" indent="0">
              <a:buNone/>
              <a:defRPr sz="790"/>
            </a:lvl4pPr>
            <a:lvl5pPr marL="1603784" indent="0">
              <a:buNone/>
              <a:defRPr sz="790"/>
            </a:lvl5pPr>
            <a:lvl6pPr marL="2004731" indent="0">
              <a:buNone/>
              <a:defRPr sz="790"/>
            </a:lvl6pPr>
            <a:lvl7pPr marL="2405677" indent="0">
              <a:buNone/>
              <a:defRPr sz="790"/>
            </a:lvl7pPr>
            <a:lvl8pPr marL="2806623" indent="0">
              <a:buNone/>
              <a:defRPr sz="790"/>
            </a:lvl8pPr>
            <a:lvl9pPr marL="3207569" indent="0">
              <a:buNone/>
              <a:defRPr sz="7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65701" y="4157823"/>
            <a:ext cx="2571326" cy="127044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105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6865701" y="5669756"/>
            <a:ext cx="2571326" cy="7913161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052"/>
            </a:lvl2pPr>
            <a:lvl3pPr marL="801892" indent="0">
              <a:buNone/>
              <a:defRPr sz="878"/>
            </a:lvl3pPr>
            <a:lvl4pPr marL="1202838" indent="0">
              <a:buNone/>
              <a:defRPr sz="790"/>
            </a:lvl4pPr>
            <a:lvl5pPr marL="1603784" indent="0">
              <a:buNone/>
              <a:defRPr sz="790"/>
            </a:lvl5pPr>
            <a:lvl6pPr marL="2004731" indent="0">
              <a:buNone/>
              <a:defRPr sz="790"/>
            </a:lvl6pPr>
            <a:lvl7pPr marL="2405677" indent="0">
              <a:buNone/>
              <a:defRPr sz="790"/>
            </a:lvl7pPr>
            <a:lvl8pPr marL="2806623" indent="0">
              <a:buNone/>
              <a:defRPr sz="790"/>
            </a:lvl8pPr>
            <a:lvl9pPr marL="3207569" indent="0">
              <a:buNone/>
              <a:defRPr sz="7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875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35064" y="804969"/>
            <a:ext cx="9221689" cy="29223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68176" y="9474405"/>
            <a:ext cx="2578287" cy="1270444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00946" indent="0">
              <a:buNone/>
              <a:defRPr sz="1754" b="1"/>
            </a:lvl2pPr>
            <a:lvl3pPr marL="801892" indent="0">
              <a:buNone/>
              <a:defRPr sz="1579" b="1"/>
            </a:lvl3pPr>
            <a:lvl4pPr marL="1202838" indent="0">
              <a:buNone/>
              <a:defRPr sz="1403" b="1"/>
            </a:lvl4pPr>
            <a:lvl5pPr marL="1603784" indent="0">
              <a:buNone/>
              <a:defRPr sz="1403" b="1"/>
            </a:lvl5pPr>
            <a:lvl6pPr marL="2004731" indent="0">
              <a:buNone/>
              <a:defRPr sz="1403" b="1"/>
            </a:lvl6pPr>
            <a:lvl7pPr marL="2405677" indent="0">
              <a:buNone/>
              <a:defRPr sz="1403" b="1"/>
            </a:lvl7pPr>
            <a:lvl8pPr marL="2806623" indent="0">
              <a:buNone/>
              <a:defRPr sz="1403" b="1"/>
            </a:lvl8pPr>
            <a:lvl9pPr marL="3207569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68176" y="4974425"/>
            <a:ext cx="2578287" cy="33598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46" indent="0">
              <a:buNone/>
              <a:defRPr sz="1403"/>
            </a:lvl2pPr>
            <a:lvl3pPr marL="801892" indent="0">
              <a:buNone/>
              <a:defRPr sz="1403"/>
            </a:lvl3pPr>
            <a:lvl4pPr marL="1202838" indent="0">
              <a:buNone/>
              <a:defRPr sz="1403"/>
            </a:lvl4pPr>
            <a:lvl5pPr marL="1603784" indent="0">
              <a:buNone/>
              <a:defRPr sz="1403"/>
            </a:lvl5pPr>
            <a:lvl6pPr marL="2004731" indent="0">
              <a:buNone/>
              <a:defRPr sz="1403"/>
            </a:lvl6pPr>
            <a:lvl7pPr marL="2405677" indent="0">
              <a:buNone/>
              <a:defRPr sz="1403"/>
            </a:lvl7pPr>
            <a:lvl8pPr marL="2806623" indent="0">
              <a:buNone/>
              <a:defRPr sz="1403"/>
            </a:lvl8pPr>
            <a:lvl9pPr marL="3207569" indent="0">
              <a:buNone/>
              <a:defRPr sz="140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68176" y="10744852"/>
            <a:ext cx="2578287" cy="1453267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052"/>
            </a:lvl2pPr>
            <a:lvl3pPr marL="801892" indent="0">
              <a:buNone/>
              <a:defRPr sz="878"/>
            </a:lvl3pPr>
            <a:lvl4pPr marL="1202838" indent="0">
              <a:buNone/>
              <a:defRPr sz="790"/>
            </a:lvl4pPr>
            <a:lvl5pPr marL="1603784" indent="0">
              <a:buNone/>
              <a:defRPr sz="790"/>
            </a:lvl5pPr>
            <a:lvl6pPr marL="2004731" indent="0">
              <a:buNone/>
              <a:defRPr sz="790"/>
            </a:lvl6pPr>
            <a:lvl7pPr marL="2405677" indent="0">
              <a:buNone/>
              <a:defRPr sz="790"/>
            </a:lvl7pPr>
            <a:lvl8pPr marL="2806623" indent="0">
              <a:buNone/>
              <a:defRPr sz="790"/>
            </a:lvl8pPr>
            <a:lvl9pPr marL="3207569" indent="0">
              <a:buNone/>
              <a:defRPr sz="7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06798" y="9474405"/>
            <a:ext cx="2569934" cy="1270444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00946" indent="0">
              <a:buNone/>
              <a:defRPr sz="1754" b="1"/>
            </a:lvl2pPr>
            <a:lvl3pPr marL="801892" indent="0">
              <a:buNone/>
              <a:defRPr sz="1579" b="1"/>
            </a:lvl3pPr>
            <a:lvl4pPr marL="1202838" indent="0">
              <a:buNone/>
              <a:defRPr sz="1403" b="1"/>
            </a:lvl4pPr>
            <a:lvl5pPr marL="1603784" indent="0">
              <a:buNone/>
              <a:defRPr sz="1403" b="1"/>
            </a:lvl5pPr>
            <a:lvl6pPr marL="2004731" indent="0">
              <a:buNone/>
              <a:defRPr sz="1403" b="1"/>
            </a:lvl6pPr>
            <a:lvl7pPr marL="2405677" indent="0">
              <a:buNone/>
              <a:defRPr sz="1403" b="1"/>
            </a:lvl7pPr>
            <a:lvl8pPr marL="2806623" indent="0">
              <a:buNone/>
              <a:defRPr sz="1403" b="1"/>
            </a:lvl8pPr>
            <a:lvl9pPr marL="3207569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006797" y="4974425"/>
            <a:ext cx="2569934" cy="33598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46" indent="0">
              <a:buNone/>
              <a:defRPr sz="1403"/>
            </a:lvl2pPr>
            <a:lvl3pPr marL="801892" indent="0">
              <a:buNone/>
              <a:defRPr sz="1403"/>
            </a:lvl3pPr>
            <a:lvl4pPr marL="1202838" indent="0">
              <a:buNone/>
              <a:defRPr sz="1403"/>
            </a:lvl4pPr>
            <a:lvl5pPr marL="1603784" indent="0">
              <a:buNone/>
              <a:defRPr sz="1403"/>
            </a:lvl5pPr>
            <a:lvl6pPr marL="2004731" indent="0">
              <a:buNone/>
              <a:defRPr sz="1403"/>
            </a:lvl6pPr>
            <a:lvl7pPr marL="2405677" indent="0">
              <a:buNone/>
              <a:defRPr sz="1403"/>
            </a:lvl7pPr>
            <a:lvl8pPr marL="2806623" indent="0">
              <a:buNone/>
              <a:defRPr sz="1403"/>
            </a:lvl8pPr>
            <a:lvl9pPr marL="3207569" indent="0">
              <a:buNone/>
              <a:defRPr sz="140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005612" y="10744850"/>
            <a:ext cx="2573337" cy="1453267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052"/>
            </a:lvl2pPr>
            <a:lvl3pPr marL="801892" indent="0">
              <a:buNone/>
              <a:defRPr sz="878"/>
            </a:lvl3pPr>
            <a:lvl4pPr marL="1202838" indent="0">
              <a:buNone/>
              <a:defRPr sz="790"/>
            </a:lvl4pPr>
            <a:lvl5pPr marL="1603784" indent="0">
              <a:buNone/>
              <a:defRPr sz="790"/>
            </a:lvl5pPr>
            <a:lvl6pPr marL="2004731" indent="0">
              <a:buNone/>
              <a:defRPr sz="790"/>
            </a:lvl6pPr>
            <a:lvl7pPr marL="2405677" indent="0">
              <a:buNone/>
              <a:defRPr sz="790"/>
            </a:lvl7pPr>
            <a:lvl8pPr marL="2806623" indent="0">
              <a:buNone/>
              <a:defRPr sz="790"/>
            </a:lvl8pPr>
            <a:lvl9pPr marL="3207569" indent="0">
              <a:buNone/>
              <a:defRPr sz="7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844028" y="9474405"/>
            <a:ext cx="2571326" cy="1270444"/>
          </a:xfrm>
        </p:spPr>
        <p:txBody>
          <a:bodyPr anchor="b">
            <a:noAutofit/>
          </a:bodyPr>
          <a:lstStyle>
            <a:lvl1pPr marL="0" indent="0">
              <a:buNone/>
              <a:defRPr sz="2105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00946" indent="0">
              <a:buNone/>
              <a:defRPr sz="1754" b="1"/>
            </a:lvl2pPr>
            <a:lvl3pPr marL="801892" indent="0">
              <a:buNone/>
              <a:defRPr sz="1579" b="1"/>
            </a:lvl3pPr>
            <a:lvl4pPr marL="1202838" indent="0">
              <a:buNone/>
              <a:defRPr sz="1403" b="1"/>
            </a:lvl4pPr>
            <a:lvl5pPr marL="1603784" indent="0">
              <a:buNone/>
              <a:defRPr sz="1403" b="1"/>
            </a:lvl5pPr>
            <a:lvl6pPr marL="2004731" indent="0">
              <a:buNone/>
              <a:defRPr sz="1403" b="1"/>
            </a:lvl6pPr>
            <a:lvl7pPr marL="2405677" indent="0">
              <a:buNone/>
              <a:defRPr sz="1403" b="1"/>
            </a:lvl7pPr>
            <a:lvl8pPr marL="2806623" indent="0">
              <a:buNone/>
              <a:defRPr sz="1403" b="1"/>
            </a:lvl8pPr>
            <a:lvl9pPr marL="3207569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844027" y="4974425"/>
            <a:ext cx="2571326" cy="335985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403"/>
            </a:lvl1pPr>
            <a:lvl2pPr marL="400946" indent="0">
              <a:buNone/>
              <a:defRPr sz="1403"/>
            </a:lvl2pPr>
            <a:lvl3pPr marL="801892" indent="0">
              <a:buNone/>
              <a:defRPr sz="1403"/>
            </a:lvl3pPr>
            <a:lvl4pPr marL="1202838" indent="0">
              <a:buNone/>
              <a:defRPr sz="1403"/>
            </a:lvl4pPr>
            <a:lvl5pPr marL="1603784" indent="0">
              <a:buNone/>
              <a:defRPr sz="1403"/>
            </a:lvl5pPr>
            <a:lvl6pPr marL="2004731" indent="0">
              <a:buNone/>
              <a:defRPr sz="1403"/>
            </a:lvl6pPr>
            <a:lvl7pPr marL="2405677" indent="0">
              <a:buNone/>
              <a:defRPr sz="1403"/>
            </a:lvl7pPr>
            <a:lvl8pPr marL="2806623" indent="0">
              <a:buNone/>
              <a:defRPr sz="1403"/>
            </a:lvl8pPr>
            <a:lvl9pPr marL="3207569" indent="0">
              <a:buNone/>
              <a:defRPr sz="140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43915" y="10744845"/>
            <a:ext cx="2574732" cy="1453267"/>
          </a:xfrm>
        </p:spPr>
        <p:txBody>
          <a:bodyPr anchor="t">
            <a:normAutofit/>
          </a:bodyPr>
          <a:lstStyle>
            <a:lvl1pPr marL="0" indent="0">
              <a:buNone/>
              <a:defRPr sz="1228"/>
            </a:lvl1pPr>
            <a:lvl2pPr marL="400946" indent="0">
              <a:buNone/>
              <a:defRPr sz="1052"/>
            </a:lvl2pPr>
            <a:lvl3pPr marL="801892" indent="0">
              <a:buNone/>
              <a:defRPr sz="878"/>
            </a:lvl3pPr>
            <a:lvl4pPr marL="1202838" indent="0">
              <a:buNone/>
              <a:defRPr sz="790"/>
            </a:lvl4pPr>
            <a:lvl5pPr marL="1603784" indent="0">
              <a:buNone/>
              <a:defRPr sz="790"/>
            </a:lvl5pPr>
            <a:lvl6pPr marL="2004731" indent="0">
              <a:buNone/>
              <a:defRPr sz="790"/>
            </a:lvl6pPr>
            <a:lvl7pPr marL="2405677" indent="0">
              <a:buNone/>
              <a:defRPr sz="790"/>
            </a:lvl7pPr>
            <a:lvl8pPr marL="2806623" indent="0">
              <a:buNone/>
              <a:defRPr sz="790"/>
            </a:lvl8pPr>
            <a:lvl9pPr marL="3207569" indent="0">
              <a:buNone/>
              <a:defRPr sz="79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82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2268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31" y="804966"/>
            <a:ext cx="2305422" cy="1281295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4" y="804966"/>
            <a:ext cx="6782619" cy="128129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1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97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749384" y="9841530"/>
            <a:ext cx="8018860" cy="2633760"/>
          </a:xfrm>
        </p:spPr>
        <p:txBody>
          <a:bodyPr wrap="none" anchor="t">
            <a:normAutofit/>
          </a:bodyPr>
          <a:lstStyle>
            <a:lvl1pPr algn="l">
              <a:defRPr sz="8419" b="0" spc="-263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749384" y="8443463"/>
            <a:ext cx="8018860" cy="1362069"/>
          </a:xfrm>
        </p:spPr>
        <p:txBody>
          <a:bodyPr anchor="b">
            <a:normAutofit/>
          </a:bodyPr>
          <a:lstStyle>
            <a:lvl1pPr marL="0" indent="0" algn="l">
              <a:buNone/>
              <a:defRPr sz="2806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00946" indent="0" algn="ctr">
              <a:buNone/>
              <a:defRPr sz="1754"/>
            </a:lvl2pPr>
            <a:lvl3pPr marL="801892" indent="0" algn="ctr">
              <a:buNone/>
              <a:defRPr sz="1579"/>
            </a:lvl3pPr>
            <a:lvl4pPr marL="1202838" indent="0" algn="ctr">
              <a:buNone/>
              <a:defRPr sz="1403"/>
            </a:lvl4pPr>
            <a:lvl5pPr marL="1603784" indent="0" algn="ctr">
              <a:buNone/>
              <a:defRPr sz="1403"/>
            </a:lvl5pPr>
            <a:lvl6pPr marL="2004731" indent="0" algn="ctr">
              <a:buNone/>
              <a:defRPr sz="1403"/>
            </a:lvl6pPr>
            <a:lvl7pPr marL="2405677" indent="0" algn="ctr">
              <a:buNone/>
              <a:defRPr sz="1403"/>
            </a:lvl7pPr>
            <a:lvl8pPr marL="2806623" indent="0" algn="ctr">
              <a:buNone/>
              <a:defRPr sz="1403"/>
            </a:lvl8pPr>
            <a:lvl9pPr marL="3207569" indent="0" algn="ctr">
              <a:buNone/>
              <a:defRPr sz="140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0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87" y="4024828"/>
            <a:ext cx="4406880" cy="95930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42204" y="4024828"/>
            <a:ext cx="4414548" cy="959308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03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804969"/>
            <a:ext cx="9221689" cy="292237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87" y="3706343"/>
            <a:ext cx="4406880" cy="1816421"/>
          </a:xfrm>
        </p:spPr>
        <p:txBody>
          <a:bodyPr anchor="b">
            <a:normAutofit/>
          </a:bodyPr>
          <a:lstStyle>
            <a:lvl1pPr marL="0" indent="0">
              <a:buNone/>
              <a:defRPr sz="233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00946" indent="0">
              <a:buNone/>
              <a:defRPr sz="1754" b="1"/>
            </a:lvl2pPr>
            <a:lvl3pPr marL="801892" indent="0">
              <a:buNone/>
              <a:defRPr sz="1579" b="1"/>
            </a:lvl3pPr>
            <a:lvl4pPr marL="1202838" indent="0">
              <a:buNone/>
              <a:defRPr sz="1403" b="1"/>
            </a:lvl4pPr>
            <a:lvl5pPr marL="1603784" indent="0">
              <a:buNone/>
              <a:defRPr sz="1403" b="1"/>
            </a:lvl5pPr>
            <a:lvl6pPr marL="2004731" indent="0">
              <a:buNone/>
              <a:defRPr sz="1403" b="1"/>
            </a:lvl6pPr>
            <a:lvl7pPr marL="2405677" indent="0">
              <a:buNone/>
              <a:defRPr sz="1403" b="1"/>
            </a:lvl7pPr>
            <a:lvl8pPr marL="2806623" indent="0">
              <a:buNone/>
              <a:defRPr sz="1403" b="1"/>
            </a:lvl8pPr>
            <a:lvl9pPr marL="3207569" indent="0">
              <a:buNone/>
              <a:defRPr sz="140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187" y="5522763"/>
            <a:ext cx="4406880" cy="81231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2205" y="3706343"/>
            <a:ext cx="4415940" cy="181642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3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2205" y="5522763"/>
            <a:ext cx="4415940" cy="812315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306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73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4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2" y="2176911"/>
            <a:ext cx="5412731" cy="107445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190" y="4535805"/>
            <a:ext cx="3202655" cy="8403140"/>
          </a:xfrm>
        </p:spPr>
        <p:txBody>
          <a:bodyPr>
            <a:normAutofit/>
          </a:bodyPr>
          <a:lstStyle>
            <a:lvl1pPr marL="0" indent="0">
              <a:buNone/>
              <a:defRPr sz="163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223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1007957"/>
            <a:ext cx="3448388" cy="3527848"/>
          </a:xfrm>
        </p:spPr>
        <p:txBody>
          <a:bodyPr anchor="b"/>
          <a:lstStyle>
            <a:lvl1pPr>
              <a:defRPr sz="28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2" y="2176911"/>
            <a:ext cx="5412731" cy="10744538"/>
          </a:xfrm>
        </p:spPr>
        <p:txBody>
          <a:bodyPr anchor="t"/>
          <a:lstStyle>
            <a:lvl1pPr marL="0" indent="0">
              <a:buNone/>
              <a:defRPr sz="2806"/>
            </a:lvl1pPr>
            <a:lvl2pPr marL="400946" indent="0">
              <a:buNone/>
              <a:defRPr sz="2455"/>
            </a:lvl2pPr>
            <a:lvl3pPr marL="801892" indent="0">
              <a:buNone/>
              <a:defRPr sz="2105"/>
            </a:lvl3pPr>
            <a:lvl4pPr marL="1202838" indent="0">
              <a:buNone/>
              <a:defRPr sz="1754"/>
            </a:lvl4pPr>
            <a:lvl5pPr marL="1603784" indent="0">
              <a:buNone/>
              <a:defRPr sz="1754"/>
            </a:lvl5pPr>
            <a:lvl6pPr marL="2004731" indent="0">
              <a:buNone/>
              <a:defRPr sz="1754"/>
            </a:lvl6pPr>
            <a:lvl7pPr marL="2405677" indent="0">
              <a:buNone/>
              <a:defRPr sz="1754"/>
            </a:lvl7pPr>
            <a:lvl8pPr marL="2806623" indent="0">
              <a:buNone/>
              <a:defRPr sz="1754"/>
            </a:lvl8pPr>
            <a:lvl9pPr marL="3207569" indent="0">
              <a:buNone/>
              <a:defRPr sz="1754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2190" y="4535805"/>
            <a:ext cx="3202655" cy="8403140"/>
          </a:xfrm>
        </p:spPr>
        <p:txBody>
          <a:bodyPr>
            <a:normAutofit/>
          </a:bodyPr>
          <a:lstStyle>
            <a:lvl1pPr marL="0" indent="0">
              <a:buNone/>
              <a:defRPr sz="1637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00946" indent="0">
              <a:buNone/>
              <a:defRPr sz="1228"/>
            </a:lvl2pPr>
            <a:lvl3pPr marL="801892" indent="0">
              <a:buNone/>
              <a:defRPr sz="1052"/>
            </a:lvl3pPr>
            <a:lvl4pPr marL="1202838" indent="0">
              <a:buNone/>
              <a:defRPr sz="878"/>
            </a:lvl4pPr>
            <a:lvl5pPr marL="1603784" indent="0">
              <a:buNone/>
              <a:defRPr sz="878"/>
            </a:lvl5pPr>
            <a:lvl6pPr marL="2004731" indent="0">
              <a:buNone/>
              <a:defRPr sz="878"/>
            </a:lvl6pPr>
            <a:lvl7pPr marL="2405677" indent="0">
              <a:buNone/>
              <a:defRPr sz="878"/>
            </a:lvl7pPr>
            <a:lvl8pPr marL="2806623" indent="0">
              <a:buNone/>
              <a:defRPr sz="878"/>
            </a:lvl8pPr>
            <a:lvl9pPr marL="3207569" indent="0">
              <a:buNone/>
              <a:defRPr sz="8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81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4" y="804969"/>
            <a:ext cx="922168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87" y="4024828"/>
            <a:ext cx="8974564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3" y="14013402"/>
            <a:ext cx="2405658" cy="804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E68A815-0CE6-4D5F-A7A1-89770D1F547F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5" y="14013402"/>
            <a:ext cx="3608487" cy="804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4013402"/>
            <a:ext cx="2405658" cy="8049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2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2B6F04E-4462-4EF8-90F5-A76778D745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022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l" defTabSz="801892" rtl="0" eaLnBrk="1" latinLnBrk="1" hangingPunct="1">
        <a:lnSpc>
          <a:spcPct val="90000"/>
        </a:lnSpc>
        <a:spcBef>
          <a:spcPct val="0"/>
        </a:spcBef>
        <a:buNone/>
        <a:defRPr sz="5145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00474" indent="-200474" algn="l" defTabSz="801892" rtl="0" eaLnBrk="1" latinLnBrk="1" hangingPunct="1">
        <a:lnSpc>
          <a:spcPct val="90000"/>
        </a:lnSpc>
        <a:spcBef>
          <a:spcPts val="878"/>
        </a:spcBef>
        <a:buFont typeface="Arial" panose="020B0604020202020204" pitchFamily="34" charset="0"/>
        <a:buChar char="•"/>
        <a:defRPr sz="2806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01420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33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002366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871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403312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63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804258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63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205204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150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096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043" indent="-200474" algn="l" defTabSz="801892" rtl="0" eaLnBrk="1" latinLnBrk="1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0946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1892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2838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3784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4731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5677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6623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7569" algn="l" defTabSz="801892" rtl="0" eaLnBrk="1" latinLnBrk="1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9806" y="872587"/>
            <a:ext cx="9224000" cy="91499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2673" b="1">
                <a:latin typeface="Microsoft Sans Serif"/>
                <a:ea typeface="Microsoft Sans Serif"/>
                <a:cs typeface="Microsoft Sans Serif"/>
              </a:rPr>
              <a:t>Adaptive Label Propagation with Entropy-Guided Weighting</a:t>
            </a:r>
          </a:p>
          <a:p>
            <a:pPr lvl="0" algn="ctr">
              <a:defRPr/>
            </a:pPr>
            <a:r>
              <a:rPr lang="en-US" altLang="ko-KR" sz="2673" b="1">
                <a:latin typeface="Microsoft Sans Serif"/>
                <a:ea typeface="Microsoft Sans Serif"/>
                <a:cs typeface="Microsoft Sans Serif"/>
              </a:rPr>
              <a:t>for Location-Aware Graph Clustering</a:t>
            </a:r>
            <a:endParaRPr lang="ko-KR" altLang="en-US" sz="2673" b="1" dirty="0">
              <a:latin typeface="Microsoft Sans Serif"/>
              <a:cs typeface="Microsoft Sans Serif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1154" y="1797978"/>
            <a:ext cx="4625150" cy="3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en-US" altLang="ko-KR" sz="1559">
                <a:latin typeface="Microsoft Sans Serif"/>
                <a:ea typeface="Microsoft Sans Serif"/>
                <a:cs typeface="Microsoft Sans Serif"/>
              </a:rPr>
              <a:t>UNIST CSE, Doyeol Oh (20211187)</a:t>
            </a:r>
            <a:endParaRPr lang="en-US" altLang="ko-KR" sz="1559" dirty="0">
              <a:latin typeface="Microsoft Sans Serif"/>
              <a:cs typeface="Microsoft Sans Serif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2ADD-90AC-1E2A-3765-CDB1AC15DF2E}"/>
              </a:ext>
            </a:extLst>
          </p:cNvPr>
          <p:cNvSpPr txBox="1"/>
          <p:nvPr/>
        </p:nvSpPr>
        <p:spPr>
          <a:xfrm>
            <a:off x="5839540" y="2034150"/>
            <a:ext cx="4496764" cy="297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336">
                <a:latin typeface="Microsoft Sans Serif"/>
                <a:cs typeface="Microsoft Sans Serif"/>
              </a:rPr>
              <a:t>https://github.com/ohdoyoel/unist_cse304_term_project</a:t>
            </a:r>
            <a:endParaRPr lang="ko-KR" altLang="en-US" sz="1336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3F26058-7CFC-A4DF-CFF7-C9383BFF12A6}"/>
              </a:ext>
            </a:extLst>
          </p:cNvPr>
          <p:cNvCxnSpPr>
            <a:cxnSpLocks/>
          </p:cNvCxnSpPr>
          <p:nvPr/>
        </p:nvCxnSpPr>
        <p:spPr>
          <a:xfrm>
            <a:off x="5345906" y="2753220"/>
            <a:ext cx="0" cy="11625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6E2DED-0C57-FD53-4E2A-0AB069389523}"/>
              </a:ext>
            </a:extLst>
          </p:cNvPr>
          <p:cNvCxnSpPr>
            <a:cxnSpLocks/>
          </p:cNvCxnSpPr>
          <p:nvPr/>
        </p:nvCxnSpPr>
        <p:spPr>
          <a:xfrm>
            <a:off x="400892" y="2476354"/>
            <a:ext cx="99020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4A979E-16A1-290B-AF2D-1240930AEDE5}"/>
              </a:ext>
            </a:extLst>
          </p:cNvPr>
          <p:cNvSpPr/>
          <p:nvPr/>
        </p:nvSpPr>
        <p:spPr>
          <a:xfrm>
            <a:off x="400895" y="2753221"/>
            <a:ext cx="4695100" cy="4416118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D79745-819E-44E0-8708-D334D21CE904}"/>
              </a:ext>
            </a:extLst>
          </p:cNvPr>
          <p:cNvSpPr txBox="1"/>
          <p:nvPr/>
        </p:nvSpPr>
        <p:spPr>
          <a:xfrm>
            <a:off x="571600" y="2832866"/>
            <a:ext cx="1380506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Introduction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D6B1D4-C05D-3551-0770-D2F25AFE087E}"/>
              </a:ext>
            </a:extLst>
          </p:cNvPr>
          <p:cNvSpPr txBox="1"/>
          <p:nvPr/>
        </p:nvSpPr>
        <p:spPr>
          <a:xfrm>
            <a:off x="554280" y="3167799"/>
            <a:ext cx="4388325" cy="2148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Traditional graph clustering (e.g., LP, Louvain) uses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only structure, often ignoring spatial coherence.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Location-based networks provide rich spatial signals via check-ins, but prior methods rely on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heavy models</a:t>
            </a: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We propose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lightweight, training-free method</a:t>
            </a: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that adaptively fuses structure and location using entropy-based weighting.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Local label uncertainty guides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dynamic adjustment between topological and spatial similarity</a:t>
            </a: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553A0D-D5A8-D910-703D-B22451259815}"/>
              </a:ext>
            </a:extLst>
          </p:cNvPr>
          <p:cNvSpPr txBox="1"/>
          <p:nvPr/>
        </p:nvSpPr>
        <p:spPr>
          <a:xfrm>
            <a:off x="859979" y="6592566"/>
            <a:ext cx="3776927" cy="435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1114" i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Limitation: Structure-only methods link distant users,</a:t>
            </a:r>
          </a:p>
          <a:p>
            <a:pPr algn="ctr">
              <a:buNone/>
            </a:pPr>
            <a:r>
              <a:rPr lang="en-US" altLang="ko-KR" sz="1114" i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ignoring local community boundaries.</a:t>
            </a:r>
            <a:endParaRPr lang="en-US" altLang="ko-KR" sz="1114" i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335067F-695C-3CF6-84EC-544FE3A037CE}"/>
              </a:ext>
            </a:extLst>
          </p:cNvPr>
          <p:cNvGrpSpPr/>
          <p:nvPr/>
        </p:nvGrpSpPr>
        <p:grpSpPr>
          <a:xfrm>
            <a:off x="734713" y="5420901"/>
            <a:ext cx="4027462" cy="1179527"/>
            <a:chOff x="685800" y="4906537"/>
            <a:chExt cx="3531080" cy="1034151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CC0CD3D-5D7F-81E4-3CDF-72AA11CDFDAD}"/>
                </a:ext>
              </a:extLst>
            </p:cNvPr>
            <p:cNvGrpSpPr/>
            <p:nvPr/>
          </p:nvGrpSpPr>
          <p:grpSpPr>
            <a:xfrm>
              <a:off x="685800" y="4906537"/>
              <a:ext cx="1748790" cy="1034151"/>
              <a:chOff x="685800" y="4906537"/>
              <a:chExt cx="1748790" cy="1034151"/>
            </a:xfrm>
          </p:grpSpPr>
          <p:pic>
            <p:nvPicPr>
              <p:cNvPr id="22" name="그림 21" descr="스크린샷, 도표, 스케치, 라인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869D234B-9935-0C9C-4747-80343FFE25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90" t="7731" r="992" b="11650"/>
              <a:stretch/>
            </p:blipFill>
            <p:spPr>
              <a:xfrm>
                <a:off x="685800" y="4906537"/>
                <a:ext cx="1748790" cy="88085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8321F1-234B-1375-C69F-E43DC403BE02}"/>
                  </a:ext>
                </a:extLst>
              </p:cNvPr>
              <p:cNvSpPr txBox="1"/>
              <p:nvPr/>
            </p:nvSpPr>
            <p:spPr>
              <a:xfrm>
                <a:off x="1218390" y="5739542"/>
                <a:ext cx="683610" cy="201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ko-KR" sz="891" i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Worldwide</a:t>
                </a:r>
                <a:endPara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5634930-0D2A-E723-8981-330C689F1EE2}"/>
                </a:ext>
              </a:extLst>
            </p:cNvPr>
            <p:cNvGrpSpPr/>
            <p:nvPr/>
          </p:nvGrpSpPr>
          <p:grpSpPr>
            <a:xfrm>
              <a:off x="2468089" y="4906537"/>
              <a:ext cx="1748791" cy="1032851"/>
              <a:chOff x="2651759" y="4906537"/>
              <a:chExt cx="1748791" cy="1032851"/>
            </a:xfrm>
          </p:grpSpPr>
          <p:pic>
            <p:nvPicPr>
              <p:cNvPr id="24" name="그림 23" descr="스크린샷, 라인, 텍스트, 도표이(가) 표시된 사진&#10;&#10;AI가 생성한 콘텐츠는 부정확할 수 있습니다.">
                <a:extLst>
                  <a:ext uri="{FF2B5EF4-FFF2-40B4-BE49-F238E27FC236}">
                    <a16:creationId xmlns:a16="http://schemas.microsoft.com/office/drawing/2014/main" id="{439EDC7A-1274-46BC-AF74-DD22CD3B6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58" t="7731" r="1048" b="11650"/>
              <a:stretch/>
            </p:blipFill>
            <p:spPr>
              <a:xfrm>
                <a:off x="2651759" y="4906537"/>
                <a:ext cx="1748791" cy="880853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496E03B-7D39-5642-34DF-863BDBE589E4}"/>
                  </a:ext>
                </a:extLst>
              </p:cNvPr>
              <p:cNvSpPr txBox="1"/>
              <p:nvPr/>
            </p:nvSpPr>
            <p:spPr>
              <a:xfrm>
                <a:off x="3184349" y="5738242"/>
                <a:ext cx="683610" cy="201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:r>
                  <a:rPr lang="en-US" altLang="ko-KR" sz="891" i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Europe</a:t>
                </a:r>
                <a:endPara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</p:grp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A3C4714-5651-CC67-AD11-3AEBFC3388AC}"/>
              </a:ext>
            </a:extLst>
          </p:cNvPr>
          <p:cNvSpPr/>
          <p:nvPr/>
        </p:nvSpPr>
        <p:spPr>
          <a:xfrm>
            <a:off x="380344" y="7482767"/>
            <a:ext cx="4695100" cy="2577209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09CFC-FD21-0EE9-DC6E-585ACC35BC22}"/>
              </a:ext>
            </a:extLst>
          </p:cNvPr>
          <p:cNvSpPr txBox="1"/>
          <p:nvPr/>
        </p:nvSpPr>
        <p:spPr>
          <a:xfrm>
            <a:off x="551051" y="7562188"/>
            <a:ext cx="2092239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Main Contributions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B4E5ED-24D0-28AF-15CC-88E270F7868E}"/>
              </a:ext>
            </a:extLst>
          </p:cNvPr>
          <p:cNvSpPr txBox="1"/>
          <p:nvPr/>
        </p:nvSpPr>
        <p:spPr>
          <a:xfrm>
            <a:off x="533728" y="7950808"/>
            <a:ext cx="4388325" cy="1977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🧭 </a:t>
            </a: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Entropy-guided Weighting</a:t>
            </a:r>
          </a:p>
          <a:p>
            <a:r>
              <a:rPr lang="en-US" altLang="ko-KR" sz="1225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225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Balances structure and location using local label entropy.</a:t>
            </a:r>
          </a:p>
          <a:p>
            <a:r>
              <a:rPr lang="en-US" altLang="ko-KR" sz="668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📍 </a:t>
            </a: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Recent Check-in Only</a:t>
            </a:r>
          </a:p>
          <a:p>
            <a:r>
              <a:rPr lang="en-US" altLang="ko-KR" sz="1225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225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Uses latest location to avoid trajectory modeling.</a:t>
            </a:r>
          </a:p>
          <a:p>
            <a:r>
              <a:rPr lang="en-US" altLang="ko-KR" sz="668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📊 </a:t>
            </a: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Coherent Clustering</a:t>
            </a:r>
          </a:p>
          <a:p>
            <a:r>
              <a:rPr lang="en-US" altLang="ko-KR" sz="1225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225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Quantitative and visual gains on </a:t>
            </a:r>
            <a:r>
              <a:rPr lang="en-US" altLang="ko-KR" sz="1225" i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Brightkite dataset</a:t>
            </a:r>
            <a:r>
              <a:rPr lang="en-US" altLang="ko-KR" sz="1225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r>
              <a:rPr lang="en-US" altLang="ko-KR" sz="668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⚙️ </a:t>
            </a: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Training-free &amp; Scalable</a:t>
            </a:r>
          </a:p>
          <a:p>
            <a:r>
              <a:rPr lang="en-US" altLang="ko-KR" sz="1225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</a:t>
            </a:r>
            <a:r>
              <a:rPr lang="en-US" altLang="ko-KR" sz="1225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No learning phase; fits low-resource settings.</a:t>
            </a:r>
            <a:endParaRPr lang="en-US" altLang="ko-KR" sz="1225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955F33-0EF5-C8C9-A40D-4C906F749A14}"/>
              </a:ext>
            </a:extLst>
          </p:cNvPr>
          <p:cNvSpPr/>
          <p:nvPr/>
        </p:nvSpPr>
        <p:spPr>
          <a:xfrm>
            <a:off x="380344" y="10333456"/>
            <a:ext cx="4695100" cy="4045657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DB32ED-EC65-004C-458C-39A533082D71}"/>
              </a:ext>
            </a:extLst>
          </p:cNvPr>
          <p:cNvSpPr txBox="1"/>
          <p:nvPr/>
        </p:nvSpPr>
        <p:spPr>
          <a:xfrm>
            <a:off x="551048" y="10413100"/>
            <a:ext cx="1568058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Related Work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804B57-A565-74B8-75ED-99042AEECF60}"/>
              </a:ext>
            </a:extLst>
          </p:cNvPr>
          <p:cNvSpPr txBox="1"/>
          <p:nvPr/>
        </p:nvSpPr>
        <p:spPr>
          <a:xfrm>
            <a:off x="533728" y="10790113"/>
            <a:ext cx="4388325" cy="1908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🧱</a:t>
            </a: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Key Limitations in Prior Work</a:t>
            </a:r>
          </a:p>
          <a:p>
            <a:pPr>
              <a:buNone/>
            </a:pPr>
            <a:r>
              <a:rPr lang="en-US" altLang="ko-KR" sz="223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 b="1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Structure-only</a:t>
            </a:r>
            <a:r>
              <a:rPr lang="en-US" altLang="ko-KR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LP, Louvain ignore node context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GNN-based</a:t>
            </a:r>
            <a:r>
              <a:rPr lang="en-US" altLang="ko-KR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Require features, labels, and training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Location-aware</a:t>
            </a:r>
            <a:r>
              <a:rPr lang="en-US" altLang="ko-KR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Often need trajectories and end-to-end models</a:t>
            </a:r>
          </a:p>
          <a:p>
            <a:r>
              <a:rPr lang="en-US" altLang="ko-KR" sz="668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ko-KR" altLang="en-US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🌈</a:t>
            </a:r>
            <a:r>
              <a:rPr lang="ko-KR" altLang="en-US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 contrast, our approach:</a:t>
            </a:r>
          </a:p>
          <a:p>
            <a:r>
              <a:rPr lang="en-US" altLang="ko-KR" sz="223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 b="1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b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Adaptive LP</a:t>
            </a:r>
            <a:r>
              <a:rPr lang="en-US" altLang="ko-KR" sz="1336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Training-free, unsupervised, entropy-based fusion without labels</a:t>
            </a: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4B20AAE7-40ED-766D-7CE8-4FEBFBFB9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356707"/>
              </p:ext>
            </p:extLst>
          </p:nvPr>
        </p:nvGraphicFramePr>
        <p:xfrm>
          <a:off x="469540" y="12840100"/>
          <a:ext cx="4516709" cy="1357690"/>
        </p:xfrm>
        <a:graphic>
          <a:graphicData uri="http://schemas.openxmlformats.org/drawingml/2006/table">
            <a:tbl>
              <a:tblPr/>
              <a:tblGrid>
                <a:gridCol w="1047109">
                  <a:extLst>
                    <a:ext uri="{9D8B030D-6E8A-4147-A177-3AD203B41FA5}">
                      <a16:colId xmlns:a16="http://schemas.microsoft.com/office/drawing/2014/main" val="2774321586"/>
                    </a:ext>
                  </a:extLst>
                </a:gridCol>
                <a:gridCol w="867400">
                  <a:extLst>
                    <a:ext uri="{9D8B030D-6E8A-4147-A177-3AD203B41FA5}">
                      <a16:colId xmlns:a16="http://schemas.microsoft.com/office/drawing/2014/main" val="3907827436"/>
                    </a:ext>
                  </a:extLst>
                </a:gridCol>
                <a:gridCol w="867400">
                  <a:extLst>
                    <a:ext uri="{9D8B030D-6E8A-4147-A177-3AD203B41FA5}">
                      <a16:colId xmlns:a16="http://schemas.microsoft.com/office/drawing/2014/main" val="4224688546"/>
                    </a:ext>
                  </a:extLst>
                </a:gridCol>
                <a:gridCol w="867400">
                  <a:extLst>
                    <a:ext uri="{9D8B030D-6E8A-4147-A177-3AD203B41FA5}">
                      <a16:colId xmlns:a16="http://schemas.microsoft.com/office/drawing/2014/main" val="4013727952"/>
                    </a:ext>
                  </a:extLst>
                </a:gridCol>
                <a:gridCol w="867400">
                  <a:extLst>
                    <a:ext uri="{9D8B030D-6E8A-4147-A177-3AD203B41FA5}">
                      <a16:colId xmlns:a16="http://schemas.microsoft.com/office/drawing/2014/main" val="3157686815"/>
                    </a:ext>
                  </a:extLst>
                </a:gridCol>
              </a:tblGrid>
              <a:tr h="27153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Method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Structure</a:t>
                      </a:r>
                    </a:p>
                  </a:txBody>
                  <a:tcPr marL="101827" marR="101827" marT="50913" marB="509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Location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Training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Scalability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2830027"/>
                  </a:ext>
                </a:extLst>
              </a:tr>
              <a:tr h="271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LP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200650"/>
                  </a:ext>
                </a:extLst>
              </a:tr>
              <a:tr h="271538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Louvain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9744"/>
                  </a:ext>
                </a:extLst>
              </a:tr>
              <a:tr h="27153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GNN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929390"/>
                  </a:ext>
                </a:extLst>
              </a:tr>
              <a:tr h="271538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Adaptive LP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❌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✅</a:t>
                      </a:r>
                    </a:p>
                  </a:txBody>
                  <a:tcPr marL="101827" marR="101827" marT="50913" marB="509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0491243"/>
                  </a:ext>
                </a:extLst>
              </a:tr>
            </a:tbl>
          </a:graphicData>
        </a:graphic>
      </p:graphicFrame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18D3183-26F3-FDD1-1E78-FC2077AD066D}"/>
              </a:ext>
            </a:extLst>
          </p:cNvPr>
          <p:cNvSpPr/>
          <p:nvPr/>
        </p:nvSpPr>
        <p:spPr>
          <a:xfrm>
            <a:off x="5633888" y="2753224"/>
            <a:ext cx="4695100" cy="5433298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19B6A7-ADBC-DB48-3B04-D8B8D125C9AF}"/>
              </a:ext>
            </a:extLst>
          </p:cNvPr>
          <p:cNvSpPr txBox="1"/>
          <p:nvPr/>
        </p:nvSpPr>
        <p:spPr>
          <a:xfrm>
            <a:off x="5787276" y="2832116"/>
            <a:ext cx="2140330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Problem Statement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E17F31-F23B-B9B2-9EFD-443CB75DF08A}"/>
                  </a:ext>
                </a:extLst>
              </p:cNvPr>
              <p:cNvSpPr txBox="1"/>
              <p:nvPr/>
            </p:nvSpPr>
            <p:spPr>
              <a:xfrm>
                <a:off x="5787273" y="3163309"/>
                <a:ext cx="4388325" cy="4904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Given a social graph </a:t>
                </a:r>
                <a14:m>
                  <m:oMath xmlns:m="http://schemas.openxmlformats.org/officeDocument/2006/math"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𝐺</m:t>
                    </m:r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=(</m:t>
                    </m:r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𝑉</m:t>
                    </m:r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,</m:t>
                    </m:r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𝐸</m:t>
                    </m:r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)</m:t>
                    </m:r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each user’s most recent check-in location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, the goal is </a:t>
                </a: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to cluster users by combining structural proximity and spatial locality, </a:t>
                </a: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without only relying on node features or labels.</a:t>
                </a:r>
              </a:p>
              <a:p>
                <a:pPr>
                  <a:buNone/>
                </a:pPr>
                <a:r>
                  <a:rPr lang="en-US" altLang="ko-KR" sz="668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336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⚖️</a:t>
                </a: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Hybrid Similarity Function</a:t>
                </a:r>
              </a:p>
              <a:p>
                <a:pPr>
                  <a:buNone/>
                </a:pPr>
                <a:r>
                  <a:rPr lang="en-US" altLang="ko-KR" sz="223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668" b="1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To fuse structure and location, we define:</a:t>
                </a:r>
              </a:p>
              <a:p>
                <a:pPr>
                  <a:buNone/>
                </a:pPr>
                <a:r>
                  <a:rPr lang="en-US" altLang="ko-KR" sz="668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336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559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sim</m:t>
                          </m:r>
                        </m:e>
                        <m:sub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Sans Serif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559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sim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559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str</m:t>
                          </m:r>
                        </m:sub>
                      </m:sSub>
                      <m:d>
                        <m:d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,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(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1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−</m:t>
                          </m:r>
                          <m:r>
                            <a:rPr lang="ko-KR" altLang="en-US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)</m:t>
                      </m:r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Sans Serif" panose="020B0604020202020204" pitchFamily="34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sz="1559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sim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ko-KR" sz="1559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geo</m:t>
                          </m:r>
                        </m:sub>
                      </m:sSub>
                      <m:d>
                        <m:d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,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559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>
                  <a:buNone/>
                </a:pPr>
                <a:r>
                  <a:rPr lang="en-US" altLang="ko-KR" sz="668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336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190927" indent="-190927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str</m:t>
                        </m:r>
                      </m:sub>
                    </m:sSub>
                    <m:d>
                      <m:d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Jaccard similarity between neighbors</a:t>
                </a:r>
              </a:p>
              <a:p>
                <a:pPr marL="190927" indent="-190927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geo</m:t>
                        </m:r>
                      </m:sub>
                    </m:sSub>
                    <m:d>
                      <m:d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Cosine similarity of location vectors</a:t>
                </a:r>
              </a:p>
              <a:p>
                <a:pPr marL="190927" indent="-190927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𝑖𝑗</m:t>
                        </m:r>
                      </m:sub>
                    </m:sSub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336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336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336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336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ko-KR" altLang="en-US" sz="1336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ko-KR" sz="1336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Microsoft Sans Serif" panose="020B0604020202020204" pitchFamily="34" charset="0"/>
                                <a:cs typeface="Microsoft Sans Serif" panose="020B060402020202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Weight based on entropy</a:t>
                </a:r>
              </a:p>
              <a:p>
                <a:pPr defTabSz="509138">
                  <a:defRPr/>
                </a:pPr>
                <a:r>
                  <a:rPr lang="en-US" altLang="ko-KR" sz="668">
                    <a:solidFill>
                      <a:prstClr val="black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336">
                  <a:solidFill>
                    <a:prstClr val="black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r>
                  <a:rPr lang="ko-KR" altLang="en-US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🌡️</a:t>
                </a:r>
                <a:r>
                  <a:rPr lang="ko-KR" altLang="en-US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Entropy-Guided Weight</a:t>
                </a:r>
              </a:p>
              <a:p>
                <a:r>
                  <a:rPr lang="en-US" altLang="ko-KR" sz="223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668" b="1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Each node </a:t>
                </a:r>
                <a14:m>
                  <m:oMath xmlns:m="http://schemas.openxmlformats.org/officeDocument/2006/math">
                    <m:r>
                      <a:rPr lang="en-US" altLang="ko-KR" sz="1336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rPr>
                      <m:t>𝑖</m:t>
                    </m:r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calculates local label entropy at each iter:</a:t>
                </a:r>
              </a:p>
              <a:p>
                <a:r>
                  <a:rPr lang="en-US" altLang="ko-KR" sz="668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225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𝑙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Sans Serif" panose="020B0604020202020204" pitchFamily="34" charset="0"/>
                            </a:rPr>
                            <m:t>∈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Sans Serif" panose="020B0604020202020204" pitchFamily="34" charset="0"/>
                            </a:rPr>
                            <m:t>ℒ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559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Pr>
                        <m:e>
                          <m:r>
                            <a:rPr lang="ko-KR" altLang="en-US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1</m:t>
                      </m:r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559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Microsoft Sans Serif" panose="020B0604020202020204" pitchFamily="34" charset="0"/>
                                    </a:rPr>
                                    <m:t>ℒ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altLang="ko-KR" sz="1559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r>
                  <a:rPr lang="en-US" altLang="ko-KR" sz="668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</a:t>
                </a:r>
                <a:endParaRPr lang="en-US" altLang="ko-KR" sz="1336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190927" indent="-190927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Low entropy → Clear structural signal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                       → Higher reliance on graph topology</a:t>
                </a:r>
              </a:p>
              <a:p>
                <a:pPr marL="190927" indent="-190927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High entropy → Ambiguous structural signal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                        </a:t>
                </a: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→ Shift focus to spatial similarity</a:t>
                </a:r>
                <a:endParaRPr lang="en-US" altLang="ko-KR" sz="1336" b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4E17F31-F23B-B9B2-9EFD-443CB75DF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273" y="3163309"/>
                <a:ext cx="4388325" cy="4904356"/>
              </a:xfrm>
              <a:prstGeom prst="rect">
                <a:avLst/>
              </a:prstGeom>
              <a:blipFill>
                <a:blip r:embed="rId4"/>
                <a:stretch>
                  <a:fillRect l="-278" t="-373" r="-1111" b="-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2E399C9-824B-0EA2-E5D5-9D28A0FFE691}"/>
              </a:ext>
            </a:extLst>
          </p:cNvPr>
          <p:cNvSpPr/>
          <p:nvPr/>
        </p:nvSpPr>
        <p:spPr>
          <a:xfrm>
            <a:off x="5633888" y="8463387"/>
            <a:ext cx="4695100" cy="5915728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018276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231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3C20EA-9ACC-1A11-D1BD-DA9747E9DB2E}"/>
              </a:ext>
            </a:extLst>
          </p:cNvPr>
          <p:cNvSpPr txBox="1"/>
          <p:nvPr/>
        </p:nvSpPr>
        <p:spPr>
          <a:xfrm>
            <a:off x="5737395" y="8538244"/>
            <a:ext cx="1798890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Algorithm Steps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F27C93-60F9-A886-2BBE-C8069C2499BE}"/>
                  </a:ext>
                </a:extLst>
              </p:cNvPr>
              <p:cNvSpPr txBox="1"/>
              <p:nvPr/>
            </p:nvSpPr>
            <p:spPr>
              <a:xfrm>
                <a:off x="5737394" y="8967245"/>
                <a:ext cx="4388325" cy="2377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569" indent="-254569">
                  <a:buFont typeface="+mj-lt"/>
                  <a:buAutoNum type="arabicPeriod"/>
                </a:pP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Initialize</a:t>
                </a: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Assign a unique label to each node</a:t>
                </a:r>
              </a:p>
              <a:p>
                <a:pPr marL="254569" indent="-254569">
                  <a:buFont typeface="+mj-lt"/>
                  <a:buAutoNum type="arabicPeriod"/>
                </a:pP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Precompute</a:t>
                </a: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 Calculate pairwise </a:t>
                </a:r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structural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str</m:t>
                        </m:r>
                      </m:sub>
                    </m:sSub>
                    <m:d>
                      <m:d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ko-KR" sz="1336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spatial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ko-KR" sz="1336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geo</m:t>
                        </m:r>
                      </m:sub>
                    </m:sSub>
                    <m:d>
                      <m:dPr>
                        <m:ctrlP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dPr>
                      <m:e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,</m:t>
                        </m:r>
                        <m:r>
                          <a:rPr lang="en-US" altLang="ko-KR" sz="1336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ko-KR" sz="1336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254569" indent="-254569">
                  <a:buFont typeface="+mj-lt"/>
                  <a:buAutoNum type="arabicPeriod"/>
                </a:pP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For each node at every iteration</a:t>
                </a: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:</a:t>
                </a:r>
              </a:p>
              <a:p>
                <a:pPr marL="400896" lvl="1" indent="-254569">
                  <a:buFont typeface="Arial" panose="020B0604020202020204" pitchFamily="34" charset="0"/>
                  <a:buChar char="•"/>
                </a:pPr>
                <a:r>
                  <a:rPr lang="en-US" altLang="ko-KR" sz="1225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Compute entropy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25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over neighbor labels</a:t>
                </a:r>
              </a:p>
              <a:p>
                <a:pPr marL="400896" lvl="1" indent="-254569">
                  <a:buFont typeface="Arial" panose="020B0604020202020204" pitchFamily="34" charset="0"/>
                  <a:buChar char="•"/>
                </a:pPr>
                <a:r>
                  <a:rPr lang="en-US" altLang="ko-KR" sz="1225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Derive adaptive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a:rPr lang="ko-KR" altLang="en-US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25" dirty="0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and hybrid similarity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ko-KR" sz="1225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sim</m:t>
                        </m:r>
                      </m:e>
                      <m:sub>
                        <m:r>
                          <a:rPr lang="en-US" altLang="ko-KR" sz="1225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Microsoft Sans Serif" panose="020B0604020202020204" pitchFamily="34" charset="0"/>
                            <a:cs typeface="Microsoft Sans Serif" panose="020B0604020202020204" pitchFamily="34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sz="1225" i="1" dirty="0">
                  <a:solidFill>
                    <a:schemeClr val="bg1"/>
                  </a:solidFill>
                  <a:latin typeface="Cambria Math" panose="02040503050406030204" pitchFamily="18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  <a:p>
                <a:pPr marL="400896" lvl="1" indent="-254569">
                  <a:buFont typeface="Arial" panose="020B0604020202020204" pitchFamily="34" charset="0"/>
                  <a:buChar char="•"/>
                </a:pPr>
                <a:r>
                  <a:rPr lang="en-US" altLang="ko-KR" sz="1225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Update label by weighted majority vote</a:t>
                </a:r>
              </a:p>
              <a:p>
                <a:pPr marL="254569" indent="-254569">
                  <a:buFont typeface="+mj-lt"/>
                  <a:buAutoNum type="arabicPeriod"/>
                </a:pPr>
                <a:r>
                  <a:rPr lang="en-US" altLang="ko-KR" sz="1336" b="1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Repeat</a:t>
                </a:r>
                <a:r>
                  <a:rPr lang="en-US" altLang="ko-KR" sz="1336">
                    <a:solidFill>
                      <a:schemeClr val="bg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 until label assignments converge</a:t>
                </a:r>
              </a:p>
              <a:p>
                <a:pPr marL="254569" indent="-254569">
                  <a:buFont typeface="+mj-lt"/>
                  <a:buAutoNum type="arabicPeriod"/>
                </a:pPr>
                <a:r>
                  <a:rPr lang="en-US" altLang="ko-KR" sz="223"/>
                  <a:t> </a:t>
                </a:r>
                <a:endParaRPr lang="en-US" altLang="ko-KR" sz="223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(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𝑡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+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1</m:t>
                          </m:r>
                          <m: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559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ko-KR" sz="1559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arg</m:t>
                      </m:r>
                      <m:r>
                        <m:rPr>
                          <m:nor/>
                        </m:rPr>
                        <a:rPr lang="en-US" altLang="ko-KR" sz="1559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 </m:t>
                      </m:r>
                      <m:func>
                        <m:funcPr>
                          <m:ctrlPr>
                            <a:rPr lang="en-US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icrosoft Sans Serif" panose="020B0604020202020204" pitchFamily="34" charset="0"/>
                              <a:cs typeface="Microsoft Sans Serif" panose="020B0604020202020204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559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𝑙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ℒ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𝑗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∈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𝑁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(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𝑖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altLang="ko-KR" sz="1559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sim</m:t>
                                  </m:r>
                                </m:e>
                                <m:sub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  <m:t>∙</m:t>
                              </m:r>
                            </m:e>
                          </m:nary>
                          <m:r>
                            <m:rPr>
                              <m:sty m:val="p"/>
                            </m:rPr>
                            <a:rPr lang="el-GR" altLang="ko-KR" sz="1559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Microsoft Sans Serif" panose="020B0604020202020204" pitchFamily="34" charset="0"/>
                            </a:rPr>
                            <m:t>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l-GR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Microsoft Sans Serif" panose="020B0604020202020204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(</m:t>
                                  </m:r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𝑡</m:t>
                                  </m:r>
                                  <m:r>
                                    <a:rPr lang="en-US" altLang="ko-KR" sz="1559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Microsoft Sans Serif" panose="020B0604020202020204" pitchFamily="34" charset="0"/>
                                      <a:cs typeface="Microsoft Sans Serif" panose="020B0604020202020204" pitchFamily="34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=</m:t>
                              </m:r>
                              <m:r>
                                <a:rPr lang="en-US" altLang="ko-KR" sz="1559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Microsoft Sans Serif" panose="020B0604020202020204" pitchFamily="34" charset="0"/>
                                  <a:cs typeface="Microsoft Sans Serif" panose="020B0604020202020204" pitchFamily="34" charset="0"/>
                                </a:rPr>
                                <m:t>𝑙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559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CF27C93-60F9-A886-2BBE-C8069C249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394" y="8967245"/>
                <a:ext cx="4388325" cy="2377959"/>
              </a:xfrm>
              <a:prstGeom prst="rect">
                <a:avLst/>
              </a:prstGeom>
              <a:blipFill>
                <a:blip r:embed="rId5"/>
                <a:stretch>
                  <a:fillRect l="-139" t="-5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6DAB9AAD-43D3-2E8C-B8B9-224DE916E798}"/>
              </a:ext>
            </a:extLst>
          </p:cNvPr>
          <p:cNvSpPr txBox="1"/>
          <p:nvPr/>
        </p:nvSpPr>
        <p:spPr>
          <a:xfrm>
            <a:off x="6283863" y="13987542"/>
            <a:ext cx="3320990" cy="263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1114" i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Adaptive Label Propagation Algorithm Flow</a:t>
            </a:r>
            <a:endParaRPr lang="en-US" altLang="ko-KR" sz="1114" i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66" name="그림 65" descr="텍스트, 스크린샷, 포스트잇 노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6FFFFA-586F-9A7D-8037-470297345F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040" y="11445545"/>
            <a:ext cx="4223377" cy="250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75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CE5BC-69B5-E8F8-1D2C-5FBD8FD7B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4EC9E5-4719-7509-0043-909E521BC2C8}"/>
              </a:ext>
            </a:extLst>
          </p:cNvPr>
          <p:cNvCxnSpPr>
            <a:cxnSpLocks/>
          </p:cNvCxnSpPr>
          <p:nvPr/>
        </p:nvCxnSpPr>
        <p:spPr>
          <a:xfrm>
            <a:off x="5345906" y="760820"/>
            <a:ext cx="0" cy="1361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31903D81-2050-9C10-A736-DF2923FA54F5}"/>
              </a:ext>
            </a:extLst>
          </p:cNvPr>
          <p:cNvSpPr/>
          <p:nvPr/>
        </p:nvSpPr>
        <p:spPr>
          <a:xfrm>
            <a:off x="377215" y="760821"/>
            <a:ext cx="4695100" cy="9383339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7548742-1EDF-3050-BCC7-72DBB983CA80}"/>
              </a:ext>
            </a:extLst>
          </p:cNvPr>
          <p:cNvSpPr txBox="1"/>
          <p:nvPr/>
        </p:nvSpPr>
        <p:spPr>
          <a:xfrm>
            <a:off x="547919" y="840464"/>
            <a:ext cx="1342034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Experiment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57A7C1-81D1-6793-17D0-F124D4E3F476}"/>
              </a:ext>
            </a:extLst>
          </p:cNvPr>
          <p:cNvSpPr txBox="1"/>
          <p:nvPr/>
        </p:nvSpPr>
        <p:spPr>
          <a:xfrm>
            <a:off x="530599" y="1223258"/>
            <a:ext cx="4473842" cy="8798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📂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Dataset: </a:t>
            </a:r>
            <a:r>
              <a:rPr lang="en-US" altLang="ko-KR" sz="1336" b="1" dirty="0" err="1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Brightkite</a:t>
            </a:r>
            <a:endParaRPr lang="en-US" altLang="ko-KR" sz="1336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58K users, 214K mutual edges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4.5M check-ins → only most recent used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No trajectory modeling, but preserves spatial context</a:t>
            </a: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🧪</a:t>
            </a: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Baselines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Label Propagation (LP)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Structure-only label diffusion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Louvain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Hierarchical modularity optimization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🎯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Metrics</a:t>
            </a:r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668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Modularity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Intra-cluster density vs. random chance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Conductance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Sharpness of cluster boundaries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Silhouette Score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Spatial compactness and separation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of Labels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Cluster granularity (over-/under-segmentation)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📊</a:t>
            </a: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Result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All metrics are averaged over 10 independent runs to ensure consistency and reduce variance across methods.</a:t>
            </a: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69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69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69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69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altLang="ko-KR" sz="1114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Modularity &amp; Conductance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: ALP matches LP in modularity and conductance,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but offers stronger inter-cluster connectivity with fewer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isolated groups.</a:t>
            </a:r>
          </a:p>
          <a:p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Spatial Coherence vs. Silhouette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: Though ALP records a lower silhouette score, it excels in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producing geographically aligned clusters—showing its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strength in balancing spatial and structural signals.</a:t>
            </a:r>
          </a:p>
          <a:p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25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Cluster Granularity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: ALP finds a middle ground in cluster count, mitigating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LP’s excessive fragmentation (~3466 clusters) and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Louvain’s over-merging (~718 clusters) by maintaining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   moderate granularity (~968 clusters).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48E816B-8EC1-3686-7207-A29E513BB719}"/>
              </a:ext>
            </a:extLst>
          </p:cNvPr>
          <p:cNvGrpSpPr/>
          <p:nvPr/>
        </p:nvGrpSpPr>
        <p:grpSpPr>
          <a:xfrm>
            <a:off x="584672" y="4870088"/>
            <a:ext cx="4269594" cy="2406320"/>
            <a:chOff x="546298" y="4141930"/>
            <a:chExt cx="3834076" cy="216086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5B10C569-42D7-A9A7-CA72-FC1BCEEBFE31}"/>
                </a:ext>
              </a:extLst>
            </p:cNvPr>
            <p:cNvGrpSpPr/>
            <p:nvPr/>
          </p:nvGrpSpPr>
          <p:grpSpPr>
            <a:xfrm>
              <a:off x="1150464" y="4141930"/>
              <a:ext cx="2620491" cy="1990952"/>
              <a:chOff x="848450" y="6593127"/>
              <a:chExt cx="3051747" cy="2303831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46EFCC2B-AAA8-D614-37EB-FA4ED94343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7309" r="7309" b="21841"/>
              <a:stretch/>
            </p:blipFill>
            <p:spPr>
              <a:xfrm>
                <a:off x="848450" y="6736516"/>
                <a:ext cx="3051746" cy="2160442"/>
              </a:xfrm>
              <a:prstGeom prst="rect">
                <a:avLst/>
              </a:prstGeom>
            </p:spPr>
          </p:pic>
          <p:pic>
            <p:nvPicPr>
              <p:cNvPr id="90" name="그림 89">
                <a:extLst>
                  <a:ext uri="{FF2B5EF4-FFF2-40B4-BE49-F238E27FC236}">
                    <a16:creationId xmlns:a16="http://schemas.microsoft.com/office/drawing/2014/main" id="{001671F1-8324-0A93-7C5D-75A153B12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89382"/>
              <a:stretch/>
            </p:blipFill>
            <p:spPr>
              <a:xfrm>
                <a:off x="857045" y="6593127"/>
                <a:ext cx="3043152" cy="249887"/>
              </a:xfrm>
              <a:prstGeom prst="rect">
                <a:avLst/>
              </a:prstGeom>
            </p:spPr>
          </p:pic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606F48A-6819-40B0-6044-77AE62654360}"/>
                </a:ext>
              </a:extLst>
            </p:cNvPr>
            <p:cNvSpPr txBox="1"/>
            <p:nvPr/>
          </p:nvSpPr>
          <p:spPr>
            <a:xfrm>
              <a:off x="546298" y="6065913"/>
              <a:ext cx="3834076" cy="236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1114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Comparison of Averaged Clustering Metrics over 10 Runs</a:t>
              </a:r>
            </a:p>
          </p:txBody>
        </p:sp>
      </p:grp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40CEBF7F-CEE4-BF4B-781C-B73AC137FD33}"/>
              </a:ext>
            </a:extLst>
          </p:cNvPr>
          <p:cNvSpPr/>
          <p:nvPr/>
        </p:nvSpPr>
        <p:spPr>
          <a:xfrm>
            <a:off x="377215" y="10410210"/>
            <a:ext cx="4695100" cy="3965297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77FD8A-0DB3-5DA8-8161-267CAA167E09}"/>
              </a:ext>
            </a:extLst>
          </p:cNvPr>
          <p:cNvSpPr txBox="1"/>
          <p:nvPr/>
        </p:nvSpPr>
        <p:spPr>
          <a:xfrm>
            <a:off x="547919" y="10489854"/>
            <a:ext cx="2702984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Computational Efficiency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B330E43-4E29-04F1-BCD0-514A2F097D11}"/>
              </a:ext>
            </a:extLst>
          </p:cNvPr>
          <p:cNvSpPr txBox="1"/>
          <p:nvPr/>
        </p:nvSpPr>
        <p:spPr>
          <a:xfrm>
            <a:off x="530599" y="12264957"/>
            <a:ext cx="4388325" cy="1977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927" indent="-190927">
              <a:buFont typeface="Arial" panose="020B0604020202020204" pitchFamily="34" charset="0"/>
              <a:buChar char="•"/>
            </a:pP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⏱️</a:t>
            </a: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Runtime</a:t>
            </a: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ALP requires more time (553.5s) due to iterative entropy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and similarity computations.</a:t>
            </a:r>
          </a:p>
          <a:p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25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💾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Memory</a:t>
            </a: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Remains lightweight (29.4MB), comparable to LP and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significantly more efficient than Louvain (95.1MB).</a:t>
            </a:r>
          </a:p>
          <a:p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💡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</a:t>
            </a: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Suitable for large-scale or resource-constrained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environments where memory and responsiveness matter.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07D4AB-165B-C4A6-5F06-9D6C8B27BCA9}"/>
              </a:ext>
            </a:extLst>
          </p:cNvPr>
          <p:cNvGrpSpPr/>
          <p:nvPr/>
        </p:nvGrpSpPr>
        <p:grpSpPr>
          <a:xfrm>
            <a:off x="584672" y="11004561"/>
            <a:ext cx="4269594" cy="1252382"/>
            <a:chOff x="546298" y="9442163"/>
            <a:chExt cx="3834076" cy="1124634"/>
          </a:xfrm>
        </p:grpSpPr>
        <p:pic>
          <p:nvPicPr>
            <p:cNvPr id="103" name="그림 102">
              <a:extLst>
                <a:ext uri="{FF2B5EF4-FFF2-40B4-BE49-F238E27FC236}">
                  <a16:creationId xmlns:a16="http://schemas.microsoft.com/office/drawing/2014/main" id="{6BA0DD65-212E-ACD1-5140-7F565ADF9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298" y="9442163"/>
              <a:ext cx="3834076" cy="895062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D626071-DB44-A0F3-6739-0D338EEF036F}"/>
                </a:ext>
              </a:extLst>
            </p:cNvPr>
            <p:cNvSpPr txBox="1"/>
            <p:nvPr/>
          </p:nvSpPr>
          <p:spPr>
            <a:xfrm>
              <a:off x="792719" y="10329915"/>
              <a:ext cx="3335980" cy="236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1114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Averaged Runtime and Memory Usage over 10 Runs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B9674D40-4B0A-2E3D-1624-F65630A3F49E}"/>
              </a:ext>
            </a:extLst>
          </p:cNvPr>
          <p:cNvSpPr/>
          <p:nvPr/>
        </p:nvSpPr>
        <p:spPr>
          <a:xfrm>
            <a:off x="5654012" y="760818"/>
            <a:ext cx="4695100" cy="4179041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59A6C2F-E2F3-C816-BE59-71E41E1817A6}"/>
              </a:ext>
            </a:extLst>
          </p:cNvPr>
          <p:cNvSpPr txBox="1"/>
          <p:nvPr/>
        </p:nvSpPr>
        <p:spPr>
          <a:xfrm>
            <a:off x="5824716" y="840464"/>
            <a:ext cx="3118161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Adaptive Weighting Behavior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625B97-F265-1E8F-A6D7-369BDC476799}"/>
              </a:ext>
            </a:extLst>
          </p:cNvPr>
          <p:cNvSpPr txBox="1"/>
          <p:nvPr/>
        </p:nvSpPr>
        <p:spPr>
          <a:xfrm>
            <a:off x="5807398" y="3072498"/>
            <a:ext cx="4507204" cy="1788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🏷️</a:t>
            </a: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of Labels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Drops rapidly from 5822 to 963, showing fast convergence.</a:t>
            </a:r>
          </a:p>
          <a:p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25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📈</a:t>
            </a: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Average </a:t>
            </a:r>
            <a:r>
              <a:rPr lang="ko-KR" altLang="en-US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𝛼</a:t>
            </a:r>
            <a:endParaRPr lang="en-US" altLang="ko-KR" sz="1336" b="1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Decreases early (favoring spatial similarity),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then rises as structural confidence grows.</a:t>
            </a:r>
          </a:p>
          <a:p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💡</a:t>
            </a: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Insight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Confirms ALP’s adaptive fusion of structure and </a:t>
            </a:r>
          </a:p>
          <a:p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 location over time.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32E632D-E873-3B77-C1B4-808D13CF35F9}"/>
              </a:ext>
            </a:extLst>
          </p:cNvPr>
          <p:cNvGrpSpPr/>
          <p:nvPr/>
        </p:nvGrpSpPr>
        <p:grpSpPr>
          <a:xfrm>
            <a:off x="6147960" y="1222300"/>
            <a:ext cx="3707197" cy="1904194"/>
            <a:chOff x="5328417" y="750353"/>
            <a:chExt cx="3329046" cy="1709958"/>
          </a:xfrm>
        </p:grpSpPr>
        <p:pic>
          <p:nvPicPr>
            <p:cNvPr id="116" name="그림 115">
              <a:extLst>
                <a:ext uri="{FF2B5EF4-FFF2-40B4-BE49-F238E27FC236}">
                  <a16:creationId xmlns:a16="http://schemas.microsoft.com/office/drawing/2014/main" id="{34973661-C8CF-4CE3-6395-E5DE6C678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0843" y="750353"/>
              <a:ext cx="2384195" cy="151483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06620E1-3478-503B-9FC8-EDCA2352537B}"/>
                    </a:ext>
                  </a:extLst>
                </p:cNvPr>
                <p:cNvSpPr txBox="1"/>
                <p:nvPr/>
              </p:nvSpPr>
              <p:spPr>
                <a:xfrm>
                  <a:off x="5328417" y="2223429"/>
                  <a:ext cx="3329046" cy="23688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None/>
                  </a:pPr>
                  <a:r>
                    <a:rPr lang="en-US" altLang="ko-KR" sz="1114" i="1" dirty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Microsoft Sans Serif" panose="020B0604020202020204" pitchFamily="34" charset="0"/>
                      <a:cs typeface="Microsoft Sans Serif" panose="020B0604020202020204" pitchFamily="34" charset="0"/>
                    </a:rPr>
                    <a:t>Evolution of # of Labels and Average </a:t>
                  </a:r>
                  <a14:m>
                    <m:oMath xmlns:m="http://schemas.openxmlformats.org/officeDocument/2006/math">
                      <m:r>
                        <a:rPr lang="ko-KR" altLang="en-US" sz="1114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m:t>𝛼</m:t>
                      </m:r>
                    </m:oMath>
                  </a14:m>
                  <a:r>
                    <a:rPr lang="en-US" altLang="ko-KR" sz="1114" i="1" dirty="0">
                      <a:solidFill>
                        <a:schemeClr val="bg1"/>
                      </a:solidFill>
                      <a:latin typeface="Microsoft Sans Serif" panose="020B0604020202020204" pitchFamily="34" charset="0"/>
                      <a:ea typeface="Microsoft Sans Serif" panose="020B0604020202020204" pitchFamily="34" charset="0"/>
                      <a:cs typeface="Microsoft Sans Serif" panose="020B0604020202020204" pitchFamily="34" charset="0"/>
                    </a:rPr>
                    <a:t> over 10 Runs</a:t>
                  </a:r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C06620E1-3478-503B-9FC8-EDCA235253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417" y="2223429"/>
                  <a:ext cx="3329046" cy="236882"/>
                </a:xfrm>
                <a:prstGeom prst="rect">
                  <a:avLst/>
                </a:prstGeom>
                <a:blipFill>
                  <a:blip r:embed="rId6"/>
                  <a:stretch>
                    <a:fillRect b="-1627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38EFFB91-4D7F-C9A7-803A-677CBDE79F41}"/>
              </a:ext>
            </a:extLst>
          </p:cNvPr>
          <p:cNvSpPr/>
          <p:nvPr/>
        </p:nvSpPr>
        <p:spPr>
          <a:xfrm>
            <a:off x="5654012" y="5193392"/>
            <a:ext cx="4695100" cy="7001159"/>
          </a:xfrm>
          <a:prstGeom prst="roundRect">
            <a:avLst>
              <a:gd name="adj" fmla="val 3826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C22AE1-9A19-A8CA-D9A6-313C32C66294}"/>
              </a:ext>
            </a:extLst>
          </p:cNvPr>
          <p:cNvSpPr txBox="1"/>
          <p:nvPr/>
        </p:nvSpPr>
        <p:spPr>
          <a:xfrm>
            <a:off x="5824718" y="5301830"/>
            <a:ext cx="3413114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Spatial Coherence Visualization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E7F75A-3693-A5F8-CA2D-2AB05DC878F5}"/>
              </a:ext>
            </a:extLst>
          </p:cNvPr>
          <p:cNvSpPr txBox="1"/>
          <p:nvPr/>
        </p:nvSpPr>
        <p:spPr>
          <a:xfrm>
            <a:off x="5807396" y="8146836"/>
            <a:ext cx="4388325" cy="3998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LP / Louvain</a:t>
            </a: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Structure-only methods group distant users, producing fragmented clusters.</a:t>
            </a: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en-US" altLang="ko-KR" sz="89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en-US" altLang="ko-KR" sz="1336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ALP</a:t>
            </a: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Leverages recent check-ins + entropy-guided weighting to form compact, localized communities.</a:t>
            </a: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>
              <a:buNone/>
            </a:pPr>
            <a:r>
              <a:rPr lang="en-US" altLang="ko-KR" sz="89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336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algn="ctr">
              <a:buNone/>
            </a:pPr>
            <a:r>
              <a:rPr lang="en-US" altLang="ko-KR" sz="1114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Marked clusters:</a:t>
            </a:r>
          </a:p>
          <a:p>
            <a:pPr algn="ctr">
              <a:buNone/>
            </a:pPr>
            <a:r>
              <a:rPr lang="en-US" altLang="ko-KR" sz="1114" i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Show ALP captures regional structures (cities) more accurately.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E8C18E2-4EEE-532F-28B2-87F8B68EF138}"/>
              </a:ext>
            </a:extLst>
          </p:cNvPr>
          <p:cNvGrpSpPr/>
          <p:nvPr/>
        </p:nvGrpSpPr>
        <p:grpSpPr>
          <a:xfrm>
            <a:off x="5954753" y="5786129"/>
            <a:ext cx="4093616" cy="1196912"/>
            <a:chOff x="5353150" y="4808160"/>
            <a:chExt cx="3676049" cy="107482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1759D415-F693-4E1F-0080-27948E29EA4B}"/>
                </a:ext>
              </a:extLst>
            </p:cNvPr>
            <p:cNvSpPr txBox="1"/>
            <p:nvPr/>
          </p:nvSpPr>
          <p:spPr>
            <a:xfrm>
              <a:off x="5583736" y="5676961"/>
              <a:ext cx="13388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LP (Worldwide)</a:t>
              </a:r>
            </a:p>
          </p:txBody>
        </p:sp>
        <p:pic>
          <p:nvPicPr>
            <p:cNvPr id="128" name="그림 127" descr="스크린샷, 도표, 스케치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B21BFB9F-8DD0-A11D-8F9B-BA07C1058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05" t="7893" r="1112" b="12298"/>
            <a:stretch/>
          </p:blipFill>
          <p:spPr>
            <a:xfrm>
              <a:off x="5353150" y="4808160"/>
              <a:ext cx="1800000" cy="901878"/>
            </a:xfrm>
            <a:prstGeom prst="rect">
              <a:avLst/>
            </a:prstGeom>
          </p:spPr>
        </p:pic>
        <p:pic>
          <p:nvPicPr>
            <p:cNvPr id="127" name="그림 126" descr="스크린샷, 라인, 텍스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7A700DFA-8398-908F-7AC0-A4E925976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98" t="7966" r="1051" b="12225"/>
            <a:stretch/>
          </p:blipFill>
          <p:spPr>
            <a:xfrm>
              <a:off x="7229199" y="4811694"/>
              <a:ext cx="1800000" cy="901878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6C5CB5E-2A12-006C-AA3A-D9EA4D4BCAEA}"/>
                </a:ext>
              </a:extLst>
            </p:cNvPr>
            <p:cNvSpPr txBox="1"/>
            <p:nvPr/>
          </p:nvSpPr>
          <p:spPr>
            <a:xfrm>
              <a:off x="7459785" y="5675190"/>
              <a:ext cx="13388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LP (Europe)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0560333-31CD-337A-1038-0B77655B623A}"/>
              </a:ext>
            </a:extLst>
          </p:cNvPr>
          <p:cNvGrpSpPr/>
          <p:nvPr/>
        </p:nvGrpSpPr>
        <p:grpSpPr>
          <a:xfrm>
            <a:off x="5954753" y="7005431"/>
            <a:ext cx="4093616" cy="1192285"/>
            <a:chOff x="5353150" y="5903091"/>
            <a:chExt cx="3676049" cy="1070666"/>
          </a:xfrm>
        </p:grpSpPr>
        <p:pic>
          <p:nvPicPr>
            <p:cNvPr id="130" name="그림 129" descr="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A2B3F68-CBD2-C263-21B5-D78AC9BB7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67" t="8093" r="1250" b="12098"/>
            <a:stretch/>
          </p:blipFill>
          <p:spPr>
            <a:xfrm>
              <a:off x="5353150" y="5903091"/>
              <a:ext cx="1800000" cy="901878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A1CDB5A-DF91-A718-E5AE-D1EB2DA82F61}"/>
                </a:ext>
              </a:extLst>
            </p:cNvPr>
            <p:cNvSpPr txBox="1"/>
            <p:nvPr/>
          </p:nvSpPr>
          <p:spPr>
            <a:xfrm>
              <a:off x="5583736" y="6765577"/>
              <a:ext cx="13388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Louvain (Worldwide)</a:t>
              </a:r>
            </a:p>
          </p:txBody>
        </p:sp>
        <p:pic>
          <p:nvPicPr>
            <p:cNvPr id="129" name="그림 128" descr="스크린샷, 라인, 평행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94A6D95-4397-83ED-7113-E3C516B2A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70" t="8093" r="1078" b="12098"/>
            <a:stretch/>
          </p:blipFill>
          <p:spPr>
            <a:xfrm>
              <a:off x="7229199" y="5903091"/>
              <a:ext cx="1800000" cy="901878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14A74F2-9A4A-3013-D06A-1B61E2CC01BF}"/>
                </a:ext>
              </a:extLst>
            </p:cNvPr>
            <p:cNvSpPr txBox="1"/>
            <p:nvPr/>
          </p:nvSpPr>
          <p:spPr>
            <a:xfrm>
              <a:off x="7459785" y="6767737"/>
              <a:ext cx="13388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Louvain (Europe)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BC4C91-4E06-F930-42F6-4D85FCEAAB1B}"/>
              </a:ext>
            </a:extLst>
          </p:cNvPr>
          <p:cNvGrpSpPr/>
          <p:nvPr/>
        </p:nvGrpSpPr>
        <p:grpSpPr>
          <a:xfrm>
            <a:off x="5946561" y="10508755"/>
            <a:ext cx="4101808" cy="1198294"/>
            <a:chOff x="5345794" y="9068107"/>
            <a:chExt cx="3683405" cy="1076062"/>
          </a:xfrm>
        </p:grpSpPr>
        <p:pic>
          <p:nvPicPr>
            <p:cNvPr id="148" name="그림 147" descr="스크린샷, 텍스트, 라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695550E-1E08-8A21-6522-555AFAEAC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51" t="8052" r="1094" b="12154"/>
            <a:stretch/>
          </p:blipFill>
          <p:spPr>
            <a:xfrm>
              <a:off x="7229199" y="9068107"/>
              <a:ext cx="1800000" cy="900682"/>
            </a:xfrm>
            <a:prstGeom prst="rect">
              <a:avLst/>
            </a:prstGeom>
          </p:spPr>
        </p:pic>
        <p:pic>
          <p:nvPicPr>
            <p:cNvPr id="149" name="그림 148" descr="스크린샷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59AF9DA-5ADB-80A2-3361-376B95B7D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8" t="7943" r="1257" b="12265"/>
            <a:stretch/>
          </p:blipFill>
          <p:spPr>
            <a:xfrm>
              <a:off x="5353150" y="9068107"/>
              <a:ext cx="1800000" cy="900682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2C0DFCE3-1ACD-A0D3-A493-0A6EF95FB1EB}"/>
                </a:ext>
              </a:extLst>
            </p:cNvPr>
            <p:cNvSpPr txBox="1"/>
            <p:nvPr/>
          </p:nvSpPr>
          <p:spPr>
            <a:xfrm>
              <a:off x="5345794" y="9932587"/>
              <a:ext cx="1814712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(Worldwide), Marked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A43507B-CBBF-5AFD-E693-188F12B6B99D}"/>
                </a:ext>
              </a:extLst>
            </p:cNvPr>
            <p:cNvSpPr txBox="1"/>
            <p:nvPr/>
          </p:nvSpPr>
          <p:spPr>
            <a:xfrm>
              <a:off x="7329335" y="9938149"/>
              <a:ext cx="15997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(Europe), Marked</a:t>
              </a:r>
            </a:p>
          </p:txBody>
        </p:sp>
      </p:grpSp>
      <p:sp>
        <p:nvSpPr>
          <p:cNvPr id="156" name="사각형: 둥근 모서리 155">
            <a:extLst>
              <a:ext uri="{FF2B5EF4-FFF2-40B4-BE49-F238E27FC236}">
                <a16:creationId xmlns:a16="http://schemas.microsoft.com/office/drawing/2014/main" id="{8AC7B763-1AD2-1D45-6C17-497EC3B41DB2}"/>
              </a:ext>
            </a:extLst>
          </p:cNvPr>
          <p:cNvSpPr/>
          <p:nvPr/>
        </p:nvSpPr>
        <p:spPr>
          <a:xfrm>
            <a:off x="5654012" y="12448086"/>
            <a:ext cx="4695100" cy="1927420"/>
          </a:xfrm>
          <a:prstGeom prst="roundRect">
            <a:avLst>
              <a:gd name="adj" fmla="val 12193"/>
            </a:avLst>
          </a:prstGeom>
          <a:solidFill>
            <a:schemeClr val="tx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1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657709AE-CE1F-75C1-A395-8A4E06EB33AB}"/>
              </a:ext>
            </a:extLst>
          </p:cNvPr>
          <p:cNvSpPr txBox="1"/>
          <p:nvPr/>
        </p:nvSpPr>
        <p:spPr>
          <a:xfrm>
            <a:off x="5824716" y="12527728"/>
            <a:ext cx="1316386" cy="3665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782" b="1" dirty="0">
                <a:solidFill>
                  <a:srgbClr val="114760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Conclusion</a:t>
            </a:r>
            <a:endParaRPr lang="ko-KR" altLang="en-US" sz="1782" b="1" dirty="0">
              <a:solidFill>
                <a:srgbClr val="11476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0CA5679A-73FD-E402-67BB-0011CBE2ADC4}"/>
              </a:ext>
            </a:extLst>
          </p:cNvPr>
          <p:cNvSpPr txBox="1"/>
          <p:nvPr/>
        </p:nvSpPr>
        <p:spPr>
          <a:xfrm>
            <a:off x="5807398" y="12831356"/>
            <a:ext cx="4507204" cy="149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Proposed </a:t>
            </a: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 lightweight, unsupervised method that fuses structure and location via entropy-guided weighting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altLang="ko-KR" sz="44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endParaRPr lang="en-US" altLang="ko-KR" sz="1225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🏆</a:t>
            </a:r>
            <a:r>
              <a:rPr lang="ko-KR" altLang="en-US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Strengths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Interpretable, scalable, and spatially coherent without training.</a:t>
            </a:r>
          </a:p>
          <a:p>
            <a:pPr marL="190927" indent="-190927">
              <a:buFont typeface="Arial" panose="020B0604020202020204" pitchFamily="34" charset="0"/>
              <a:buChar char="•"/>
            </a:pPr>
            <a:r>
              <a:rPr lang="ko-KR" altLang="en-US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🚀</a:t>
            </a:r>
            <a:r>
              <a:rPr lang="ko-KR" altLang="en-US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25" b="1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Future work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: </a:t>
            </a:r>
            <a:r>
              <a:rPr lang="en-US" altLang="ko-KR" sz="1336" b="1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r>
              <a:rPr lang="en-US" altLang="ko-KR" sz="1336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Use full trajectory data for spatiotemporal clustering </a:t>
            </a:r>
            <a:r>
              <a:rPr lang="en-US" altLang="ko-KR" sz="1225" b="1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2</a:t>
            </a:r>
            <a:r>
              <a:rPr lang="en-US" altLang="ko-KR" sz="1225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Incorporate uncertainty metrics beyond entropy </a:t>
            </a:r>
            <a:r>
              <a:rPr lang="en-US" altLang="ko-KR" sz="1225" b="1" baseline="30000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3</a:t>
            </a:r>
            <a:r>
              <a:rPr lang="en-US" altLang="ko-KR" sz="1225" dirty="0">
                <a:solidFill>
                  <a:schemeClr val="bg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Extend to streaming/dynamic social graphs</a:t>
            </a:r>
            <a:endParaRPr lang="en-US" altLang="ko-KR" sz="445" dirty="0">
              <a:solidFill>
                <a:schemeClr val="bg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pic>
        <p:nvPicPr>
          <p:cNvPr id="79" name="그림 78" descr="폰트, 그래픽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D1917C-29EC-6D8D-4DCC-BC249510455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387" b="30387"/>
          <a:stretch/>
        </p:blipFill>
        <p:spPr>
          <a:xfrm>
            <a:off x="3846065" y="1277246"/>
            <a:ext cx="886075" cy="347566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FADF13-E47D-5322-365A-2D0B47870FEE}"/>
              </a:ext>
            </a:extLst>
          </p:cNvPr>
          <p:cNvGrpSpPr/>
          <p:nvPr/>
        </p:nvGrpSpPr>
        <p:grpSpPr>
          <a:xfrm>
            <a:off x="5954753" y="8759088"/>
            <a:ext cx="4093616" cy="1207104"/>
            <a:chOff x="5353150" y="7470739"/>
            <a:chExt cx="3676049" cy="1083974"/>
          </a:xfrm>
        </p:grpSpPr>
        <p:pic>
          <p:nvPicPr>
            <p:cNvPr id="139" name="그림 138" descr="스크린샷, 라인, 텍스트, 도표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5E1A6C4-E0FD-B445-476B-4C5D7C2DE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32" t="7995" r="1066" b="12172"/>
            <a:stretch/>
          </p:blipFill>
          <p:spPr>
            <a:xfrm>
              <a:off x="7229199" y="7470739"/>
              <a:ext cx="1800000" cy="900682"/>
            </a:xfrm>
            <a:prstGeom prst="rect">
              <a:avLst/>
            </a:prstGeom>
          </p:spPr>
        </p:pic>
        <p:pic>
          <p:nvPicPr>
            <p:cNvPr id="141" name="그림 140" descr="스크린샷, 도표, 라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D46131F-368A-1A0A-A311-7A13DCF0A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7" t="7928" r="1213" b="12238"/>
            <a:stretch/>
          </p:blipFill>
          <p:spPr>
            <a:xfrm>
              <a:off x="5353150" y="7474867"/>
              <a:ext cx="1800000" cy="900682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9E7EA34-77DB-AA8C-F036-719319CABF6E}"/>
                </a:ext>
              </a:extLst>
            </p:cNvPr>
            <p:cNvSpPr txBox="1"/>
            <p:nvPr/>
          </p:nvSpPr>
          <p:spPr>
            <a:xfrm>
              <a:off x="7459785" y="8344565"/>
              <a:ext cx="13388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(Europe)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7906560-4498-5BC3-7B30-98AACCB72E99}"/>
                </a:ext>
              </a:extLst>
            </p:cNvPr>
            <p:cNvSpPr txBox="1"/>
            <p:nvPr/>
          </p:nvSpPr>
          <p:spPr>
            <a:xfrm>
              <a:off x="5583736" y="8348693"/>
              <a:ext cx="1338828" cy="2060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buNone/>
              </a:pPr>
              <a:r>
                <a:rPr lang="en-US" altLang="ko-KR" sz="891" i="1" dirty="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Adaptive LP (Worldwide)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1287848"/>
      </p:ext>
    </p:extLst>
  </p:cSld>
  <p:clrMapOvr>
    <a:masterClrMapping/>
  </p:clrMapOvr>
</p:sld>
</file>

<file path=ppt/theme/theme1.xml><?xml version="1.0" encoding="utf-8"?>
<a:theme xmlns:a="http://schemas.openxmlformats.org/drawingml/2006/main" name="깊이">
  <a:themeElements>
    <a:clrScheme name="깊이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깊이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STKaiti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STKaiti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깊이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957</Words>
  <Application>Microsoft Office PowerPoint</Application>
  <PresentationFormat>사용자 지정</PresentationFormat>
  <Paragraphs>201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맑은 고딕</vt:lpstr>
      <vt:lpstr>Arial</vt:lpstr>
      <vt:lpstr>Cambria Math</vt:lpstr>
      <vt:lpstr>Corbel</vt:lpstr>
      <vt:lpstr>Microsoft Sans Serif</vt:lpstr>
      <vt:lpstr>깊이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(학생) 오도열 (컴퓨터공학과)</dc:creator>
  <cp:lastModifiedBy>(학생) 오도열 (컴퓨터공학과)</cp:lastModifiedBy>
  <cp:revision>108</cp:revision>
  <dcterms:created xsi:type="dcterms:W3CDTF">2025-05-24T18:37:02Z</dcterms:created>
  <dcterms:modified xsi:type="dcterms:W3CDTF">2025-05-27T09:49:54Z</dcterms:modified>
  <cp:version/>
</cp:coreProperties>
</file>