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379" autoAdjust="0"/>
    <p:restoredTop sz="94660"/>
  </p:normalViewPr>
  <p:slideViewPr>
    <p:cSldViewPr snapToGrid="0">
      <p:cViewPr>
        <p:scale>
          <a:sx n="133" d="100"/>
          <a:sy n="133" d="100"/>
        </p:scale>
        <p:origin x="124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CCE1-F6D8-4447-B4DD-D33F0C660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2C5B5-108B-448D-8D24-1C798F63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C0EBC-A31C-4C2B-AEAA-B1F5892F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DDD2-9591-42EE-A2DD-49C249ADF44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6666A-375A-4687-9580-EE78410C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58DAD-B101-4B7B-8231-92468755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129-A058-4DED-99C5-AEBC5505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4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E7CD-F625-450B-AEAD-EAA60E30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71736-D745-4B0F-B0C9-46E572B7B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C1052-37A0-417B-9552-D48F467C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DDD2-9591-42EE-A2DD-49C249ADF44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D6C2C-7EFE-4AEA-B13B-225E436F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F2763-A6A3-4C7A-9A67-FD9B54AF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129-A058-4DED-99C5-AEBC5505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8BAEA-E8D8-4496-BBFF-4FDBFEBE8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0C038-7A4E-4042-A657-6AA7903C9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DCCF4-0A05-4960-A495-47578916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DDD2-9591-42EE-A2DD-49C249ADF44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DDC7E-4F96-47B2-84BC-520B77C4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16667-19B1-4137-B9A0-0DAAD5D0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129-A058-4DED-99C5-AEBC5505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27AB-AB0F-45E1-98A5-3D09F2F3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AE9F-BF9A-4EBB-A02B-47DB7114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AC0E-E043-4633-A5AC-24C4D32F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DDD2-9591-42EE-A2DD-49C249ADF44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4E001-4936-4013-8588-C8E24334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16B4C-8C9E-4D5B-9E41-13ECCAC7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129-A058-4DED-99C5-AEBC5505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E89E-5245-4D8B-A8A2-CA7728DE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BB447-F6EF-4533-AD5D-A97B4A27B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45E3-889B-4625-B63C-93B4D81E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DDD2-9591-42EE-A2DD-49C249ADF44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1BE8E-EC2C-433B-A788-7F319B06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E101D-EEBD-4B59-8C69-DA6C4D0B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129-A058-4DED-99C5-AEBC5505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7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E708-AC0C-4B44-A6ED-0088D58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9BED-C72E-4D19-A8B7-A97D8AD3D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AFC6B-4120-40D5-B733-8331BB2E5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3A83-D5C8-4E37-AC43-2641DE2A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DDD2-9591-42EE-A2DD-49C249ADF44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31B85-845F-4433-A518-F8ABC702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5F36B-8D04-45D8-8694-C620BD92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129-A058-4DED-99C5-AEBC5505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1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877-6BC7-46F2-BDBC-40B15B31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5904-0103-47F9-A288-D9933705D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A83F9-353C-4DE2-97C7-2828E8AA1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3751F-9609-48A5-874A-1F933FA79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0AF66-C092-42C5-93BF-E5A52DBFB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3A7C0-2AA4-41E6-AD5E-B6DCF152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DDD2-9591-42EE-A2DD-49C249ADF44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5E611-BCB2-48B3-A7CF-D58ABA94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7827C-BD70-4D85-8DB5-FE52FF0A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129-A058-4DED-99C5-AEBC5505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DCCF-48D5-40B9-8DDD-63A5DA3B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40EA7-8DC9-442C-8AC7-10F6FB89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DDD2-9591-42EE-A2DD-49C249ADF44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A63B0-0E6C-4D25-B551-C8C36F93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21175-A5A4-4C40-B1E7-EB4401AA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129-A058-4DED-99C5-AEBC5505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4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F62DC-5B4D-4E8D-BEE9-919335A9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DDD2-9591-42EE-A2DD-49C249ADF44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8CE96-6A76-45FC-8E1C-6F6CC1DB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E3362-FE6F-4BAD-A933-C0808007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129-A058-4DED-99C5-AEBC5505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1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DC2F-5BDF-41F7-AEB7-55516190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5C1DA-7FDF-44A1-9F62-FB59F13B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CB0E5-3698-4B2F-A603-14A553A5D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90EBF-D0F6-4E11-A5A3-C453BAE4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DDD2-9591-42EE-A2DD-49C249ADF44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E8F3D-F2EB-4DB8-8BDA-B59995B7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A72D5-961A-4279-BF6D-65C41A9E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129-A058-4DED-99C5-AEBC5505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3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8FCC-F2D9-48CE-A8D2-5EB119D6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CB3D6-25A6-4BBA-8EE2-7E5365CB7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EB6AB-CD1A-4DA5-988B-DAFFBEAA5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8DFBB-D20B-4E64-8B35-3C184BCD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DDD2-9591-42EE-A2DD-49C249ADF44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77434-E796-403B-A346-EA66E323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1839C-A923-41A7-BEE6-C71E7A2F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129-A058-4DED-99C5-AEBC5505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5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6230E-9785-4C4B-9391-ED874B98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40616-C2D6-42C1-8E79-E0B0CFE0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8653-3EBC-4F1B-ABC2-6CDDC73B7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4DDD2-9591-42EE-A2DD-49C249ADF44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054E5-0CE0-43B2-946F-CDB217194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EE644-6C67-4FC7-BAFD-B061F5C8D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4129-A058-4DED-99C5-AEBC5505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0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02EA6F12-59CD-485B-A7B2-6F3B4BD1A4F7}"/>
              </a:ext>
            </a:extLst>
          </p:cNvPr>
          <p:cNvSpPr/>
          <p:nvPr/>
        </p:nvSpPr>
        <p:spPr>
          <a:xfrm>
            <a:off x="8611620" y="722"/>
            <a:ext cx="4351586" cy="50286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12CE880-EF63-4B3A-AFD3-92DBF8A9ABA9}"/>
              </a:ext>
            </a:extLst>
          </p:cNvPr>
          <p:cNvSpPr/>
          <p:nvPr/>
        </p:nvSpPr>
        <p:spPr>
          <a:xfrm>
            <a:off x="8700" y="3807113"/>
            <a:ext cx="8636690" cy="1238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AC828B9-451A-4D78-AC03-B7848607AFB5}"/>
              </a:ext>
            </a:extLst>
          </p:cNvPr>
          <p:cNvSpPr/>
          <p:nvPr/>
        </p:nvSpPr>
        <p:spPr>
          <a:xfrm>
            <a:off x="-12668" y="2882694"/>
            <a:ext cx="8636690" cy="9272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778E314-D40A-497D-97E9-4E8A1E519307}"/>
              </a:ext>
            </a:extLst>
          </p:cNvPr>
          <p:cNvSpPr/>
          <p:nvPr/>
        </p:nvSpPr>
        <p:spPr>
          <a:xfrm>
            <a:off x="0" y="3314"/>
            <a:ext cx="8596635" cy="28831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B0A71A-5B4C-4710-99EB-B7BFEFE82123}"/>
              </a:ext>
            </a:extLst>
          </p:cNvPr>
          <p:cNvCxnSpPr>
            <a:cxnSpLocks/>
          </p:cNvCxnSpPr>
          <p:nvPr/>
        </p:nvCxnSpPr>
        <p:spPr>
          <a:xfrm flipV="1">
            <a:off x="1628971" y="5054005"/>
            <a:ext cx="10608819" cy="166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13C554-7A76-4296-8938-52238A03BC40}"/>
              </a:ext>
            </a:extLst>
          </p:cNvPr>
          <p:cNvCxnSpPr>
            <a:cxnSpLocks/>
          </p:cNvCxnSpPr>
          <p:nvPr/>
        </p:nvCxnSpPr>
        <p:spPr>
          <a:xfrm>
            <a:off x="8636693" y="3315"/>
            <a:ext cx="12440" cy="504180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24A495-D371-40F7-8761-42BEF9405572}"/>
              </a:ext>
            </a:extLst>
          </p:cNvPr>
          <p:cNvSpPr txBox="1"/>
          <p:nvPr/>
        </p:nvSpPr>
        <p:spPr>
          <a:xfrm>
            <a:off x="6448141" y="5073817"/>
            <a:ext cx="4992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First observed Rx for target or comparator drug or drug-class</a:t>
            </a:r>
            <a:endParaRPr lang="en-US" sz="1400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00741D-831C-4946-8506-EB520EFBDEC3}"/>
              </a:ext>
            </a:extLst>
          </p:cNvPr>
          <p:cNvCxnSpPr>
            <a:cxnSpLocks/>
          </p:cNvCxnSpPr>
          <p:nvPr/>
        </p:nvCxnSpPr>
        <p:spPr>
          <a:xfrm flipH="1" flipV="1">
            <a:off x="1482575" y="1464384"/>
            <a:ext cx="7119904" cy="1775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30E8BE-C04C-47C3-B907-E08C91091D89}"/>
              </a:ext>
            </a:extLst>
          </p:cNvPr>
          <p:cNvSpPr txBox="1"/>
          <p:nvPr/>
        </p:nvSpPr>
        <p:spPr>
          <a:xfrm>
            <a:off x="1490199" y="608820"/>
            <a:ext cx="7164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≥1 T2DM Dx and no type 1 or secondary diabetes Dx</a:t>
            </a:r>
          </a:p>
          <a:p>
            <a:pPr algn="r"/>
            <a:endParaRPr lang="en-US" sz="400" dirty="0"/>
          </a:p>
          <a:p>
            <a:pPr algn="r"/>
            <a:r>
              <a:rPr lang="en-US" sz="1400" i="1" dirty="0"/>
              <a:t>Any time prior to 0 days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F65B3F-33FD-4B6C-ABA8-3A9F5D194843}"/>
              </a:ext>
            </a:extLst>
          </p:cNvPr>
          <p:cNvSpPr/>
          <p:nvPr/>
        </p:nvSpPr>
        <p:spPr>
          <a:xfrm>
            <a:off x="8676172" y="2425653"/>
            <a:ext cx="41444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</a:rPr>
              <a:t>Censoring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</a:rPr>
              <a:t>  Intent-to-treat: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 data disenrollment, death, outcome-   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  of-interest (above) 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</a:rPr>
              <a:t>  On-treatment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: +Rx discontinuation (+/- escalation)</a:t>
            </a:r>
          </a:p>
          <a:p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338EA2-B7BF-4A3F-B285-47929E2BC50D}"/>
              </a:ext>
            </a:extLst>
          </p:cNvPr>
          <p:cNvCxnSpPr>
            <a:cxnSpLocks/>
          </p:cNvCxnSpPr>
          <p:nvPr/>
        </p:nvCxnSpPr>
        <p:spPr>
          <a:xfrm flipH="1">
            <a:off x="8748879" y="4537409"/>
            <a:ext cx="34889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8955BB5-563E-40B1-8C91-CE872926519A}"/>
              </a:ext>
            </a:extLst>
          </p:cNvPr>
          <p:cNvSpPr txBox="1"/>
          <p:nvPr/>
        </p:nvSpPr>
        <p:spPr>
          <a:xfrm>
            <a:off x="8748875" y="4243243"/>
            <a:ext cx="274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Follow-up</a:t>
            </a:r>
          </a:p>
          <a:p>
            <a:endParaRPr lang="en-US" sz="400" dirty="0"/>
          </a:p>
          <a:p>
            <a:r>
              <a:rPr lang="en-US" sz="1400" i="1" dirty="0"/>
              <a:t>+1 to end of data availability </a:t>
            </a:r>
            <a:endParaRPr lang="en-US" sz="1100" i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A418EB-FE9E-4F1E-B374-68FE13793B49}"/>
              </a:ext>
            </a:extLst>
          </p:cNvPr>
          <p:cNvSpPr txBox="1"/>
          <p:nvPr/>
        </p:nvSpPr>
        <p:spPr>
          <a:xfrm>
            <a:off x="4237596" y="2946289"/>
            <a:ext cx="442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* No observed Rx for any other antihyperglycemic agent</a:t>
            </a:r>
          </a:p>
          <a:p>
            <a:pPr algn="r"/>
            <a:endParaRPr lang="en-US" sz="400" dirty="0"/>
          </a:p>
          <a:p>
            <a:pPr algn="r"/>
            <a:r>
              <a:rPr lang="en-US" sz="1400" i="1" dirty="0"/>
              <a:t>Any time prior to 0 days</a:t>
            </a:r>
            <a:endParaRPr lang="en-US" sz="1100" i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205DAB3-3AF7-47DA-8C17-8D2E27F9467E}"/>
              </a:ext>
            </a:extLst>
          </p:cNvPr>
          <p:cNvCxnSpPr>
            <a:cxnSpLocks/>
          </p:cNvCxnSpPr>
          <p:nvPr/>
        </p:nvCxnSpPr>
        <p:spPr>
          <a:xfrm flipH="1">
            <a:off x="1491271" y="4251949"/>
            <a:ext cx="709327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9DFDF28-C4C2-4C79-A528-036353FE86DD}"/>
              </a:ext>
            </a:extLst>
          </p:cNvPr>
          <p:cNvSpPr txBox="1"/>
          <p:nvPr/>
        </p:nvSpPr>
        <p:spPr>
          <a:xfrm>
            <a:off x="1233823" y="3953050"/>
            <a:ext cx="742173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Covariate assessment: conditions, drugs, procedures, measurements, devices, and observations </a:t>
            </a:r>
          </a:p>
          <a:p>
            <a:pPr algn="r"/>
            <a:endParaRPr lang="en-US" sz="400" dirty="0"/>
          </a:p>
          <a:p>
            <a:pPr algn="r"/>
            <a:endParaRPr lang="en-US" sz="1100" i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2F19A8C-5806-4280-91E7-36EBA4749B3D}"/>
              </a:ext>
            </a:extLst>
          </p:cNvPr>
          <p:cNvSpPr txBox="1"/>
          <p:nvPr/>
        </p:nvSpPr>
        <p:spPr>
          <a:xfrm>
            <a:off x="-1258484" y="4206232"/>
            <a:ext cx="5308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Any time prior to 0 days</a:t>
            </a:r>
            <a:endParaRPr lang="en-US" sz="1100" i="1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63C6381-214A-4138-A7D2-81F9B9015873}"/>
              </a:ext>
            </a:extLst>
          </p:cNvPr>
          <p:cNvCxnSpPr>
            <a:cxnSpLocks/>
          </p:cNvCxnSpPr>
          <p:nvPr/>
        </p:nvCxnSpPr>
        <p:spPr>
          <a:xfrm flipH="1">
            <a:off x="4136627" y="4360121"/>
            <a:ext cx="441857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68A0295-556B-46C6-8544-6E84B4212FE5}"/>
              </a:ext>
            </a:extLst>
          </p:cNvPr>
          <p:cNvSpPr txBox="1"/>
          <p:nvPr/>
        </p:nvSpPr>
        <p:spPr>
          <a:xfrm>
            <a:off x="6961471" y="4438753"/>
            <a:ext cx="163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-180 to 0 days</a:t>
            </a:r>
            <a:endParaRPr lang="en-US" sz="1100" i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A864BE-0B7C-4BE9-86D7-E93152554F7B}"/>
              </a:ext>
            </a:extLst>
          </p:cNvPr>
          <p:cNvSpPr txBox="1"/>
          <p:nvPr/>
        </p:nvSpPr>
        <p:spPr>
          <a:xfrm>
            <a:off x="3293618" y="1167981"/>
            <a:ext cx="5353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No observed history of the outcome</a:t>
            </a:r>
          </a:p>
          <a:p>
            <a:pPr algn="r"/>
            <a:endParaRPr lang="en-US" sz="400" dirty="0"/>
          </a:p>
          <a:p>
            <a:pPr algn="r"/>
            <a:r>
              <a:rPr lang="en-US" sz="1400" i="1" dirty="0"/>
              <a:t>Any time prior to 0 days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3B2044-152C-43C6-BCDC-6028341C71FE}"/>
              </a:ext>
            </a:extLst>
          </p:cNvPr>
          <p:cNvCxnSpPr>
            <a:cxnSpLocks/>
          </p:cNvCxnSpPr>
          <p:nvPr/>
        </p:nvCxnSpPr>
        <p:spPr>
          <a:xfrm flipH="1" flipV="1">
            <a:off x="1484055" y="901432"/>
            <a:ext cx="7119904" cy="1775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07EAD74-36CF-4F6D-B8DD-4EE35289ED4F}"/>
              </a:ext>
            </a:extLst>
          </p:cNvPr>
          <p:cNvCxnSpPr>
            <a:cxnSpLocks/>
            <a:endCxn id="93" idx="1"/>
          </p:cNvCxnSpPr>
          <p:nvPr/>
        </p:nvCxnSpPr>
        <p:spPr>
          <a:xfrm flipH="1" flipV="1">
            <a:off x="4136627" y="335616"/>
            <a:ext cx="4465852" cy="651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05D22C6-508A-4AB9-AC33-FEDD2AA08BB3}"/>
              </a:ext>
            </a:extLst>
          </p:cNvPr>
          <p:cNvSpPr txBox="1"/>
          <p:nvPr/>
        </p:nvSpPr>
        <p:spPr>
          <a:xfrm>
            <a:off x="4136627" y="43228"/>
            <a:ext cx="4510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Prior data source enrollment</a:t>
            </a:r>
          </a:p>
          <a:p>
            <a:pPr algn="r"/>
            <a:endParaRPr lang="en-US" sz="400" dirty="0"/>
          </a:p>
          <a:p>
            <a:pPr algn="r"/>
            <a:r>
              <a:rPr lang="en-US" sz="1400" i="1" dirty="0"/>
              <a:t>≥365 days </a:t>
            </a:r>
            <a:endParaRPr lang="en-US" sz="11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5DDA569-E825-4593-A09B-00E91BD48ECD}"/>
              </a:ext>
            </a:extLst>
          </p:cNvPr>
          <p:cNvSpPr txBox="1"/>
          <p:nvPr/>
        </p:nvSpPr>
        <p:spPr>
          <a:xfrm>
            <a:off x="2569677" y="3215713"/>
            <a:ext cx="4851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 Except metformin and insulin (with stakeholder input)</a:t>
            </a:r>
            <a:endParaRPr lang="en-US" sz="1100" i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3AEF3C3-323A-4232-BD0F-1922B6F7809C}"/>
              </a:ext>
            </a:extLst>
          </p:cNvPr>
          <p:cNvSpPr txBox="1"/>
          <p:nvPr/>
        </p:nvSpPr>
        <p:spPr>
          <a:xfrm>
            <a:off x="26525" y="448644"/>
            <a:ext cx="138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Eligibility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8044120-8B9A-4F99-87FF-7C99C128F094}"/>
              </a:ext>
            </a:extLst>
          </p:cNvPr>
          <p:cNvSpPr txBox="1"/>
          <p:nvPr/>
        </p:nvSpPr>
        <p:spPr>
          <a:xfrm>
            <a:off x="-11674" y="2828911"/>
            <a:ext cx="141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Exposure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F3226F7-EDCC-4253-8AAB-DA59481BFC28}"/>
              </a:ext>
            </a:extLst>
          </p:cNvPr>
          <p:cNvSpPr txBox="1"/>
          <p:nvPr/>
        </p:nvSpPr>
        <p:spPr>
          <a:xfrm>
            <a:off x="-48009" y="4273916"/>
            <a:ext cx="237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Adjustment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73E4957-4E92-41BC-B159-F36E304F821B}"/>
              </a:ext>
            </a:extLst>
          </p:cNvPr>
          <p:cNvSpPr/>
          <p:nvPr/>
        </p:nvSpPr>
        <p:spPr>
          <a:xfrm>
            <a:off x="-60848" y="3249226"/>
            <a:ext cx="27632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 (DPP4Is, GLP1RAs, SGLT2Is, SUs)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F820AD-3E1E-4FA9-B035-9FFBEF75BCF3}"/>
              </a:ext>
            </a:extLst>
          </p:cNvPr>
          <p:cNvSpPr/>
          <p:nvPr/>
        </p:nvSpPr>
        <p:spPr>
          <a:xfrm>
            <a:off x="-60849" y="4680044"/>
            <a:ext cx="8384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(Propensity score matching/stratification with large-scale cohort balance and empirical equipoise diagnostics)</a:t>
            </a:r>
            <a:endParaRPr 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B31029-0928-450F-957D-15B2C2020C7B}"/>
              </a:ext>
            </a:extLst>
          </p:cNvPr>
          <p:cNvSpPr txBox="1"/>
          <p:nvPr/>
        </p:nvSpPr>
        <p:spPr>
          <a:xfrm>
            <a:off x="10168139" y="-30451"/>
            <a:ext cx="261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Outcomes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3112CD0-9142-44B7-A435-9C2D2967CCC5}"/>
              </a:ext>
            </a:extLst>
          </p:cNvPr>
          <p:cNvSpPr/>
          <p:nvPr/>
        </p:nvSpPr>
        <p:spPr>
          <a:xfrm>
            <a:off x="9343927" y="268741"/>
            <a:ext cx="34918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(Cardiovascular events and safety)</a:t>
            </a:r>
            <a:endParaRPr lang="en-US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554BDD-7CD0-41C0-B973-9511519A5C60}"/>
              </a:ext>
            </a:extLst>
          </p:cNvPr>
          <p:cNvCxnSpPr>
            <a:cxnSpLocks/>
          </p:cNvCxnSpPr>
          <p:nvPr/>
        </p:nvCxnSpPr>
        <p:spPr>
          <a:xfrm flipH="1">
            <a:off x="6531064" y="4460199"/>
            <a:ext cx="2024140" cy="236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3772331-F592-4432-943C-D10645DD5BDC}"/>
              </a:ext>
            </a:extLst>
          </p:cNvPr>
          <p:cNvSpPr/>
          <p:nvPr/>
        </p:nvSpPr>
        <p:spPr>
          <a:xfrm>
            <a:off x="8668145" y="986491"/>
            <a:ext cx="3513724" cy="106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</a:rPr>
              <a:t>●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3- / 4-point MACE</a:t>
            </a:r>
          </a:p>
          <a:p>
            <a:pPr>
              <a:spcAft>
                <a:spcPts val="30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</a:rPr>
              <a:t>●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Individual CV events, revascularization, etc.</a:t>
            </a:r>
          </a:p>
          <a:p>
            <a:pPr>
              <a:spcAft>
                <a:spcPts val="30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</a:rPr>
              <a:t>●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Hypoglycemia, UTI, cancer</a:t>
            </a:r>
          </a:p>
          <a:p>
            <a:pPr>
              <a:spcAft>
                <a:spcPts val="30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</a:rPr>
              <a:t>●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Many patient-centered safety outcomes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904DE6-506B-9B4D-AA65-F684291340B9}"/>
              </a:ext>
            </a:extLst>
          </p:cNvPr>
          <p:cNvSpPr txBox="1"/>
          <p:nvPr/>
        </p:nvSpPr>
        <p:spPr>
          <a:xfrm>
            <a:off x="1494406" y="1733390"/>
            <a:ext cx="7164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* ≥1 - 3 months of metformin Rx</a:t>
            </a:r>
          </a:p>
          <a:p>
            <a:pPr algn="r"/>
            <a:endParaRPr lang="en-US" sz="400" dirty="0"/>
          </a:p>
          <a:p>
            <a:pPr algn="r"/>
            <a:r>
              <a:rPr lang="en-US" sz="1400" i="1" dirty="0"/>
              <a:t>Any time prior to 0 days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597CF8E-B2B2-0D4C-BD23-CA9211FF7817}"/>
              </a:ext>
            </a:extLst>
          </p:cNvPr>
          <p:cNvCxnSpPr>
            <a:cxnSpLocks/>
          </p:cNvCxnSpPr>
          <p:nvPr/>
        </p:nvCxnSpPr>
        <p:spPr>
          <a:xfrm flipH="1" flipV="1">
            <a:off x="1449576" y="2018512"/>
            <a:ext cx="7119904" cy="1775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0AFE30-A46C-294D-96B7-ECDF2770851C}"/>
              </a:ext>
            </a:extLst>
          </p:cNvPr>
          <p:cNvSpPr txBox="1"/>
          <p:nvPr/>
        </p:nvSpPr>
        <p:spPr>
          <a:xfrm>
            <a:off x="2702365" y="1993904"/>
            <a:ext cx="398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 Stakeholder experiences to refine prior duration</a:t>
            </a:r>
            <a:endParaRPr lang="en-US" sz="1100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5B9D8C-4260-7444-BF5E-893C8DC4A0D1}"/>
              </a:ext>
            </a:extLst>
          </p:cNvPr>
          <p:cNvCxnSpPr>
            <a:cxnSpLocks/>
          </p:cNvCxnSpPr>
          <p:nvPr/>
        </p:nvCxnSpPr>
        <p:spPr>
          <a:xfrm flipH="1" flipV="1">
            <a:off x="1421723" y="3233227"/>
            <a:ext cx="7119904" cy="1775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D8016A-D255-5747-8467-2232126D3ADD}"/>
              </a:ext>
            </a:extLst>
          </p:cNvPr>
          <p:cNvSpPr txBox="1"/>
          <p:nvPr/>
        </p:nvSpPr>
        <p:spPr>
          <a:xfrm>
            <a:off x="1480130" y="2285061"/>
            <a:ext cx="7164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Subgroup inclusion criteria: age, gender, race, cardiovascular risk, renal impairment </a:t>
            </a:r>
          </a:p>
          <a:p>
            <a:pPr algn="r"/>
            <a:endParaRPr lang="en-US" sz="400" dirty="0"/>
          </a:p>
          <a:p>
            <a:pPr algn="r"/>
            <a:r>
              <a:rPr lang="en-US" sz="1400" i="1" dirty="0"/>
              <a:t>Any time prior to 0 days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E92C19-B6F6-9140-B0DD-45908EC7D146}"/>
              </a:ext>
            </a:extLst>
          </p:cNvPr>
          <p:cNvCxnSpPr>
            <a:cxnSpLocks/>
          </p:cNvCxnSpPr>
          <p:nvPr/>
        </p:nvCxnSpPr>
        <p:spPr>
          <a:xfrm flipH="1" flipV="1">
            <a:off x="1435300" y="2570183"/>
            <a:ext cx="7119904" cy="1775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9E9F1B9-2242-E344-90E4-6B79098A6DB8}"/>
              </a:ext>
            </a:extLst>
          </p:cNvPr>
          <p:cNvSpPr txBox="1"/>
          <p:nvPr/>
        </p:nvSpPr>
        <p:spPr>
          <a:xfrm>
            <a:off x="354492" y="2370128"/>
            <a:ext cx="964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Heterogeneity</a:t>
            </a:r>
          </a:p>
          <a:p>
            <a:pPr algn="ctr"/>
            <a:r>
              <a:rPr lang="en-US" sz="1000" b="1" dirty="0"/>
              <a:t> trial only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F47023-AB75-7849-8955-EB6953F03E85}"/>
              </a:ext>
            </a:extLst>
          </p:cNvPr>
          <p:cNvSpPr txBox="1"/>
          <p:nvPr/>
        </p:nvSpPr>
        <p:spPr>
          <a:xfrm>
            <a:off x="0" y="3545554"/>
            <a:ext cx="725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 class / 6 comparisons (</a:t>
            </a:r>
            <a:r>
              <a:rPr lang="en-US" sz="1000" b="1" dirty="0"/>
              <a:t>Class-vs-Class  and Heterogeneity Trial</a:t>
            </a:r>
            <a:r>
              <a:rPr lang="en-US" sz="1000" dirty="0"/>
              <a:t>); 22 drugs / 231 comparisons (</a:t>
            </a:r>
            <a:r>
              <a:rPr lang="en-US" sz="1000" b="1" dirty="0"/>
              <a:t>Drug-vs-Drug and Heterogeneity Trial)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1F3724-8C2C-BD4D-895B-B225B6411D74}"/>
              </a:ext>
            </a:extLst>
          </p:cNvPr>
          <p:cNvSpPr txBox="1"/>
          <p:nvPr/>
        </p:nvSpPr>
        <p:spPr>
          <a:xfrm>
            <a:off x="4811663" y="4312956"/>
            <a:ext cx="163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-365 to 0 days</a:t>
            </a:r>
            <a:endParaRPr lang="en-US" sz="1100" i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FDA432C-2A06-814F-A8E5-B8E1898B5B9E}"/>
              </a:ext>
            </a:extLst>
          </p:cNvPr>
          <p:cNvSpPr/>
          <p:nvPr/>
        </p:nvSpPr>
        <p:spPr>
          <a:xfrm>
            <a:off x="8683347" y="3483690"/>
            <a:ext cx="41444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</a:rPr>
              <a:t>Calibration for residual systematic error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</a:rPr>
              <a:t>●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Up to 100 negative control (falsification) outcomes</a:t>
            </a:r>
          </a:p>
          <a:p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94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6807</TotalTime>
  <Words>282</Words>
  <Application>Microsoft Macintosh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Conover, Mitchell [JRDUS]</dc:creator>
  <cp:lastModifiedBy>Marc Suchard</cp:lastModifiedBy>
  <cp:revision>51</cp:revision>
  <cp:lastPrinted>2020-08-14T00:52:17Z</cp:lastPrinted>
  <dcterms:created xsi:type="dcterms:W3CDTF">2020-04-09T17:10:35Z</dcterms:created>
  <dcterms:modified xsi:type="dcterms:W3CDTF">2020-08-14T00:54:16Z</dcterms:modified>
</cp:coreProperties>
</file>