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5720000" cy="32004000"/>
  <p:notesSz cx="14224000" cy="20104100"/>
  <p:defaultTextStyle>
    <a:defPPr>
      <a:defRPr lang="en-US"/>
    </a:defPPr>
    <a:lvl1pPr marL="0" algn="l" defTabSz="2045845" rtl="0" eaLnBrk="1" latinLnBrk="0" hangingPunct="1">
      <a:defRPr sz="4028" kern="1200">
        <a:solidFill>
          <a:schemeClr val="tx1"/>
        </a:solidFill>
        <a:latin typeface="+mn-lt"/>
        <a:ea typeface="+mn-ea"/>
        <a:cs typeface="+mn-cs"/>
      </a:defRPr>
    </a:lvl1pPr>
    <a:lvl2pPr marL="1022922" algn="l" defTabSz="2045845" rtl="0" eaLnBrk="1" latinLnBrk="0" hangingPunct="1">
      <a:defRPr sz="4028" kern="1200">
        <a:solidFill>
          <a:schemeClr val="tx1"/>
        </a:solidFill>
        <a:latin typeface="+mn-lt"/>
        <a:ea typeface="+mn-ea"/>
        <a:cs typeface="+mn-cs"/>
      </a:defRPr>
    </a:lvl2pPr>
    <a:lvl3pPr marL="2045845" algn="l" defTabSz="2045845" rtl="0" eaLnBrk="1" latinLnBrk="0" hangingPunct="1">
      <a:defRPr sz="4028" kern="1200">
        <a:solidFill>
          <a:schemeClr val="tx1"/>
        </a:solidFill>
        <a:latin typeface="+mn-lt"/>
        <a:ea typeface="+mn-ea"/>
        <a:cs typeface="+mn-cs"/>
      </a:defRPr>
    </a:lvl3pPr>
    <a:lvl4pPr marL="3068767" algn="l" defTabSz="2045845" rtl="0" eaLnBrk="1" latinLnBrk="0" hangingPunct="1">
      <a:defRPr sz="4028" kern="1200">
        <a:solidFill>
          <a:schemeClr val="tx1"/>
        </a:solidFill>
        <a:latin typeface="+mn-lt"/>
        <a:ea typeface="+mn-ea"/>
        <a:cs typeface="+mn-cs"/>
      </a:defRPr>
    </a:lvl4pPr>
    <a:lvl5pPr marL="4091689" algn="l" defTabSz="2045845" rtl="0" eaLnBrk="1" latinLnBrk="0" hangingPunct="1">
      <a:defRPr sz="4028" kern="1200">
        <a:solidFill>
          <a:schemeClr val="tx1"/>
        </a:solidFill>
        <a:latin typeface="+mn-lt"/>
        <a:ea typeface="+mn-ea"/>
        <a:cs typeface="+mn-cs"/>
      </a:defRPr>
    </a:lvl5pPr>
    <a:lvl6pPr marL="5114612" algn="l" defTabSz="2045845" rtl="0" eaLnBrk="1" latinLnBrk="0" hangingPunct="1">
      <a:defRPr sz="4028" kern="1200">
        <a:solidFill>
          <a:schemeClr val="tx1"/>
        </a:solidFill>
        <a:latin typeface="+mn-lt"/>
        <a:ea typeface="+mn-ea"/>
        <a:cs typeface="+mn-cs"/>
      </a:defRPr>
    </a:lvl6pPr>
    <a:lvl7pPr marL="6137534" algn="l" defTabSz="2045845" rtl="0" eaLnBrk="1" latinLnBrk="0" hangingPunct="1">
      <a:defRPr sz="4028" kern="1200">
        <a:solidFill>
          <a:schemeClr val="tx1"/>
        </a:solidFill>
        <a:latin typeface="+mn-lt"/>
        <a:ea typeface="+mn-ea"/>
        <a:cs typeface="+mn-cs"/>
      </a:defRPr>
    </a:lvl7pPr>
    <a:lvl8pPr marL="7160456" algn="l" defTabSz="2045845" rtl="0" eaLnBrk="1" latinLnBrk="0" hangingPunct="1">
      <a:defRPr sz="4028" kern="1200">
        <a:solidFill>
          <a:schemeClr val="tx1"/>
        </a:solidFill>
        <a:latin typeface="+mn-lt"/>
        <a:ea typeface="+mn-ea"/>
        <a:cs typeface="+mn-cs"/>
      </a:defRPr>
    </a:lvl8pPr>
    <a:lvl9pPr marL="8183379" algn="l" defTabSz="2045845" rtl="0" eaLnBrk="1" latinLnBrk="0" hangingPunct="1">
      <a:defRPr sz="402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85" userDrawn="1">
          <p15:clr>
            <a:srgbClr val="A4A3A4"/>
          </p15:clr>
        </p15:guide>
        <p15:guide id="2" pos="6943"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3B6B71-AE4A-4269-597D-166731C50D82}" name="Gilbert, James [JANUS]" initials="JG" userId="S::JGilber2@its.jnj.com::bbc5e237-32cb-4dcc-a887-1cc1f72597c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aquerre, Sylvie [JRDUS]" initials="LS[" lastIdx="13" clrIdx="0">
    <p:extLst>
      <p:ext uri="{19B8F6BF-5375-455C-9EA6-DF929625EA0E}">
        <p15:presenceInfo xmlns:p15="http://schemas.microsoft.com/office/powerpoint/2012/main" userId="S-1-5-21-1614895754-2146847981-1606980848-1231872" providerId="AD"/>
      </p:ext>
    </p:extLst>
  </p:cmAuthor>
  <p:cmAuthor id="2" name="Laquerre, Sylvie [JRDUS]" initials="LS[ [2]" lastIdx="7" clrIdx="1">
    <p:extLst>
      <p:ext uri="{19B8F6BF-5375-455C-9EA6-DF929625EA0E}">
        <p15:presenceInfo xmlns:p15="http://schemas.microsoft.com/office/powerpoint/2012/main" userId="S::slaquerr@its.jnj.com::b4cd1717-15f7-441a-9e23-79c99abd77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421" autoAdjust="0"/>
    <p:restoredTop sz="96629" autoAdjust="0"/>
  </p:normalViewPr>
  <p:slideViewPr>
    <p:cSldViewPr>
      <p:cViewPr>
        <p:scale>
          <a:sx n="30" d="100"/>
          <a:sy n="30" d="100"/>
        </p:scale>
        <p:origin x="16" y="-1080"/>
      </p:cViewPr>
      <p:guideLst>
        <p:guide orient="horz" pos="4585"/>
        <p:guide pos="69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Elena   [JRDUS]" userId="3a2aef5f-36da-4087-bded-ca8f33c6a0f3" providerId="ADAL" clId="{9D41C43B-480C-4AED-8BE3-9E3B012F5EF5}"/>
    <pc:docChg chg="modSld">
      <pc:chgData name="Wang, Elena   [JRDUS]" userId="3a2aef5f-36da-4087-bded-ca8f33c6a0f3" providerId="ADAL" clId="{9D41C43B-480C-4AED-8BE3-9E3B012F5EF5}" dt="2023-07-21T16:23:20.442" v="30" actId="20577"/>
      <pc:docMkLst>
        <pc:docMk/>
      </pc:docMkLst>
      <pc:sldChg chg="modSp mod delCm">
        <pc:chgData name="Wang, Elena   [JRDUS]" userId="3a2aef5f-36da-4087-bded-ca8f33c6a0f3" providerId="ADAL" clId="{9D41C43B-480C-4AED-8BE3-9E3B012F5EF5}" dt="2023-07-21T16:23:20.442" v="30" actId="20577"/>
        <pc:sldMkLst>
          <pc:docMk/>
          <pc:sldMk cId="0" sldId="256"/>
        </pc:sldMkLst>
        <pc:spChg chg="mod">
          <ac:chgData name="Wang, Elena   [JRDUS]" userId="3a2aef5f-36da-4087-bded-ca8f33c6a0f3" providerId="ADAL" clId="{9D41C43B-480C-4AED-8BE3-9E3B012F5EF5}" dt="2023-07-21T16:19:05.103" v="3" actId="1076"/>
          <ac:spMkLst>
            <pc:docMk/>
            <pc:sldMk cId="0" sldId="256"/>
            <ac:spMk id="93" creationId="{F6C8622A-A595-1960-00AE-E41BED6E2A09}"/>
          </ac:spMkLst>
        </pc:spChg>
        <pc:spChg chg="mod">
          <ac:chgData name="Wang, Elena   [JRDUS]" userId="3a2aef5f-36da-4087-bded-ca8f33c6a0f3" providerId="ADAL" clId="{9D41C43B-480C-4AED-8BE3-9E3B012F5EF5}" dt="2023-07-21T16:19:21.424" v="4" actId="14100"/>
          <ac:spMkLst>
            <pc:docMk/>
            <pc:sldMk cId="0" sldId="256"/>
            <ac:spMk id="94" creationId="{5274B026-9095-6EF8-F8B5-6DDE3CB672C0}"/>
          </ac:spMkLst>
        </pc:spChg>
        <pc:spChg chg="mod">
          <ac:chgData name="Wang, Elena   [JRDUS]" userId="3a2aef5f-36da-4087-bded-ca8f33c6a0f3" providerId="ADAL" clId="{9D41C43B-480C-4AED-8BE3-9E3B012F5EF5}" dt="2023-07-21T16:18:27.049" v="0" actId="1076"/>
          <ac:spMkLst>
            <pc:docMk/>
            <pc:sldMk cId="0" sldId="256"/>
            <ac:spMk id="129" creationId="{E4FB94C7-C01C-DA40-AE19-A806BEC2DA39}"/>
          </ac:spMkLst>
        </pc:spChg>
        <pc:spChg chg="mod">
          <ac:chgData name="Wang, Elena   [JRDUS]" userId="3a2aef5f-36da-4087-bded-ca8f33c6a0f3" providerId="ADAL" clId="{9D41C43B-480C-4AED-8BE3-9E3B012F5EF5}" dt="2023-07-21T16:18:47.191" v="2" actId="1076"/>
          <ac:spMkLst>
            <pc:docMk/>
            <pc:sldMk cId="0" sldId="256"/>
            <ac:spMk id="134" creationId="{A78AE917-18BF-F146-B017-AC4FE6C05D15}"/>
          </ac:spMkLst>
        </pc:spChg>
        <pc:spChg chg="mod">
          <ac:chgData name="Wang, Elena   [JRDUS]" userId="3a2aef5f-36da-4087-bded-ca8f33c6a0f3" providerId="ADAL" clId="{9D41C43B-480C-4AED-8BE3-9E3B012F5EF5}" dt="2023-07-21T16:23:20.442" v="30" actId="20577"/>
          <ac:spMkLst>
            <pc:docMk/>
            <pc:sldMk cId="0" sldId="256"/>
            <ac:spMk id="135" creationId="{28EAB6CA-8D92-4F36-A59F-108BEED160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642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56563" y="0"/>
            <a:ext cx="6164262" cy="1008063"/>
          </a:xfrm>
          <a:prstGeom prst="rect">
            <a:avLst/>
          </a:prstGeom>
        </p:spPr>
        <p:txBody>
          <a:bodyPr vert="horz" lIns="91440" tIns="45720" rIns="91440" bIns="45720" rtlCol="0"/>
          <a:lstStyle>
            <a:lvl1pPr algn="r">
              <a:defRPr sz="1200"/>
            </a:lvl1pPr>
          </a:lstStyle>
          <a:p>
            <a:fld id="{A0291294-12D5-D044-A6D6-997004B8D01C}" type="datetimeFigureOut">
              <a:rPr lang="en-US" smtClean="0"/>
              <a:t>7/21/2023</a:t>
            </a:fld>
            <a:endParaRPr lang="en-US"/>
          </a:p>
        </p:txBody>
      </p:sp>
      <p:sp>
        <p:nvSpPr>
          <p:cNvPr id="4" name="Slide Image Placeholder 3"/>
          <p:cNvSpPr>
            <a:spLocks noGrp="1" noRot="1" noChangeAspect="1"/>
          </p:cNvSpPr>
          <p:nvPr>
            <p:ph type="sldImg" idx="2"/>
          </p:nvPr>
        </p:nvSpPr>
        <p:spPr>
          <a:xfrm>
            <a:off x="2266950" y="2513013"/>
            <a:ext cx="96901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22400" y="9675813"/>
            <a:ext cx="113792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1642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56563" y="19096038"/>
            <a:ext cx="6164262" cy="1008062"/>
          </a:xfrm>
          <a:prstGeom prst="rect">
            <a:avLst/>
          </a:prstGeom>
        </p:spPr>
        <p:txBody>
          <a:bodyPr vert="horz" lIns="91440" tIns="45720" rIns="91440" bIns="45720" rtlCol="0" anchor="b"/>
          <a:lstStyle>
            <a:lvl1pPr algn="r">
              <a:defRPr sz="1200"/>
            </a:lvl1pPr>
          </a:lstStyle>
          <a:p>
            <a:fld id="{80023DDF-65FC-C947-B333-30568E3B5FB9}" type="slidenum">
              <a:rPr lang="en-US" smtClean="0"/>
              <a:t>‹#›</a:t>
            </a:fld>
            <a:endParaRPr lang="en-US"/>
          </a:p>
        </p:txBody>
      </p:sp>
    </p:spTree>
    <p:extLst>
      <p:ext uri="{BB962C8B-B14F-4D97-AF65-F5344CB8AC3E}">
        <p14:creationId xmlns:p14="http://schemas.microsoft.com/office/powerpoint/2010/main" val="428408271"/>
      </p:ext>
    </p:extLst>
  </p:cSld>
  <p:clrMap bg1="lt1" tx1="dk1" bg2="lt2" tx2="dk2" accent1="accent1" accent2="accent2" accent3="accent3" accent4="accent4" accent5="accent5" accent6="accent6" hlink="hlink" folHlink="folHlink"/>
  <p:notesStyle>
    <a:lvl1pPr marL="0" algn="l" defTabSz="2045845" rtl="0" eaLnBrk="1" latinLnBrk="0" hangingPunct="1">
      <a:defRPr sz="2685" kern="1200">
        <a:solidFill>
          <a:schemeClr val="tx1"/>
        </a:solidFill>
        <a:latin typeface="+mn-lt"/>
        <a:ea typeface="+mn-ea"/>
        <a:cs typeface="+mn-cs"/>
      </a:defRPr>
    </a:lvl1pPr>
    <a:lvl2pPr marL="1022922" algn="l" defTabSz="2045845" rtl="0" eaLnBrk="1" latinLnBrk="0" hangingPunct="1">
      <a:defRPr sz="2685" kern="1200">
        <a:solidFill>
          <a:schemeClr val="tx1"/>
        </a:solidFill>
        <a:latin typeface="+mn-lt"/>
        <a:ea typeface="+mn-ea"/>
        <a:cs typeface="+mn-cs"/>
      </a:defRPr>
    </a:lvl2pPr>
    <a:lvl3pPr marL="2045845" algn="l" defTabSz="2045845" rtl="0" eaLnBrk="1" latinLnBrk="0" hangingPunct="1">
      <a:defRPr sz="2685" kern="1200">
        <a:solidFill>
          <a:schemeClr val="tx1"/>
        </a:solidFill>
        <a:latin typeface="+mn-lt"/>
        <a:ea typeface="+mn-ea"/>
        <a:cs typeface="+mn-cs"/>
      </a:defRPr>
    </a:lvl3pPr>
    <a:lvl4pPr marL="3068767" algn="l" defTabSz="2045845" rtl="0" eaLnBrk="1" latinLnBrk="0" hangingPunct="1">
      <a:defRPr sz="2685" kern="1200">
        <a:solidFill>
          <a:schemeClr val="tx1"/>
        </a:solidFill>
        <a:latin typeface="+mn-lt"/>
        <a:ea typeface="+mn-ea"/>
        <a:cs typeface="+mn-cs"/>
      </a:defRPr>
    </a:lvl4pPr>
    <a:lvl5pPr marL="4091689" algn="l" defTabSz="2045845" rtl="0" eaLnBrk="1" latinLnBrk="0" hangingPunct="1">
      <a:defRPr sz="2685" kern="1200">
        <a:solidFill>
          <a:schemeClr val="tx1"/>
        </a:solidFill>
        <a:latin typeface="+mn-lt"/>
        <a:ea typeface="+mn-ea"/>
        <a:cs typeface="+mn-cs"/>
      </a:defRPr>
    </a:lvl5pPr>
    <a:lvl6pPr marL="5114612" algn="l" defTabSz="2045845" rtl="0" eaLnBrk="1" latinLnBrk="0" hangingPunct="1">
      <a:defRPr sz="2685" kern="1200">
        <a:solidFill>
          <a:schemeClr val="tx1"/>
        </a:solidFill>
        <a:latin typeface="+mn-lt"/>
        <a:ea typeface="+mn-ea"/>
        <a:cs typeface="+mn-cs"/>
      </a:defRPr>
    </a:lvl6pPr>
    <a:lvl7pPr marL="6137534" algn="l" defTabSz="2045845" rtl="0" eaLnBrk="1" latinLnBrk="0" hangingPunct="1">
      <a:defRPr sz="2685" kern="1200">
        <a:solidFill>
          <a:schemeClr val="tx1"/>
        </a:solidFill>
        <a:latin typeface="+mn-lt"/>
        <a:ea typeface="+mn-ea"/>
        <a:cs typeface="+mn-cs"/>
      </a:defRPr>
    </a:lvl7pPr>
    <a:lvl8pPr marL="7160456" algn="l" defTabSz="2045845" rtl="0" eaLnBrk="1" latinLnBrk="0" hangingPunct="1">
      <a:defRPr sz="2685" kern="1200">
        <a:solidFill>
          <a:schemeClr val="tx1"/>
        </a:solidFill>
        <a:latin typeface="+mn-lt"/>
        <a:ea typeface="+mn-ea"/>
        <a:cs typeface="+mn-cs"/>
      </a:defRPr>
    </a:lvl8pPr>
    <a:lvl9pPr marL="8183379" algn="l" defTabSz="2045845" rtl="0" eaLnBrk="1" latinLnBrk="0" hangingPunct="1">
      <a:defRPr sz="26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66950" y="2513013"/>
            <a:ext cx="9690100" cy="67849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23DDF-65FC-C947-B333-30568E3B5FB9}" type="slidenum">
              <a:rPr lang="en-US" smtClean="0"/>
              <a:t>1</a:t>
            </a:fld>
            <a:endParaRPr lang="en-US"/>
          </a:p>
        </p:txBody>
      </p:sp>
    </p:spTree>
    <p:extLst>
      <p:ext uri="{BB962C8B-B14F-4D97-AF65-F5344CB8AC3E}">
        <p14:creationId xmlns:p14="http://schemas.microsoft.com/office/powerpoint/2010/main" val="189262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9000" y="9921244"/>
            <a:ext cx="38862000"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6858000" y="17922244"/>
            <a:ext cx="32004000"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sz="half" idx="2"/>
          </p:nvPr>
        </p:nvSpPr>
        <p:spPr>
          <a:xfrm>
            <a:off x="2286000" y="7360924"/>
            <a:ext cx="19888200" cy="276999"/>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23545800" y="7360924"/>
            <a:ext cx="19888200" cy="276999"/>
          </a:xfrm>
          <a:prstGeom prst="rect">
            <a:avLst/>
          </a:prstGeom>
        </p:spPr>
        <p:txBody>
          <a:bodyPr wrap="square" lIns="0" tIns="0" rIns="0" bIns="0">
            <a:spAutoFit/>
          </a:bodyPr>
          <a:lstStyle>
            <a:lvl1pPr>
              <a:defRPr/>
            </a:lvl1pPr>
          </a:lstStyle>
          <a:p>
            <a:pPr lvl="0"/>
            <a:r>
              <a:rPr lang="en-US"/>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90773" y="537482"/>
            <a:ext cx="43531971" cy="180943"/>
          </a:xfrm>
          <a:custGeom>
            <a:avLst/>
            <a:gdLst/>
            <a:ahLst/>
            <a:cxnLst/>
            <a:rect l="l" t="t" r="r" b="b"/>
            <a:pathLst>
              <a:path w="13543280" h="113665">
                <a:moveTo>
                  <a:pt x="0" y="113486"/>
                </a:moveTo>
                <a:lnTo>
                  <a:pt x="13543086" y="113486"/>
                </a:lnTo>
                <a:lnTo>
                  <a:pt x="13543086" y="0"/>
                </a:lnTo>
                <a:lnTo>
                  <a:pt x="0" y="0"/>
                </a:lnTo>
                <a:lnTo>
                  <a:pt x="0" y="113486"/>
                </a:lnTo>
                <a:close/>
              </a:path>
            </a:pathLst>
          </a:custGeom>
          <a:solidFill>
            <a:srgbClr val="004680"/>
          </a:solidFill>
        </p:spPr>
        <p:txBody>
          <a:bodyPr wrap="square" lIns="0" tIns="0" rIns="0" bIns="0" rtlCol="0"/>
          <a:lstStyle/>
          <a:p>
            <a:endParaRPr sz="9771"/>
          </a:p>
        </p:txBody>
      </p:sp>
      <p:sp>
        <p:nvSpPr>
          <p:cNvPr id="17" name="bk object 17"/>
          <p:cNvSpPr/>
          <p:nvPr/>
        </p:nvSpPr>
        <p:spPr>
          <a:xfrm>
            <a:off x="1090771" y="4953000"/>
            <a:ext cx="43548300" cy="0"/>
          </a:xfrm>
          <a:custGeom>
            <a:avLst/>
            <a:gdLst/>
            <a:ahLst/>
            <a:cxnLst/>
            <a:rect l="l" t="t" r="r" b="b"/>
            <a:pathLst>
              <a:path w="13548360">
                <a:moveTo>
                  <a:pt x="0" y="0"/>
                </a:moveTo>
                <a:lnTo>
                  <a:pt x="13548275" y="0"/>
                </a:lnTo>
              </a:path>
            </a:pathLst>
          </a:custGeom>
          <a:ln w="34357">
            <a:solidFill>
              <a:srgbClr val="949399"/>
            </a:solidFill>
          </a:ln>
        </p:spPr>
        <p:txBody>
          <a:bodyPr wrap="square" lIns="0" tIns="0" rIns="0" bIns="0" rtlCol="0"/>
          <a:lstStyle/>
          <a:p>
            <a:endParaRPr sz="9771"/>
          </a:p>
        </p:txBody>
      </p:sp>
      <p:sp>
        <p:nvSpPr>
          <p:cNvPr id="2" name="Holder 2"/>
          <p:cNvSpPr>
            <a:spLocks noGrp="1"/>
          </p:cNvSpPr>
          <p:nvPr>
            <p:ph type="title"/>
          </p:nvPr>
        </p:nvSpPr>
        <p:spPr>
          <a:xfrm>
            <a:off x="2286000" y="1280163"/>
            <a:ext cx="411480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286000" y="7360924"/>
            <a:ext cx="411480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544800" y="29763722"/>
            <a:ext cx="14630400" cy="6198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0" y="29763722"/>
            <a:ext cx="10515600" cy="6198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a:xfrm>
            <a:off x="32918400" y="29763722"/>
            <a:ext cx="10515600" cy="6198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1108978" eaLnBrk="1" hangingPunct="1">
        <a:defRPr>
          <a:latin typeface="+mn-lt"/>
          <a:ea typeface="+mn-ea"/>
          <a:cs typeface="+mn-cs"/>
        </a:defRPr>
      </a:lvl2pPr>
      <a:lvl3pPr marL="2217955" eaLnBrk="1" hangingPunct="1">
        <a:defRPr>
          <a:latin typeface="+mn-lt"/>
          <a:ea typeface="+mn-ea"/>
          <a:cs typeface="+mn-cs"/>
        </a:defRPr>
      </a:lvl3pPr>
      <a:lvl4pPr marL="3326931" eaLnBrk="1" hangingPunct="1">
        <a:defRPr>
          <a:latin typeface="+mn-lt"/>
          <a:ea typeface="+mn-ea"/>
          <a:cs typeface="+mn-cs"/>
        </a:defRPr>
      </a:lvl4pPr>
      <a:lvl5pPr marL="4435909" eaLnBrk="1" hangingPunct="1">
        <a:defRPr>
          <a:latin typeface="+mn-lt"/>
          <a:ea typeface="+mn-ea"/>
          <a:cs typeface="+mn-cs"/>
        </a:defRPr>
      </a:lvl5pPr>
      <a:lvl6pPr marL="5544888" eaLnBrk="1" hangingPunct="1">
        <a:defRPr>
          <a:latin typeface="+mn-lt"/>
          <a:ea typeface="+mn-ea"/>
          <a:cs typeface="+mn-cs"/>
        </a:defRPr>
      </a:lvl6pPr>
      <a:lvl7pPr marL="6653865" eaLnBrk="1" hangingPunct="1">
        <a:defRPr>
          <a:latin typeface="+mn-lt"/>
          <a:ea typeface="+mn-ea"/>
          <a:cs typeface="+mn-cs"/>
        </a:defRPr>
      </a:lvl7pPr>
      <a:lvl8pPr marL="7762843" eaLnBrk="1" hangingPunct="1">
        <a:defRPr>
          <a:latin typeface="+mn-lt"/>
          <a:ea typeface="+mn-ea"/>
          <a:cs typeface="+mn-cs"/>
        </a:defRPr>
      </a:lvl8pPr>
      <a:lvl9pPr marL="8871820" eaLnBrk="1" hangingPunct="1">
        <a:defRPr>
          <a:latin typeface="+mn-lt"/>
          <a:ea typeface="+mn-ea"/>
          <a:cs typeface="+mn-cs"/>
        </a:defRPr>
      </a:lvl9pPr>
    </p:bodyStyle>
    <p:otherStyle>
      <a:lvl1pPr marL="0" eaLnBrk="1" hangingPunct="1">
        <a:defRPr>
          <a:latin typeface="+mn-lt"/>
          <a:ea typeface="+mn-ea"/>
          <a:cs typeface="+mn-cs"/>
        </a:defRPr>
      </a:lvl1pPr>
      <a:lvl2pPr marL="1108978" eaLnBrk="1" hangingPunct="1">
        <a:defRPr>
          <a:latin typeface="+mn-lt"/>
          <a:ea typeface="+mn-ea"/>
          <a:cs typeface="+mn-cs"/>
        </a:defRPr>
      </a:lvl2pPr>
      <a:lvl3pPr marL="2217955" eaLnBrk="1" hangingPunct="1">
        <a:defRPr>
          <a:latin typeface="+mn-lt"/>
          <a:ea typeface="+mn-ea"/>
          <a:cs typeface="+mn-cs"/>
        </a:defRPr>
      </a:lvl3pPr>
      <a:lvl4pPr marL="3326931" eaLnBrk="1" hangingPunct="1">
        <a:defRPr>
          <a:latin typeface="+mn-lt"/>
          <a:ea typeface="+mn-ea"/>
          <a:cs typeface="+mn-cs"/>
        </a:defRPr>
      </a:lvl4pPr>
      <a:lvl5pPr marL="4435909" eaLnBrk="1" hangingPunct="1">
        <a:defRPr>
          <a:latin typeface="+mn-lt"/>
          <a:ea typeface="+mn-ea"/>
          <a:cs typeface="+mn-cs"/>
        </a:defRPr>
      </a:lvl5pPr>
      <a:lvl6pPr marL="5544888" eaLnBrk="1" hangingPunct="1">
        <a:defRPr>
          <a:latin typeface="+mn-lt"/>
          <a:ea typeface="+mn-ea"/>
          <a:cs typeface="+mn-cs"/>
        </a:defRPr>
      </a:lvl6pPr>
      <a:lvl7pPr marL="6653865" eaLnBrk="1" hangingPunct="1">
        <a:defRPr>
          <a:latin typeface="+mn-lt"/>
          <a:ea typeface="+mn-ea"/>
          <a:cs typeface="+mn-cs"/>
        </a:defRPr>
      </a:lvl7pPr>
      <a:lvl8pPr marL="7762843" eaLnBrk="1" hangingPunct="1">
        <a:defRPr>
          <a:latin typeface="+mn-lt"/>
          <a:ea typeface="+mn-ea"/>
          <a:cs typeface="+mn-cs"/>
        </a:defRPr>
      </a:lvl8pPr>
      <a:lvl9pPr marL="887182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08FAC10B-A6D5-4E5B-895A-E00EB4D165B1}"/>
              </a:ext>
            </a:extLst>
          </p:cNvPr>
          <p:cNvSpPr/>
          <p:nvPr/>
        </p:nvSpPr>
        <p:spPr>
          <a:xfrm>
            <a:off x="197176" y="21469596"/>
            <a:ext cx="10187390" cy="630942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The OHDSI </a:t>
            </a:r>
            <a:r>
              <a:rPr lang="en-US" sz="2400" dirty="0" err="1">
                <a:solidFill>
                  <a:srgbClr val="000000"/>
                </a:solidFill>
                <a:latin typeface="Verdana" panose="020B0604030504040204" pitchFamily="34" charset="0"/>
              </a:rPr>
              <a:t>PatientLevelPrediction</a:t>
            </a:r>
            <a:r>
              <a:rPr lang="en-US" sz="2400" dirty="0">
                <a:solidFill>
                  <a:srgbClr val="000000"/>
                </a:solidFill>
                <a:latin typeface="Verdana" panose="020B0604030504040204" pitchFamily="34" charset="0"/>
              </a:rPr>
              <a:t> framework, utilizing OMOP common data model, aids researchers in crafting PLP models from vast observational healthcare data, with models performing well using standardized features derived through one-hot encoding based on patient medical codes.</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Incorporating measurements into these models presents challenges, mainly due to non-standardization in the OMOP data model (varying units, unknown units) and sparse recording of measurements resulting from the observational nature, leading to issues with missing data.</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Despite these challenges, it may be feasible to include measurements by standardizing certain data manually on a per-measurement basis, and using Bayesian inference, which allows for the coherent modeling of missing values. This paper explores the initial feasibility of integrating measurements into models using large observational healthcare data.</a:t>
            </a:r>
          </a:p>
        </p:txBody>
      </p:sp>
      <p:sp>
        <p:nvSpPr>
          <p:cNvPr id="131" name="object 2">
            <a:extLst>
              <a:ext uri="{FF2B5EF4-FFF2-40B4-BE49-F238E27FC236}">
                <a16:creationId xmlns:a16="http://schemas.microsoft.com/office/drawing/2014/main" id="{D9216797-9052-4539-AAFA-563066E68585}"/>
              </a:ext>
            </a:extLst>
          </p:cNvPr>
          <p:cNvSpPr txBox="1"/>
          <p:nvPr/>
        </p:nvSpPr>
        <p:spPr>
          <a:xfrm>
            <a:off x="6610821" y="651900"/>
            <a:ext cx="31318200" cy="2092881"/>
          </a:xfrm>
          <a:prstGeom prst="rect">
            <a:avLst/>
          </a:prstGeom>
        </p:spPr>
        <p:txBody>
          <a:bodyPr vert="horz" wrap="square" lIns="0" tIns="0" rIns="0" bIns="0" rtlCol="0">
            <a:spAutoFit/>
          </a:bodyPr>
          <a:lstStyle/>
          <a:p>
            <a:pPr algn="ctr"/>
            <a:r>
              <a:rPr lang="en-US" sz="6800" b="1" dirty="0">
                <a:solidFill>
                  <a:schemeClr val="tx2"/>
                </a:solidFill>
                <a:latin typeface="Verdana" panose="020B0604030504040204" pitchFamily="34" charset="0"/>
                <a:ea typeface="Verdana" panose="020B0604030504040204" pitchFamily="34" charset="0"/>
                <a:cs typeface="Verdana" panose="020B0604030504040204" pitchFamily="34" charset="0"/>
              </a:rPr>
              <a:t>Real World Evidence Using Measurement Values for Patient -Level Prediction Models: a Feasibility Study</a:t>
            </a:r>
          </a:p>
        </p:txBody>
      </p:sp>
      <p:sp>
        <p:nvSpPr>
          <p:cNvPr id="107" name="Rectangle 106">
            <a:extLst>
              <a:ext uri="{FF2B5EF4-FFF2-40B4-BE49-F238E27FC236}">
                <a16:creationId xmlns:a16="http://schemas.microsoft.com/office/drawing/2014/main" id="{66087099-C79E-F949-95E4-7F1F17782110}"/>
              </a:ext>
            </a:extLst>
          </p:cNvPr>
          <p:cNvSpPr/>
          <p:nvPr/>
        </p:nvSpPr>
        <p:spPr>
          <a:xfrm>
            <a:off x="8315401" y="3224986"/>
            <a:ext cx="28706325" cy="1815882"/>
          </a:xfrm>
          <a:prstGeom prst="rect">
            <a:avLst/>
          </a:prstGeom>
        </p:spPr>
        <p:txBody>
          <a:bodyPr wrap="square">
            <a:spAutoFit/>
          </a:bodyPr>
          <a:lstStyle/>
          <a:p>
            <a:pPr algn="ctr"/>
            <a:r>
              <a:rPr lang="en-US" sz="2800" i="1" baseline="30000" dirty="0">
                <a:solidFill>
                  <a:schemeClr val="tx2"/>
                </a:solidFill>
                <a:latin typeface="Verdana" panose="020B0604030504040204" pitchFamily="34" charset="0"/>
                <a:ea typeface="Verdana" panose="020B0604030504040204" pitchFamily="34" charset="0"/>
                <a:cs typeface="Verdana" panose="020B0604030504040204" pitchFamily="34" charset="0"/>
              </a:rPr>
              <a:t>1</a:t>
            </a:r>
            <a:r>
              <a:rPr lang="en-US" sz="2800" i="1" dirty="0">
                <a:solidFill>
                  <a:schemeClr val="tx2"/>
                </a:solidFill>
                <a:latin typeface="Verdana" panose="020B0604030504040204" pitchFamily="34" charset="0"/>
                <a:ea typeface="Verdana" panose="020B0604030504040204" pitchFamily="34" charset="0"/>
                <a:cs typeface="Verdana" panose="020B0604030504040204" pitchFamily="34" charset="0"/>
              </a:rPr>
              <a:t>Janssen Research and Development, Titusville, NJ, </a:t>
            </a:r>
            <a:r>
              <a:rPr lang="en-US" sz="2800" i="1" baseline="30000" dirty="0">
                <a:solidFill>
                  <a:schemeClr val="tx2"/>
                </a:solidFill>
                <a:latin typeface="Verdana" panose="020B0604030504040204" pitchFamily="34" charset="0"/>
                <a:ea typeface="Verdana" panose="020B0604030504040204" pitchFamily="34" charset="0"/>
                <a:cs typeface="Verdana" panose="020B0604030504040204" pitchFamily="34" charset="0"/>
              </a:rPr>
              <a:t>2</a:t>
            </a:r>
            <a:r>
              <a:rPr lang="en-US" sz="2800" i="1" dirty="0">
                <a:solidFill>
                  <a:schemeClr val="tx2"/>
                </a:solidFill>
                <a:latin typeface="Verdana" panose="020B0604030504040204" pitchFamily="34" charset="0"/>
                <a:ea typeface="Verdana" panose="020B0604030504040204" pitchFamily="34" charset="0"/>
                <a:cs typeface="Verdana" panose="020B0604030504040204" pitchFamily="34" charset="0"/>
              </a:rPr>
              <a:t>Statistical Science Department, Duke University, Durham, NC, </a:t>
            </a:r>
          </a:p>
          <a:p>
            <a:pPr algn="ctr"/>
            <a:r>
              <a:rPr lang="en-US" sz="2800" i="1" baseline="30000" dirty="0">
                <a:solidFill>
                  <a:schemeClr val="tx2"/>
                </a:solidFill>
                <a:latin typeface="Verdana" panose="020B0604030504040204" pitchFamily="34" charset="0"/>
                <a:ea typeface="Verdana" panose="020B0604030504040204" pitchFamily="34" charset="0"/>
                <a:cs typeface="Verdana" panose="020B0604030504040204" pitchFamily="34" charset="0"/>
              </a:rPr>
              <a:t>3</a:t>
            </a:r>
            <a:r>
              <a:rPr lang="en-US" sz="2800" i="1" dirty="0">
                <a:solidFill>
                  <a:schemeClr val="tx2"/>
                </a:solidFill>
                <a:latin typeface="Verdana" panose="020B0604030504040204" pitchFamily="34" charset="0"/>
                <a:ea typeface="Verdana" panose="020B0604030504040204" pitchFamily="34" charset="0"/>
                <a:cs typeface="Verdana" panose="020B0604030504040204" pitchFamily="34" charset="0"/>
              </a:rPr>
              <a:t>Department of Medical Informatics, Erasmus University Medical Center, Rotterdam, the Netherlands</a:t>
            </a:r>
          </a:p>
          <a:p>
            <a:pPr algn="ctr"/>
            <a:r>
              <a:rPr lang="en-US" sz="2800" i="1" baseline="30000" dirty="0">
                <a:solidFill>
                  <a:schemeClr val="tx2"/>
                </a:solidFill>
                <a:latin typeface="Verdana" panose="020B0604030504040204" pitchFamily="34" charset="0"/>
                <a:ea typeface="Verdana" panose="020B0604030504040204" pitchFamily="34" charset="0"/>
                <a:cs typeface="Verdana" panose="020B0604030504040204" pitchFamily="34" charset="0"/>
              </a:rPr>
              <a:t>4</a:t>
            </a:r>
            <a:r>
              <a:rPr lang="en-US" sz="2800" i="1" dirty="0">
                <a:solidFill>
                  <a:schemeClr val="tx2"/>
                </a:solidFill>
                <a:latin typeface="Verdana" panose="020B0604030504040204" pitchFamily="34" charset="0"/>
                <a:ea typeface="Verdana" panose="020B0604030504040204" pitchFamily="34" charset="0"/>
                <a:cs typeface="Verdana" panose="020B0604030504040204" pitchFamily="34" charset="0"/>
              </a:rPr>
              <a:t>VA Informatics and Computing Infrastructure, US Department of Veterans Affairs, Salt Lake City, UT</a:t>
            </a:r>
          </a:p>
          <a:p>
            <a:pPr algn="ctr"/>
            <a:r>
              <a:rPr lang="en-US" sz="2800" i="1" baseline="30000" dirty="0">
                <a:solidFill>
                  <a:schemeClr val="tx2"/>
                </a:solidFill>
                <a:latin typeface="Verdana" panose="020B0604030504040204" pitchFamily="34" charset="0"/>
                <a:ea typeface="Verdana" panose="020B0604030504040204" pitchFamily="34" charset="0"/>
                <a:cs typeface="Verdana" panose="020B0604030504040204" pitchFamily="34" charset="0"/>
              </a:rPr>
              <a:t>5</a:t>
            </a:r>
            <a:r>
              <a:rPr lang="en-US" sz="2800" i="1" dirty="0">
                <a:solidFill>
                  <a:schemeClr val="tx2"/>
                </a:solidFill>
                <a:latin typeface="Verdana" panose="020B0604030504040204" pitchFamily="34" charset="0"/>
                <a:ea typeface="Verdana" panose="020B0604030504040204" pitchFamily="34" charset="0"/>
                <a:cs typeface="Verdana" panose="020B0604030504040204" pitchFamily="34" charset="0"/>
              </a:rPr>
              <a:t>Department of Biostatistics, University of California, Los Angeles, CA</a:t>
            </a:r>
          </a:p>
        </p:txBody>
      </p:sp>
      <p:sp>
        <p:nvSpPr>
          <p:cNvPr id="98" name="object 4">
            <a:extLst>
              <a:ext uri="{FF2B5EF4-FFF2-40B4-BE49-F238E27FC236}">
                <a16:creationId xmlns:a16="http://schemas.microsoft.com/office/drawing/2014/main" id="{64347044-7B6E-3647-915B-4CAA81973D3E}"/>
              </a:ext>
            </a:extLst>
          </p:cNvPr>
          <p:cNvSpPr/>
          <p:nvPr/>
        </p:nvSpPr>
        <p:spPr>
          <a:xfrm>
            <a:off x="838201" y="6194344"/>
            <a:ext cx="9144000" cy="0"/>
          </a:xfrm>
          <a:custGeom>
            <a:avLst/>
            <a:gdLst/>
            <a:ahLst/>
            <a:cxnLst/>
            <a:rect l="l" t="t" r="r" b="b"/>
            <a:pathLst>
              <a:path w="4295140">
                <a:moveTo>
                  <a:pt x="0" y="0"/>
                </a:moveTo>
                <a:lnTo>
                  <a:pt x="4294677" y="0"/>
                </a:lnTo>
              </a:path>
            </a:pathLst>
          </a:custGeom>
          <a:ln w="47241">
            <a:solidFill>
              <a:srgbClr val="004680"/>
            </a:solidFill>
          </a:ln>
        </p:spPr>
        <p:txBody>
          <a:bodyPr wrap="square" lIns="0" tIns="0" rIns="0" bIns="0" rtlCol="0"/>
          <a:lstStyle/>
          <a:p>
            <a:endParaRPr sz="8794"/>
          </a:p>
        </p:txBody>
      </p:sp>
      <p:sp>
        <p:nvSpPr>
          <p:cNvPr id="99" name="object 5">
            <a:extLst>
              <a:ext uri="{FF2B5EF4-FFF2-40B4-BE49-F238E27FC236}">
                <a16:creationId xmlns:a16="http://schemas.microsoft.com/office/drawing/2014/main" id="{A8DFE75C-8F9D-884E-8E94-A71AA0501B6D}"/>
              </a:ext>
            </a:extLst>
          </p:cNvPr>
          <p:cNvSpPr txBox="1"/>
          <p:nvPr/>
        </p:nvSpPr>
        <p:spPr>
          <a:xfrm>
            <a:off x="838201" y="5410200"/>
            <a:ext cx="887325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ABSTRACT</a:t>
            </a:r>
            <a:endParaRPr sz="4800" dirty="0">
              <a:latin typeface="Verdana"/>
              <a:cs typeface="Verdana"/>
            </a:endParaRPr>
          </a:p>
        </p:txBody>
      </p:sp>
      <p:sp>
        <p:nvSpPr>
          <p:cNvPr id="100" name="object 7">
            <a:extLst>
              <a:ext uri="{FF2B5EF4-FFF2-40B4-BE49-F238E27FC236}">
                <a16:creationId xmlns:a16="http://schemas.microsoft.com/office/drawing/2014/main" id="{A44B49A9-E189-2D44-8AC4-5A823E317C44}"/>
              </a:ext>
            </a:extLst>
          </p:cNvPr>
          <p:cNvSpPr txBox="1"/>
          <p:nvPr/>
        </p:nvSpPr>
        <p:spPr>
          <a:xfrm>
            <a:off x="838201" y="20661948"/>
            <a:ext cx="7277721"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BACKGROUND</a:t>
            </a:r>
            <a:endParaRPr sz="4800" dirty="0">
              <a:latin typeface="Verdana"/>
              <a:cs typeface="Verdana"/>
            </a:endParaRPr>
          </a:p>
        </p:txBody>
      </p:sp>
      <p:sp>
        <p:nvSpPr>
          <p:cNvPr id="101" name="object 12">
            <a:extLst>
              <a:ext uri="{FF2B5EF4-FFF2-40B4-BE49-F238E27FC236}">
                <a16:creationId xmlns:a16="http://schemas.microsoft.com/office/drawing/2014/main" id="{434606F6-83C0-BE4A-9BD2-92D410C71764}"/>
              </a:ext>
            </a:extLst>
          </p:cNvPr>
          <p:cNvSpPr/>
          <p:nvPr/>
        </p:nvSpPr>
        <p:spPr>
          <a:xfrm>
            <a:off x="733088" y="21388935"/>
            <a:ext cx="9076900" cy="97071"/>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03" name="object 7">
            <a:extLst>
              <a:ext uri="{FF2B5EF4-FFF2-40B4-BE49-F238E27FC236}">
                <a16:creationId xmlns:a16="http://schemas.microsoft.com/office/drawing/2014/main" id="{8108BB64-8821-8341-9295-CD46B8571E4D}"/>
              </a:ext>
            </a:extLst>
          </p:cNvPr>
          <p:cNvSpPr txBox="1"/>
          <p:nvPr/>
        </p:nvSpPr>
        <p:spPr>
          <a:xfrm>
            <a:off x="838201" y="27722904"/>
            <a:ext cx="727772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OBJECTIVE</a:t>
            </a:r>
            <a:endParaRPr sz="4800" dirty="0">
              <a:latin typeface="Verdana"/>
              <a:cs typeface="Verdana"/>
            </a:endParaRPr>
          </a:p>
        </p:txBody>
      </p:sp>
      <p:sp>
        <p:nvSpPr>
          <p:cNvPr id="104" name="object 12">
            <a:extLst>
              <a:ext uri="{FF2B5EF4-FFF2-40B4-BE49-F238E27FC236}">
                <a16:creationId xmlns:a16="http://schemas.microsoft.com/office/drawing/2014/main" id="{5E8DDC62-4B12-BD4A-B837-9872A9B10CF8}"/>
              </a:ext>
            </a:extLst>
          </p:cNvPr>
          <p:cNvSpPr/>
          <p:nvPr/>
        </p:nvSpPr>
        <p:spPr>
          <a:xfrm flipV="1">
            <a:off x="733088" y="28461568"/>
            <a:ext cx="914400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18" name="object 67">
            <a:extLst>
              <a:ext uri="{FF2B5EF4-FFF2-40B4-BE49-F238E27FC236}">
                <a16:creationId xmlns:a16="http://schemas.microsoft.com/office/drawing/2014/main" id="{013FDEEC-D5DB-3D42-8934-D71EC0521C10}"/>
              </a:ext>
            </a:extLst>
          </p:cNvPr>
          <p:cNvSpPr/>
          <p:nvPr/>
        </p:nvSpPr>
        <p:spPr>
          <a:xfrm>
            <a:off x="10427315" y="5395364"/>
            <a:ext cx="45719" cy="25968960"/>
          </a:xfrm>
          <a:custGeom>
            <a:avLst/>
            <a:gdLst/>
            <a:ahLst/>
            <a:cxnLst/>
            <a:rect l="l" t="t" r="r" b="b"/>
            <a:pathLst>
              <a:path h="14469110">
                <a:moveTo>
                  <a:pt x="0" y="0"/>
                </a:moveTo>
                <a:lnTo>
                  <a:pt x="0" y="14468708"/>
                </a:lnTo>
              </a:path>
            </a:pathLst>
          </a:custGeom>
          <a:ln w="21473">
            <a:solidFill>
              <a:srgbClr val="949EA6"/>
            </a:solidFill>
          </a:ln>
        </p:spPr>
        <p:txBody>
          <a:bodyPr wrap="square" lIns="0" tIns="0" rIns="0" bIns="0" rtlCol="0"/>
          <a:lstStyle/>
          <a:p>
            <a:endParaRPr sz="8794"/>
          </a:p>
        </p:txBody>
      </p:sp>
      <p:sp>
        <p:nvSpPr>
          <p:cNvPr id="119" name="object 61">
            <a:extLst>
              <a:ext uri="{FF2B5EF4-FFF2-40B4-BE49-F238E27FC236}">
                <a16:creationId xmlns:a16="http://schemas.microsoft.com/office/drawing/2014/main" id="{76554ADB-3794-AD49-80C6-DCF18DB966CB}"/>
              </a:ext>
            </a:extLst>
          </p:cNvPr>
          <p:cNvSpPr txBox="1"/>
          <p:nvPr/>
        </p:nvSpPr>
        <p:spPr>
          <a:xfrm>
            <a:off x="34573430" y="21519284"/>
            <a:ext cx="10339951" cy="738664"/>
          </a:xfrm>
          <a:prstGeom prst="rect">
            <a:avLst/>
          </a:prstGeom>
        </p:spPr>
        <p:txBody>
          <a:bodyPr vert="horz" wrap="square" lIns="0" tIns="0" rIns="0" bIns="0" rtlCol="0">
            <a:spAutoFit/>
          </a:bodyPr>
          <a:lstStyle/>
          <a:p>
            <a:pPr marL="27724"/>
            <a:r>
              <a:rPr lang="en-US" sz="4800" b="1" spc="11" dirty="0">
                <a:solidFill>
                  <a:srgbClr val="00467E"/>
                </a:solidFill>
                <a:latin typeface="Verdana"/>
                <a:cs typeface="Verdana"/>
              </a:rPr>
              <a:t>FUTURE DIRECTIONS</a:t>
            </a:r>
            <a:endParaRPr sz="4800" dirty="0">
              <a:latin typeface="Verdana"/>
              <a:cs typeface="Verdana"/>
            </a:endParaRPr>
          </a:p>
        </p:txBody>
      </p:sp>
      <p:sp>
        <p:nvSpPr>
          <p:cNvPr id="120" name="object 66">
            <a:extLst>
              <a:ext uri="{FF2B5EF4-FFF2-40B4-BE49-F238E27FC236}">
                <a16:creationId xmlns:a16="http://schemas.microsoft.com/office/drawing/2014/main" id="{E6B0B735-9BC6-8343-845C-FD656B88FE67}"/>
              </a:ext>
            </a:extLst>
          </p:cNvPr>
          <p:cNvSpPr/>
          <p:nvPr/>
        </p:nvSpPr>
        <p:spPr>
          <a:xfrm>
            <a:off x="34573430" y="22221312"/>
            <a:ext cx="10149840" cy="0"/>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23" name="object 67">
            <a:extLst>
              <a:ext uri="{FF2B5EF4-FFF2-40B4-BE49-F238E27FC236}">
                <a16:creationId xmlns:a16="http://schemas.microsoft.com/office/drawing/2014/main" id="{8859E8B9-287F-9B49-BAB9-4CFE2B8D1754}"/>
              </a:ext>
            </a:extLst>
          </p:cNvPr>
          <p:cNvSpPr/>
          <p:nvPr/>
        </p:nvSpPr>
        <p:spPr>
          <a:xfrm flipH="1">
            <a:off x="34106573" y="5392924"/>
            <a:ext cx="45719" cy="25968960"/>
          </a:xfrm>
          <a:custGeom>
            <a:avLst/>
            <a:gdLst/>
            <a:ahLst/>
            <a:cxnLst/>
            <a:rect l="l" t="t" r="r" b="b"/>
            <a:pathLst>
              <a:path h="14469110">
                <a:moveTo>
                  <a:pt x="0" y="0"/>
                </a:moveTo>
                <a:lnTo>
                  <a:pt x="0" y="14468708"/>
                </a:lnTo>
              </a:path>
            </a:pathLst>
          </a:custGeom>
          <a:ln w="21473">
            <a:solidFill>
              <a:srgbClr val="949EA6"/>
            </a:solidFill>
          </a:ln>
        </p:spPr>
        <p:txBody>
          <a:bodyPr wrap="square" lIns="0" tIns="0" rIns="0" bIns="0" rtlCol="0"/>
          <a:lstStyle/>
          <a:p>
            <a:endParaRPr sz="8794"/>
          </a:p>
        </p:txBody>
      </p:sp>
      <p:sp>
        <p:nvSpPr>
          <p:cNvPr id="124" name="object 7">
            <a:extLst>
              <a:ext uri="{FF2B5EF4-FFF2-40B4-BE49-F238E27FC236}">
                <a16:creationId xmlns:a16="http://schemas.microsoft.com/office/drawing/2014/main" id="{BFD3860F-6415-F644-A123-F1F07CF7BE9B}"/>
              </a:ext>
            </a:extLst>
          </p:cNvPr>
          <p:cNvSpPr txBox="1"/>
          <p:nvPr/>
        </p:nvSpPr>
        <p:spPr>
          <a:xfrm>
            <a:off x="34573430" y="26122157"/>
            <a:ext cx="727772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REFERENCES</a:t>
            </a:r>
            <a:endParaRPr sz="4800" dirty="0">
              <a:latin typeface="Verdana"/>
              <a:cs typeface="Verdana"/>
            </a:endParaRPr>
          </a:p>
        </p:txBody>
      </p:sp>
      <p:sp>
        <p:nvSpPr>
          <p:cNvPr id="125" name="object 12">
            <a:extLst>
              <a:ext uri="{FF2B5EF4-FFF2-40B4-BE49-F238E27FC236}">
                <a16:creationId xmlns:a16="http://schemas.microsoft.com/office/drawing/2014/main" id="{2294FE3E-B513-F44F-8710-21CACC1C58C8}"/>
              </a:ext>
            </a:extLst>
          </p:cNvPr>
          <p:cNvSpPr/>
          <p:nvPr/>
        </p:nvSpPr>
        <p:spPr>
          <a:xfrm flipV="1">
            <a:off x="34569103" y="26797303"/>
            <a:ext cx="1014984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29" name="object 61">
            <a:extLst>
              <a:ext uri="{FF2B5EF4-FFF2-40B4-BE49-F238E27FC236}">
                <a16:creationId xmlns:a16="http://schemas.microsoft.com/office/drawing/2014/main" id="{E4FB94C7-C01C-DA40-AE19-A806BEC2DA39}"/>
              </a:ext>
            </a:extLst>
          </p:cNvPr>
          <p:cNvSpPr txBox="1"/>
          <p:nvPr/>
        </p:nvSpPr>
        <p:spPr>
          <a:xfrm>
            <a:off x="34499932" y="5410200"/>
            <a:ext cx="10339951" cy="738664"/>
          </a:xfrm>
          <a:prstGeom prst="rect">
            <a:avLst/>
          </a:prstGeom>
        </p:spPr>
        <p:txBody>
          <a:bodyPr vert="horz" wrap="square" lIns="0" tIns="0" rIns="0" bIns="0" rtlCol="0">
            <a:spAutoFit/>
          </a:bodyPr>
          <a:lstStyle/>
          <a:p>
            <a:pPr marL="27724"/>
            <a:r>
              <a:rPr lang="en-US" sz="4800" b="1" spc="11" dirty="0">
                <a:solidFill>
                  <a:srgbClr val="00467E"/>
                </a:solidFill>
                <a:latin typeface="Verdana"/>
                <a:cs typeface="Verdana"/>
              </a:rPr>
              <a:t>SUMMARY</a:t>
            </a:r>
            <a:endParaRPr sz="4800" dirty="0">
              <a:latin typeface="Verdana"/>
              <a:cs typeface="Verdana"/>
            </a:endParaRPr>
          </a:p>
        </p:txBody>
      </p:sp>
      <p:sp>
        <p:nvSpPr>
          <p:cNvPr id="134" name="object 66">
            <a:extLst>
              <a:ext uri="{FF2B5EF4-FFF2-40B4-BE49-F238E27FC236}">
                <a16:creationId xmlns:a16="http://schemas.microsoft.com/office/drawing/2014/main" id="{A78AE917-18BF-F146-B017-AC4FE6C05D15}"/>
              </a:ext>
            </a:extLst>
          </p:cNvPr>
          <p:cNvSpPr/>
          <p:nvPr/>
        </p:nvSpPr>
        <p:spPr>
          <a:xfrm>
            <a:off x="34499932" y="6171484"/>
            <a:ext cx="10149840" cy="0"/>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40" name="object 7">
            <a:extLst>
              <a:ext uri="{FF2B5EF4-FFF2-40B4-BE49-F238E27FC236}">
                <a16:creationId xmlns:a16="http://schemas.microsoft.com/office/drawing/2014/main" id="{E7ED166F-3142-2D41-98A8-4F6ECF4C57E5}"/>
              </a:ext>
            </a:extLst>
          </p:cNvPr>
          <p:cNvSpPr txBox="1"/>
          <p:nvPr/>
        </p:nvSpPr>
        <p:spPr>
          <a:xfrm>
            <a:off x="11033759" y="5410200"/>
            <a:ext cx="1014415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METHODS</a:t>
            </a:r>
            <a:endParaRPr lang="en-US" sz="4800" dirty="0">
              <a:latin typeface="Verdana"/>
              <a:cs typeface="Verdana"/>
            </a:endParaRPr>
          </a:p>
        </p:txBody>
      </p:sp>
      <p:sp>
        <p:nvSpPr>
          <p:cNvPr id="141" name="object 12">
            <a:extLst>
              <a:ext uri="{FF2B5EF4-FFF2-40B4-BE49-F238E27FC236}">
                <a16:creationId xmlns:a16="http://schemas.microsoft.com/office/drawing/2014/main" id="{0EC30357-F4B8-9C48-8757-E6CD8B600DB7}"/>
              </a:ext>
            </a:extLst>
          </p:cNvPr>
          <p:cNvSpPr/>
          <p:nvPr/>
        </p:nvSpPr>
        <p:spPr>
          <a:xfrm flipV="1">
            <a:off x="10896600" y="6148625"/>
            <a:ext cx="1078992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44" name="object 67">
            <a:extLst>
              <a:ext uri="{FF2B5EF4-FFF2-40B4-BE49-F238E27FC236}">
                <a16:creationId xmlns:a16="http://schemas.microsoft.com/office/drawing/2014/main" id="{8AF281F4-A22B-534F-918B-1FCFF8404EDF}"/>
              </a:ext>
            </a:extLst>
          </p:cNvPr>
          <p:cNvSpPr/>
          <p:nvPr/>
        </p:nvSpPr>
        <p:spPr>
          <a:xfrm>
            <a:off x="22224202" y="5392924"/>
            <a:ext cx="45719" cy="25968960"/>
          </a:xfrm>
          <a:custGeom>
            <a:avLst/>
            <a:gdLst/>
            <a:ahLst/>
            <a:cxnLst/>
            <a:rect l="l" t="t" r="r" b="b"/>
            <a:pathLst>
              <a:path h="14469110">
                <a:moveTo>
                  <a:pt x="0" y="0"/>
                </a:moveTo>
                <a:lnTo>
                  <a:pt x="0" y="14468708"/>
                </a:lnTo>
              </a:path>
            </a:pathLst>
          </a:custGeom>
          <a:ln w="21473">
            <a:solidFill>
              <a:srgbClr val="949EA6"/>
            </a:solidFill>
          </a:ln>
        </p:spPr>
        <p:txBody>
          <a:bodyPr wrap="square" lIns="0" tIns="0" rIns="0" bIns="0" rtlCol="0"/>
          <a:lstStyle/>
          <a:p>
            <a:endParaRPr sz="8794"/>
          </a:p>
        </p:txBody>
      </p:sp>
      <p:cxnSp>
        <p:nvCxnSpPr>
          <p:cNvPr id="148" name="Straight Connector 147">
            <a:extLst>
              <a:ext uri="{FF2B5EF4-FFF2-40B4-BE49-F238E27FC236}">
                <a16:creationId xmlns:a16="http://schemas.microsoft.com/office/drawing/2014/main" id="{E5910432-3799-354F-918D-149C84BCCB6C}"/>
              </a:ext>
            </a:extLst>
          </p:cNvPr>
          <p:cNvCxnSpPr/>
          <p:nvPr/>
        </p:nvCxnSpPr>
        <p:spPr>
          <a:xfrm>
            <a:off x="26807336" y="6043756"/>
            <a:ext cx="0" cy="973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2" name="object 7">
            <a:extLst>
              <a:ext uri="{FF2B5EF4-FFF2-40B4-BE49-F238E27FC236}">
                <a16:creationId xmlns:a16="http://schemas.microsoft.com/office/drawing/2014/main" id="{764376B9-22EB-474F-B568-E453861BB845}"/>
              </a:ext>
            </a:extLst>
          </p:cNvPr>
          <p:cNvSpPr txBox="1"/>
          <p:nvPr/>
        </p:nvSpPr>
        <p:spPr>
          <a:xfrm>
            <a:off x="22835655" y="5410200"/>
            <a:ext cx="1014415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RESULTS</a:t>
            </a:r>
            <a:endParaRPr lang="en-US" sz="4800" dirty="0">
              <a:latin typeface="Verdana"/>
              <a:cs typeface="Verdana"/>
            </a:endParaRPr>
          </a:p>
        </p:txBody>
      </p:sp>
      <p:sp>
        <p:nvSpPr>
          <p:cNvPr id="273" name="object 12">
            <a:extLst>
              <a:ext uri="{FF2B5EF4-FFF2-40B4-BE49-F238E27FC236}">
                <a16:creationId xmlns:a16="http://schemas.microsoft.com/office/drawing/2014/main" id="{AC38E6FD-F488-B94D-AA33-78212544D069}"/>
              </a:ext>
            </a:extLst>
          </p:cNvPr>
          <p:cNvSpPr/>
          <p:nvPr/>
        </p:nvSpPr>
        <p:spPr>
          <a:xfrm flipV="1">
            <a:off x="22698496" y="6148625"/>
            <a:ext cx="1078992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277" name="object 12">
            <a:extLst>
              <a:ext uri="{FF2B5EF4-FFF2-40B4-BE49-F238E27FC236}">
                <a16:creationId xmlns:a16="http://schemas.microsoft.com/office/drawing/2014/main" id="{93C10559-9E7E-F042-84C7-B8F3522A589A}"/>
              </a:ext>
            </a:extLst>
          </p:cNvPr>
          <p:cNvSpPr/>
          <p:nvPr/>
        </p:nvSpPr>
        <p:spPr>
          <a:xfrm flipV="1">
            <a:off x="10876142" y="6148625"/>
            <a:ext cx="1078992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sp>
        <p:nvSpPr>
          <p:cNvPr id="128" name="Rectangle 127">
            <a:extLst>
              <a:ext uri="{FF2B5EF4-FFF2-40B4-BE49-F238E27FC236}">
                <a16:creationId xmlns:a16="http://schemas.microsoft.com/office/drawing/2014/main" id="{17CE5F4C-ADEB-5347-9499-C277D1FA0609}"/>
              </a:ext>
            </a:extLst>
          </p:cNvPr>
          <p:cNvSpPr/>
          <p:nvPr/>
        </p:nvSpPr>
        <p:spPr>
          <a:xfrm>
            <a:off x="23183138" y="29961721"/>
            <a:ext cx="6465473" cy="1107996"/>
          </a:xfrm>
          <a:prstGeom prst="rect">
            <a:avLst/>
          </a:prstGeom>
          <a:ln w="28575">
            <a:solidFill>
              <a:srgbClr val="002060"/>
            </a:solidFill>
          </a:ln>
        </p:spPr>
        <p:txBody>
          <a:bodyPr wrap="square" lIns="182880" tIns="91440" rIns="182880" bIns="9144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rPr>
              <a:t>Presenter Contact Info: </a:t>
            </a:r>
          </a:p>
          <a:p>
            <a:r>
              <a:rPr lang="en-US" sz="2000" dirty="0">
                <a:latin typeface="Verdana" panose="020B0604030504040204" pitchFamily="34" charset="0"/>
                <a:ea typeface="Verdana" panose="020B0604030504040204" pitchFamily="34" charset="0"/>
                <a:cs typeface="Verdana" panose="020B0604030504040204" pitchFamily="34" charset="0"/>
              </a:rPr>
              <a:t>Xiaoyu Wang (Elena)</a:t>
            </a:r>
          </a:p>
          <a:p>
            <a:r>
              <a:rPr lang="en-US" sz="2000" dirty="0">
                <a:latin typeface="Verdana" panose="020B0604030504040204" pitchFamily="34" charset="0"/>
                <a:ea typeface="Verdana" panose="020B0604030504040204" pitchFamily="34" charset="0"/>
                <a:cs typeface="Verdana" panose="020B0604030504040204" pitchFamily="34" charset="0"/>
              </a:rPr>
              <a:t>ewang17@its.jnj.com</a:t>
            </a:r>
          </a:p>
        </p:txBody>
      </p:sp>
      <p:sp>
        <p:nvSpPr>
          <p:cNvPr id="130" name="Rectangle 129">
            <a:extLst>
              <a:ext uri="{FF2B5EF4-FFF2-40B4-BE49-F238E27FC236}">
                <a16:creationId xmlns:a16="http://schemas.microsoft.com/office/drawing/2014/main" id="{EA8C3EF9-2AFB-4B86-B4A8-F371388A693A}"/>
              </a:ext>
            </a:extLst>
          </p:cNvPr>
          <p:cNvSpPr/>
          <p:nvPr/>
        </p:nvSpPr>
        <p:spPr>
          <a:xfrm>
            <a:off x="7105746" y="2679394"/>
            <a:ext cx="31241999" cy="646331"/>
          </a:xfrm>
          <a:prstGeom prst="rect">
            <a:avLst/>
          </a:prstGeom>
        </p:spPr>
        <p:txBody>
          <a:bodyPr wrap="square">
            <a:spAutoFit/>
          </a:bodyPr>
          <a:lstStyle/>
          <a:p>
            <a:pPr algn="ctr"/>
            <a:r>
              <a:rPr lang="en-US" sz="3600" dirty="0">
                <a:solidFill>
                  <a:srgbClr val="000000"/>
                </a:solidFill>
                <a:latin typeface="Verdana" panose="020B0604030504040204" pitchFamily="34" charset="0"/>
              </a:rPr>
              <a:t>Xiaoyu Wang</a:t>
            </a:r>
            <a:r>
              <a:rPr lang="en-US" sz="3600" baseline="30000" dirty="0">
                <a:solidFill>
                  <a:srgbClr val="000000"/>
                </a:solidFill>
                <a:latin typeface="Verdana" panose="020B0604030504040204" pitchFamily="34" charset="0"/>
              </a:rPr>
              <a:t>1,2</a:t>
            </a:r>
            <a:r>
              <a:rPr lang="en-US" sz="3600" dirty="0">
                <a:solidFill>
                  <a:srgbClr val="000000"/>
                </a:solidFill>
                <a:latin typeface="Verdana" panose="020B0604030504040204" pitchFamily="34" charset="0"/>
              </a:rPr>
              <a:t>, Jenna Reps</a:t>
            </a:r>
            <a:r>
              <a:rPr lang="en-US" sz="3600" baseline="30000" dirty="0">
                <a:solidFill>
                  <a:srgbClr val="000000"/>
                </a:solidFill>
                <a:latin typeface="Verdana" panose="020B0604030504040204" pitchFamily="34" charset="0"/>
              </a:rPr>
              <a:t>1,3</a:t>
            </a:r>
            <a:r>
              <a:rPr lang="en-US" sz="3600" dirty="0">
                <a:solidFill>
                  <a:srgbClr val="000000"/>
                </a:solidFill>
                <a:latin typeface="Verdana" panose="020B0604030504040204" pitchFamily="34" charset="0"/>
              </a:rPr>
              <a:t>, Anthony Sena</a:t>
            </a:r>
            <a:r>
              <a:rPr lang="en-US" sz="3600" baseline="30000" dirty="0">
                <a:solidFill>
                  <a:srgbClr val="000000"/>
                </a:solidFill>
                <a:latin typeface="Verdana" panose="020B0604030504040204" pitchFamily="34" charset="0"/>
              </a:rPr>
              <a:t>1,3</a:t>
            </a:r>
            <a:r>
              <a:rPr lang="en-US" sz="3600" dirty="0">
                <a:solidFill>
                  <a:srgbClr val="000000"/>
                </a:solidFill>
                <a:latin typeface="Verdana" panose="020B0604030504040204" pitchFamily="34" charset="0"/>
              </a:rPr>
              <a:t>, James P. Gilbert</a:t>
            </a:r>
            <a:r>
              <a:rPr lang="en-US" sz="3600" baseline="30000" dirty="0">
                <a:solidFill>
                  <a:srgbClr val="000000"/>
                </a:solidFill>
                <a:latin typeface="Verdana" panose="020B0604030504040204" pitchFamily="34" charset="0"/>
              </a:rPr>
              <a:t>1</a:t>
            </a:r>
            <a:r>
              <a:rPr lang="en-US" sz="3600" dirty="0">
                <a:solidFill>
                  <a:srgbClr val="000000"/>
                </a:solidFill>
                <a:latin typeface="Verdana" panose="020B0604030504040204" pitchFamily="34" charset="0"/>
              </a:rPr>
              <a:t>, Marc A Suchard</a:t>
            </a:r>
            <a:r>
              <a:rPr lang="en-US" sz="3600" baseline="30000" dirty="0">
                <a:solidFill>
                  <a:srgbClr val="000000"/>
                </a:solidFill>
                <a:latin typeface="Verdana" panose="020B0604030504040204" pitchFamily="34" charset="0"/>
              </a:rPr>
              <a:t>4,5</a:t>
            </a:r>
            <a:r>
              <a:rPr lang="en-US" sz="3600" dirty="0">
                <a:latin typeface="Verdana" panose="020B0604030504040204" pitchFamily="34" charset="0"/>
              </a:rPr>
              <a:t> </a:t>
            </a:r>
          </a:p>
        </p:txBody>
      </p:sp>
      <p:sp>
        <p:nvSpPr>
          <p:cNvPr id="135" name="Rectangle 134">
            <a:extLst>
              <a:ext uri="{FF2B5EF4-FFF2-40B4-BE49-F238E27FC236}">
                <a16:creationId xmlns:a16="http://schemas.microsoft.com/office/drawing/2014/main" id="{28EAB6CA-8D92-4F36-A59F-108BEED1607B}"/>
              </a:ext>
            </a:extLst>
          </p:cNvPr>
          <p:cNvSpPr/>
          <p:nvPr/>
        </p:nvSpPr>
        <p:spPr>
          <a:xfrm>
            <a:off x="501888" y="6264990"/>
            <a:ext cx="9913960" cy="14650164"/>
          </a:xfrm>
          <a:prstGeom prst="rect">
            <a:avLst/>
          </a:prstGeom>
        </p:spPr>
        <p:txBody>
          <a:bodyPr wrap="square">
            <a:spAutoFit/>
          </a:bodyPr>
          <a:lstStyle/>
          <a:p>
            <a:pPr indent="914400">
              <a:spcBef>
                <a:spcPts val="1200"/>
              </a:spcBef>
            </a:pPr>
            <a:r>
              <a:rPr lang="en-US" sz="2400" dirty="0">
                <a:solidFill>
                  <a:srgbClr val="000000"/>
                </a:solidFill>
                <a:latin typeface="Verdana" panose="020B0604030504040204" pitchFamily="34" charset="0"/>
              </a:rPr>
              <a:t>The integration of measurements into patient-level prediction (PLP) models using observational healthcare data could augment real world evidence (RWE) for patients and providers [1]. The Observational Health Data Sciences and Informatics (OHDSI) PLP framework and observational medical outcomes partnership (OMOP) common data model (CDM) facilitate development of PLP models for various prediction tasks using large observational healthcare data [2-3]. </a:t>
            </a:r>
            <a:r>
              <a:rPr lang="en-US" sz="2400">
                <a:solidFill>
                  <a:srgbClr val="000000"/>
                </a:solidFill>
                <a:latin typeface="Verdana" panose="020B0604030504040204" pitchFamily="34" charset="0"/>
              </a:rPr>
              <a:t>This research explores </a:t>
            </a:r>
            <a:r>
              <a:rPr lang="en-US" sz="2400" dirty="0">
                <a:solidFill>
                  <a:srgbClr val="000000"/>
                </a:solidFill>
                <a:latin typeface="Verdana" panose="020B0604030504040204" pitchFamily="34" charset="0"/>
              </a:rPr>
              <a:t>the feasibility of integrating measurement values into PLP models to specifically forecast stroke instances 1 to 365 days following atrial fibrillation, despite obstacles such as non-standardization and data sparseness. Benchmarks were established using LASSO and GBM models that considering variables like age groups, sex, drugs, and conditions. These models were then compared with alternatives that incorporate 21 standardized measurements with mean value and Bayesian models imputations. The study investigates the distribution of unit types and frequency of unrecorded units for each measurement appearing in &gt;= 5% of the target population. This examination emphasize limitations of traditional regression tools in the OHDSI tool-stack and conventional imputation methods at the health observational data scale, suggesting Bayesian inference as a potential alternative [4]. </a:t>
            </a:r>
          </a:p>
          <a:p>
            <a:pPr indent="914400">
              <a:spcBef>
                <a:spcPts val="1200"/>
              </a:spcBef>
            </a:pPr>
            <a:r>
              <a:rPr lang="en-US" sz="2400" dirty="0">
                <a:solidFill>
                  <a:srgbClr val="000000"/>
                </a:solidFill>
                <a:latin typeface="Verdana" panose="020B0604030504040204" pitchFamily="34" charset="0"/>
              </a:rPr>
              <a:t>Several large insurance claims and electronic healthcare record (EHR) datasets were evaluated, and findings point to Optum EHR as the most promising dataset for constructing prediction models, identifying 21 measurements recorded in at least 75% of the target population. Measurements are also recorded with different units and for some measurements, the unit is unknown. These results imply that while challenges such as manual standardization and missing data management exist, the inclusion of these elements in prediction models is, indeed a feasible endeavor. The research has broader implications for improving PLP models using observational healthcare data and paves the way for future research. Further studies would examine the impact of imputing missing values on model performance, especially within the OMOP CDM dataset, given its superior measurement coverage.</a:t>
            </a:r>
          </a:p>
        </p:txBody>
      </p:sp>
      <p:sp>
        <p:nvSpPr>
          <p:cNvPr id="138" name="Rectangle 137">
            <a:extLst>
              <a:ext uri="{FF2B5EF4-FFF2-40B4-BE49-F238E27FC236}">
                <a16:creationId xmlns:a16="http://schemas.microsoft.com/office/drawing/2014/main" id="{93FFE44E-AEE7-434D-98CB-245ED0794F85}"/>
              </a:ext>
            </a:extLst>
          </p:cNvPr>
          <p:cNvSpPr/>
          <p:nvPr/>
        </p:nvSpPr>
        <p:spPr>
          <a:xfrm>
            <a:off x="217785" y="28625310"/>
            <a:ext cx="9891180" cy="2616101"/>
          </a:xfrm>
          <a:prstGeom prst="rect">
            <a:avLst/>
          </a:prstGeom>
        </p:spPr>
        <p:txBody>
          <a:bodyPr wrap="square">
            <a:spAutoFit/>
          </a:bodyPr>
          <a:lstStyle/>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Assess the feasibility of including standardized measurements in prediction models using the OMOP CDM.</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Identify common measurements and understand the challenges of unit standardization.</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Evaluate sparse data and missing values impact, focusing on the Optum EHR database due to its extensive coverage.</a:t>
            </a:r>
          </a:p>
        </p:txBody>
      </p:sp>
      <p:sp>
        <p:nvSpPr>
          <p:cNvPr id="139" name="Rectangle 138">
            <a:extLst>
              <a:ext uri="{FF2B5EF4-FFF2-40B4-BE49-F238E27FC236}">
                <a16:creationId xmlns:a16="http://schemas.microsoft.com/office/drawing/2014/main" id="{AA65270C-6E50-44C0-A4FA-61ECCA893E51}"/>
              </a:ext>
            </a:extLst>
          </p:cNvPr>
          <p:cNvSpPr/>
          <p:nvPr/>
        </p:nvSpPr>
        <p:spPr>
          <a:xfrm>
            <a:off x="10671349" y="6236636"/>
            <a:ext cx="11588348" cy="6093976"/>
          </a:xfrm>
          <a:prstGeom prst="rect">
            <a:avLst/>
          </a:prstGeom>
        </p:spPr>
        <p:txBody>
          <a:bodyPr wrap="square">
            <a:spAutoFit/>
          </a:bodyPr>
          <a:lstStyle/>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Benchmark Models</a:t>
            </a:r>
            <a:r>
              <a:rPr lang="en-US" sz="2400" dirty="0">
                <a:solidFill>
                  <a:srgbClr val="000000"/>
                </a:solidFill>
                <a:latin typeface="Verdana" panose="020B0604030504040204" pitchFamily="34" charset="0"/>
              </a:rPr>
              <a:t>: Utilized </a:t>
            </a:r>
            <a:r>
              <a:rPr lang="en-US" sz="2400" dirty="0" err="1">
                <a:solidFill>
                  <a:srgbClr val="000000"/>
                </a:solidFill>
                <a:latin typeface="Verdana" panose="020B0604030504040204" pitchFamily="34" charset="0"/>
              </a:rPr>
              <a:t>PatientLevelPrediction</a:t>
            </a:r>
            <a:r>
              <a:rPr lang="en-US" sz="2400" dirty="0">
                <a:solidFill>
                  <a:srgbClr val="000000"/>
                </a:solidFill>
                <a:latin typeface="Verdana" panose="020B0604030504040204" pitchFamily="34" charset="0"/>
              </a:rPr>
              <a:t> to fit two standard models using LASSO logistic regression and GBM, incorporating age groups, sex, drugs, and conditions in the prior 365 days.</a:t>
            </a:r>
          </a:p>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Measurement-Integrated Models</a:t>
            </a:r>
            <a:r>
              <a:rPr lang="en-US" sz="2400" dirty="0">
                <a:solidFill>
                  <a:srgbClr val="000000"/>
                </a:solidFill>
                <a:latin typeface="Verdana" panose="020B0604030504040204" pitchFamily="34" charset="0"/>
              </a:rPr>
              <a:t>: Developed models incorporating 21 standard measurements along with age groups, sex, drugs, and conditions from the past year using LASSO logistic regression and GBM, standardizing each measurement and imputing average value where data was absent.</a:t>
            </a:r>
          </a:p>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Bayesian Approach</a:t>
            </a:r>
            <a:r>
              <a:rPr lang="en-US" sz="2400" dirty="0">
                <a:solidFill>
                  <a:srgbClr val="000000"/>
                </a:solidFill>
                <a:latin typeface="Verdana" panose="020B0604030504040204" pitchFamily="34" charset="0"/>
              </a:rPr>
              <a:t>: Utilized Bayesian methods as a potential alternative to traditional regression and imputation methods, addressing challenges of non-standardization and data sparseness.</a:t>
            </a:r>
          </a:p>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Performance Metrics</a:t>
            </a:r>
            <a:r>
              <a:rPr lang="en-US" sz="2400" dirty="0">
                <a:solidFill>
                  <a:srgbClr val="000000"/>
                </a:solidFill>
                <a:latin typeface="Verdana" panose="020B0604030504040204" pitchFamily="34" charset="0"/>
              </a:rPr>
              <a:t>: Model performances were evaluated and compared using AUROC, calibration in the large, net benefit, integrated discrimination improvement, and net reclassification improvement, maintaining consistent test/train split.</a:t>
            </a:r>
          </a:p>
        </p:txBody>
      </p:sp>
      <p:sp>
        <p:nvSpPr>
          <p:cNvPr id="38" name="object 7">
            <a:extLst>
              <a:ext uri="{FF2B5EF4-FFF2-40B4-BE49-F238E27FC236}">
                <a16:creationId xmlns:a16="http://schemas.microsoft.com/office/drawing/2014/main" id="{62A06881-7BA4-435B-9EC7-F194AFC7FC67}"/>
              </a:ext>
            </a:extLst>
          </p:cNvPr>
          <p:cNvSpPr txBox="1"/>
          <p:nvPr/>
        </p:nvSpPr>
        <p:spPr>
          <a:xfrm>
            <a:off x="11033759" y="12143209"/>
            <a:ext cx="10144150" cy="738664"/>
          </a:xfrm>
          <a:prstGeom prst="rect">
            <a:avLst/>
          </a:prstGeom>
        </p:spPr>
        <p:txBody>
          <a:bodyPr vert="horz" wrap="square" lIns="0" tIns="0" rIns="0" bIns="0" rtlCol="0">
            <a:spAutoFit/>
          </a:bodyPr>
          <a:lstStyle/>
          <a:p>
            <a:pPr marL="27724"/>
            <a:r>
              <a:rPr lang="en-US" sz="4800" b="1" dirty="0">
                <a:solidFill>
                  <a:srgbClr val="00467E"/>
                </a:solidFill>
                <a:latin typeface="Verdana"/>
                <a:cs typeface="Verdana"/>
              </a:rPr>
              <a:t>RESULTS</a:t>
            </a:r>
            <a:endParaRPr lang="en-US" sz="4800" dirty="0">
              <a:latin typeface="Verdana"/>
              <a:cs typeface="Verdana"/>
            </a:endParaRPr>
          </a:p>
        </p:txBody>
      </p:sp>
      <p:sp>
        <p:nvSpPr>
          <p:cNvPr id="39" name="object 12">
            <a:extLst>
              <a:ext uri="{FF2B5EF4-FFF2-40B4-BE49-F238E27FC236}">
                <a16:creationId xmlns:a16="http://schemas.microsoft.com/office/drawing/2014/main" id="{A58EF59D-C597-4E0E-8B4C-B3385684BE93}"/>
              </a:ext>
            </a:extLst>
          </p:cNvPr>
          <p:cNvSpPr/>
          <p:nvPr/>
        </p:nvSpPr>
        <p:spPr>
          <a:xfrm flipV="1">
            <a:off x="10901377" y="12798182"/>
            <a:ext cx="10789920" cy="45719"/>
          </a:xfrm>
          <a:custGeom>
            <a:avLst/>
            <a:gdLst/>
            <a:ahLst/>
            <a:cxnLst/>
            <a:rect l="l" t="t" r="r" b="b"/>
            <a:pathLst>
              <a:path w="4295140">
                <a:moveTo>
                  <a:pt x="0" y="0"/>
                </a:moveTo>
                <a:lnTo>
                  <a:pt x="4294677" y="0"/>
                </a:lnTo>
              </a:path>
            </a:pathLst>
          </a:custGeom>
          <a:ln w="47240">
            <a:solidFill>
              <a:srgbClr val="004680"/>
            </a:solidFill>
          </a:ln>
        </p:spPr>
        <p:txBody>
          <a:bodyPr wrap="square" lIns="0" tIns="0" rIns="0" bIns="0" rtlCol="0"/>
          <a:lstStyle/>
          <a:p>
            <a:endParaRPr sz="8794"/>
          </a:p>
        </p:txBody>
      </p:sp>
      <p:pic>
        <p:nvPicPr>
          <p:cNvPr id="1026" name="Picture 2">
            <a:extLst>
              <a:ext uri="{FF2B5EF4-FFF2-40B4-BE49-F238E27FC236}">
                <a16:creationId xmlns:a16="http://schemas.microsoft.com/office/drawing/2014/main" id="{C49601A1-5A06-429B-8D88-7399039DE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670" b="22904"/>
          <a:stretch/>
        </p:blipFill>
        <p:spPr bwMode="auto">
          <a:xfrm>
            <a:off x="37404599" y="2983424"/>
            <a:ext cx="7115356" cy="1953795"/>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a:extLst>
              <a:ext uri="{FF2B5EF4-FFF2-40B4-BE49-F238E27FC236}">
                <a16:creationId xmlns:a16="http://schemas.microsoft.com/office/drawing/2014/main" id="{708D7D79-A3EE-4209-A08F-735B64D8177D}"/>
              </a:ext>
            </a:extLst>
          </p:cNvPr>
          <p:cNvSpPr/>
          <p:nvPr/>
        </p:nvSpPr>
        <p:spPr>
          <a:xfrm>
            <a:off x="34277575" y="26797303"/>
            <a:ext cx="11613426" cy="5109091"/>
          </a:xfrm>
          <a:prstGeom prst="rect">
            <a:avLst/>
          </a:prstGeom>
        </p:spPr>
        <p:txBody>
          <a:bodyPr wrap="square">
            <a:spAutoFit/>
          </a:bodyPr>
          <a:lstStyle/>
          <a:p>
            <a:pPr>
              <a:spcBef>
                <a:spcPts val="600"/>
              </a:spcBef>
            </a:pPr>
            <a:r>
              <a:rPr lang="en-US" sz="1800" dirty="0">
                <a:latin typeface="Verdana" panose="020B0604030504040204" pitchFamily="34" charset="0"/>
                <a:ea typeface="Verdana" panose="020B0604030504040204" pitchFamily="34" charset="0"/>
                <a:cs typeface="Verdana" panose="020B0604030504040204" pitchFamily="34" charset="0"/>
              </a:rPr>
              <a:t>1. Reps JM, Schuemie MJ, </a:t>
            </a:r>
            <a:r>
              <a:rPr lang="en-US" sz="1800" dirty="0" err="1">
                <a:latin typeface="Verdana" panose="020B0604030504040204" pitchFamily="34" charset="0"/>
                <a:ea typeface="Verdana" panose="020B0604030504040204" pitchFamily="34" charset="0"/>
                <a:cs typeface="Verdana" panose="020B0604030504040204" pitchFamily="34" charset="0"/>
              </a:rPr>
              <a:t>Suchard</a:t>
            </a:r>
            <a:r>
              <a:rPr lang="en-US" sz="1800" dirty="0">
                <a:latin typeface="Verdana" panose="020B0604030504040204" pitchFamily="34" charset="0"/>
                <a:ea typeface="Verdana" panose="020B0604030504040204" pitchFamily="34" charset="0"/>
                <a:cs typeface="Verdana" panose="020B0604030504040204" pitchFamily="34" charset="0"/>
              </a:rPr>
              <a:t> MA, Ryan PB, </a:t>
            </a:r>
            <a:r>
              <a:rPr lang="en-US" sz="1800" dirty="0" err="1">
                <a:latin typeface="Verdana" panose="020B0604030504040204" pitchFamily="34" charset="0"/>
                <a:ea typeface="Verdana" panose="020B0604030504040204" pitchFamily="34" charset="0"/>
                <a:cs typeface="Verdana" panose="020B0604030504040204" pitchFamily="34" charset="0"/>
              </a:rPr>
              <a:t>Rijnbeek</a:t>
            </a:r>
            <a:r>
              <a:rPr lang="en-US" sz="1800" dirty="0">
                <a:latin typeface="Verdana" panose="020B0604030504040204" pitchFamily="34" charset="0"/>
                <a:ea typeface="Verdana" panose="020B0604030504040204" pitchFamily="34" charset="0"/>
                <a:cs typeface="Verdana" panose="020B0604030504040204" pitchFamily="34" charset="0"/>
              </a:rPr>
              <a:t> PR. Design and implementation of a standardized framework to generate and evaluate patient-level prediction models using observational healthcare data. Journal of the American Medical Informatics Association. 2018 Aug;25(8):969-75.</a:t>
            </a:r>
          </a:p>
          <a:p>
            <a:pPr>
              <a:spcBef>
                <a:spcPts val="600"/>
              </a:spcBef>
            </a:pPr>
            <a:r>
              <a:rPr lang="en-US" sz="1800" dirty="0">
                <a:latin typeface="Verdana" panose="020B0604030504040204" pitchFamily="34" charset="0"/>
                <a:ea typeface="Verdana" panose="020B0604030504040204" pitchFamily="34" charset="0"/>
                <a:cs typeface="Verdana" panose="020B0604030504040204" pitchFamily="34" charset="0"/>
              </a:rPr>
              <a:t>2. Johnston SS, Morton JM, </a:t>
            </a:r>
            <a:r>
              <a:rPr lang="en-US" sz="1800" dirty="0" err="1">
                <a:latin typeface="Verdana" panose="020B0604030504040204" pitchFamily="34" charset="0"/>
                <a:ea typeface="Verdana" panose="020B0604030504040204" pitchFamily="34" charset="0"/>
                <a:cs typeface="Verdana" panose="020B0604030504040204" pitchFamily="34" charset="0"/>
              </a:rPr>
              <a:t>Kalsekar</a:t>
            </a:r>
            <a:r>
              <a:rPr lang="en-US" sz="1800" dirty="0">
                <a:latin typeface="Verdana" panose="020B0604030504040204" pitchFamily="34" charset="0"/>
                <a:ea typeface="Verdana" panose="020B0604030504040204" pitchFamily="34" charset="0"/>
                <a:cs typeface="Verdana" panose="020B0604030504040204" pitchFamily="34" charset="0"/>
              </a:rPr>
              <a:t> I, Ammann EM, Hsiao CW, Reps J. Using machine learning applied to real-world healthcare data for predictive analytics: an applied example in bariatric surgery. Value in Health. 2019 May 1;22(5):580-6.</a:t>
            </a:r>
          </a:p>
          <a:p>
            <a:pPr>
              <a:spcBef>
                <a:spcPts val="600"/>
              </a:spcBef>
            </a:pPr>
            <a:r>
              <a:rPr lang="en-US" sz="1800" dirty="0">
                <a:latin typeface="Verdana" panose="020B0604030504040204" pitchFamily="34" charset="0"/>
                <a:ea typeface="Verdana" panose="020B0604030504040204" pitchFamily="34" charset="0"/>
                <a:cs typeface="Verdana" panose="020B0604030504040204" pitchFamily="34" charset="0"/>
              </a:rPr>
              <a:t>3. Wang Q, Reps JM, </a:t>
            </a:r>
            <a:r>
              <a:rPr lang="en-US" sz="1800" dirty="0" err="1">
                <a:latin typeface="Verdana" panose="020B0604030504040204" pitchFamily="34" charset="0"/>
                <a:ea typeface="Verdana" panose="020B0604030504040204" pitchFamily="34" charset="0"/>
                <a:cs typeface="Verdana" panose="020B0604030504040204" pitchFamily="34" charset="0"/>
              </a:rPr>
              <a:t>Kostka</a:t>
            </a:r>
            <a:r>
              <a:rPr lang="en-US" sz="1800" dirty="0">
                <a:latin typeface="Verdana" panose="020B0604030504040204" pitchFamily="34" charset="0"/>
                <a:ea typeface="Verdana" panose="020B0604030504040204" pitchFamily="34" charset="0"/>
                <a:cs typeface="Verdana" panose="020B0604030504040204" pitchFamily="34" charset="0"/>
              </a:rPr>
              <a:t> KF, Ryan PB, Zou Y, Voss EA, </a:t>
            </a:r>
            <a:r>
              <a:rPr lang="en-US" sz="1800" dirty="0" err="1">
                <a:latin typeface="Verdana" panose="020B0604030504040204" pitchFamily="34" charset="0"/>
                <a:ea typeface="Verdana" panose="020B0604030504040204" pitchFamily="34" charset="0"/>
                <a:cs typeface="Verdana" panose="020B0604030504040204" pitchFamily="34" charset="0"/>
              </a:rPr>
              <a:t>Rijnbeek</a:t>
            </a:r>
            <a:r>
              <a:rPr lang="en-US" sz="1800" dirty="0">
                <a:latin typeface="Verdana" panose="020B0604030504040204" pitchFamily="34" charset="0"/>
                <a:ea typeface="Verdana" panose="020B0604030504040204" pitchFamily="34" charset="0"/>
                <a:cs typeface="Verdana" panose="020B0604030504040204" pitchFamily="34" charset="0"/>
              </a:rPr>
              <a:t> PR, Chen R, Rao GA, Morgan Stewart H, Williams AE. Development and validation of a prognostic model predicting symptomatic hemorrhagic transformation in acute ischemic stroke at scale in the OHDSI network. </a:t>
            </a:r>
            <a:r>
              <a:rPr lang="en-US" sz="1800" dirty="0" err="1">
                <a:latin typeface="Verdana" panose="020B0604030504040204" pitchFamily="34" charset="0"/>
                <a:ea typeface="Verdana" panose="020B0604030504040204" pitchFamily="34" charset="0"/>
                <a:cs typeface="Verdana" panose="020B0604030504040204" pitchFamily="34" charset="0"/>
              </a:rPr>
              <a:t>PLoS</a:t>
            </a:r>
            <a:r>
              <a:rPr lang="en-US" sz="1800" dirty="0">
                <a:latin typeface="Verdana" panose="020B0604030504040204" pitchFamily="34" charset="0"/>
                <a:ea typeface="Verdana" panose="020B0604030504040204" pitchFamily="34" charset="0"/>
                <a:cs typeface="Verdana" panose="020B0604030504040204" pitchFamily="34" charset="0"/>
              </a:rPr>
              <a:t> One. 2020 Jan 7;15(1):e0226718.</a:t>
            </a:r>
          </a:p>
          <a:p>
            <a:pPr>
              <a:spcBef>
                <a:spcPts val="600"/>
              </a:spcBef>
            </a:pPr>
            <a:r>
              <a:rPr lang="en-US" sz="1800" dirty="0">
                <a:latin typeface="Verdana" panose="020B0604030504040204" pitchFamily="34" charset="0"/>
                <a:ea typeface="Verdana" panose="020B0604030504040204" pitchFamily="34" charset="0"/>
                <a:cs typeface="Verdana" panose="020B0604030504040204" pitchFamily="34" charset="0"/>
              </a:rPr>
              <a:t>4. Nishimura A, </a:t>
            </a:r>
            <a:r>
              <a:rPr lang="en-US" sz="1800" dirty="0" err="1">
                <a:latin typeface="Verdana" panose="020B0604030504040204" pitchFamily="34" charset="0"/>
                <a:ea typeface="Verdana" panose="020B0604030504040204" pitchFamily="34" charset="0"/>
                <a:cs typeface="Verdana" panose="020B0604030504040204" pitchFamily="34" charset="0"/>
              </a:rPr>
              <a:t>Suchard</a:t>
            </a:r>
            <a:r>
              <a:rPr lang="en-US" sz="1800" dirty="0">
                <a:latin typeface="Verdana" panose="020B0604030504040204" pitchFamily="34" charset="0"/>
                <a:ea typeface="Verdana" panose="020B0604030504040204" pitchFamily="34" charset="0"/>
                <a:cs typeface="Verdana" panose="020B0604030504040204" pitchFamily="34" charset="0"/>
              </a:rPr>
              <a:t> MA. Prior-Preconditioned Conjugate Gradient Method for Accelerated Gibbs Sampling in “Large n, Large p” Bayesian Sparse Regression. Journal of the American Statistical Association. 2022 May 6:1-4.</a:t>
            </a:r>
          </a:p>
          <a:p>
            <a:pPr>
              <a:spcBef>
                <a:spcPts val="600"/>
              </a:spcBef>
            </a:pPr>
            <a:r>
              <a:rPr lang="en-US" sz="1800" dirty="0">
                <a:latin typeface="Verdana" panose="020B0604030504040204" pitchFamily="34" charset="0"/>
                <a:ea typeface="Verdana" panose="020B0604030504040204" pitchFamily="34" charset="0"/>
                <a:cs typeface="Verdana" panose="020B0604030504040204" pitchFamily="34" charset="0"/>
              </a:rPr>
              <a:t>5. Gage BF, Waterman AD, Shannon W, </a:t>
            </a:r>
            <a:r>
              <a:rPr lang="en-US" sz="1800" dirty="0" err="1">
                <a:latin typeface="Verdana" panose="020B0604030504040204" pitchFamily="34" charset="0"/>
                <a:ea typeface="Verdana" panose="020B0604030504040204" pitchFamily="34" charset="0"/>
                <a:cs typeface="Verdana" panose="020B0604030504040204" pitchFamily="34" charset="0"/>
              </a:rPr>
              <a:t>Boechler</a:t>
            </a:r>
            <a:r>
              <a:rPr lang="en-US" sz="1800" dirty="0">
                <a:latin typeface="Verdana" panose="020B0604030504040204" pitchFamily="34" charset="0"/>
                <a:ea typeface="Verdana" panose="020B0604030504040204" pitchFamily="34" charset="0"/>
                <a:cs typeface="Verdana" panose="020B0604030504040204" pitchFamily="34" charset="0"/>
              </a:rPr>
              <a:t> M, Rich MW, Radford MJ. Validation of Clinical Classification Schemes for Predicting Stroke: Results From the National Registry of Atrial Fibrillation. JAMA. 2001 Jun 13;285(22):2864-70. doi:10.1001/jama.285.22.2864.</a:t>
            </a:r>
          </a:p>
        </p:txBody>
      </p:sp>
      <p:pic>
        <p:nvPicPr>
          <p:cNvPr id="9" name="Picture 8" descr="A doctor touching a virtual screen&#10;&#10;Description automatically generated">
            <a:extLst>
              <a:ext uri="{FF2B5EF4-FFF2-40B4-BE49-F238E27FC236}">
                <a16:creationId xmlns:a16="http://schemas.microsoft.com/office/drawing/2014/main" id="{F6E350BA-6B96-E815-1A41-493CBC343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045" y="748605"/>
            <a:ext cx="6279781" cy="4221625"/>
          </a:xfrm>
          <a:prstGeom prst="rect">
            <a:avLst/>
          </a:prstGeom>
        </p:spPr>
      </p:pic>
      <p:sp>
        <p:nvSpPr>
          <p:cNvPr id="11" name="TextBox 10">
            <a:extLst>
              <a:ext uri="{FF2B5EF4-FFF2-40B4-BE49-F238E27FC236}">
                <a16:creationId xmlns:a16="http://schemas.microsoft.com/office/drawing/2014/main" id="{8F58455D-EE4D-3E6B-E576-67A0B5CEF767}"/>
              </a:ext>
            </a:extLst>
          </p:cNvPr>
          <p:cNvSpPr txBox="1"/>
          <p:nvPr/>
        </p:nvSpPr>
        <p:spPr>
          <a:xfrm>
            <a:off x="10992158" y="12880092"/>
            <a:ext cx="3843874" cy="523220"/>
          </a:xfrm>
          <a:prstGeom prst="rect">
            <a:avLst/>
          </a:prstGeom>
          <a:noFill/>
        </p:spPr>
        <p:txBody>
          <a:bodyPr wrap="square" rtlCol="0">
            <a:spAutoFit/>
          </a:bodyPr>
          <a:lstStyle/>
          <a:p>
            <a:r>
              <a:rPr lang="en-US" sz="2800" b="1" dirty="0">
                <a:solidFill>
                  <a:srgbClr val="00467E"/>
                </a:solidFill>
                <a:latin typeface="Verdana"/>
              </a:rPr>
              <a:t>Pre-investigation:</a:t>
            </a:r>
          </a:p>
        </p:txBody>
      </p:sp>
      <p:pic>
        <p:nvPicPr>
          <p:cNvPr id="20" name="Picture 19">
            <a:extLst>
              <a:ext uri="{FF2B5EF4-FFF2-40B4-BE49-F238E27FC236}">
                <a16:creationId xmlns:a16="http://schemas.microsoft.com/office/drawing/2014/main" id="{BBDB6733-1F56-C559-7062-0C01C6CDED2D}"/>
              </a:ext>
            </a:extLst>
          </p:cNvPr>
          <p:cNvPicPr>
            <a:picLocks noChangeAspect="1"/>
          </p:cNvPicPr>
          <p:nvPr/>
        </p:nvPicPr>
        <p:blipFill>
          <a:blip r:embed="rId5"/>
          <a:stretch>
            <a:fillRect/>
          </a:stretch>
        </p:blipFill>
        <p:spPr>
          <a:xfrm>
            <a:off x="11080215" y="14438811"/>
            <a:ext cx="10338708" cy="3488438"/>
          </a:xfrm>
          <a:prstGeom prst="rect">
            <a:avLst/>
          </a:prstGeom>
        </p:spPr>
      </p:pic>
      <p:sp>
        <p:nvSpPr>
          <p:cNvPr id="25" name="TextBox 24">
            <a:extLst>
              <a:ext uri="{FF2B5EF4-FFF2-40B4-BE49-F238E27FC236}">
                <a16:creationId xmlns:a16="http://schemas.microsoft.com/office/drawing/2014/main" id="{ACBA1A8A-041F-C135-C56B-53D0500FE7D3}"/>
              </a:ext>
            </a:extLst>
          </p:cNvPr>
          <p:cNvSpPr txBox="1"/>
          <p:nvPr/>
        </p:nvSpPr>
        <p:spPr>
          <a:xfrm>
            <a:off x="10994607" y="13340522"/>
            <a:ext cx="11084092" cy="1200329"/>
          </a:xfrm>
          <a:prstGeom prst="rect">
            <a:avLst/>
          </a:prstGeom>
          <a:noFill/>
        </p:spPr>
        <p:txBody>
          <a:bodyPr wrap="square">
            <a:spAutoFit/>
          </a:bodyPr>
          <a:lstStyle/>
          <a:p>
            <a:r>
              <a:rPr lang="en-US" sz="2400" b="1" dirty="0">
                <a:solidFill>
                  <a:srgbClr val="000000"/>
                </a:solidFill>
                <a:latin typeface="Verdana" panose="020B0604030504040204" pitchFamily="34" charset="0"/>
              </a:rPr>
              <a:t>Table 1. Number of databases with measurements taken for at least x% of patients in the target population (patients treated for newly diagnosed stroke)</a:t>
            </a:r>
          </a:p>
        </p:txBody>
      </p:sp>
      <p:sp>
        <p:nvSpPr>
          <p:cNvPr id="26" name="TextBox 25">
            <a:extLst>
              <a:ext uri="{FF2B5EF4-FFF2-40B4-BE49-F238E27FC236}">
                <a16:creationId xmlns:a16="http://schemas.microsoft.com/office/drawing/2014/main" id="{46E56CCA-DF44-9ED3-EED2-4B3AD6146B70}"/>
              </a:ext>
            </a:extLst>
          </p:cNvPr>
          <p:cNvSpPr txBox="1"/>
          <p:nvPr/>
        </p:nvSpPr>
        <p:spPr>
          <a:xfrm>
            <a:off x="10735878" y="17621105"/>
            <a:ext cx="11059749" cy="2554545"/>
          </a:xfrm>
          <a:prstGeom prst="rect">
            <a:avLst/>
          </a:prstGeom>
          <a:noFill/>
        </p:spPr>
        <p:txBody>
          <a:bodyPr wrap="square">
            <a:spAutoFit/>
          </a:bodyPr>
          <a:lstStyle/>
          <a:p>
            <a:endParaRPr lang="en-US" sz="2000" dirty="0">
              <a:solidFill>
                <a:srgbClr val="000000"/>
              </a:solidFill>
              <a:latin typeface="Verdana" panose="020B0604030504040204" pitchFamily="34" charset="0"/>
            </a:endParaRPr>
          </a:p>
          <a:p>
            <a:pPr marL="342900" indent="-342900">
              <a:buFont typeface="Arial" panose="020B0604020202020204" pitchFamily="34" charset="0"/>
              <a:buChar char="•"/>
            </a:pPr>
            <a:r>
              <a:rPr lang="en-US" sz="2000" dirty="0">
                <a:solidFill>
                  <a:srgbClr val="000000"/>
                </a:solidFill>
                <a:latin typeface="Verdana" panose="020B0604030504040204" pitchFamily="34" charset="0"/>
              </a:rPr>
              <a:t>Table 1 outlines how measurements are distributed across various databases.</a:t>
            </a:r>
          </a:p>
          <a:p>
            <a:pPr marL="342900" indent="-342900">
              <a:buFont typeface="Arial" panose="020B0604020202020204" pitchFamily="34" charset="0"/>
              <a:buChar char="•"/>
            </a:pPr>
            <a:r>
              <a:rPr lang="en-US" sz="2000" dirty="0">
                <a:solidFill>
                  <a:srgbClr val="000000"/>
                </a:solidFill>
                <a:latin typeface="Verdana" panose="020B0604030504040204" pitchFamily="34" charset="0"/>
              </a:rPr>
              <a:t>Optum EHR has the most comprehensive coverage, recording five measurements for 95% or more of patients; claims databases have lower coverage, lacking sufficient measurements for half or more of the patients.</a:t>
            </a:r>
          </a:p>
          <a:p>
            <a:pPr marL="342900" indent="-342900">
              <a:buFont typeface="Arial" panose="020B0604020202020204" pitchFamily="34" charset="0"/>
              <a:buChar char="•"/>
            </a:pPr>
            <a:r>
              <a:rPr lang="en-US" sz="2000" dirty="0">
                <a:solidFill>
                  <a:srgbClr val="000000"/>
                </a:solidFill>
                <a:latin typeface="Verdana" panose="020B0604030504040204" pitchFamily="34" charset="0"/>
              </a:rPr>
              <a:t>Due to these variations, few measurements are consistently recorded across all databases; nonetheless, 38 measurements, including blood glucose, lipase, and iron, were recorded for at least 5% of the target population in all five databases.</a:t>
            </a:r>
          </a:p>
        </p:txBody>
      </p:sp>
      <p:sp>
        <p:nvSpPr>
          <p:cNvPr id="27" name="TextBox 26">
            <a:extLst>
              <a:ext uri="{FF2B5EF4-FFF2-40B4-BE49-F238E27FC236}">
                <a16:creationId xmlns:a16="http://schemas.microsoft.com/office/drawing/2014/main" id="{7D66ECF4-97D4-E90B-3780-939CC39A6A37}"/>
              </a:ext>
            </a:extLst>
          </p:cNvPr>
          <p:cNvSpPr txBox="1"/>
          <p:nvPr/>
        </p:nvSpPr>
        <p:spPr>
          <a:xfrm>
            <a:off x="11083036" y="20132743"/>
            <a:ext cx="11084092" cy="1200329"/>
          </a:xfrm>
          <a:prstGeom prst="rect">
            <a:avLst/>
          </a:prstGeom>
          <a:noFill/>
        </p:spPr>
        <p:txBody>
          <a:bodyPr wrap="square">
            <a:spAutoFit/>
          </a:bodyPr>
          <a:lstStyle/>
          <a:p>
            <a:r>
              <a:rPr lang="en-US" sz="2400" b="1" dirty="0">
                <a:solidFill>
                  <a:srgbClr val="000000"/>
                </a:solidFill>
                <a:latin typeface="Verdana" panose="020B0604030504040204" pitchFamily="34" charset="0"/>
              </a:rPr>
              <a:t>Figure 1. Frequency of units for measurement of body weight in Optum EHR. Units that don’t map to standard measure concepts were merged into “No matching concept”.</a:t>
            </a:r>
          </a:p>
        </p:txBody>
      </p:sp>
      <p:pic>
        <p:nvPicPr>
          <p:cNvPr id="28" name="Picture 27">
            <a:extLst>
              <a:ext uri="{FF2B5EF4-FFF2-40B4-BE49-F238E27FC236}">
                <a16:creationId xmlns:a16="http://schemas.microsoft.com/office/drawing/2014/main" id="{B1266B6E-5C8C-22FD-2703-C63B6C9229C2}"/>
              </a:ext>
            </a:extLst>
          </p:cNvPr>
          <p:cNvPicPr>
            <a:picLocks noChangeAspect="1"/>
          </p:cNvPicPr>
          <p:nvPr/>
        </p:nvPicPr>
        <p:blipFill>
          <a:blip r:embed="rId6"/>
          <a:stretch>
            <a:fillRect/>
          </a:stretch>
        </p:blipFill>
        <p:spPr>
          <a:xfrm>
            <a:off x="11955534" y="21304998"/>
            <a:ext cx="8694715" cy="5361268"/>
          </a:xfrm>
          <a:prstGeom prst="rect">
            <a:avLst/>
          </a:prstGeom>
        </p:spPr>
      </p:pic>
      <p:sp>
        <p:nvSpPr>
          <p:cNvPr id="30" name="TextBox 29">
            <a:extLst>
              <a:ext uri="{FF2B5EF4-FFF2-40B4-BE49-F238E27FC236}">
                <a16:creationId xmlns:a16="http://schemas.microsoft.com/office/drawing/2014/main" id="{0E62C1FD-51CE-CD88-343D-37A4E15BC7FF}"/>
              </a:ext>
            </a:extLst>
          </p:cNvPr>
          <p:cNvSpPr txBox="1"/>
          <p:nvPr/>
        </p:nvSpPr>
        <p:spPr>
          <a:xfrm>
            <a:off x="11081701" y="26532875"/>
            <a:ext cx="11108626" cy="1938992"/>
          </a:xfrm>
          <a:prstGeom prst="rect">
            <a:avLst/>
          </a:prstGeom>
          <a:noFill/>
        </p:spPr>
        <p:txBody>
          <a:bodyPr wrap="square">
            <a:spAutoFit/>
          </a:bodyPr>
          <a:lstStyle/>
          <a:p>
            <a:r>
              <a:rPr lang="en-US" sz="2400" b="1" dirty="0">
                <a:solidFill>
                  <a:srgbClr val="000000"/>
                </a:solidFill>
                <a:latin typeface="Verdana" panose="020B0604030504040204" pitchFamily="34" charset="0"/>
              </a:rPr>
              <a:t>Table 2. Example measurement concepts and dominant units found with for at least 75% of patients for target population in Optum EHR. The standard unit percentage refers to the total coverage that map to vocabulary concepts (and can therefore be mapped to a common unit).</a:t>
            </a:r>
          </a:p>
        </p:txBody>
      </p:sp>
      <p:pic>
        <p:nvPicPr>
          <p:cNvPr id="32" name="Picture 31">
            <a:extLst>
              <a:ext uri="{FF2B5EF4-FFF2-40B4-BE49-F238E27FC236}">
                <a16:creationId xmlns:a16="http://schemas.microsoft.com/office/drawing/2014/main" id="{D123239C-31BA-D34B-C0BF-66E682FA8C9B}"/>
              </a:ext>
            </a:extLst>
          </p:cNvPr>
          <p:cNvPicPr>
            <a:picLocks noChangeAspect="1"/>
          </p:cNvPicPr>
          <p:nvPr/>
        </p:nvPicPr>
        <p:blipFill>
          <a:blip r:embed="rId7"/>
          <a:stretch>
            <a:fillRect/>
          </a:stretch>
        </p:blipFill>
        <p:spPr>
          <a:xfrm>
            <a:off x="11528478" y="28418197"/>
            <a:ext cx="10271461" cy="3030325"/>
          </a:xfrm>
          <a:prstGeom prst="rect">
            <a:avLst/>
          </a:prstGeom>
        </p:spPr>
      </p:pic>
      <p:sp>
        <p:nvSpPr>
          <p:cNvPr id="33" name="TextBox 32">
            <a:extLst>
              <a:ext uri="{FF2B5EF4-FFF2-40B4-BE49-F238E27FC236}">
                <a16:creationId xmlns:a16="http://schemas.microsoft.com/office/drawing/2014/main" id="{D5CA5021-817A-95C9-CF5E-0B6596469B8F}"/>
              </a:ext>
            </a:extLst>
          </p:cNvPr>
          <p:cNvSpPr txBox="1"/>
          <p:nvPr/>
        </p:nvSpPr>
        <p:spPr>
          <a:xfrm>
            <a:off x="22860000" y="6200526"/>
            <a:ext cx="4195012" cy="523220"/>
          </a:xfrm>
          <a:prstGeom prst="rect">
            <a:avLst/>
          </a:prstGeom>
          <a:noFill/>
        </p:spPr>
        <p:txBody>
          <a:bodyPr wrap="square" rtlCol="0">
            <a:spAutoFit/>
          </a:bodyPr>
          <a:lstStyle/>
          <a:p>
            <a:r>
              <a:rPr lang="en-US" sz="2800" b="1" dirty="0">
                <a:solidFill>
                  <a:srgbClr val="00467E"/>
                </a:solidFill>
                <a:latin typeface="Verdana"/>
              </a:rPr>
              <a:t>Benchmark Models:</a:t>
            </a:r>
          </a:p>
        </p:txBody>
      </p:sp>
      <p:pic>
        <p:nvPicPr>
          <p:cNvPr id="37" name="Picture 36" descr="A qr code with a logo&#10;&#10;Description automatically generated">
            <a:extLst>
              <a:ext uri="{FF2B5EF4-FFF2-40B4-BE49-F238E27FC236}">
                <a16:creationId xmlns:a16="http://schemas.microsoft.com/office/drawing/2014/main" id="{48682457-2CEA-B40F-D68A-FD808F955B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25989" y="29858721"/>
            <a:ext cx="1313995" cy="1313995"/>
          </a:xfrm>
          <a:prstGeom prst="rect">
            <a:avLst/>
          </a:prstGeom>
        </p:spPr>
      </p:pic>
      <p:sp>
        <p:nvSpPr>
          <p:cNvPr id="40" name="Arrow: Curved Left 39">
            <a:extLst>
              <a:ext uri="{FF2B5EF4-FFF2-40B4-BE49-F238E27FC236}">
                <a16:creationId xmlns:a16="http://schemas.microsoft.com/office/drawing/2014/main" id="{7FAEDCD3-0217-982A-7177-4EED49C6E994}"/>
              </a:ext>
            </a:extLst>
          </p:cNvPr>
          <p:cNvSpPr/>
          <p:nvPr/>
        </p:nvSpPr>
        <p:spPr>
          <a:xfrm>
            <a:off x="32140569" y="30214294"/>
            <a:ext cx="457200" cy="609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AE9AD3FC-89F4-86DE-7A20-91351115CD96}"/>
              </a:ext>
            </a:extLst>
          </p:cNvPr>
          <p:cNvSpPr txBox="1"/>
          <p:nvPr/>
        </p:nvSpPr>
        <p:spPr>
          <a:xfrm>
            <a:off x="32597769" y="29961721"/>
            <a:ext cx="1657373" cy="1015663"/>
          </a:xfrm>
          <a:prstGeom prst="rect">
            <a:avLst/>
          </a:prstGeom>
          <a:noFill/>
        </p:spPr>
        <p:txBody>
          <a:bodyPr wrap="square" rtlCol="0">
            <a:spAutoFit/>
          </a:bodyPr>
          <a:lstStyle/>
          <a:p>
            <a:r>
              <a:rPr lang="en-US" sz="2000" dirty="0" err="1">
                <a:solidFill>
                  <a:srgbClr val="00467E"/>
                </a:solidFill>
                <a:latin typeface="Verdana"/>
              </a:rPr>
              <a:t>Github</a:t>
            </a:r>
            <a:r>
              <a:rPr lang="en-US" sz="2000" dirty="0">
                <a:solidFill>
                  <a:srgbClr val="00467E"/>
                </a:solidFill>
                <a:latin typeface="Verdana"/>
              </a:rPr>
              <a:t> &amp; Future Work </a:t>
            </a:r>
          </a:p>
        </p:txBody>
      </p:sp>
      <p:sp>
        <p:nvSpPr>
          <p:cNvPr id="44" name="TextBox 43">
            <a:extLst>
              <a:ext uri="{FF2B5EF4-FFF2-40B4-BE49-F238E27FC236}">
                <a16:creationId xmlns:a16="http://schemas.microsoft.com/office/drawing/2014/main" id="{259E267B-8265-8B7B-3457-7DFBBF305992}"/>
              </a:ext>
            </a:extLst>
          </p:cNvPr>
          <p:cNvSpPr txBox="1"/>
          <p:nvPr/>
        </p:nvSpPr>
        <p:spPr>
          <a:xfrm>
            <a:off x="22843621" y="6607197"/>
            <a:ext cx="11195202" cy="1200329"/>
          </a:xfrm>
          <a:prstGeom prst="rect">
            <a:avLst/>
          </a:prstGeom>
          <a:noFill/>
        </p:spPr>
        <p:txBody>
          <a:bodyPr wrap="square" rtlCol="0">
            <a:spAutoFit/>
          </a:bodyPr>
          <a:lstStyle/>
          <a:p>
            <a:r>
              <a:rPr lang="en-US" sz="2400" b="1" dirty="0">
                <a:solidFill>
                  <a:srgbClr val="000000"/>
                </a:solidFill>
                <a:latin typeface="Verdana" panose="020B0604030504040204" pitchFamily="34" charset="0"/>
              </a:rPr>
              <a:t>LASSO: </a:t>
            </a:r>
          </a:p>
          <a:p>
            <a:r>
              <a:rPr lang="en-US" sz="2400" b="1" dirty="0">
                <a:solidFill>
                  <a:srgbClr val="000000"/>
                </a:solidFill>
                <a:latin typeface="Verdana" panose="020B0604030504040204" pitchFamily="34" charset="0"/>
              </a:rPr>
              <a:t>AUCROC: 0.654 (0.644-0.665)</a:t>
            </a:r>
          </a:p>
          <a:p>
            <a:r>
              <a:rPr lang="en-US" sz="2400" b="1" dirty="0">
                <a:solidFill>
                  <a:srgbClr val="000000"/>
                </a:solidFill>
                <a:latin typeface="Verdana" panose="020B0604030504040204" pitchFamily="34" charset="0"/>
              </a:rPr>
              <a:t>Net Benefit: -0.00000119 at 0.3 (observed occurrence rate)</a:t>
            </a:r>
          </a:p>
        </p:txBody>
      </p:sp>
      <p:pic>
        <p:nvPicPr>
          <p:cNvPr id="46" name="Picture 45">
            <a:extLst>
              <a:ext uri="{FF2B5EF4-FFF2-40B4-BE49-F238E27FC236}">
                <a16:creationId xmlns:a16="http://schemas.microsoft.com/office/drawing/2014/main" id="{4E221738-A390-D5BA-DC0E-8C8226F29242}"/>
              </a:ext>
            </a:extLst>
          </p:cNvPr>
          <p:cNvPicPr>
            <a:picLocks noChangeAspect="1"/>
          </p:cNvPicPr>
          <p:nvPr/>
        </p:nvPicPr>
        <p:blipFill>
          <a:blip r:embed="rId9"/>
          <a:stretch>
            <a:fillRect/>
          </a:stretch>
        </p:blipFill>
        <p:spPr>
          <a:xfrm>
            <a:off x="22749494" y="8762027"/>
            <a:ext cx="7637431" cy="3550923"/>
          </a:xfrm>
          <a:prstGeom prst="rect">
            <a:avLst/>
          </a:prstGeom>
        </p:spPr>
      </p:pic>
      <p:sp>
        <p:nvSpPr>
          <p:cNvPr id="47" name="TextBox 46">
            <a:extLst>
              <a:ext uri="{FF2B5EF4-FFF2-40B4-BE49-F238E27FC236}">
                <a16:creationId xmlns:a16="http://schemas.microsoft.com/office/drawing/2014/main" id="{A90C24C1-AD80-E451-DC08-46EB74C37178}"/>
              </a:ext>
            </a:extLst>
          </p:cNvPr>
          <p:cNvSpPr txBox="1"/>
          <p:nvPr/>
        </p:nvSpPr>
        <p:spPr>
          <a:xfrm>
            <a:off x="22860000" y="7835397"/>
            <a:ext cx="11084092" cy="830997"/>
          </a:xfrm>
          <a:prstGeom prst="rect">
            <a:avLst/>
          </a:prstGeom>
          <a:noFill/>
        </p:spPr>
        <p:txBody>
          <a:bodyPr wrap="square">
            <a:spAutoFit/>
          </a:bodyPr>
          <a:lstStyle/>
          <a:p>
            <a:r>
              <a:rPr lang="en-US" sz="2400" b="1" dirty="0">
                <a:solidFill>
                  <a:srgbClr val="000000"/>
                </a:solidFill>
                <a:latin typeface="Verdana" panose="020B0604030504040204" pitchFamily="34" charset="0"/>
              </a:rPr>
              <a:t>Figure 2. LASSO Validation Visualizations </a:t>
            </a:r>
          </a:p>
          <a:p>
            <a:r>
              <a:rPr lang="en-US" sz="2400" b="1" dirty="0">
                <a:solidFill>
                  <a:srgbClr val="000000"/>
                </a:solidFill>
                <a:latin typeface="Verdana" panose="020B0604030504040204" pitchFamily="34" charset="0"/>
              </a:rPr>
              <a:t>(ROC &amp; Calibration &amp; Net Benefit)</a:t>
            </a:r>
          </a:p>
        </p:txBody>
      </p:sp>
      <p:pic>
        <p:nvPicPr>
          <p:cNvPr id="63" name="Picture 62">
            <a:extLst>
              <a:ext uri="{FF2B5EF4-FFF2-40B4-BE49-F238E27FC236}">
                <a16:creationId xmlns:a16="http://schemas.microsoft.com/office/drawing/2014/main" id="{015A8CD5-BC73-0109-47DB-1E4AEBAF8C2D}"/>
              </a:ext>
            </a:extLst>
          </p:cNvPr>
          <p:cNvPicPr>
            <a:picLocks noChangeAspect="1"/>
          </p:cNvPicPr>
          <p:nvPr/>
        </p:nvPicPr>
        <p:blipFill>
          <a:blip r:embed="rId10"/>
          <a:stretch>
            <a:fillRect/>
          </a:stretch>
        </p:blipFill>
        <p:spPr>
          <a:xfrm>
            <a:off x="30402778" y="8755068"/>
            <a:ext cx="3729671" cy="3632093"/>
          </a:xfrm>
          <a:prstGeom prst="rect">
            <a:avLst/>
          </a:prstGeom>
        </p:spPr>
      </p:pic>
      <p:sp>
        <p:nvSpPr>
          <p:cNvPr id="68" name="TextBox 67">
            <a:extLst>
              <a:ext uri="{FF2B5EF4-FFF2-40B4-BE49-F238E27FC236}">
                <a16:creationId xmlns:a16="http://schemas.microsoft.com/office/drawing/2014/main" id="{31B6FE0E-136B-D1EF-1C1E-F79DF2EC28E6}"/>
              </a:ext>
            </a:extLst>
          </p:cNvPr>
          <p:cNvSpPr txBox="1"/>
          <p:nvPr/>
        </p:nvSpPr>
        <p:spPr>
          <a:xfrm>
            <a:off x="22855323" y="12337415"/>
            <a:ext cx="10974544" cy="1569660"/>
          </a:xfrm>
          <a:prstGeom prst="rect">
            <a:avLst/>
          </a:prstGeom>
          <a:noFill/>
        </p:spPr>
        <p:txBody>
          <a:bodyPr wrap="square" rtlCol="0">
            <a:spAutoFit/>
          </a:bodyPr>
          <a:lstStyle/>
          <a:p>
            <a:r>
              <a:rPr lang="en-US" sz="2400" b="1" dirty="0">
                <a:solidFill>
                  <a:srgbClr val="000000"/>
                </a:solidFill>
                <a:latin typeface="Verdana" panose="020B0604030504040204" pitchFamily="34" charset="0"/>
              </a:rPr>
              <a:t>GBM: </a:t>
            </a:r>
          </a:p>
          <a:p>
            <a:r>
              <a:rPr lang="en-US" sz="2400" b="1" dirty="0">
                <a:solidFill>
                  <a:srgbClr val="000000"/>
                </a:solidFill>
                <a:latin typeface="Verdana" panose="020B0604030504040204" pitchFamily="34" charset="0"/>
              </a:rPr>
              <a:t>AUCROC: 0.649 (0.638-0.66)</a:t>
            </a:r>
          </a:p>
          <a:p>
            <a:r>
              <a:rPr lang="en-US" sz="2400" b="1" dirty="0">
                <a:solidFill>
                  <a:srgbClr val="000000"/>
                </a:solidFill>
                <a:latin typeface="Verdana" panose="020B0604030504040204" pitchFamily="34" charset="0"/>
              </a:rPr>
              <a:t>Net Benefit: -0.00000058 at 0.3 (observed occurrence rate)</a:t>
            </a:r>
          </a:p>
          <a:p>
            <a:endParaRPr lang="en-US" sz="2400" b="1" dirty="0">
              <a:solidFill>
                <a:srgbClr val="000000"/>
              </a:solidFill>
              <a:latin typeface="Verdana" panose="020B0604030504040204" pitchFamily="34" charset="0"/>
            </a:endParaRPr>
          </a:p>
        </p:txBody>
      </p:sp>
      <p:pic>
        <p:nvPicPr>
          <p:cNvPr id="77" name="Picture 76">
            <a:extLst>
              <a:ext uri="{FF2B5EF4-FFF2-40B4-BE49-F238E27FC236}">
                <a16:creationId xmlns:a16="http://schemas.microsoft.com/office/drawing/2014/main" id="{4448E324-0FDD-EEBB-2536-101226C9B5B5}"/>
              </a:ext>
            </a:extLst>
          </p:cNvPr>
          <p:cNvPicPr>
            <a:picLocks noChangeAspect="1"/>
          </p:cNvPicPr>
          <p:nvPr/>
        </p:nvPicPr>
        <p:blipFill>
          <a:blip r:embed="rId11"/>
          <a:stretch>
            <a:fillRect/>
          </a:stretch>
        </p:blipFill>
        <p:spPr>
          <a:xfrm>
            <a:off x="22714116" y="13912977"/>
            <a:ext cx="7690069" cy="3550924"/>
          </a:xfrm>
          <a:prstGeom prst="rect">
            <a:avLst/>
          </a:prstGeom>
        </p:spPr>
      </p:pic>
      <p:sp>
        <p:nvSpPr>
          <p:cNvPr id="78" name="TextBox 77">
            <a:extLst>
              <a:ext uri="{FF2B5EF4-FFF2-40B4-BE49-F238E27FC236}">
                <a16:creationId xmlns:a16="http://schemas.microsoft.com/office/drawing/2014/main" id="{72F716D2-DFB8-72E8-639A-1293ED5CD514}"/>
              </a:ext>
            </a:extLst>
          </p:cNvPr>
          <p:cNvSpPr txBox="1"/>
          <p:nvPr/>
        </p:nvSpPr>
        <p:spPr>
          <a:xfrm>
            <a:off x="22843621" y="13448109"/>
            <a:ext cx="11084092" cy="461665"/>
          </a:xfrm>
          <a:prstGeom prst="rect">
            <a:avLst/>
          </a:prstGeom>
          <a:noFill/>
        </p:spPr>
        <p:txBody>
          <a:bodyPr wrap="square">
            <a:spAutoFit/>
          </a:bodyPr>
          <a:lstStyle/>
          <a:p>
            <a:r>
              <a:rPr lang="en-US" sz="2400" b="1" dirty="0">
                <a:solidFill>
                  <a:srgbClr val="000000"/>
                </a:solidFill>
                <a:latin typeface="Verdana" panose="020B0604030504040204" pitchFamily="34" charset="0"/>
              </a:rPr>
              <a:t>Figure 3. GBM Validation Visualizations </a:t>
            </a:r>
          </a:p>
        </p:txBody>
      </p:sp>
      <p:pic>
        <p:nvPicPr>
          <p:cNvPr id="80" name="Picture 79">
            <a:extLst>
              <a:ext uri="{FF2B5EF4-FFF2-40B4-BE49-F238E27FC236}">
                <a16:creationId xmlns:a16="http://schemas.microsoft.com/office/drawing/2014/main" id="{8794DD10-9498-E87D-CBF4-063186F4F141}"/>
              </a:ext>
            </a:extLst>
          </p:cNvPr>
          <p:cNvPicPr>
            <a:picLocks noChangeAspect="1"/>
          </p:cNvPicPr>
          <p:nvPr/>
        </p:nvPicPr>
        <p:blipFill>
          <a:blip r:embed="rId12"/>
          <a:stretch>
            <a:fillRect/>
          </a:stretch>
        </p:blipFill>
        <p:spPr>
          <a:xfrm>
            <a:off x="30429472" y="13907075"/>
            <a:ext cx="3712543" cy="3593480"/>
          </a:xfrm>
          <a:prstGeom prst="rect">
            <a:avLst/>
          </a:prstGeom>
        </p:spPr>
      </p:pic>
      <p:sp>
        <p:nvSpPr>
          <p:cNvPr id="81" name="TextBox 80">
            <a:extLst>
              <a:ext uri="{FF2B5EF4-FFF2-40B4-BE49-F238E27FC236}">
                <a16:creationId xmlns:a16="http://schemas.microsoft.com/office/drawing/2014/main" id="{E27E76D8-7E12-0EF2-1636-4DAEBA9A6E86}"/>
              </a:ext>
            </a:extLst>
          </p:cNvPr>
          <p:cNvSpPr txBox="1"/>
          <p:nvPr/>
        </p:nvSpPr>
        <p:spPr>
          <a:xfrm>
            <a:off x="22863797" y="18257535"/>
            <a:ext cx="7445994" cy="523220"/>
          </a:xfrm>
          <a:prstGeom prst="rect">
            <a:avLst/>
          </a:prstGeom>
          <a:noFill/>
        </p:spPr>
        <p:txBody>
          <a:bodyPr wrap="square" rtlCol="0">
            <a:spAutoFit/>
          </a:bodyPr>
          <a:lstStyle/>
          <a:p>
            <a:r>
              <a:rPr lang="en-US" sz="2800" b="1" dirty="0">
                <a:solidFill>
                  <a:srgbClr val="00467E"/>
                </a:solidFill>
                <a:latin typeface="Verdana"/>
              </a:rPr>
              <a:t>Measurement-Integrated Models:</a:t>
            </a:r>
          </a:p>
        </p:txBody>
      </p:sp>
      <p:sp>
        <p:nvSpPr>
          <p:cNvPr id="86" name="TextBox 85">
            <a:extLst>
              <a:ext uri="{FF2B5EF4-FFF2-40B4-BE49-F238E27FC236}">
                <a16:creationId xmlns:a16="http://schemas.microsoft.com/office/drawing/2014/main" id="{7FBCFE73-B21E-2826-EDF2-2A09CAFE2338}"/>
              </a:ext>
            </a:extLst>
          </p:cNvPr>
          <p:cNvSpPr txBox="1"/>
          <p:nvPr/>
        </p:nvSpPr>
        <p:spPr>
          <a:xfrm>
            <a:off x="22879445" y="18747459"/>
            <a:ext cx="10893640" cy="1200329"/>
          </a:xfrm>
          <a:prstGeom prst="rect">
            <a:avLst/>
          </a:prstGeom>
          <a:noFill/>
        </p:spPr>
        <p:txBody>
          <a:bodyPr wrap="square" rtlCol="0">
            <a:spAutoFit/>
          </a:bodyPr>
          <a:lstStyle/>
          <a:p>
            <a:r>
              <a:rPr lang="en-US" sz="2400" b="1" dirty="0">
                <a:solidFill>
                  <a:srgbClr val="000000"/>
                </a:solidFill>
                <a:latin typeface="Verdana" panose="020B0604030504040204" pitchFamily="34" charset="0"/>
              </a:rPr>
              <a:t>LASSO: </a:t>
            </a:r>
          </a:p>
          <a:p>
            <a:r>
              <a:rPr lang="en-US" sz="2400" b="1" dirty="0">
                <a:solidFill>
                  <a:srgbClr val="000000"/>
                </a:solidFill>
                <a:latin typeface="Verdana" panose="020B0604030504040204" pitchFamily="34" charset="0"/>
              </a:rPr>
              <a:t>AUCROC: 0.652 (0.642-0.663)</a:t>
            </a:r>
          </a:p>
          <a:p>
            <a:r>
              <a:rPr lang="en-US" sz="2400" b="1" dirty="0">
                <a:solidFill>
                  <a:srgbClr val="000000"/>
                </a:solidFill>
                <a:latin typeface="Verdana" panose="020B0604030504040204" pitchFamily="34" charset="0"/>
              </a:rPr>
              <a:t>Net Benefit: -0.00000147 at 0.3 (observed occurrence rate)</a:t>
            </a:r>
          </a:p>
        </p:txBody>
      </p:sp>
      <p:sp>
        <p:nvSpPr>
          <p:cNvPr id="87" name="TextBox 86">
            <a:extLst>
              <a:ext uri="{FF2B5EF4-FFF2-40B4-BE49-F238E27FC236}">
                <a16:creationId xmlns:a16="http://schemas.microsoft.com/office/drawing/2014/main" id="{79887FB4-85A3-E617-FE0C-0A6ECEB613B6}"/>
              </a:ext>
            </a:extLst>
          </p:cNvPr>
          <p:cNvSpPr txBox="1"/>
          <p:nvPr/>
        </p:nvSpPr>
        <p:spPr>
          <a:xfrm>
            <a:off x="22879940" y="19890713"/>
            <a:ext cx="11084092" cy="461665"/>
          </a:xfrm>
          <a:prstGeom prst="rect">
            <a:avLst/>
          </a:prstGeom>
          <a:noFill/>
        </p:spPr>
        <p:txBody>
          <a:bodyPr wrap="square">
            <a:spAutoFit/>
          </a:bodyPr>
          <a:lstStyle/>
          <a:p>
            <a:r>
              <a:rPr lang="en-US" sz="2400" b="1" dirty="0">
                <a:solidFill>
                  <a:srgbClr val="000000"/>
                </a:solidFill>
                <a:latin typeface="Verdana" panose="020B0604030504040204" pitchFamily="34" charset="0"/>
              </a:rPr>
              <a:t>Figure 4. LASSO Validation Visualizations </a:t>
            </a:r>
          </a:p>
        </p:txBody>
      </p:sp>
      <p:pic>
        <p:nvPicPr>
          <p:cNvPr id="90" name="Picture 89">
            <a:extLst>
              <a:ext uri="{FF2B5EF4-FFF2-40B4-BE49-F238E27FC236}">
                <a16:creationId xmlns:a16="http://schemas.microsoft.com/office/drawing/2014/main" id="{CC1ADF05-2747-D873-AB39-71298EB6B0CF}"/>
              </a:ext>
            </a:extLst>
          </p:cNvPr>
          <p:cNvPicPr>
            <a:picLocks noChangeAspect="1"/>
          </p:cNvPicPr>
          <p:nvPr/>
        </p:nvPicPr>
        <p:blipFill>
          <a:blip r:embed="rId13"/>
          <a:stretch>
            <a:fillRect/>
          </a:stretch>
        </p:blipFill>
        <p:spPr>
          <a:xfrm>
            <a:off x="22746067" y="20401100"/>
            <a:ext cx="7673881" cy="3550924"/>
          </a:xfrm>
          <a:prstGeom prst="rect">
            <a:avLst/>
          </a:prstGeom>
        </p:spPr>
      </p:pic>
      <p:pic>
        <p:nvPicPr>
          <p:cNvPr id="92" name="Picture 91">
            <a:extLst>
              <a:ext uri="{FF2B5EF4-FFF2-40B4-BE49-F238E27FC236}">
                <a16:creationId xmlns:a16="http://schemas.microsoft.com/office/drawing/2014/main" id="{D306524A-4D6E-625A-1032-B83E88B477F7}"/>
              </a:ext>
            </a:extLst>
          </p:cNvPr>
          <p:cNvPicPr>
            <a:picLocks noChangeAspect="1"/>
          </p:cNvPicPr>
          <p:nvPr/>
        </p:nvPicPr>
        <p:blipFill>
          <a:blip r:embed="rId14"/>
          <a:stretch>
            <a:fillRect/>
          </a:stretch>
        </p:blipFill>
        <p:spPr>
          <a:xfrm>
            <a:off x="30485406" y="20416097"/>
            <a:ext cx="3651923" cy="3550924"/>
          </a:xfrm>
          <a:prstGeom prst="rect">
            <a:avLst/>
          </a:prstGeom>
        </p:spPr>
      </p:pic>
      <p:sp>
        <p:nvSpPr>
          <p:cNvPr id="93" name="TextBox 92">
            <a:extLst>
              <a:ext uri="{FF2B5EF4-FFF2-40B4-BE49-F238E27FC236}">
                <a16:creationId xmlns:a16="http://schemas.microsoft.com/office/drawing/2014/main" id="{F6C8622A-A595-1960-00AE-E41BED6E2A09}"/>
              </a:ext>
            </a:extLst>
          </p:cNvPr>
          <p:cNvSpPr txBox="1"/>
          <p:nvPr/>
        </p:nvSpPr>
        <p:spPr>
          <a:xfrm>
            <a:off x="34194959" y="6148625"/>
            <a:ext cx="11476916" cy="15635049"/>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Preliminary analysis </a:t>
            </a:r>
            <a:r>
              <a:rPr lang="en-US" sz="2400" dirty="0">
                <a:solidFill>
                  <a:srgbClr val="000000"/>
                </a:solidFill>
                <a:latin typeface="Verdana" panose="020B0604030504040204" pitchFamily="34" charset="0"/>
              </a:rPr>
              <a:t>of five datasets revealed that &gt;=50% of the target population lack sufficient recorded measurements in claims data, which might affect the prediction models and external validation. Datasets often have inconsistent or missing units, necessitating manual standardization. Optum EHR stands out as the most suitable for developing prediction models, as it allows the inclusion of 21 measurements that are present in &gt;=75% of the target population.</a:t>
            </a:r>
          </a:p>
          <a:p>
            <a:pPr marL="342900"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Benchmark Models</a:t>
            </a:r>
            <a:r>
              <a:rPr lang="en-US" sz="2400" dirty="0">
                <a:solidFill>
                  <a:srgbClr val="000000"/>
                </a:solidFill>
                <a:latin typeface="Verdana" panose="020B0604030504040204" pitchFamily="34" charset="0"/>
              </a:rPr>
              <a:t>:</a:t>
            </a:r>
          </a:p>
          <a:p>
            <a:pPr marL="1365822" lvl="1"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Comparative Model Performance</a:t>
            </a:r>
            <a:r>
              <a:rPr lang="en-US" sz="2400" dirty="0">
                <a:solidFill>
                  <a:srgbClr val="000000"/>
                </a:solidFill>
                <a:latin typeface="Verdana" panose="020B0604030504040204" pitchFamily="34" charset="0"/>
              </a:rPr>
              <a:t>: Both LASSO logistic regression and GBM showed similar AUCROC values, matching the performance of the established CHADs method [5], which illustrates their effectiveness in distinguishing health conditions and potential for real-world healthcare applications. While there is potential for enhancement indicated by the negative Net Benefit at a 0.3 threshold, LASSO demonstrated a more consistent calibration curve than GBM, hinting at stable predictive accuracy across different probability thresholds. </a:t>
            </a:r>
          </a:p>
          <a:p>
            <a:pPr marL="1365822" lvl="1"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Model Improvement Analysis</a:t>
            </a:r>
            <a:r>
              <a:rPr lang="en-US" sz="2400" dirty="0">
                <a:solidFill>
                  <a:srgbClr val="000000"/>
                </a:solidFill>
                <a:latin typeface="Verdana" panose="020B0604030504040204" pitchFamily="34" charset="0"/>
              </a:rPr>
              <a:t>: The Integrated Discrimination Improvement (IDI) suggested a minor decrease when transitioning from the LASSO to the GBM model. Furthermore, Net Reclassification Improvement (NRI) analysis showed no significant reclassification of patients between models, across various threshold levels, indicating the potential stability of predictions across the two models.</a:t>
            </a:r>
          </a:p>
          <a:p>
            <a:pPr marL="342900" lvl="1" indent="-342900">
              <a:spcBef>
                <a:spcPts val="1200"/>
              </a:spcBef>
              <a:buFont typeface="Arial" panose="020B0604020202020204" pitchFamily="34" charset="0"/>
              <a:buChar char="•"/>
            </a:pPr>
            <a:r>
              <a:rPr lang="en-US" sz="2400" b="1" dirty="0">
                <a:solidFill>
                  <a:srgbClr val="000000"/>
                </a:solidFill>
                <a:latin typeface="Verdana" panose="020B0604030504040204" pitchFamily="34" charset="0"/>
              </a:rPr>
              <a:t>Measurement-Integrated Models: </a:t>
            </a:r>
            <a:r>
              <a:rPr lang="en-US" sz="2400" dirty="0">
                <a:solidFill>
                  <a:srgbClr val="000000"/>
                </a:solidFill>
                <a:latin typeface="Verdana" panose="020B0604030504040204" pitchFamily="34" charset="0"/>
              </a:rPr>
              <a:t>Similar as Benchmark, comparable AUCROC values were achieved with both LASSO and GBM when integrated with measurements. The negative Net Benefit at a 0.3 threshold points to areas for improvement. However, LASSO showed a steadier calibration curve than GBM, indicating reliable prediction across different probability thresholds. The negative IDI and negligible NRI further demonstrated minor differences and stability in prediction when transitioning between the models.</a:t>
            </a:r>
          </a:p>
          <a:p>
            <a:pPr marL="342900" lvl="1"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Performance similarities were observed between the Benchmark and Measurement-Integrated models, with closely comparable AUCROC values for both LASSO and GBM. Despite a marginal decrease in Net Benefit at a 0.3 threshold in the integrated Models, they showed a potential for improvements with slight enhancement in GBM's AUCROC and prediction stability. The transition between models in both categories saw minor changes in the IDI and NRI values, signifying a similar level of prediction improvement and stability.</a:t>
            </a:r>
          </a:p>
        </p:txBody>
      </p:sp>
      <p:sp>
        <p:nvSpPr>
          <p:cNvPr id="94" name="TextBox 93">
            <a:extLst>
              <a:ext uri="{FF2B5EF4-FFF2-40B4-BE49-F238E27FC236}">
                <a16:creationId xmlns:a16="http://schemas.microsoft.com/office/drawing/2014/main" id="{5274B026-9095-6EF8-F8B5-6DDE3CB672C0}"/>
              </a:ext>
            </a:extLst>
          </p:cNvPr>
          <p:cNvSpPr txBox="1"/>
          <p:nvPr/>
        </p:nvSpPr>
        <p:spPr>
          <a:xfrm>
            <a:off x="34118501" y="22221312"/>
            <a:ext cx="11613426" cy="4247317"/>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Explore and deepen the understanding of Bayesian methodologies to navigate challenges of non-standardization and data sparseness.</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Broaden the scope of input variables for model development, potentially improving association and prediction accuracy; rigorously calibrate and validate models on diverse patient populations to improve the generalizability and robustness of predictions.</a:t>
            </a:r>
          </a:p>
          <a:p>
            <a:pPr marL="342900" indent="-342900">
              <a:spcBef>
                <a:spcPts val="1200"/>
              </a:spcBef>
              <a:buFont typeface="Arial" panose="020B0604020202020204" pitchFamily="34" charset="0"/>
              <a:buChar char="•"/>
            </a:pPr>
            <a:r>
              <a:rPr lang="en-US" sz="2400" dirty="0">
                <a:solidFill>
                  <a:srgbClr val="000000"/>
                </a:solidFill>
                <a:latin typeface="Verdana" panose="020B0604030504040204" pitchFamily="34" charset="0"/>
              </a:rPr>
              <a:t>Foster synergy between machine learning approaches and medical domain knowledge to refine predictive models; develop robust, accurate, and clinically applicable predictive models to assist healthcare professionals in informed decision-making.</a:t>
            </a:r>
          </a:p>
        </p:txBody>
      </p:sp>
      <p:sp>
        <p:nvSpPr>
          <p:cNvPr id="3" name="TextBox 2">
            <a:extLst>
              <a:ext uri="{FF2B5EF4-FFF2-40B4-BE49-F238E27FC236}">
                <a16:creationId xmlns:a16="http://schemas.microsoft.com/office/drawing/2014/main" id="{0B096A5B-D103-654C-063C-29D8A83F1D65}"/>
              </a:ext>
            </a:extLst>
          </p:cNvPr>
          <p:cNvSpPr txBox="1"/>
          <p:nvPr/>
        </p:nvSpPr>
        <p:spPr>
          <a:xfrm>
            <a:off x="22926651" y="23881172"/>
            <a:ext cx="10622137" cy="1569660"/>
          </a:xfrm>
          <a:prstGeom prst="rect">
            <a:avLst/>
          </a:prstGeom>
          <a:noFill/>
        </p:spPr>
        <p:txBody>
          <a:bodyPr wrap="square" rtlCol="0">
            <a:spAutoFit/>
          </a:bodyPr>
          <a:lstStyle/>
          <a:p>
            <a:r>
              <a:rPr lang="en-US" sz="2400" b="1" dirty="0">
                <a:solidFill>
                  <a:srgbClr val="000000"/>
                </a:solidFill>
                <a:latin typeface="Verdana" panose="020B0604030504040204" pitchFamily="34" charset="0"/>
              </a:rPr>
              <a:t>GBM: </a:t>
            </a:r>
          </a:p>
          <a:p>
            <a:r>
              <a:rPr lang="en-US" sz="2400" b="1" dirty="0">
                <a:solidFill>
                  <a:srgbClr val="000000"/>
                </a:solidFill>
                <a:latin typeface="Verdana" panose="020B0604030504040204" pitchFamily="34" charset="0"/>
              </a:rPr>
              <a:t>AUCROC: 0.663 (0.653-0.674)</a:t>
            </a:r>
          </a:p>
          <a:p>
            <a:r>
              <a:rPr lang="en-US" sz="2400" b="1" dirty="0">
                <a:solidFill>
                  <a:srgbClr val="000000"/>
                </a:solidFill>
                <a:latin typeface="Verdana" panose="020B0604030504040204" pitchFamily="34" charset="0"/>
              </a:rPr>
              <a:t>Net Benefit: -0.00000039 at 0.3 (observed occurrence rate)</a:t>
            </a:r>
          </a:p>
          <a:p>
            <a:endParaRPr lang="en-US" sz="2400" b="1" dirty="0">
              <a:solidFill>
                <a:srgbClr val="000000"/>
              </a:solidFill>
              <a:latin typeface="Verdana" panose="020B0604030504040204" pitchFamily="34" charset="0"/>
            </a:endParaRPr>
          </a:p>
        </p:txBody>
      </p:sp>
      <p:sp>
        <p:nvSpPr>
          <p:cNvPr id="4" name="TextBox 3">
            <a:extLst>
              <a:ext uri="{FF2B5EF4-FFF2-40B4-BE49-F238E27FC236}">
                <a16:creationId xmlns:a16="http://schemas.microsoft.com/office/drawing/2014/main" id="{8049B668-1A96-54A2-91C1-949693B640BB}"/>
              </a:ext>
            </a:extLst>
          </p:cNvPr>
          <p:cNvSpPr txBox="1"/>
          <p:nvPr/>
        </p:nvSpPr>
        <p:spPr>
          <a:xfrm>
            <a:off x="22926651" y="25009791"/>
            <a:ext cx="11084092" cy="461665"/>
          </a:xfrm>
          <a:prstGeom prst="rect">
            <a:avLst/>
          </a:prstGeom>
          <a:noFill/>
        </p:spPr>
        <p:txBody>
          <a:bodyPr wrap="square">
            <a:spAutoFit/>
          </a:bodyPr>
          <a:lstStyle/>
          <a:p>
            <a:r>
              <a:rPr lang="en-US" sz="2400" b="1" dirty="0">
                <a:solidFill>
                  <a:srgbClr val="000000"/>
                </a:solidFill>
                <a:latin typeface="Verdana" panose="020B0604030504040204" pitchFamily="34" charset="0"/>
              </a:rPr>
              <a:t>Figure 5. GBM Validation Visualizations </a:t>
            </a:r>
          </a:p>
        </p:txBody>
      </p:sp>
      <p:pic>
        <p:nvPicPr>
          <p:cNvPr id="6" name="Picture 5">
            <a:extLst>
              <a:ext uri="{FF2B5EF4-FFF2-40B4-BE49-F238E27FC236}">
                <a16:creationId xmlns:a16="http://schemas.microsoft.com/office/drawing/2014/main" id="{E7DC2790-61A4-1653-38DD-B72A07EF872A}"/>
              </a:ext>
            </a:extLst>
          </p:cNvPr>
          <p:cNvPicPr>
            <a:picLocks noChangeAspect="1"/>
          </p:cNvPicPr>
          <p:nvPr/>
        </p:nvPicPr>
        <p:blipFill>
          <a:blip r:embed="rId15"/>
          <a:stretch>
            <a:fillRect/>
          </a:stretch>
        </p:blipFill>
        <p:spPr>
          <a:xfrm>
            <a:off x="22736802" y="25517716"/>
            <a:ext cx="7702688" cy="3550923"/>
          </a:xfrm>
          <a:prstGeom prst="rect">
            <a:avLst/>
          </a:prstGeom>
        </p:spPr>
      </p:pic>
      <p:pic>
        <p:nvPicPr>
          <p:cNvPr id="8" name="Picture 7">
            <a:extLst>
              <a:ext uri="{FF2B5EF4-FFF2-40B4-BE49-F238E27FC236}">
                <a16:creationId xmlns:a16="http://schemas.microsoft.com/office/drawing/2014/main" id="{7B41EBF5-5CFB-EF2F-37A0-8FB1932AAB22}"/>
              </a:ext>
            </a:extLst>
          </p:cNvPr>
          <p:cNvPicPr>
            <a:picLocks noChangeAspect="1"/>
          </p:cNvPicPr>
          <p:nvPr/>
        </p:nvPicPr>
        <p:blipFill>
          <a:blip r:embed="rId16"/>
          <a:stretch>
            <a:fillRect/>
          </a:stretch>
        </p:blipFill>
        <p:spPr>
          <a:xfrm>
            <a:off x="30452487" y="25539017"/>
            <a:ext cx="3660049" cy="3532557"/>
          </a:xfrm>
          <a:prstGeom prst="rect">
            <a:avLst/>
          </a:prstGeom>
        </p:spPr>
      </p:pic>
      <p:sp>
        <p:nvSpPr>
          <p:cNvPr id="10" name="TextBox 9">
            <a:extLst>
              <a:ext uri="{FF2B5EF4-FFF2-40B4-BE49-F238E27FC236}">
                <a16:creationId xmlns:a16="http://schemas.microsoft.com/office/drawing/2014/main" id="{FCE95260-4592-BF7B-A165-38F2F439B2B6}"/>
              </a:ext>
            </a:extLst>
          </p:cNvPr>
          <p:cNvSpPr txBox="1"/>
          <p:nvPr/>
        </p:nvSpPr>
        <p:spPr>
          <a:xfrm>
            <a:off x="22926651" y="17513778"/>
            <a:ext cx="11347291" cy="830997"/>
          </a:xfrm>
          <a:prstGeom prst="rect">
            <a:avLst/>
          </a:prstGeom>
          <a:noFill/>
        </p:spPr>
        <p:txBody>
          <a:bodyPr wrap="square" rtlCol="0">
            <a:spAutoFit/>
          </a:bodyPr>
          <a:lstStyle/>
          <a:p>
            <a:r>
              <a:rPr lang="en-US" sz="2400" b="1" dirty="0">
                <a:solidFill>
                  <a:srgbClr val="000000"/>
                </a:solidFill>
                <a:latin typeface="Verdana" panose="020B0604030504040204" pitchFamily="34" charset="0"/>
              </a:rPr>
              <a:t>Integrated Discrimination Improvement (IDI): -0.0033</a:t>
            </a:r>
          </a:p>
          <a:p>
            <a:r>
              <a:rPr lang="en-US" sz="2400" b="1" dirty="0">
                <a:solidFill>
                  <a:srgbClr val="000000"/>
                </a:solidFill>
                <a:latin typeface="Verdana" panose="020B0604030504040204" pitchFamily="34" charset="0"/>
              </a:rPr>
              <a:t>Net Reclassification Improvement (NRI): -0.0019</a:t>
            </a:r>
          </a:p>
        </p:txBody>
      </p:sp>
      <p:sp>
        <p:nvSpPr>
          <p:cNvPr id="12" name="TextBox 11">
            <a:extLst>
              <a:ext uri="{FF2B5EF4-FFF2-40B4-BE49-F238E27FC236}">
                <a16:creationId xmlns:a16="http://schemas.microsoft.com/office/drawing/2014/main" id="{8E5CE48B-EA46-277A-BD77-556EB9044A45}"/>
              </a:ext>
            </a:extLst>
          </p:cNvPr>
          <p:cNvSpPr txBox="1"/>
          <p:nvPr/>
        </p:nvSpPr>
        <p:spPr>
          <a:xfrm>
            <a:off x="23075200" y="29084464"/>
            <a:ext cx="11347291" cy="830997"/>
          </a:xfrm>
          <a:prstGeom prst="rect">
            <a:avLst/>
          </a:prstGeom>
          <a:noFill/>
        </p:spPr>
        <p:txBody>
          <a:bodyPr wrap="square" rtlCol="0">
            <a:spAutoFit/>
          </a:bodyPr>
          <a:lstStyle/>
          <a:p>
            <a:r>
              <a:rPr lang="en-US" sz="2400" b="1" dirty="0">
                <a:solidFill>
                  <a:srgbClr val="000000"/>
                </a:solidFill>
                <a:latin typeface="Verdana" panose="020B0604030504040204" pitchFamily="34" charset="0"/>
              </a:rPr>
              <a:t>Integrated Discrimination Improvement (IDI): -0.0016</a:t>
            </a:r>
          </a:p>
          <a:p>
            <a:r>
              <a:rPr lang="en-US" sz="2400" b="1" dirty="0">
                <a:solidFill>
                  <a:srgbClr val="000000"/>
                </a:solidFill>
                <a:latin typeface="Verdana" panose="020B0604030504040204" pitchFamily="34" charset="0"/>
              </a:rPr>
              <a:t>Net Reclassification Improvement (NRI): -0.00074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nssen_Scientific_Poster_Portrait Template.pptx" id="{927766DA-621D-4745-B44B-01DB8703B623}" vid="{F5645A5E-88B1-4A3A-BB58-9FDA73B88A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59C3DEE55B0844843A273256967656" ma:contentTypeVersion="7" ma:contentTypeDescription="Create a new document." ma:contentTypeScope="" ma:versionID="2675e509207b38c50e75355e73435683">
  <xsd:schema xmlns:xsd="http://www.w3.org/2001/XMLSchema" xmlns:xs="http://www.w3.org/2001/XMLSchema" xmlns:p="http://schemas.microsoft.com/office/2006/metadata/properties" xmlns:ns2="7ca5cc5a-4bc7-454e-8ec6-538871f2be85" xmlns:ns3="90d9984a-96fe-42a5-9bef-ecb335da427d" targetNamespace="http://schemas.microsoft.com/office/2006/metadata/properties" ma:root="true" ma:fieldsID="7a99f41c94eec6c1f4a1bb5e3b4f5804" ns2:_="" ns3:_="">
    <xsd:import namespace="7ca5cc5a-4bc7-454e-8ec6-538871f2be85"/>
    <xsd:import namespace="90d9984a-96fe-42a5-9bef-ecb335da427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5cc5a-4bc7-454e-8ec6-538871f2b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d9984a-96fe-42a5-9bef-ecb335da427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0d9984a-96fe-42a5-9bef-ecb335da427d">
      <UserInfo>
        <DisplayName/>
        <AccountId xsi:nil="true"/>
        <AccountType/>
      </UserInfo>
    </SharedWithUsers>
  </documentManagement>
</p:properties>
</file>

<file path=customXml/itemProps1.xml><?xml version="1.0" encoding="utf-8"?>
<ds:datastoreItem xmlns:ds="http://schemas.openxmlformats.org/officeDocument/2006/customXml" ds:itemID="{5FCB085F-E9DF-4558-8C3D-315547679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a5cc5a-4bc7-454e-8ec6-538871f2be85"/>
    <ds:schemaRef ds:uri="90d9984a-96fe-42a5-9bef-ecb335da4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5B5993-1F9D-467B-B1FE-437498163A18}">
  <ds:schemaRefs>
    <ds:schemaRef ds:uri="http://schemas.microsoft.com/sharepoint/v3/contenttype/forms"/>
  </ds:schemaRefs>
</ds:datastoreItem>
</file>

<file path=customXml/itemProps3.xml><?xml version="1.0" encoding="utf-8"?>
<ds:datastoreItem xmlns:ds="http://schemas.openxmlformats.org/officeDocument/2006/customXml" ds:itemID="{7E4CF191-55B3-4A3F-AC7F-331433BDE439}">
  <ds:schemaRef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 ds:uri="http://purl.org/dc/elements/1.1/"/>
    <ds:schemaRef ds:uri="80518cf7-fa18-4f13-89f9-5930b74725d4"/>
    <ds:schemaRef ds:uri="http://schemas.microsoft.com/office/infopath/2007/PartnerControls"/>
    <ds:schemaRef ds:uri="b842abd8-5f0c-4277-8f80-f9c4e327bd6f"/>
    <ds:schemaRef ds:uri="http://purl.org/dc/terms/"/>
    <ds:schemaRef ds:uri="90d9984a-96fe-42a5-9bef-ecb335da427d"/>
  </ds:schemaRefs>
</ds:datastoreItem>
</file>

<file path=docProps/app.xml><?xml version="1.0" encoding="utf-8"?>
<Properties xmlns="http://schemas.openxmlformats.org/officeDocument/2006/extended-properties" xmlns:vt="http://schemas.openxmlformats.org/officeDocument/2006/docPropsVTypes">
  <Template>Office Theme</Template>
  <TotalTime>7392</TotalTime>
  <Words>1864</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Vijayaraghavan, Smruthi [JRDUS]</dc:creator>
  <cp:lastModifiedBy>Wang, Elena   [JRDUS]</cp:lastModifiedBy>
  <cp:revision>119</cp:revision>
  <cp:lastPrinted>2019-02-25T20:34:59Z</cp:lastPrinted>
  <dcterms:created xsi:type="dcterms:W3CDTF">2019-02-06T16:21:31Z</dcterms:created>
  <dcterms:modified xsi:type="dcterms:W3CDTF">2023-07-21T16:23:22Z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2015-03-11T00:00:00Z</vt:filetime>
  </property>
  <property fmtid="{D5CDD505-2E9C-101B-9397-08002B2CF9AE}" pid="3" name="Creator">
    <vt:lpwstr>Microsoft® Publisher 2010</vt:lpwstr>
  </property>
  <property fmtid="{D5CDD505-2E9C-101B-9397-08002B2CF9AE}" pid="4" name="LastSaved">
    <vt:filetime>2017-03-17T00:00:00Z</vt:filetime>
  </property>
  <property fmtid="{D5CDD505-2E9C-101B-9397-08002B2CF9AE}" pid="5" name="ContentTypeId">
    <vt:lpwstr>0x010100A359C3DEE55B0844843A273256967656</vt:lpwstr>
  </property>
  <property fmtid="{D5CDD505-2E9C-101B-9397-08002B2CF9AE}" pid="6" name="Order">
    <vt:r8>22200</vt:r8>
  </property>
  <property fmtid="{D5CDD505-2E9C-101B-9397-08002B2CF9AE}" pid="7" name="xd_Signature">
    <vt:bool>false</vt:bool>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