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266" r:id="rId4"/>
    <p:sldId id="272" r:id="rId5"/>
    <p:sldId id="274" r:id="rId6"/>
    <p:sldId id="275" r:id="rId7"/>
    <p:sldId id="280" r:id="rId8"/>
    <p:sldId id="282" r:id="rId9"/>
    <p:sldId id="279" r:id="rId10"/>
    <p:sldId id="281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340E-284D-4609-BFEA-E676E0F486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前端级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NODEJS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速学成财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让我们提升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逼格</a:t>
            </a:r>
            <a:r>
              <a:rPr lang="en-US" altLang="zh-CN" dirty="0" smtClean="0"/>
              <a:t>”</a:t>
            </a:r>
          </a:p>
          <a:p>
            <a:pPr marL="0" indent="0" algn="ctr">
              <a:buNone/>
            </a:pPr>
            <a:r>
              <a:rPr lang="zh-CN" altLang="en-US" dirty="0" smtClean="0"/>
              <a:t>讲师：沈逸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、主群：</a:t>
            </a:r>
            <a:r>
              <a:rPr lang="en-US" altLang="zh-CN" dirty="0" smtClean="0"/>
              <a:t>98514334</a:t>
            </a:r>
          </a:p>
          <a:p>
            <a:pPr marL="0" indent="0"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专用群 ：</a:t>
            </a:r>
            <a:r>
              <a:rPr lang="en-US" altLang="zh-CN" dirty="0" smtClean="0"/>
              <a:t>563402123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"/>
          <p:cNvSpPr/>
          <p:nvPr>
            <p:custDataLst>
              <p:tags r:id="rId2"/>
            </p:custDataLst>
          </p:nvPr>
        </p:nvSpPr>
        <p:spPr>
          <a:xfrm>
            <a:off x="3341695" y="2389038"/>
            <a:ext cx="5669468" cy="1944216"/>
          </a:xfrm>
          <a:custGeom>
            <a:avLst/>
            <a:gdLst/>
            <a:ahLst/>
            <a:cxnLst/>
            <a:rect l="l" t="t" r="r" b="b"/>
            <a:pathLst>
              <a:path w="6719373" h="2304257">
                <a:moveTo>
                  <a:pt x="5253028" y="0"/>
                </a:moveTo>
                <a:lnTo>
                  <a:pt x="5253028" y="1"/>
                </a:lnTo>
                <a:lnTo>
                  <a:pt x="5256584" y="1"/>
                </a:lnTo>
                <a:lnTo>
                  <a:pt x="5256584" y="2795"/>
                </a:lnTo>
                <a:lnTo>
                  <a:pt x="6719373" y="1152129"/>
                </a:lnTo>
                <a:lnTo>
                  <a:pt x="5256584" y="2301462"/>
                </a:lnTo>
                <a:lnTo>
                  <a:pt x="5256584" y="2304257"/>
                </a:lnTo>
                <a:lnTo>
                  <a:pt x="4169752" y="2304257"/>
                </a:lnTo>
                <a:lnTo>
                  <a:pt x="3726186" y="2304257"/>
                </a:lnTo>
                <a:lnTo>
                  <a:pt x="820676" y="2304257"/>
                </a:lnTo>
                <a:cubicBezTo>
                  <a:pt x="367429" y="2304257"/>
                  <a:pt x="0" y="1906628"/>
                  <a:pt x="0" y="1416128"/>
                </a:cubicBezTo>
                <a:lnTo>
                  <a:pt x="0" y="888130"/>
                </a:lnTo>
                <a:cubicBezTo>
                  <a:pt x="0" y="397630"/>
                  <a:pt x="367429" y="1"/>
                  <a:pt x="820676" y="1"/>
                </a:cubicBezTo>
                <a:lnTo>
                  <a:pt x="3726186" y="1"/>
                </a:lnTo>
                <a:lnTo>
                  <a:pt x="4169752" y="1"/>
                </a:lnTo>
                <a:lnTo>
                  <a:pt x="5253028" y="1"/>
                </a:lnTo>
                <a:close/>
              </a:path>
            </a:pathLst>
          </a:custGeom>
          <a:gradFill flip="none" rotWithShape="1">
            <a:gsLst>
              <a:gs pos="0">
                <a:srgbClr val="ECECEC"/>
              </a:gs>
              <a:gs pos="50000">
                <a:srgbClr val="FFFFFF"/>
              </a:gs>
              <a:gs pos="100000">
                <a:srgbClr val="ECECEC"/>
              </a:gs>
            </a:gsLst>
            <a:lin ang="5400000" scaled="1"/>
            <a:tileRect/>
          </a:gradFill>
          <a:ln w="28575">
            <a:solidFill>
              <a:srgbClr val="C9C9C9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rIns="0" bIns="0" rtlCol="0" anchor="ctr"/>
          <a:lstStyle/>
          <a:p>
            <a:r>
              <a:rPr lang="zh-CN" altLang="en-US" sz="2800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今天讲啥</a:t>
            </a:r>
            <a:endParaRPr lang="zh-CN" altLang="en-US" sz="2800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3"/>
            </p:custDataLst>
          </p:nvPr>
        </p:nvSpPr>
        <p:spPr>
          <a:xfrm rot="5400000">
            <a:off x="8789141" y="3268434"/>
            <a:ext cx="282246" cy="182271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575339" y="3731481"/>
            <a:ext cx="3145232" cy="648072"/>
          </a:xfrm>
          <a:prstGeom prst="rect">
            <a:avLst/>
          </a:prstGeom>
          <a:solidFill>
            <a:schemeClr val="accent4"/>
          </a:solidFill>
          <a:ln w="9525">
            <a:solidFill>
              <a:srgbClr val="FFFFFF">
                <a:alpha val="5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3</a:t>
            </a:r>
            <a:r>
              <a:rPr lang="en-US" altLang="zh-CN" smtClean="0">
                <a:solidFill>
                  <a:srgbClr val="FFFFFF"/>
                </a:solidFill>
              </a:rPr>
              <a:t> </a:t>
            </a:r>
            <a:r>
              <a:rPr lang="zh-CN" altLang="en-US" smtClean="0">
                <a:solidFill>
                  <a:srgbClr val="FFFFFF"/>
                </a:solidFill>
              </a:rPr>
              <a:t>、把图片替换成</a:t>
            </a:r>
            <a:r>
              <a:rPr lang="en-US" altLang="zh-CN" smtClean="0">
                <a:solidFill>
                  <a:srgbClr val="FFFFFF"/>
                </a:solidFill>
              </a:rPr>
              <a:t>Base64</a:t>
            </a:r>
            <a:r>
              <a:rPr lang="zh-CN" altLang="en-US" smtClean="0">
                <a:solidFill>
                  <a:srgbClr val="FFFFFF"/>
                </a:solidFill>
              </a:rPr>
              <a:t>编码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17431" y="3060260"/>
            <a:ext cx="3145232" cy="64807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FF">
                <a:alpha val="5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</a:rPr>
              <a:t>2</a:t>
            </a:r>
            <a:r>
              <a:rPr lang="zh-CN" altLang="en-US" smtClean="0">
                <a:solidFill>
                  <a:srgbClr val="FFFFFF"/>
                </a:solidFill>
              </a:rPr>
              <a:t>、</a:t>
            </a:r>
            <a:r>
              <a:rPr lang="en-US" altLang="zh-CN" smtClean="0">
                <a:solidFill>
                  <a:srgbClr val="FFFFFF"/>
                </a:solidFill>
              </a:rPr>
              <a:t>NODEJS</a:t>
            </a:r>
            <a:r>
              <a:rPr lang="zh-CN" altLang="en-US" smtClean="0">
                <a:solidFill>
                  <a:srgbClr val="FFFFFF"/>
                </a:solidFill>
              </a:rPr>
              <a:t>读取图片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893475" y="2389039"/>
            <a:ext cx="3145232" cy="64807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>
                <a:alpha val="5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108000" bIns="0" rtlCol="0" anchor="ctr"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</a:rPr>
              <a:t>1</a:t>
            </a:r>
            <a:r>
              <a:rPr lang="zh-CN" altLang="en-US" smtClean="0">
                <a:solidFill>
                  <a:srgbClr val="FFFFFF"/>
                </a:solidFill>
              </a:rPr>
              <a:t>、</a:t>
            </a:r>
            <a:r>
              <a:rPr lang="en-US" altLang="zh-CN" smtClean="0">
                <a:solidFill>
                  <a:srgbClr val="FFFFFF"/>
                </a:solidFill>
              </a:rPr>
              <a:t>CSS</a:t>
            </a:r>
            <a:r>
              <a:rPr lang="zh-CN" altLang="en-US" smtClean="0">
                <a:solidFill>
                  <a:srgbClr val="FFFFFF"/>
                </a:solidFill>
              </a:rPr>
              <a:t>图片引用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上节课我们自己模拟了一种“编译的概念”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109" y="1361209"/>
            <a:ext cx="10792691" cy="48157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当</a:t>
            </a:r>
            <a:r>
              <a:rPr lang="zh-CN" altLang="en-US" smtClean="0"/>
              <a:t>我们应用</a:t>
            </a:r>
            <a:r>
              <a:rPr lang="en-US" altLang="zh-CN" smtClean="0"/>
              <a:t>CSS</a:t>
            </a:r>
            <a:r>
              <a:rPr lang="zh-CN" altLang="en-US" smtClean="0"/>
              <a:t>的时候，就用</a:t>
            </a:r>
            <a:r>
              <a:rPr lang="en-US" altLang="zh-CN" smtClean="0"/>
              <a:t>NODEJS</a:t>
            </a:r>
            <a:r>
              <a:rPr lang="zh-CN" altLang="en-US" smtClean="0"/>
              <a:t>读取，然后写入</a:t>
            </a:r>
            <a:r>
              <a:rPr lang="en-US" altLang="zh-CN" smtClean="0"/>
              <a:t>JS</a:t>
            </a:r>
            <a:r>
              <a:rPr lang="zh-CN" altLang="en-US" smtClean="0"/>
              <a:t>中。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当然目前我们的做法完全是为了后面的学习打基础、开脑。请大家不要过于执着</a:t>
            </a:r>
          </a:p>
        </p:txBody>
      </p:sp>
    </p:spTree>
    <p:extLst>
      <p:ext uri="{BB962C8B-B14F-4D97-AF65-F5344CB8AC3E}">
        <p14:creationId xmlns:p14="http://schemas.microsoft.com/office/powerpoint/2010/main" val="399906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今天我们再给大家开一次脑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r>
              <a:rPr lang="zh-CN" altLang="en-US" smtClean="0"/>
              <a:t>如果我的</a:t>
            </a:r>
            <a:r>
              <a:rPr lang="en-US" altLang="zh-CN" smtClean="0"/>
              <a:t>css</a:t>
            </a:r>
            <a:r>
              <a:rPr lang="zh-CN" altLang="en-US" smtClean="0"/>
              <a:t>里面有图片的应用，譬如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*{color:red;background:url("./m.jpg</a:t>
            </a:r>
            <a:r>
              <a:rPr lang="en-US" altLang="zh-CN" smtClean="0">
                <a:solidFill>
                  <a:srgbClr val="C00000"/>
                </a:solidFill>
              </a:rPr>
              <a:t>")}</a:t>
            </a:r>
          </a:p>
          <a:p>
            <a:endParaRPr lang="en-US" altLang="zh-CN"/>
          </a:p>
          <a:p>
            <a:r>
              <a:rPr lang="zh-CN" altLang="en-US" smtClean="0"/>
              <a:t>在后面的学习中，其实这个图片也是可以处理的。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我们首先要知道，在实际网站运行中，一个图片也会增加一次</a:t>
            </a:r>
            <a:r>
              <a:rPr lang="en-US" altLang="zh-CN" smtClean="0"/>
              <a:t>http</a:t>
            </a:r>
            <a:r>
              <a:rPr lang="zh-CN" altLang="en-US" smtClean="0"/>
              <a:t>请求。那怎么处理比较好呢？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268" y="3009154"/>
            <a:ext cx="1371719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模拟方法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en-US" altLang="zh-CN" smtClean="0"/>
              <a:t> </a:t>
            </a:r>
          </a:p>
          <a:p>
            <a:r>
              <a:rPr lang="zh-CN" altLang="en-US" smtClean="0"/>
              <a:t>利用</a:t>
            </a:r>
            <a:r>
              <a:rPr lang="en-US" altLang="zh-CN" smtClean="0"/>
              <a:t>NODEJS</a:t>
            </a:r>
            <a:r>
              <a:rPr lang="zh-CN" altLang="en-US" smtClean="0"/>
              <a:t>读取出</a:t>
            </a:r>
            <a:r>
              <a:rPr lang="en-US" altLang="zh-CN" smtClean="0"/>
              <a:t>css </a:t>
            </a:r>
            <a:r>
              <a:rPr lang="zh-CN" altLang="en-US" smtClean="0"/>
              <a:t>后，用正则读取图片路径</a:t>
            </a:r>
            <a:endParaRPr lang="en-US" altLang="zh-CN" smtClean="0"/>
          </a:p>
          <a:p>
            <a:r>
              <a:rPr lang="zh-CN" altLang="en-US" smtClean="0"/>
              <a:t>为了演示方便，我们就读取后缀为</a:t>
            </a:r>
            <a:r>
              <a:rPr lang="en-US" altLang="zh-CN" smtClean="0"/>
              <a:t>jpg</a:t>
            </a:r>
            <a:r>
              <a:rPr lang="zh-CN" altLang="en-US" smtClean="0"/>
              <a:t>的内容。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 var pattern=/['|"](.*\.jpg)['|"]/g;</a:t>
            </a:r>
          </a:p>
          <a:p>
            <a:r>
              <a:rPr lang="en-US" smtClean="0"/>
              <a:t>   var res;</a:t>
            </a:r>
          </a:p>
          <a:p>
            <a:r>
              <a:rPr lang="en-US" smtClean="0"/>
              <a:t> </a:t>
            </a:r>
            <a:r>
              <a:rPr lang="en-US" smtClean="0"/>
              <a:t>while(res=pattern.exec(data.toString</a:t>
            </a:r>
            <a:r>
              <a:rPr lang="en-US"/>
              <a:t>()))</a:t>
            </a:r>
          </a:p>
          <a:p>
            <a:r>
              <a:rPr lang="en-US"/>
              <a:t>          </a:t>
            </a:r>
            <a:r>
              <a:rPr lang="en-US" smtClean="0"/>
              <a:t> </a:t>
            </a:r>
            <a:r>
              <a:rPr lang="zh-CN" altLang="en-US" smtClean="0">
                <a:solidFill>
                  <a:srgbClr val="C00000"/>
                </a:solidFill>
              </a:rPr>
              <a:t>这段并不完善的正则</a:t>
            </a:r>
            <a:r>
              <a:rPr lang="zh-CN" altLang="en-US" smtClean="0"/>
              <a:t>就可以匹配出一般格式的图片内容</a:t>
            </a:r>
            <a:r>
              <a:rPr lang="en-US" altLang="zh-CN" smtClean="0"/>
              <a:t>(jpg).</a:t>
            </a:r>
            <a:r>
              <a:rPr lang="zh-CN" altLang="en-US" smtClean="0"/>
              <a:t>且返回的是一个数组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mtClean="0"/>
              <a:t>NODEJS</a:t>
            </a:r>
            <a:r>
              <a:rPr lang="zh-CN" altLang="en-US" smtClean="0"/>
              <a:t>读取文件我们前面讲过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File.readFile(“</a:t>
            </a:r>
            <a:r>
              <a:rPr lang="zh-CN" altLang="en-US" smtClean="0"/>
              <a:t>文件名</a:t>
            </a:r>
            <a:r>
              <a:rPr lang="en-US" altLang="zh-CN" smtClean="0"/>
              <a:t>”,</a:t>
            </a:r>
            <a:r>
              <a:rPr lang="zh-CN" altLang="en-US"/>
              <a:t>回</a:t>
            </a:r>
            <a:r>
              <a:rPr lang="zh-CN" altLang="en-US" smtClean="0"/>
              <a:t>调函数</a:t>
            </a:r>
            <a:r>
              <a:rPr lang="en-US" altLang="zh-CN" smtClean="0"/>
              <a:t>);  //</a:t>
            </a:r>
            <a:r>
              <a:rPr lang="zh-CN" altLang="en-US" smtClean="0"/>
              <a:t>注意，默认是异步的。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但是也是支持同步读取的</a:t>
            </a:r>
            <a:endParaRPr lang="en-US" altLang="zh-CN" smtClean="0"/>
          </a:p>
          <a:p>
            <a:r>
              <a:rPr lang="en-US" altLang="zh-CN"/>
              <a:t>File. </a:t>
            </a:r>
            <a:r>
              <a:rPr lang="en-US" altLang="zh-CN" smtClean="0"/>
              <a:t>readFileSync(</a:t>
            </a:r>
            <a:r>
              <a:rPr lang="zh-CN" altLang="en-US" smtClean="0"/>
              <a:t>文件名</a:t>
            </a:r>
            <a:r>
              <a:rPr lang="en-US" altLang="zh-CN" smtClean="0"/>
              <a:t>/</a:t>
            </a:r>
            <a:r>
              <a:rPr lang="zh-CN" altLang="en-US" smtClean="0"/>
              <a:t>图片</a:t>
            </a:r>
            <a:r>
              <a:rPr lang="en-US" altLang="zh-CN" smtClean="0"/>
              <a:t>);  </a:t>
            </a:r>
            <a:r>
              <a:rPr lang="zh-CN" altLang="en-US" smtClean="0"/>
              <a:t>这个函数可以直接返回文件的内容。</a:t>
            </a:r>
          </a:p>
        </p:txBody>
      </p:sp>
    </p:spTree>
    <p:extLst>
      <p:ext uri="{BB962C8B-B14F-4D97-AF65-F5344CB8AC3E}">
        <p14:creationId xmlns:p14="http://schemas.microsoft.com/office/powerpoint/2010/main" val="254706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关于异步和同步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2992582" y="2020600"/>
            <a:ext cx="519545" cy="4156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箭头 4"/>
          <p:cNvSpPr/>
          <p:nvPr/>
        </p:nvSpPr>
        <p:spPr>
          <a:xfrm>
            <a:off x="3409949" y="3151141"/>
            <a:ext cx="592282" cy="3844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706090" y="3773465"/>
            <a:ext cx="2306782" cy="1159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读文件的过程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NODEJS</a:t>
            </a:r>
            <a:r>
              <a:rPr lang="zh-CN" altLang="en-US" smtClean="0"/>
              <a:t>把图片转化为</a:t>
            </a:r>
            <a:r>
              <a:rPr lang="en-US" altLang="zh-CN" smtClean="0"/>
              <a:t>base64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endParaRPr lang="en-US" altLang="zh-CN"/>
          </a:p>
          <a:p>
            <a:r>
              <a:rPr lang="zh-CN" altLang="en-US" smtClean="0"/>
              <a:t>首先我们把图片读取出来，然后非常方便的利用</a:t>
            </a:r>
            <a:endParaRPr lang="en-US" altLang="zh-CN" smtClean="0"/>
          </a:p>
          <a:p>
            <a:r>
              <a:rPr lang="en-US" altLang="zh-CN" smtClean="0"/>
              <a:t>toString(‘base64’)</a:t>
            </a:r>
            <a:r>
              <a:rPr lang="zh-CN" altLang="en-US" smtClean="0"/>
              <a:t>就可以把图片变成</a:t>
            </a:r>
            <a:r>
              <a:rPr lang="en-US" altLang="zh-CN" smtClean="0"/>
              <a:t>base64</a:t>
            </a:r>
            <a:r>
              <a:rPr lang="zh-CN" altLang="en-US" smtClean="0"/>
              <a:t>编码</a:t>
            </a:r>
            <a:r>
              <a:rPr lang="en-US" altLang="zh-CN" smtClean="0"/>
              <a:t>.</a:t>
            </a:r>
          </a:p>
          <a:p>
            <a:r>
              <a:rPr lang="zh-CN" altLang="en-US" smtClean="0"/>
              <a:t>知识点</a:t>
            </a:r>
            <a:r>
              <a:rPr lang="en-US" altLang="zh-CN" smtClean="0"/>
              <a:t>:</a:t>
            </a:r>
          </a:p>
          <a:p>
            <a:r>
              <a:rPr lang="en-US" altLang="zh-CN"/>
              <a:t> </a:t>
            </a:r>
            <a:r>
              <a:rPr lang="en-US" altLang="zh-CN" smtClean="0"/>
              <a:t> background:url(“./m.jpg”); </a:t>
            </a:r>
            <a:endParaRPr lang="en-US" altLang="zh-CN"/>
          </a:p>
          <a:p>
            <a:r>
              <a:rPr lang="zh-CN" altLang="en-US" smtClean="0"/>
              <a:t>如果使用</a:t>
            </a:r>
            <a:r>
              <a:rPr lang="en-US" altLang="zh-CN" smtClean="0"/>
              <a:t>base64</a:t>
            </a:r>
            <a:r>
              <a:rPr lang="zh-CN" altLang="en-US" smtClean="0"/>
              <a:t>显示</a:t>
            </a:r>
            <a:r>
              <a:rPr lang="en-US" altLang="zh-CN" smtClean="0"/>
              <a:t>(</a:t>
            </a:r>
            <a:r>
              <a:rPr lang="zh-CN" altLang="en-US" smtClean="0"/>
              <a:t>格式如下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en-US" altLang="zh-CN" smtClean="0"/>
              <a:t>background:url(“data:image/jpg;base64,xxxoo”)</a:t>
            </a:r>
          </a:p>
          <a:p>
            <a:endParaRPr lang="en-US" altLang="zh-CN"/>
          </a:p>
          <a:p>
            <a:r>
              <a:rPr lang="zh-CN" altLang="en-US" smtClean="0"/>
              <a:t>接下来我们再把图片路径替换掉就可以，请看视频具体操作</a:t>
            </a:r>
            <a:r>
              <a:rPr lang="zh-CN" altLang="en-US"/>
              <a:t>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03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这样做的好处和注意点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、减少服务器的请求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、写入</a:t>
            </a:r>
            <a:r>
              <a:rPr lang="en-US" altLang="zh-CN" smtClean="0"/>
              <a:t>CSS</a:t>
            </a:r>
            <a:r>
              <a:rPr lang="zh-CN" altLang="en-US" smtClean="0"/>
              <a:t>后，可以压缩</a:t>
            </a:r>
            <a:r>
              <a:rPr lang="en-US" altLang="zh-CN" smtClean="0"/>
              <a:t>(gzip</a:t>
            </a:r>
            <a:r>
              <a:rPr lang="zh-CN" altLang="en-US" smtClean="0"/>
              <a:t>、各种方法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、如果是频繁需要更新的图片不建议这么做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IE6</a:t>
            </a:r>
            <a:r>
              <a:rPr lang="zh-CN" altLang="en-US" smtClean="0"/>
              <a:t>、</a:t>
            </a:r>
            <a:r>
              <a:rPr lang="en-US" altLang="zh-CN" smtClean="0"/>
              <a:t>7</a:t>
            </a:r>
            <a:r>
              <a:rPr lang="zh-CN" altLang="en-US" smtClean="0"/>
              <a:t>是不支持的（我们也可以无视</a:t>
            </a:r>
            <a:r>
              <a:rPr lang="en-US" altLang="zh-CN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0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圆角矩形 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Isosceles Triangle 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Rectangle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Rectangle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408"/>
  <p:tag name="MH_LIBRARY" val="GRAPHIC"/>
  <p:tag name="MH_ORDER" val="Rectangle 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446</Words>
  <Application>Microsoft Office PowerPoint</Application>
  <PresentationFormat>宽屏</PresentationFormat>
  <Paragraphs>69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华文琥珀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PowerPoint 演示文稿</vt:lpstr>
      <vt:lpstr>上节课我们自己模拟了一种“编译的概念”</vt:lpstr>
      <vt:lpstr>今天我们再给大家开一次脑</vt:lpstr>
      <vt:lpstr>模拟方法</vt:lpstr>
      <vt:lpstr>知识点</vt:lpstr>
      <vt:lpstr>关于异步和同步</vt:lpstr>
      <vt:lpstr>NODEJS把图片转化为base64</vt:lpstr>
      <vt:lpstr>这样做的好处和注意点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195</cp:revision>
  <dcterms:created xsi:type="dcterms:W3CDTF">2016-05-22T15:40:23Z</dcterms:created>
  <dcterms:modified xsi:type="dcterms:W3CDTF">2016-07-20T15:12:57Z</dcterms:modified>
</cp:coreProperties>
</file>