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36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Sheet1!$B$2</c:f>
              <c:strCache>
                <c:ptCount val="1"/>
                <c:pt idx="0">
                  <c:v> Expenses 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Sheet1!$A$3:$A$14</c:f>
              <c:strCache>
                <c:ptCount val="12"/>
                <c:pt idx="0">
                  <c:v>January 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Sheet1!$B$3:$B$14</c:f>
              <c:numCache>
                <c:formatCode>General</c:formatCode>
                <c:ptCount val="12"/>
                <c:pt idx="0">
                  <c:v>7562</c:v>
                </c:pt>
                <c:pt idx="1">
                  <c:v>4589</c:v>
                </c:pt>
                <c:pt idx="2">
                  <c:v>69047</c:v>
                </c:pt>
                <c:pt idx="3">
                  <c:v>73452</c:v>
                </c:pt>
                <c:pt idx="4">
                  <c:v>50700</c:v>
                </c:pt>
                <c:pt idx="5">
                  <c:v>52100</c:v>
                </c:pt>
                <c:pt idx="6">
                  <c:v>99650</c:v>
                </c:pt>
                <c:pt idx="7">
                  <c:v>79700</c:v>
                </c:pt>
                <c:pt idx="8">
                  <c:v>57000</c:v>
                </c:pt>
                <c:pt idx="9">
                  <c:v>63800</c:v>
                </c:pt>
                <c:pt idx="10">
                  <c:v>45400</c:v>
                </c:pt>
                <c:pt idx="11">
                  <c:v>81300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Sheet1!$A$3:$A$14</c:f>
              <c:strCache>
                <c:ptCount val="12"/>
                <c:pt idx="0">
                  <c:v>January 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Sheet1!$C$3:$C$14</c:f>
              <c:numCache>
                <c:formatCode>General</c:formatCode>
                <c:ptCount val="12"/>
                <c:pt idx="0">
                  <c:v>15426</c:v>
                </c:pt>
                <c:pt idx="1">
                  <c:v>9929</c:v>
                </c:pt>
                <c:pt idx="2">
                  <c:v>80890</c:v>
                </c:pt>
                <c:pt idx="3">
                  <c:v>79574</c:v>
                </c:pt>
                <c:pt idx="4">
                  <c:v>98650</c:v>
                </c:pt>
                <c:pt idx="5">
                  <c:v>56400</c:v>
                </c:pt>
                <c:pt idx="6">
                  <c:v>120530</c:v>
                </c:pt>
                <c:pt idx="7">
                  <c:v>90870</c:v>
                </c:pt>
                <c:pt idx="8">
                  <c:v>79980</c:v>
                </c:pt>
                <c:pt idx="9">
                  <c:v>59000</c:v>
                </c:pt>
                <c:pt idx="10">
                  <c:v>75300</c:v>
                </c:pt>
                <c:pt idx="11">
                  <c:v>96800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Sheet1!$A$3:$A$14</c:f>
              <c:strCache>
                <c:ptCount val="12"/>
                <c:pt idx="0">
                  <c:v>January 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Sheet1!$D$3:$D$14</c:f>
              <c:numCache>
                <c:formatCode>General</c:formatCode>
                <c:ptCount val="12"/>
                <c:pt idx="0">
                  <c:v>7864</c:v>
                </c:pt>
                <c:pt idx="1">
                  <c:v>5340</c:v>
                </c:pt>
                <c:pt idx="2">
                  <c:v>11843</c:v>
                </c:pt>
                <c:pt idx="3">
                  <c:v>6122</c:v>
                </c:pt>
                <c:pt idx="4">
                  <c:v>47950</c:v>
                </c:pt>
                <c:pt idx="5">
                  <c:v>4300</c:v>
                </c:pt>
                <c:pt idx="6">
                  <c:v>20880</c:v>
                </c:pt>
                <c:pt idx="7">
                  <c:v>11170</c:v>
                </c:pt>
                <c:pt idx="8">
                  <c:v>22980</c:v>
                </c:pt>
                <c:pt idx="9">
                  <c:v>-4800</c:v>
                </c:pt>
                <c:pt idx="10">
                  <c:v>29900</c:v>
                </c:pt>
                <c:pt idx="11">
                  <c:v>15500</c:v>
                </c:pt>
              </c:numCache>
            </c:numRef>
          </c:val>
        </c:ser>
        <c:axId val="118623616"/>
        <c:axId val="118625408"/>
      </c:barChart>
      <c:catAx>
        <c:axId val="118623616"/>
        <c:scaling>
          <c:orientation val="minMax"/>
        </c:scaling>
        <c:axPos val="b"/>
        <c:tickLblPos val="nextTo"/>
        <c:crossAx val="118625408"/>
        <c:crosses val="autoZero"/>
        <c:auto val="1"/>
        <c:lblAlgn val="ctr"/>
        <c:lblOffset val="100"/>
      </c:catAx>
      <c:valAx>
        <c:axId val="118625408"/>
        <c:scaling>
          <c:orientation val="minMax"/>
        </c:scaling>
        <c:axPos val="l"/>
        <c:majorGridlines/>
        <c:numFmt formatCode="General" sourceLinked="1"/>
        <c:tickLblPos val="nextTo"/>
        <c:crossAx val="11862361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Yearly Report</a:t>
            </a:r>
            <a:endParaRPr lang="en-US" dirty="0"/>
          </a:p>
        </c:rich>
      </c:tx>
      <c:layout/>
    </c:title>
    <c:view3D>
      <c:rotX val="75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spPr>
              <a:solidFill>
                <a:srgbClr val="FFC000"/>
              </a:solidFill>
            </c:spPr>
          </c:dPt>
          <c:dPt>
            <c:idx val="1"/>
            <c:spPr>
              <a:solidFill>
                <a:srgbClr val="002060"/>
              </a:solidFill>
            </c:spPr>
          </c:dPt>
          <c:dPt>
            <c:idx val="2"/>
            <c:spPr>
              <a:solidFill>
                <a:srgbClr val="92D050"/>
              </a:solidFill>
            </c:spPr>
          </c:dPt>
          <c:dPt>
            <c:idx val="3"/>
            <c:spPr>
              <a:solidFill>
                <a:srgbClr val="00B0F0"/>
              </a:solidFill>
            </c:spPr>
          </c:dPt>
          <c:dPt>
            <c:idx val="4"/>
            <c:spPr>
              <a:solidFill>
                <a:srgbClr val="7030A0"/>
              </a:solidFill>
            </c:spPr>
          </c:dPt>
          <c:dPt>
            <c:idx val="5"/>
            <c:spPr>
              <a:solidFill>
                <a:srgbClr val="FF0000"/>
              </a:solidFill>
            </c:spPr>
          </c:dPt>
          <c:dLbls>
            <c:showPercent val="1"/>
            <c:showLeaderLines val="1"/>
          </c:dLbls>
          <c:cat>
            <c:strRef>
              <c:f>Sheet1!$F$2:$F$14</c:f>
              <c:strCache>
                <c:ptCount val="13"/>
                <c:pt idx="0">
                  <c:v>Month</c:v>
                </c:pt>
                <c:pt idx="1">
                  <c:v>January </c:v>
                </c:pt>
                <c:pt idx="2">
                  <c:v>February</c:v>
                </c:pt>
                <c:pt idx="3">
                  <c:v>March</c:v>
                </c:pt>
                <c:pt idx="4">
                  <c:v>April</c:v>
                </c:pt>
                <c:pt idx="5">
                  <c:v>May</c:v>
                </c:pt>
                <c:pt idx="6">
                  <c:v>June</c:v>
                </c:pt>
                <c:pt idx="7">
                  <c:v>July</c:v>
                </c:pt>
                <c:pt idx="8">
                  <c:v>August</c:v>
                </c:pt>
                <c:pt idx="9">
                  <c:v>September</c:v>
                </c:pt>
                <c:pt idx="10">
                  <c:v>October</c:v>
                </c:pt>
                <c:pt idx="11">
                  <c:v>November</c:v>
                </c:pt>
                <c:pt idx="12">
                  <c:v>December</c:v>
                </c:pt>
              </c:strCache>
            </c:strRef>
          </c:cat>
          <c:val>
            <c:numRef>
              <c:f>Sheet1!$G$2:$G$14</c:f>
              <c:numCache>
                <c:formatCode>General</c:formatCode>
                <c:ptCount val="13"/>
                <c:pt idx="0">
                  <c:v>0</c:v>
                </c:pt>
                <c:pt idx="1">
                  <c:v>7562</c:v>
                </c:pt>
                <c:pt idx="2">
                  <c:v>4589</c:v>
                </c:pt>
                <c:pt idx="3">
                  <c:v>69047</c:v>
                </c:pt>
                <c:pt idx="4">
                  <c:v>73452</c:v>
                </c:pt>
                <c:pt idx="5">
                  <c:v>50700</c:v>
                </c:pt>
                <c:pt idx="6">
                  <c:v>52100</c:v>
                </c:pt>
                <c:pt idx="7">
                  <c:v>99650</c:v>
                </c:pt>
                <c:pt idx="8">
                  <c:v>79700</c:v>
                </c:pt>
                <c:pt idx="9">
                  <c:v>57000</c:v>
                </c:pt>
                <c:pt idx="10">
                  <c:v>63800</c:v>
                </c:pt>
                <c:pt idx="11">
                  <c:v>45400</c:v>
                </c:pt>
                <c:pt idx="12">
                  <c:v>81300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75354161374989537"/>
          <c:y val="1.6880728023751133E-3"/>
          <c:w val="0.21151214969096627"/>
          <c:h val="0.99831192719762407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6A642-64C2-4F98-92A6-1F48EB87DA56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39409-3D45-49F2-8258-C1400C134497}">
      <dgm:prSet phldrT="[Text]" custT="1"/>
      <dgm:spPr/>
      <dgm:t>
        <a:bodyPr/>
        <a:lstStyle/>
        <a:p>
          <a:pPr algn="just"/>
          <a:r>
            <a:rPr lang="en-US" sz="1800" b="1" dirty="0" smtClean="0">
              <a:solidFill>
                <a:srgbClr val="FF0000"/>
              </a:solidFill>
            </a:rPr>
            <a:t>Lowest Performance</a:t>
          </a:r>
          <a:r>
            <a:rPr lang="en-US" sz="1800" dirty="0" smtClean="0">
              <a:solidFill>
                <a:srgbClr val="FF0000"/>
              </a:solidFill>
            </a:rPr>
            <a:t>: </a:t>
          </a:r>
          <a:r>
            <a:rPr lang="en-US" sz="1800" dirty="0" smtClean="0"/>
            <a:t>October resulted in a </a:t>
          </a:r>
          <a:r>
            <a:rPr lang="en-US" sz="1800" b="1" dirty="0" smtClean="0"/>
            <a:t>loss of $4,800</a:t>
          </a:r>
          <a:r>
            <a:rPr lang="en-US" sz="1800" dirty="0" smtClean="0"/>
            <a:t>, possibly due to high expenses compared to sales.</a:t>
          </a:r>
          <a:endParaRPr lang="en-US" sz="1800" dirty="0"/>
        </a:p>
      </dgm:t>
    </dgm:pt>
    <dgm:pt modelId="{E35FB053-2373-46F1-A9A7-9743B5AB1EDB}" type="parTrans" cxnId="{A918211A-07D3-4D1F-AE19-C5E5331546DB}">
      <dgm:prSet/>
      <dgm:spPr/>
      <dgm:t>
        <a:bodyPr/>
        <a:lstStyle/>
        <a:p>
          <a:endParaRPr lang="en-US" sz="1800"/>
        </a:p>
      </dgm:t>
    </dgm:pt>
    <dgm:pt modelId="{1422A886-C88B-4ABA-A024-8AEB5BEDA5EE}" type="sibTrans" cxnId="{A918211A-07D3-4D1F-AE19-C5E5331546DB}">
      <dgm:prSet/>
      <dgm:spPr/>
      <dgm:t>
        <a:bodyPr/>
        <a:lstStyle/>
        <a:p>
          <a:endParaRPr lang="en-US" sz="1800"/>
        </a:p>
      </dgm:t>
    </dgm:pt>
    <dgm:pt modelId="{26EA35FE-C98B-488C-B3BC-8BB33EE0FC85}">
      <dgm:prSet phldrT="[Text]" custT="1"/>
      <dgm:spPr/>
      <dgm:t>
        <a:bodyPr/>
        <a:lstStyle/>
        <a:p>
          <a:pPr algn="just"/>
          <a:r>
            <a:rPr lang="en-US" sz="1800" b="1" dirty="0" smtClean="0">
              <a:solidFill>
                <a:srgbClr val="FF0000"/>
              </a:solidFill>
            </a:rPr>
            <a:t>Consistent Months</a:t>
          </a:r>
          <a:r>
            <a:rPr lang="en-US" sz="1800" dirty="0" smtClean="0">
              <a:solidFill>
                <a:srgbClr val="FF0000"/>
              </a:solidFill>
            </a:rPr>
            <a:t>: </a:t>
          </a:r>
          <a:r>
            <a:rPr lang="en-US" sz="1800" dirty="0" smtClean="0"/>
            <a:t>July also showed strong performance with a profit of </a:t>
          </a:r>
          <a:r>
            <a:rPr lang="en-US" sz="1800" b="1" dirty="0" smtClean="0"/>
            <a:t>$20,880</a:t>
          </a:r>
          <a:r>
            <a:rPr lang="en-US" sz="1800" dirty="0" smtClean="0"/>
            <a:t>.</a:t>
          </a:r>
          <a:endParaRPr lang="en-US" sz="1800" dirty="0"/>
        </a:p>
      </dgm:t>
    </dgm:pt>
    <dgm:pt modelId="{046FFC12-37E2-44EE-80F3-DF501018ADF5}" type="parTrans" cxnId="{20A7EFC3-99A9-4C5D-9F36-A6F8ED074C0C}">
      <dgm:prSet/>
      <dgm:spPr/>
      <dgm:t>
        <a:bodyPr/>
        <a:lstStyle/>
        <a:p>
          <a:endParaRPr lang="en-US" sz="1800"/>
        </a:p>
      </dgm:t>
    </dgm:pt>
    <dgm:pt modelId="{E0E6FE72-CCCC-44D2-BB92-09D155579782}" type="sibTrans" cxnId="{20A7EFC3-99A9-4C5D-9F36-A6F8ED074C0C}">
      <dgm:prSet/>
      <dgm:spPr/>
      <dgm:t>
        <a:bodyPr/>
        <a:lstStyle/>
        <a:p>
          <a:endParaRPr lang="en-US" sz="1800"/>
        </a:p>
      </dgm:t>
    </dgm:pt>
    <dgm:pt modelId="{F62A3A98-34E6-4383-B1BE-D0A723D95795}">
      <dgm:prSet phldrT="[Text]" custT="1"/>
      <dgm:spPr/>
      <dgm:t>
        <a:bodyPr/>
        <a:lstStyle/>
        <a:p>
          <a:pPr algn="just"/>
          <a:r>
            <a:rPr lang="en-US" sz="1800" b="1" dirty="0" smtClean="0">
              <a:solidFill>
                <a:srgbClr val="FF0000"/>
              </a:solidFill>
            </a:rPr>
            <a:t>Cost Management</a:t>
          </a:r>
          <a:r>
            <a:rPr lang="en-US" sz="1800" dirty="0" smtClean="0">
              <a:solidFill>
                <a:srgbClr val="FF0000"/>
              </a:solidFill>
            </a:rPr>
            <a:t>: </a:t>
          </a:r>
          <a:r>
            <a:rPr lang="en-US" sz="1800" dirty="0" smtClean="0"/>
            <a:t>The company maintained better profit margins during July and December despite high expenses, compared to months like October.</a:t>
          </a:r>
          <a:endParaRPr lang="en-US" sz="1800" dirty="0"/>
        </a:p>
      </dgm:t>
    </dgm:pt>
    <dgm:pt modelId="{9940CEA9-DD53-4646-9EB6-4FDECAC3A580}" type="parTrans" cxnId="{40293FF0-3A3F-4FDF-84AF-1F5B5EB095D0}">
      <dgm:prSet/>
      <dgm:spPr/>
      <dgm:t>
        <a:bodyPr/>
        <a:lstStyle/>
        <a:p>
          <a:endParaRPr lang="en-US" sz="1800"/>
        </a:p>
      </dgm:t>
    </dgm:pt>
    <dgm:pt modelId="{9A565B47-03E3-430B-B581-D2FB941576D4}" type="sibTrans" cxnId="{40293FF0-3A3F-4FDF-84AF-1F5B5EB095D0}">
      <dgm:prSet/>
      <dgm:spPr/>
      <dgm:t>
        <a:bodyPr/>
        <a:lstStyle/>
        <a:p>
          <a:endParaRPr lang="en-US" sz="1800"/>
        </a:p>
      </dgm:t>
    </dgm:pt>
    <dgm:pt modelId="{C9CC8B46-B1C7-48F0-A919-97C655BED114}">
      <dgm:prSet custT="1"/>
      <dgm:spPr/>
      <dgm:t>
        <a:bodyPr/>
        <a:lstStyle/>
        <a:p>
          <a:pPr algn="just"/>
          <a:r>
            <a:rPr lang="en-US" sz="1800" b="1" dirty="0" smtClean="0">
              <a:solidFill>
                <a:srgbClr val="FF0000"/>
              </a:solidFill>
            </a:rPr>
            <a:t>Highest Profit</a:t>
          </a:r>
          <a:r>
            <a:rPr lang="en-US" sz="1800" dirty="0" smtClean="0">
              <a:solidFill>
                <a:srgbClr val="FF0000"/>
              </a:solidFill>
            </a:rPr>
            <a:t>: </a:t>
          </a:r>
          <a:r>
            <a:rPr lang="en-US" sz="1800" dirty="0" smtClean="0"/>
            <a:t>May recorded the highest </a:t>
          </a:r>
          <a:r>
            <a:rPr lang="en-US" sz="1800" b="1" dirty="0" smtClean="0"/>
            <a:t>profit of BDT. </a:t>
          </a:r>
          <a:r>
            <a:rPr lang="en-US" sz="1800" b="1" i="0" u="none" strike="noStrike" dirty="0" smtClean="0"/>
            <a:t>47,950 </a:t>
          </a:r>
          <a:r>
            <a:rPr lang="en-US" sz="1800" b="0" i="0" u="none" strike="noStrike" dirty="0" smtClean="0"/>
            <a:t>and </a:t>
          </a:r>
          <a:r>
            <a:rPr lang="en-US" sz="1800" dirty="0" smtClean="0"/>
            <a:t> showcasing peak sales is July.</a:t>
          </a:r>
        </a:p>
      </dgm:t>
    </dgm:pt>
    <dgm:pt modelId="{12F30483-19DF-408F-9DD8-5C0E0C5D4494}" type="parTrans" cxnId="{D4EE5C48-672B-402D-8A24-4253F140788D}">
      <dgm:prSet/>
      <dgm:spPr/>
      <dgm:t>
        <a:bodyPr/>
        <a:lstStyle/>
        <a:p>
          <a:endParaRPr lang="en-US" sz="1800"/>
        </a:p>
      </dgm:t>
    </dgm:pt>
    <dgm:pt modelId="{C03E3FC0-C902-4EF7-A219-E26DC6291B2F}" type="sibTrans" cxnId="{D4EE5C48-672B-402D-8A24-4253F140788D}">
      <dgm:prSet/>
      <dgm:spPr/>
      <dgm:t>
        <a:bodyPr/>
        <a:lstStyle/>
        <a:p>
          <a:endParaRPr lang="en-US" sz="1800"/>
        </a:p>
      </dgm:t>
    </dgm:pt>
    <dgm:pt modelId="{E076F993-6867-4F57-B2E0-D229E9F92CFA}" type="pres">
      <dgm:prSet presAssocID="{19B6A642-64C2-4F98-92A6-1F48EB87DA5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2651F8-89EF-4BC0-8C17-5C6B7E5AF37F}" type="pres">
      <dgm:prSet presAssocID="{C9CC8B46-B1C7-48F0-A919-97C655BED114}" presName="parentLin" presStyleCnt="0"/>
      <dgm:spPr/>
    </dgm:pt>
    <dgm:pt modelId="{AE5D9346-541A-4D87-8F83-54C9F43F2741}" type="pres">
      <dgm:prSet presAssocID="{C9CC8B46-B1C7-48F0-A919-97C655BED11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5C9AF76-B28E-4A0E-9DA0-1FE90C09E60A}" type="pres">
      <dgm:prSet presAssocID="{C9CC8B46-B1C7-48F0-A919-97C655BED114}" presName="parentText" presStyleLbl="node1" presStyleIdx="0" presStyleCnt="4" custScaleX="125000" custScaleY="1857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FD691-EC09-44E5-80BE-4C2F20441999}" type="pres">
      <dgm:prSet presAssocID="{C9CC8B46-B1C7-48F0-A919-97C655BED114}" presName="negativeSpace" presStyleCnt="0"/>
      <dgm:spPr/>
    </dgm:pt>
    <dgm:pt modelId="{7704CD96-9AE3-4327-A1DA-49EFB7257C60}" type="pres">
      <dgm:prSet presAssocID="{C9CC8B46-B1C7-48F0-A919-97C655BED114}" presName="childText" presStyleLbl="conFgAcc1" presStyleIdx="0" presStyleCnt="4">
        <dgm:presLayoutVars>
          <dgm:bulletEnabled val="1"/>
        </dgm:presLayoutVars>
      </dgm:prSet>
      <dgm:spPr/>
    </dgm:pt>
    <dgm:pt modelId="{9BEFB9BA-B24F-41C8-B35F-0B889EBD3DAB}" type="pres">
      <dgm:prSet presAssocID="{C03E3FC0-C902-4EF7-A219-E26DC6291B2F}" presName="spaceBetweenRectangles" presStyleCnt="0"/>
      <dgm:spPr/>
    </dgm:pt>
    <dgm:pt modelId="{C8064617-1B31-44FC-806C-D10700A22079}" type="pres">
      <dgm:prSet presAssocID="{49539409-3D45-49F2-8258-C1400C134497}" presName="parentLin" presStyleCnt="0"/>
      <dgm:spPr/>
    </dgm:pt>
    <dgm:pt modelId="{727EED11-D5FB-45C6-9BA1-FE8396BAC337}" type="pres">
      <dgm:prSet presAssocID="{49539409-3D45-49F2-8258-C1400C13449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534F866-52B1-44EF-BB03-6C3DDF8A3CDE}" type="pres">
      <dgm:prSet presAssocID="{49539409-3D45-49F2-8258-C1400C134497}" presName="parentText" presStyleLbl="node1" presStyleIdx="1" presStyleCnt="4" custScaleX="125000" custScaleY="1857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E267F-BFFE-4B20-81BF-69C715E1F45F}" type="pres">
      <dgm:prSet presAssocID="{49539409-3D45-49F2-8258-C1400C134497}" presName="negativeSpace" presStyleCnt="0"/>
      <dgm:spPr/>
    </dgm:pt>
    <dgm:pt modelId="{A3A0898C-D238-47B9-A882-273CD5AA0040}" type="pres">
      <dgm:prSet presAssocID="{49539409-3D45-49F2-8258-C1400C134497}" presName="childText" presStyleLbl="conFgAcc1" presStyleIdx="1" presStyleCnt="4">
        <dgm:presLayoutVars>
          <dgm:bulletEnabled val="1"/>
        </dgm:presLayoutVars>
      </dgm:prSet>
      <dgm:spPr/>
    </dgm:pt>
    <dgm:pt modelId="{2D48B611-FFCF-4DB8-8A00-D1FD6C259A52}" type="pres">
      <dgm:prSet presAssocID="{1422A886-C88B-4ABA-A024-8AEB5BEDA5EE}" presName="spaceBetweenRectangles" presStyleCnt="0"/>
      <dgm:spPr/>
    </dgm:pt>
    <dgm:pt modelId="{37CFFEF1-A5D8-4F4C-86B9-B858E2F0294B}" type="pres">
      <dgm:prSet presAssocID="{26EA35FE-C98B-488C-B3BC-8BB33EE0FC85}" presName="parentLin" presStyleCnt="0"/>
      <dgm:spPr/>
    </dgm:pt>
    <dgm:pt modelId="{933B55EE-7545-4BD2-BF8D-E4D8C6450006}" type="pres">
      <dgm:prSet presAssocID="{26EA35FE-C98B-488C-B3BC-8BB33EE0FC8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BFCFC462-D4F6-4D48-AB7D-DF2E57F3784B}" type="pres">
      <dgm:prSet presAssocID="{26EA35FE-C98B-488C-B3BC-8BB33EE0FC85}" presName="parentText" presStyleLbl="node1" presStyleIdx="2" presStyleCnt="4" custScaleX="125000" custScaleY="1857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4AE65-FD71-4BF3-9F00-94D2177206BB}" type="pres">
      <dgm:prSet presAssocID="{26EA35FE-C98B-488C-B3BC-8BB33EE0FC85}" presName="negativeSpace" presStyleCnt="0"/>
      <dgm:spPr/>
    </dgm:pt>
    <dgm:pt modelId="{EA094E4B-C3C8-483D-B826-2BF81DD8FB23}" type="pres">
      <dgm:prSet presAssocID="{26EA35FE-C98B-488C-B3BC-8BB33EE0FC85}" presName="childText" presStyleLbl="conFgAcc1" presStyleIdx="2" presStyleCnt="4">
        <dgm:presLayoutVars>
          <dgm:bulletEnabled val="1"/>
        </dgm:presLayoutVars>
      </dgm:prSet>
      <dgm:spPr/>
    </dgm:pt>
    <dgm:pt modelId="{52D83CB4-145C-4F6B-8353-B47FFBE1B26F}" type="pres">
      <dgm:prSet presAssocID="{E0E6FE72-CCCC-44D2-BB92-09D155579782}" presName="spaceBetweenRectangles" presStyleCnt="0"/>
      <dgm:spPr/>
    </dgm:pt>
    <dgm:pt modelId="{B8F15ABE-9D89-4903-8E1C-9238A4001E9F}" type="pres">
      <dgm:prSet presAssocID="{F62A3A98-34E6-4383-B1BE-D0A723D95795}" presName="parentLin" presStyleCnt="0"/>
      <dgm:spPr/>
    </dgm:pt>
    <dgm:pt modelId="{50C668C2-55B4-47B6-AC97-CC801892871F}" type="pres">
      <dgm:prSet presAssocID="{F62A3A98-34E6-4383-B1BE-D0A723D95795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772B41F-69AE-4BEB-B1C9-388CF7B8DEE9}" type="pres">
      <dgm:prSet presAssocID="{F62A3A98-34E6-4383-B1BE-D0A723D95795}" presName="parentText" presStyleLbl="node1" presStyleIdx="3" presStyleCnt="4" custScaleX="125000" custScaleY="1857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B48B00-28A3-470D-B200-5B83288D26D2}" type="pres">
      <dgm:prSet presAssocID="{F62A3A98-34E6-4383-B1BE-D0A723D95795}" presName="negativeSpace" presStyleCnt="0"/>
      <dgm:spPr/>
    </dgm:pt>
    <dgm:pt modelId="{7843AF6A-6C44-4A88-825E-8936AFACEB79}" type="pres">
      <dgm:prSet presAssocID="{F62A3A98-34E6-4383-B1BE-D0A723D9579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7BFE85B-6FF8-4B14-967C-08075BA024B1}" type="presOf" srcId="{49539409-3D45-49F2-8258-C1400C134497}" destId="{0534F866-52B1-44EF-BB03-6C3DDF8A3CDE}" srcOrd="1" destOrd="0" presId="urn:microsoft.com/office/officeart/2005/8/layout/list1"/>
    <dgm:cxn modelId="{411F9240-2E78-4DBA-BE8E-CE701B51895B}" type="presOf" srcId="{F62A3A98-34E6-4383-B1BE-D0A723D95795}" destId="{F772B41F-69AE-4BEB-B1C9-388CF7B8DEE9}" srcOrd="1" destOrd="0" presId="urn:microsoft.com/office/officeart/2005/8/layout/list1"/>
    <dgm:cxn modelId="{A918211A-07D3-4D1F-AE19-C5E5331546DB}" srcId="{19B6A642-64C2-4F98-92A6-1F48EB87DA56}" destId="{49539409-3D45-49F2-8258-C1400C134497}" srcOrd="1" destOrd="0" parTransId="{E35FB053-2373-46F1-A9A7-9743B5AB1EDB}" sibTransId="{1422A886-C88B-4ABA-A024-8AEB5BEDA5EE}"/>
    <dgm:cxn modelId="{40293FF0-3A3F-4FDF-84AF-1F5B5EB095D0}" srcId="{19B6A642-64C2-4F98-92A6-1F48EB87DA56}" destId="{F62A3A98-34E6-4383-B1BE-D0A723D95795}" srcOrd="3" destOrd="0" parTransId="{9940CEA9-DD53-4646-9EB6-4FDECAC3A580}" sibTransId="{9A565B47-03E3-430B-B581-D2FB941576D4}"/>
    <dgm:cxn modelId="{E3FAD5F4-09C5-4D69-B940-E87EA6453524}" type="presOf" srcId="{C9CC8B46-B1C7-48F0-A919-97C655BED114}" destId="{AE5D9346-541A-4D87-8F83-54C9F43F2741}" srcOrd="0" destOrd="0" presId="urn:microsoft.com/office/officeart/2005/8/layout/list1"/>
    <dgm:cxn modelId="{55CB641A-20B9-4425-817A-7E895C922770}" type="presOf" srcId="{19B6A642-64C2-4F98-92A6-1F48EB87DA56}" destId="{E076F993-6867-4F57-B2E0-D229E9F92CFA}" srcOrd="0" destOrd="0" presId="urn:microsoft.com/office/officeart/2005/8/layout/list1"/>
    <dgm:cxn modelId="{D4EE5C48-672B-402D-8A24-4253F140788D}" srcId="{19B6A642-64C2-4F98-92A6-1F48EB87DA56}" destId="{C9CC8B46-B1C7-48F0-A919-97C655BED114}" srcOrd="0" destOrd="0" parTransId="{12F30483-19DF-408F-9DD8-5C0E0C5D4494}" sibTransId="{C03E3FC0-C902-4EF7-A219-E26DC6291B2F}"/>
    <dgm:cxn modelId="{D02B7E96-366B-465C-9BC2-A7DA932ECF51}" type="presOf" srcId="{C9CC8B46-B1C7-48F0-A919-97C655BED114}" destId="{C5C9AF76-B28E-4A0E-9DA0-1FE90C09E60A}" srcOrd="1" destOrd="0" presId="urn:microsoft.com/office/officeart/2005/8/layout/list1"/>
    <dgm:cxn modelId="{45CC0F6B-4B33-43CE-83CD-ECA9AFBB296C}" type="presOf" srcId="{26EA35FE-C98B-488C-B3BC-8BB33EE0FC85}" destId="{933B55EE-7545-4BD2-BF8D-E4D8C6450006}" srcOrd="0" destOrd="0" presId="urn:microsoft.com/office/officeart/2005/8/layout/list1"/>
    <dgm:cxn modelId="{57550D0E-97E4-4883-A2FC-7599EEF50E63}" type="presOf" srcId="{49539409-3D45-49F2-8258-C1400C134497}" destId="{727EED11-D5FB-45C6-9BA1-FE8396BAC337}" srcOrd="0" destOrd="0" presId="urn:microsoft.com/office/officeart/2005/8/layout/list1"/>
    <dgm:cxn modelId="{1198F852-24A0-4BE7-9714-1761606B0CC1}" type="presOf" srcId="{F62A3A98-34E6-4383-B1BE-D0A723D95795}" destId="{50C668C2-55B4-47B6-AC97-CC801892871F}" srcOrd="0" destOrd="0" presId="urn:microsoft.com/office/officeart/2005/8/layout/list1"/>
    <dgm:cxn modelId="{20A7EFC3-99A9-4C5D-9F36-A6F8ED074C0C}" srcId="{19B6A642-64C2-4F98-92A6-1F48EB87DA56}" destId="{26EA35FE-C98B-488C-B3BC-8BB33EE0FC85}" srcOrd="2" destOrd="0" parTransId="{046FFC12-37E2-44EE-80F3-DF501018ADF5}" sibTransId="{E0E6FE72-CCCC-44D2-BB92-09D155579782}"/>
    <dgm:cxn modelId="{C59E0BF8-1988-404C-912B-6ED32FEB65CD}" type="presOf" srcId="{26EA35FE-C98B-488C-B3BC-8BB33EE0FC85}" destId="{BFCFC462-D4F6-4D48-AB7D-DF2E57F3784B}" srcOrd="1" destOrd="0" presId="urn:microsoft.com/office/officeart/2005/8/layout/list1"/>
    <dgm:cxn modelId="{6344F208-CEDD-41C0-97C6-82EAE405E185}" type="presParOf" srcId="{E076F993-6867-4F57-B2E0-D229E9F92CFA}" destId="{002651F8-89EF-4BC0-8C17-5C6B7E5AF37F}" srcOrd="0" destOrd="0" presId="urn:microsoft.com/office/officeart/2005/8/layout/list1"/>
    <dgm:cxn modelId="{AB35349F-AC5C-4547-BCD4-740C8DBB6936}" type="presParOf" srcId="{002651F8-89EF-4BC0-8C17-5C6B7E5AF37F}" destId="{AE5D9346-541A-4D87-8F83-54C9F43F2741}" srcOrd="0" destOrd="0" presId="urn:microsoft.com/office/officeart/2005/8/layout/list1"/>
    <dgm:cxn modelId="{A0BD69C3-D3ED-4D18-B331-B37BD26E561C}" type="presParOf" srcId="{002651F8-89EF-4BC0-8C17-5C6B7E5AF37F}" destId="{C5C9AF76-B28E-4A0E-9DA0-1FE90C09E60A}" srcOrd="1" destOrd="0" presId="urn:microsoft.com/office/officeart/2005/8/layout/list1"/>
    <dgm:cxn modelId="{0D5D31E1-B964-4FC1-9817-DD48BE26B0AA}" type="presParOf" srcId="{E076F993-6867-4F57-B2E0-D229E9F92CFA}" destId="{69FFD691-EC09-44E5-80BE-4C2F20441999}" srcOrd="1" destOrd="0" presId="urn:microsoft.com/office/officeart/2005/8/layout/list1"/>
    <dgm:cxn modelId="{A0430807-0D72-422C-90A1-E25CB96844B5}" type="presParOf" srcId="{E076F993-6867-4F57-B2E0-D229E9F92CFA}" destId="{7704CD96-9AE3-4327-A1DA-49EFB7257C60}" srcOrd="2" destOrd="0" presId="urn:microsoft.com/office/officeart/2005/8/layout/list1"/>
    <dgm:cxn modelId="{91824B4F-1910-4F80-B476-5010AC2C6A2A}" type="presParOf" srcId="{E076F993-6867-4F57-B2E0-D229E9F92CFA}" destId="{9BEFB9BA-B24F-41C8-B35F-0B889EBD3DAB}" srcOrd="3" destOrd="0" presId="urn:microsoft.com/office/officeart/2005/8/layout/list1"/>
    <dgm:cxn modelId="{744CA095-CE1F-49E4-9352-25B0BD8F6489}" type="presParOf" srcId="{E076F993-6867-4F57-B2E0-D229E9F92CFA}" destId="{C8064617-1B31-44FC-806C-D10700A22079}" srcOrd="4" destOrd="0" presId="urn:microsoft.com/office/officeart/2005/8/layout/list1"/>
    <dgm:cxn modelId="{54CA1C3E-C707-43A0-8C8D-3283B41D8C79}" type="presParOf" srcId="{C8064617-1B31-44FC-806C-D10700A22079}" destId="{727EED11-D5FB-45C6-9BA1-FE8396BAC337}" srcOrd="0" destOrd="0" presId="urn:microsoft.com/office/officeart/2005/8/layout/list1"/>
    <dgm:cxn modelId="{41893268-DBDE-44C8-8A85-328FB4086866}" type="presParOf" srcId="{C8064617-1B31-44FC-806C-D10700A22079}" destId="{0534F866-52B1-44EF-BB03-6C3DDF8A3CDE}" srcOrd="1" destOrd="0" presId="urn:microsoft.com/office/officeart/2005/8/layout/list1"/>
    <dgm:cxn modelId="{DBFAB54D-279C-468A-ABD4-436886B97BC6}" type="presParOf" srcId="{E076F993-6867-4F57-B2E0-D229E9F92CFA}" destId="{238E267F-BFFE-4B20-81BF-69C715E1F45F}" srcOrd="5" destOrd="0" presId="urn:microsoft.com/office/officeart/2005/8/layout/list1"/>
    <dgm:cxn modelId="{A0DEBA31-676F-486B-A830-86456C46A3D0}" type="presParOf" srcId="{E076F993-6867-4F57-B2E0-D229E9F92CFA}" destId="{A3A0898C-D238-47B9-A882-273CD5AA0040}" srcOrd="6" destOrd="0" presId="urn:microsoft.com/office/officeart/2005/8/layout/list1"/>
    <dgm:cxn modelId="{78297451-DE20-4737-9091-A4DA39A7DCE5}" type="presParOf" srcId="{E076F993-6867-4F57-B2E0-D229E9F92CFA}" destId="{2D48B611-FFCF-4DB8-8A00-D1FD6C259A52}" srcOrd="7" destOrd="0" presId="urn:microsoft.com/office/officeart/2005/8/layout/list1"/>
    <dgm:cxn modelId="{86A20FDB-3AA9-4275-B4A4-9EE2474B51C7}" type="presParOf" srcId="{E076F993-6867-4F57-B2E0-D229E9F92CFA}" destId="{37CFFEF1-A5D8-4F4C-86B9-B858E2F0294B}" srcOrd="8" destOrd="0" presId="urn:microsoft.com/office/officeart/2005/8/layout/list1"/>
    <dgm:cxn modelId="{B6F3C6B2-9559-4E5E-980B-B5ACE105503E}" type="presParOf" srcId="{37CFFEF1-A5D8-4F4C-86B9-B858E2F0294B}" destId="{933B55EE-7545-4BD2-BF8D-E4D8C6450006}" srcOrd="0" destOrd="0" presId="urn:microsoft.com/office/officeart/2005/8/layout/list1"/>
    <dgm:cxn modelId="{0F5AB2DC-203F-47AF-9899-509856DDF972}" type="presParOf" srcId="{37CFFEF1-A5D8-4F4C-86B9-B858E2F0294B}" destId="{BFCFC462-D4F6-4D48-AB7D-DF2E57F3784B}" srcOrd="1" destOrd="0" presId="urn:microsoft.com/office/officeart/2005/8/layout/list1"/>
    <dgm:cxn modelId="{BA75B369-CADC-4FD2-8449-D5D4E7682261}" type="presParOf" srcId="{E076F993-6867-4F57-B2E0-D229E9F92CFA}" destId="{2A94AE65-FD71-4BF3-9F00-94D2177206BB}" srcOrd="9" destOrd="0" presId="urn:microsoft.com/office/officeart/2005/8/layout/list1"/>
    <dgm:cxn modelId="{94694E3E-F482-4EC9-964B-64CEC82161AE}" type="presParOf" srcId="{E076F993-6867-4F57-B2E0-D229E9F92CFA}" destId="{EA094E4B-C3C8-483D-B826-2BF81DD8FB23}" srcOrd="10" destOrd="0" presId="urn:microsoft.com/office/officeart/2005/8/layout/list1"/>
    <dgm:cxn modelId="{13340888-3B2E-4191-8476-B29A5E739471}" type="presParOf" srcId="{E076F993-6867-4F57-B2E0-D229E9F92CFA}" destId="{52D83CB4-145C-4F6B-8353-B47FFBE1B26F}" srcOrd="11" destOrd="0" presId="urn:microsoft.com/office/officeart/2005/8/layout/list1"/>
    <dgm:cxn modelId="{B44E454E-C5BE-4081-A1D9-2AF99A4A2E82}" type="presParOf" srcId="{E076F993-6867-4F57-B2E0-D229E9F92CFA}" destId="{B8F15ABE-9D89-4903-8E1C-9238A4001E9F}" srcOrd="12" destOrd="0" presId="urn:microsoft.com/office/officeart/2005/8/layout/list1"/>
    <dgm:cxn modelId="{C540CADA-0A49-431F-B75A-540404199D93}" type="presParOf" srcId="{B8F15ABE-9D89-4903-8E1C-9238A4001E9F}" destId="{50C668C2-55B4-47B6-AC97-CC801892871F}" srcOrd="0" destOrd="0" presId="urn:microsoft.com/office/officeart/2005/8/layout/list1"/>
    <dgm:cxn modelId="{A4A8B7D1-1019-4DB3-B8DD-4DB5D1F9456B}" type="presParOf" srcId="{B8F15ABE-9D89-4903-8E1C-9238A4001E9F}" destId="{F772B41F-69AE-4BEB-B1C9-388CF7B8DEE9}" srcOrd="1" destOrd="0" presId="urn:microsoft.com/office/officeart/2005/8/layout/list1"/>
    <dgm:cxn modelId="{A740AC33-194C-463C-B64E-539219C7E8E4}" type="presParOf" srcId="{E076F993-6867-4F57-B2E0-D229E9F92CFA}" destId="{AFB48B00-28A3-470D-B200-5B83288D26D2}" srcOrd="13" destOrd="0" presId="urn:microsoft.com/office/officeart/2005/8/layout/list1"/>
    <dgm:cxn modelId="{0D0557B5-0F64-4C59-95AA-0ED28FC1AB69}" type="presParOf" srcId="{E076F993-6867-4F57-B2E0-D229E9F92CFA}" destId="{7843AF6A-6C44-4A88-825E-8936AFACEB7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704CD96-9AE3-4327-A1DA-49EFB7257C60}">
      <dsp:nvSpPr>
        <dsp:cNvPr id="0" name=""/>
        <dsp:cNvSpPr/>
      </dsp:nvSpPr>
      <dsp:spPr>
        <a:xfrm>
          <a:off x="0" y="547330"/>
          <a:ext cx="655319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9AF76-B28E-4A0E-9DA0-1FE90C09E60A}">
      <dsp:nvSpPr>
        <dsp:cNvPr id="0" name=""/>
        <dsp:cNvSpPr/>
      </dsp:nvSpPr>
      <dsp:spPr>
        <a:xfrm>
          <a:off x="327659" y="26360"/>
          <a:ext cx="5734050" cy="71284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Highest Profit</a:t>
          </a:r>
          <a:r>
            <a:rPr lang="en-US" sz="1800" kern="1200" dirty="0" smtClean="0">
              <a:solidFill>
                <a:srgbClr val="FF0000"/>
              </a:solidFill>
            </a:rPr>
            <a:t>: </a:t>
          </a:r>
          <a:r>
            <a:rPr lang="en-US" sz="1800" kern="1200" dirty="0" smtClean="0"/>
            <a:t>May recorded the highest </a:t>
          </a:r>
          <a:r>
            <a:rPr lang="en-US" sz="1800" b="1" kern="1200" dirty="0" smtClean="0"/>
            <a:t>profit of BDT. </a:t>
          </a:r>
          <a:r>
            <a:rPr lang="en-US" sz="1800" b="1" i="0" u="none" strike="noStrike" kern="1200" dirty="0" smtClean="0"/>
            <a:t>47,950 </a:t>
          </a:r>
          <a:r>
            <a:rPr lang="en-US" sz="1800" b="0" i="0" u="none" strike="noStrike" kern="1200" dirty="0" smtClean="0"/>
            <a:t>and </a:t>
          </a:r>
          <a:r>
            <a:rPr lang="en-US" sz="1800" kern="1200" dirty="0" smtClean="0"/>
            <a:t> showcasing peak sales is July.</a:t>
          </a:r>
        </a:p>
      </dsp:txBody>
      <dsp:txXfrm>
        <a:off x="327659" y="26360"/>
        <a:ext cx="5734050" cy="712849"/>
      </dsp:txXfrm>
    </dsp:sp>
    <dsp:sp modelId="{A3A0898C-D238-47B9-A882-273CD5AA0040}">
      <dsp:nvSpPr>
        <dsp:cNvPr id="0" name=""/>
        <dsp:cNvSpPr/>
      </dsp:nvSpPr>
      <dsp:spPr>
        <a:xfrm>
          <a:off x="0" y="1466099"/>
          <a:ext cx="655319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4F866-52B1-44EF-BB03-6C3DDF8A3CDE}">
      <dsp:nvSpPr>
        <dsp:cNvPr id="0" name=""/>
        <dsp:cNvSpPr/>
      </dsp:nvSpPr>
      <dsp:spPr>
        <a:xfrm>
          <a:off x="327659" y="945130"/>
          <a:ext cx="5734050" cy="71284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Lowest Performance</a:t>
          </a:r>
          <a:r>
            <a:rPr lang="en-US" sz="1800" kern="1200" dirty="0" smtClean="0">
              <a:solidFill>
                <a:srgbClr val="FF0000"/>
              </a:solidFill>
            </a:rPr>
            <a:t>: </a:t>
          </a:r>
          <a:r>
            <a:rPr lang="en-US" sz="1800" kern="1200" dirty="0" smtClean="0"/>
            <a:t>October resulted in a </a:t>
          </a:r>
          <a:r>
            <a:rPr lang="en-US" sz="1800" b="1" kern="1200" dirty="0" smtClean="0"/>
            <a:t>loss of $4,800</a:t>
          </a:r>
          <a:r>
            <a:rPr lang="en-US" sz="1800" kern="1200" dirty="0" smtClean="0"/>
            <a:t>, possibly due to high expenses compared to sales.</a:t>
          </a:r>
          <a:endParaRPr lang="en-US" sz="1800" kern="1200" dirty="0"/>
        </a:p>
      </dsp:txBody>
      <dsp:txXfrm>
        <a:off x="327659" y="945130"/>
        <a:ext cx="5734050" cy="712849"/>
      </dsp:txXfrm>
    </dsp:sp>
    <dsp:sp modelId="{EA094E4B-C3C8-483D-B826-2BF81DD8FB23}">
      <dsp:nvSpPr>
        <dsp:cNvPr id="0" name=""/>
        <dsp:cNvSpPr/>
      </dsp:nvSpPr>
      <dsp:spPr>
        <a:xfrm>
          <a:off x="0" y="2384869"/>
          <a:ext cx="655319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FC462-D4F6-4D48-AB7D-DF2E57F3784B}">
      <dsp:nvSpPr>
        <dsp:cNvPr id="0" name=""/>
        <dsp:cNvSpPr/>
      </dsp:nvSpPr>
      <dsp:spPr>
        <a:xfrm>
          <a:off x="327659" y="1863899"/>
          <a:ext cx="5734050" cy="71284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Consistent Months</a:t>
          </a:r>
          <a:r>
            <a:rPr lang="en-US" sz="1800" kern="1200" dirty="0" smtClean="0">
              <a:solidFill>
                <a:srgbClr val="FF0000"/>
              </a:solidFill>
            </a:rPr>
            <a:t>: </a:t>
          </a:r>
          <a:r>
            <a:rPr lang="en-US" sz="1800" kern="1200" dirty="0" smtClean="0"/>
            <a:t>July also showed strong performance with a profit of </a:t>
          </a:r>
          <a:r>
            <a:rPr lang="en-US" sz="1800" b="1" kern="1200" dirty="0" smtClean="0"/>
            <a:t>$20,880</a:t>
          </a:r>
          <a:r>
            <a:rPr lang="en-US" sz="1800" kern="1200" dirty="0" smtClean="0"/>
            <a:t>.</a:t>
          </a:r>
          <a:endParaRPr lang="en-US" sz="1800" kern="1200" dirty="0"/>
        </a:p>
      </dsp:txBody>
      <dsp:txXfrm>
        <a:off x="327659" y="1863899"/>
        <a:ext cx="5734050" cy="712849"/>
      </dsp:txXfrm>
    </dsp:sp>
    <dsp:sp modelId="{7843AF6A-6C44-4A88-825E-8936AFACEB79}">
      <dsp:nvSpPr>
        <dsp:cNvPr id="0" name=""/>
        <dsp:cNvSpPr/>
      </dsp:nvSpPr>
      <dsp:spPr>
        <a:xfrm>
          <a:off x="0" y="3303639"/>
          <a:ext cx="655319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2B41F-69AE-4BEB-B1C9-388CF7B8DEE9}">
      <dsp:nvSpPr>
        <dsp:cNvPr id="0" name=""/>
        <dsp:cNvSpPr/>
      </dsp:nvSpPr>
      <dsp:spPr>
        <a:xfrm>
          <a:off x="327659" y="2782669"/>
          <a:ext cx="5734050" cy="71284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1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3387" tIns="0" rIns="173387" bIns="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FF0000"/>
              </a:solidFill>
            </a:rPr>
            <a:t>Cost Management</a:t>
          </a:r>
          <a:r>
            <a:rPr lang="en-US" sz="1800" kern="1200" dirty="0" smtClean="0">
              <a:solidFill>
                <a:srgbClr val="FF0000"/>
              </a:solidFill>
            </a:rPr>
            <a:t>: </a:t>
          </a:r>
          <a:r>
            <a:rPr lang="en-US" sz="1800" kern="1200" dirty="0" smtClean="0"/>
            <a:t>The company maintained better profit margins during July and December despite high expenses, compared to months like October.</a:t>
          </a:r>
          <a:endParaRPr lang="en-US" sz="1800" kern="1200" dirty="0"/>
        </a:p>
      </dsp:txBody>
      <dsp:txXfrm>
        <a:off x="327659" y="2782669"/>
        <a:ext cx="5734050" cy="712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D7920-EDE1-4F5A-A035-0D03606D071E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F6B9-2367-4A6C-8784-CE002F341F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CF6B9-2367-4A6C-8784-CE002F341F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88EC5-9E37-452F-BCFE-D59F5F715C6B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7E8E96A-43E7-401C-897C-5176834CF0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D0B5-5E40-4353-B23B-40F6A85B82EC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A036-180B-4FCE-9F50-E3A6D27D00DE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79A1-AD4C-4E79-9999-17303C7A0631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44F6-666F-45D5-9B0E-B6DEDA0490BB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7E8E96A-43E7-401C-897C-5176834CF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3774-E294-4AEE-BA18-BA3993479917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07F-98FF-4A31-B7FC-359A575E0E08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7154-2961-4841-BA5B-3A5ABA699696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F1F5D-ED5A-47CB-AF6D-A33D2EE16890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6638-C970-48D6-97CB-697737893351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EAFAA-8F6E-4FB2-B59B-15B825563E40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7E8E96A-43E7-401C-897C-5176834CF0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3D8D0C2-7B0A-4F25-A0B7-941C1C4DC1C7}" type="datetime1">
              <a:rPr lang="en-US" smtClean="0"/>
              <a:pPr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7E8E96A-43E7-401C-897C-5176834CF0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oeyewear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dailystar.net/environment/climate-crisis/natural-disaster/news/millions-cut-without-food-power-36855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Eyes &amp; Optics | New York N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5250" y="152400"/>
            <a:ext cx="1333500" cy="13335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609600" y="3962400"/>
            <a:ext cx="6629400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Baskerville Old Face" pitchFamily="18" charset="0"/>
              </a:rPr>
              <a:t>Md. </a:t>
            </a:r>
            <a:r>
              <a:rPr lang="en-US" dirty="0" err="1" smtClean="0">
                <a:solidFill>
                  <a:srgbClr val="000000"/>
                </a:solidFill>
                <a:latin typeface="Baskerville Old Face" pitchFamily="18" charset="0"/>
              </a:rPr>
              <a:t>Ohedul</a:t>
            </a:r>
            <a:r>
              <a:rPr lang="en-US" dirty="0" smtClean="0">
                <a:solidFill>
                  <a:srgbClr val="000000"/>
                </a:solidFill>
                <a:latin typeface="Baskerville Old Face" pitchFamily="18" charset="0"/>
              </a:rPr>
              <a:t> Islam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Baskerville Old Face" pitchFamily="18" charset="0"/>
              </a:rPr>
              <a:t>Department </a:t>
            </a:r>
            <a:r>
              <a:rPr lang="en-US" dirty="0">
                <a:solidFill>
                  <a:srgbClr val="000000"/>
                </a:solidFill>
                <a:latin typeface="Baskerville Old Face" pitchFamily="18" charset="0"/>
              </a:rPr>
              <a:t>of Accounting and Information </a:t>
            </a:r>
            <a:r>
              <a:rPr lang="en-US" dirty="0" smtClean="0">
                <a:solidFill>
                  <a:srgbClr val="000000"/>
                </a:solidFill>
                <a:latin typeface="Baskerville Old Face" pitchFamily="18" charset="0"/>
              </a:rPr>
              <a:t>Systems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Baskerville Old Face" pitchFamily="18" charset="0"/>
              </a:rPr>
              <a:t>University of </a:t>
            </a:r>
            <a:r>
              <a:rPr lang="en-US" dirty="0" err="1" smtClean="0">
                <a:solidFill>
                  <a:srgbClr val="000000"/>
                </a:solidFill>
                <a:latin typeface="Baskerville Old Face" pitchFamily="18" charset="0"/>
              </a:rPr>
              <a:t>Barishal</a:t>
            </a:r>
            <a:endParaRPr lang="en-US" dirty="0" smtClean="0">
              <a:solidFill>
                <a:srgbClr val="000000"/>
              </a:solidFill>
              <a:latin typeface="Baskerville Old Face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skerville Old Face" pitchFamily="18" charset="0"/>
              </a:rPr>
              <a:t>Batch 10</a:t>
            </a:r>
            <a:r>
              <a:rPr lang="en-US" baseline="30000" dirty="0" smtClean="0">
                <a:latin typeface="Baskerville Old Face" pitchFamily="18" charset="0"/>
              </a:rPr>
              <a:t>th </a:t>
            </a:r>
            <a:r>
              <a:rPr lang="en-US" dirty="0" smtClean="0">
                <a:latin typeface="Baskerville Old Face" pitchFamily="18" charset="0"/>
              </a:rPr>
              <a:t>(CF &amp;OA)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skerville Old Face" pitchFamily="18" charset="0"/>
              </a:rPr>
              <a:t>Date: 27-09-2024</a:t>
            </a:r>
            <a:endParaRPr lang="en-US" dirty="0">
              <a:latin typeface="Baskerville Old Fac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2205335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" Eyewear Excellence: An Inside Look at E&amp;O Eyewear"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76700" y="1600200"/>
            <a:ext cx="163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Topic: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2892" y="1062335"/>
            <a:ext cx="1938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Conclusion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600200" y="2819400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E&amp;O Eyewear continues to be a leader in the eyewear industry by offering innovative products, exceptional services, and a customer-centric approach. We are working with best customer rating and in future we will give at least one store in all districts.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644676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Contact Information</a:t>
            </a:r>
            <a:r>
              <a:rPr lang="en-US" dirty="0" smtClean="0"/>
              <a:t>: For any query you can connect/contact through the company website, email, phone number, and social media handles.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Contact Us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www.eoeyewear.com</a:t>
            </a:r>
            <a:endParaRPr lang="en-US" dirty="0" smtClean="0"/>
          </a:p>
          <a:p>
            <a:pPr lvl="2"/>
            <a:r>
              <a:rPr lang="en-US" dirty="0" smtClean="0"/>
              <a:t>Email: support@eoeyewear.com</a:t>
            </a:r>
          </a:p>
          <a:p>
            <a:pPr lvl="2"/>
            <a:r>
              <a:rPr lang="en-US" dirty="0" smtClean="0"/>
              <a:t>Phone: +880 1579979900</a:t>
            </a:r>
          </a:p>
          <a:p>
            <a:pPr lvl="2"/>
            <a:r>
              <a:rPr lang="en-US" dirty="0" smtClean="0"/>
              <a:t>Follow us on </a:t>
            </a:r>
            <a:r>
              <a:rPr lang="en-US" dirty="0" err="1" smtClean="0"/>
              <a:t>Instagram</a:t>
            </a:r>
            <a:r>
              <a:rPr lang="en-US" dirty="0" smtClean="0"/>
              <a:t>, </a:t>
            </a:r>
            <a:r>
              <a:rPr lang="en-US" dirty="0" err="1" smtClean="0"/>
              <a:t>Facebook</a:t>
            </a:r>
            <a:r>
              <a:rPr lang="en-US" dirty="0" smtClean="0"/>
              <a:t>, and Twitter @</a:t>
            </a:r>
            <a:r>
              <a:rPr lang="en-US" dirty="0" err="1" smtClean="0"/>
              <a:t>eoeyewear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65529" y="609600"/>
            <a:ext cx="1612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Contact Us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Free Images : petal, love, pink, bouquet of flowers, bouquet of roses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1524000"/>
            <a:ext cx="3429000" cy="22860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3581400" y="4191000"/>
            <a:ext cx="2080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</a:t>
            </a:r>
            <a:endParaRPr lang="en-US" sz="36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6800" y="2514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800" i="1" dirty="0" smtClean="0">
                <a:solidFill>
                  <a:srgbClr val="048AFF"/>
                </a:solidFill>
                <a:latin typeface="Baskerville Old Face" pitchFamily="18" charset="0"/>
              </a:rPr>
              <a:t>WELCOME TO</a:t>
            </a:r>
          </a:p>
          <a:p>
            <a:pPr lvl="4" algn="ctr"/>
            <a:r>
              <a:rPr lang="en-US" sz="2800" i="1" dirty="0" smtClean="0">
                <a:latin typeface="Baskerville Old Face" pitchFamily="18" charset="0"/>
              </a:rPr>
              <a:t>MY PRESENTATION</a:t>
            </a:r>
            <a:endParaRPr lang="en-US" sz="2800" i="1" dirty="0">
              <a:latin typeface="Baskerville Old Face" pitchFamily="18" charset="0"/>
            </a:endParaRPr>
          </a:p>
          <a:p>
            <a:pPr algn="ctr"/>
            <a:endParaRPr lang="en-US" sz="14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4650" y="1143000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Table of Contents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2438400"/>
          <a:ext cx="6172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Page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Overview of E&amp;O Eyewear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Our Products &amp;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Analysis of company E&amp;O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6-8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9-10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2514600"/>
            <a:ext cx="670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Introduction</a:t>
            </a:r>
            <a:r>
              <a:rPr lang="en-US" dirty="0" smtClean="0"/>
              <a:t>: “E&amp;O founded in 2020, it has been a leading provider of quality eyewear products and services, with a mission to offer stylish and affordable eyewear. E&amp;O has expanded domestically with over 50 stores all over Bangladesh. Also we offer Cash On Delivery (COD) all over 64 district with twenty days return policy. </a:t>
            </a:r>
            <a:r>
              <a:rPr lang="en-US" dirty="0"/>
              <a:t>T</a:t>
            </a:r>
            <a:r>
              <a:rPr lang="en-US" dirty="0" smtClean="0"/>
              <a:t>he E&amp;O decided to give a discount for young generation of their invaluable July protest 2024. The E&amp;O recently donated a huge number of money for </a:t>
            </a:r>
            <a:r>
              <a:rPr lang="en-US" dirty="0" smtClean="0">
                <a:hlinkClick r:id="rId2"/>
              </a:rPr>
              <a:t>flooded people of </a:t>
            </a:r>
            <a:r>
              <a:rPr lang="en-US" dirty="0" err="1" smtClean="0">
                <a:hlinkClick r:id="rId2"/>
              </a:rPr>
              <a:t>Feni</a:t>
            </a:r>
            <a:r>
              <a:rPr lang="en-US" dirty="0" smtClean="0">
                <a:hlinkClick r:id="rId2"/>
              </a:rPr>
              <a:t>, </a:t>
            </a:r>
            <a:r>
              <a:rPr lang="en-US" dirty="0" err="1" smtClean="0">
                <a:hlinkClick r:id="rId2"/>
              </a:rPr>
              <a:t>Noakhali</a:t>
            </a:r>
            <a:r>
              <a:rPr lang="en-US" dirty="0" smtClean="0">
                <a:hlinkClick r:id="rId2"/>
              </a:rPr>
              <a:t> and </a:t>
            </a:r>
            <a:r>
              <a:rPr lang="en-US" dirty="0" err="1" smtClean="0">
                <a:hlinkClick r:id="rId2"/>
              </a:rPr>
              <a:t>Cumilla</a:t>
            </a:r>
            <a:r>
              <a:rPr lang="en-US" dirty="0" smtClean="0">
                <a:hlinkClick r:id="rId2"/>
              </a:rPr>
              <a:t> districts</a:t>
            </a:r>
            <a:r>
              <a:rPr lang="en-US" dirty="0" smtClean="0"/>
              <a:t>. We are dedicated to give you a good service. 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990601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Overview of E&amp;O Eyewear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8036" y="1295400"/>
            <a:ext cx="4047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Our Products &amp; services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219200" y="2895600"/>
            <a:ext cx="7086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 have some focused products &amp; services</a:t>
            </a:r>
          </a:p>
          <a:p>
            <a:endParaRPr lang="en-US" b="1" dirty="0"/>
          </a:p>
          <a:p>
            <a:r>
              <a:rPr lang="en-US" b="1" dirty="0" smtClean="0"/>
              <a:t>Key Products</a:t>
            </a:r>
            <a:r>
              <a:rPr lang="en-US" dirty="0" smtClean="0"/>
              <a:t>: We provide according to prescribed glasses, sunglasses, contact lenses, blue </a:t>
            </a:r>
            <a:r>
              <a:rPr lang="en-US" dirty="0"/>
              <a:t>l</a:t>
            </a:r>
            <a:r>
              <a:rPr lang="en-US" dirty="0" smtClean="0"/>
              <a:t>ight </a:t>
            </a:r>
            <a:r>
              <a:rPr lang="en-US" dirty="0"/>
              <a:t>f</a:t>
            </a:r>
            <a:r>
              <a:rPr lang="en-US" dirty="0" smtClean="0"/>
              <a:t>iltering glasses, lens </a:t>
            </a:r>
            <a:r>
              <a:rPr lang="en-US" dirty="0"/>
              <a:t>c</a:t>
            </a:r>
            <a:r>
              <a:rPr lang="en-US" dirty="0" smtClean="0"/>
              <a:t>oatings (Anti-Reflective, UV Protection), etc.</a:t>
            </a:r>
          </a:p>
          <a:p>
            <a:endParaRPr lang="en-US" dirty="0"/>
          </a:p>
          <a:p>
            <a:r>
              <a:rPr lang="en-US" b="1" dirty="0" smtClean="0"/>
              <a:t>Key Services</a:t>
            </a:r>
            <a:r>
              <a:rPr lang="en-US" dirty="0" smtClean="0"/>
              <a:t>: We give many services, such as vision testing, custom frame fittings, online ordering, 24/7 </a:t>
            </a:r>
            <a:r>
              <a:rPr lang="en-US" dirty="0"/>
              <a:t>c</a:t>
            </a:r>
            <a:r>
              <a:rPr lang="en-US" dirty="0" smtClean="0"/>
              <a:t>ustomer support, virtual try-on technology, etc."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1762125"/>
          <a:ext cx="3809999" cy="3333750"/>
        </p:xfrm>
        <a:graphic>
          <a:graphicData uri="http://schemas.openxmlformats.org/drawingml/2006/table">
            <a:tbl>
              <a:tblPr/>
              <a:tblGrid>
                <a:gridCol w="868947"/>
                <a:gridCol w="964436"/>
                <a:gridCol w="964436"/>
                <a:gridCol w="1012180"/>
              </a:tblGrid>
              <a:tr h="23812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Annual Report of E&amp;O company for 2023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Expenses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Profit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January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15426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February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4589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9929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March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69047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80890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11843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April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73452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79574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50700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98650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47950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June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52100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56400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July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99650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120530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20880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August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79700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90870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11170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September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57000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79980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22980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October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63800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-4800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November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45400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29900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December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81300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96800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15500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83952" y="762000"/>
            <a:ext cx="4350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Analysis of company E&amp;O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Chart 7"/>
          <p:cNvGraphicFramePr/>
          <p:nvPr/>
        </p:nvGraphicFramePr>
        <p:xfrm>
          <a:off x="1752600" y="1905000"/>
          <a:ext cx="60960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2393451" y="762000"/>
            <a:ext cx="4357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Analysis of company E&amp;O</a:t>
            </a:r>
            <a:endParaRPr lang="en-US" sz="2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4302" y="762000"/>
            <a:ext cx="3976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Analysis of company E&amp;O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1828800" y="1600200"/>
          <a:ext cx="6324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00200" y="1905000"/>
            <a:ext cx="243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Key Insights</a:t>
            </a:r>
            <a:r>
              <a:rPr lang="en-US" dirty="0" smtClean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2393451" y="762000"/>
            <a:ext cx="4357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Analysis of company E&amp;O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8E96A-43E7-401C-897C-5176834CF0EE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Diagram 7"/>
          <p:cNvGraphicFramePr/>
          <p:nvPr/>
        </p:nvGraphicFramePr>
        <p:xfrm>
          <a:off x="2057400" y="2286000"/>
          <a:ext cx="6553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363</TotalTime>
  <Words>520</Words>
  <Application>Microsoft Office PowerPoint</Application>
  <PresentationFormat>On-screen Show (4:3)</PresentationFormat>
  <Paragraphs>116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E&amp;O Eyewear Company</dc:title>
  <dc:creator>Md Ohedul Islam</dc:creator>
  <cp:lastModifiedBy>Md Ohedul Islam</cp:lastModifiedBy>
  <cp:revision>58</cp:revision>
  <dcterms:created xsi:type="dcterms:W3CDTF">2024-09-27T13:24:44Z</dcterms:created>
  <dcterms:modified xsi:type="dcterms:W3CDTF">2024-10-15T08:33:07Z</dcterms:modified>
</cp:coreProperties>
</file>