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73" r:id="rId7"/>
    <p:sldId id="265" r:id="rId8"/>
    <p:sldId id="275" r:id="rId9"/>
    <p:sldId id="274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343"/>
    <a:srgbClr val="678EAF"/>
    <a:srgbClr val="416B86"/>
    <a:srgbClr val="B7D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ABDCE-F3E3-46D7-9280-4B82590B4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8E9B28-8208-48B3-862C-D140854C9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0FB90-0AA1-4CC1-AA13-E7316664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B73B0-B1D8-47BE-93F9-52023545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26359-3E28-4E3D-9BCA-38CF988F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9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0CA86-EB60-4E04-8A6F-443DED2B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5CA12F-658B-42B0-9450-B6ED66606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04133-A5F9-475D-9427-085BB2E5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D5D1D-01CE-427E-8660-432BADAC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6717D-F216-46EA-A89D-E49F97E3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05163A-F9FD-4C41-B76F-EC7BB2CEA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877E06-C2B4-4B28-BD16-8D2091A47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9265-F220-4E8B-882E-B6C4CDEF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CDA2-E46E-4FD7-AEED-45707551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50025-A866-4367-9789-FFB4439D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4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9E903-8848-4D6B-8A94-5B20F9B9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80A19-2489-4514-BD7F-1ABD5423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26D7D-3CE0-44A0-A932-1077D359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C3FC-7921-4B0F-95BC-EDA670FE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7C6D7-8DBE-4E99-9157-491199EA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4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71760-C648-4976-BEB0-6F9AC33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132B9-140B-4347-B7CA-125C8FA3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F7AE7-108C-4AF3-BAE9-93E92879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5465B-9F0E-4A69-8F89-E4C0D220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F3A58-5F40-4A14-BBB9-7EC38809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BD35E-CF37-4575-BB11-80592CF6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D9505-B1CC-40CD-A666-0A09FDB5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BDF9F-CBE4-4451-91EC-0FD357B5E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2CA12-24FB-4D26-9C31-9C5D2BA2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6AC9E-81D8-4FD7-9CB9-9901F955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F0EC1-9038-4CED-A70A-26D273B4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4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9D6F3-11AC-4208-8361-25037CBC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7C898B-7511-4EDD-A968-88D9929C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14D990-D396-492B-9E1A-84B04EFF1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738F0E-AE5E-405E-86E0-6BE0DCF4A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E017B0-B021-4252-80BF-FE9FE4C95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8E48DB-A1C3-43AC-9C53-968FC1AB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F8C1EE-EACF-45E3-8B3A-9F08CE69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2437-5F8C-4BAE-BA7E-2EB62B92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7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D7FAE-03E8-4E27-A2DE-1EDF4CD6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3271CC-45DF-4D35-9D2E-DEE520F8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EC3F92-B16C-46DF-A60A-C1AF8541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FF9530-C5FC-45B5-A28A-9D354A48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8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EBDB1-E634-4B67-866F-D0A25E83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460243-CDF7-4BDF-BA4E-65C1B525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66CB2D-CAB1-444E-82E3-9662898F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8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FFD21-4109-4B95-A741-B67370D7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40A33-6807-4FE1-BA8C-4430E8BB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2BE9B-3425-43B6-90EE-6228DE5E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15E84-3B6F-4D37-9072-CEA078B3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ECF8A-9C3A-467B-B585-DDE3D646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30AD0-A2A3-4F20-A3F4-50604A54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70A84-84D3-47BB-A22D-C2B43BFC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4C8975-E8DC-4BA8-87C2-F9259B442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20E856-F999-4B21-BDCA-349FEE610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E0390-9AFF-4936-9EDE-892CEC55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B1090-706D-40E6-9328-7599E125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92F201-CA2F-462A-B3A8-10696C9B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9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DFCE5-2026-485C-B101-D28F271C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30EEF-F554-435D-8A05-F5D5003A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A6EC4-7892-434C-A6BD-641C5FEC9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9D737-62C3-4EF7-9484-E5BA11923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34141-8F2D-4DC5-9E33-434B05740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2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7AFD7C-4036-4150-8287-0E22B2D8AF45}"/>
              </a:ext>
            </a:extLst>
          </p:cNvPr>
          <p:cNvSpPr/>
          <p:nvPr/>
        </p:nvSpPr>
        <p:spPr>
          <a:xfrm>
            <a:off x="5161280" y="0"/>
            <a:ext cx="7030720" cy="6858000"/>
          </a:xfrm>
          <a:prstGeom prst="rect">
            <a:avLst/>
          </a:prstGeom>
          <a:solidFill>
            <a:srgbClr val="416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6" name="Picture 2" descr="플레이 볼~&quot; 국내 모바일 야구 게임 최강은? &lt; 문화 &lt; 라이프 &lt; 기사본문 - 이코노믹리뷰">
            <a:extLst>
              <a:ext uri="{FF2B5EF4-FFF2-40B4-BE49-F238E27FC236}">
                <a16:creationId xmlns:a16="http://schemas.microsoft.com/office/drawing/2014/main" id="{18E8EB4F-F7B7-48B6-9863-66961980E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B5DDCFD-1DE3-4CB6-AA4D-E3B9104D2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A21AF-7A88-4E71-8DE2-8DED31CB3D58}"/>
              </a:ext>
            </a:extLst>
          </p:cNvPr>
          <p:cNvSpPr txBox="1"/>
          <p:nvPr/>
        </p:nvSpPr>
        <p:spPr>
          <a:xfrm>
            <a:off x="6096000" y="1507100"/>
            <a:ext cx="529336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프로야구 경기 운영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602AF-5288-4E34-BF50-331E1B727F72}"/>
              </a:ext>
            </a:extLst>
          </p:cNvPr>
          <p:cNvSpPr txBox="1"/>
          <p:nvPr/>
        </p:nvSpPr>
        <p:spPr>
          <a:xfrm>
            <a:off x="7721600" y="4512786"/>
            <a:ext cx="204215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2017112524 </a:t>
            </a:r>
            <a:r>
              <a:rPr lang="ko-KR" altLang="en-US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오희경</a:t>
            </a:r>
            <a:endParaRPr lang="en-US" altLang="ko-KR" sz="1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01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799" y="50800"/>
            <a:ext cx="740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SQL Table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생성 예시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관계 테이블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AE3A49-70C1-442C-AD2F-3FA92680E00F}"/>
              </a:ext>
            </a:extLst>
          </p:cNvPr>
          <p:cNvSpPr/>
          <p:nvPr/>
        </p:nvSpPr>
        <p:spPr>
          <a:xfrm>
            <a:off x="0" y="4527967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62E7C-BEC8-4520-A61A-6233CDC4D9D7}"/>
              </a:ext>
            </a:extLst>
          </p:cNvPr>
          <p:cNvSpPr txBox="1"/>
          <p:nvPr/>
        </p:nvSpPr>
        <p:spPr>
          <a:xfrm>
            <a:off x="0" y="-5417"/>
            <a:ext cx="812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708D4C-759A-4B9C-98D2-65EC4A6C7A3A}"/>
              </a:ext>
            </a:extLst>
          </p:cNvPr>
          <p:cNvSpPr/>
          <p:nvPr/>
        </p:nvSpPr>
        <p:spPr>
          <a:xfrm>
            <a:off x="1271" y="-5418"/>
            <a:ext cx="812800" cy="6863418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3379E409-B86D-4260-A30F-A73678BC9005}"/>
              </a:ext>
            </a:extLst>
          </p:cNvPr>
          <p:cNvSpPr/>
          <p:nvPr/>
        </p:nvSpPr>
        <p:spPr>
          <a:xfrm>
            <a:off x="745067" y="4527967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24352A-CFAE-4B0C-B13F-21ACA4710FFF}"/>
              </a:ext>
            </a:extLst>
          </p:cNvPr>
          <p:cNvSpPr txBox="1"/>
          <p:nvPr/>
        </p:nvSpPr>
        <p:spPr>
          <a:xfrm>
            <a:off x="1203159" y="1286151"/>
            <a:ext cx="10587788" cy="4767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예매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회원번호</a:t>
            </a:r>
            <a:r>
              <a:rPr lang="en-US" altLang="ko-KR" sz="1800" u="sng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u="sng" kern="100" dirty="0" err="1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회차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800" u="sng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u="sng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좌석번호</a:t>
            </a:r>
            <a:r>
              <a:rPr lang="ko-KR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결제방식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가격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할인율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create table reserve(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aud_id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varchar(10) not null,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seat_round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int not null,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seat_num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varchar(10) not null,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primary key (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aud_id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seat_round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seat_num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),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constraint fk1 foreign key(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aud_id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 references audience(id),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constraint fk2 foreign key(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seat_round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seat_num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 references seat(round, num)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);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alter table reserve add payment varchar(10); 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alter table reserve add price int;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alter table reserve add sale int;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9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4650B4-961A-4BFF-AF8F-4CB9F2EA6F74}"/>
              </a:ext>
            </a:extLst>
          </p:cNvPr>
          <p:cNvSpPr/>
          <p:nvPr/>
        </p:nvSpPr>
        <p:spPr>
          <a:xfrm>
            <a:off x="416560" y="1046480"/>
            <a:ext cx="3596640" cy="162282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C34F46-6A0A-49D5-82E6-9582C67EA6D6}"/>
              </a:ext>
            </a:extLst>
          </p:cNvPr>
          <p:cNvSpPr/>
          <p:nvPr/>
        </p:nvSpPr>
        <p:spPr>
          <a:xfrm>
            <a:off x="416560" y="2336800"/>
            <a:ext cx="3596640" cy="162282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CA5DF-8827-40FE-B201-6CF42879A64F}"/>
              </a:ext>
            </a:extLst>
          </p:cNvPr>
          <p:cNvSpPr txBox="1"/>
          <p:nvPr/>
        </p:nvSpPr>
        <p:spPr>
          <a:xfrm>
            <a:off x="675640" y="1208762"/>
            <a:ext cx="3078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6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607C-41FB-48F8-8EFC-96016BBC745B}"/>
              </a:ext>
            </a:extLst>
          </p:cNvPr>
          <p:cNvSpPr txBox="1"/>
          <p:nvPr/>
        </p:nvSpPr>
        <p:spPr>
          <a:xfrm>
            <a:off x="5201920" y="1400337"/>
            <a:ext cx="6990080" cy="3536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선정 배경</a:t>
            </a:r>
            <a:endParaRPr lang="en-US" altLang="ko-KR" sz="2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 정의</a:t>
            </a:r>
            <a:endParaRPr lang="en-US" altLang="ko-KR" sz="2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 </a:t>
            </a:r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다이어그램</a:t>
            </a:r>
            <a:endParaRPr lang="en-US" altLang="ko-KR" sz="2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제약조건</a:t>
            </a:r>
            <a:endParaRPr lang="en-US" altLang="ko-KR" sz="2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SQL TABLE </a:t>
            </a:r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생성</a:t>
            </a:r>
            <a:r>
              <a:rPr lang="en-US" altLang="ko-KR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인스턴스 스크린샷 포함</a:t>
            </a:r>
            <a:r>
              <a:rPr lang="en-US" altLang="ko-KR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075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F06A6-EDBA-49EB-AA67-B7676D6F602C}"/>
              </a:ext>
            </a:extLst>
          </p:cNvPr>
          <p:cNvSpPr/>
          <p:nvPr/>
        </p:nvSpPr>
        <p:spPr>
          <a:xfrm>
            <a:off x="0" y="0"/>
            <a:ext cx="812800" cy="6858000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800" y="50800"/>
            <a:ext cx="40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선정 배경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FB8AB-F1A2-410F-9306-9BCFFD96EE7F}"/>
              </a:ext>
            </a:extLst>
          </p:cNvPr>
          <p:cNvSpPr/>
          <p:nvPr/>
        </p:nvSpPr>
        <p:spPr>
          <a:xfrm>
            <a:off x="0" y="851317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956AB-0220-458C-930D-171D0F046C66}"/>
              </a:ext>
            </a:extLst>
          </p:cNvPr>
          <p:cNvSpPr txBox="1"/>
          <p:nvPr/>
        </p:nvSpPr>
        <p:spPr>
          <a:xfrm>
            <a:off x="0" y="-5417"/>
            <a:ext cx="812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C4312F5-DA62-46F8-92E4-7CC821BD16C1}"/>
              </a:ext>
            </a:extLst>
          </p:cNvPr>
          <p:cNvSpPr/>
          <p:nvPr/>
        </p:nvSpPr>
        <p:spPr>
          <a:xfrm>
            <a:off x="745067" y="851317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98C2F7-0339-426A-9EC5-9A802371906F}"/>
              </a:ext>
            </a:extLst>
          </p:cNvPr>
          <p:cNvSpPr txBox="1"/>
          <p:nvPr/>
        </p:nvSpPr>
        <p:spPr>
          <a:xfrm>
            <a:off x="7084816" y="1076165"/>
            <a:ext cx="4736254" cy="493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프로야구팀 두산 </a:t>
            </a:r>
            <a:r>
              <a:rPr lang="ko-KR" altLang="en-US" sz="20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베어스의</a:t>
            </a: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팬으로</a:t>
            </a:r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경기를 여러 번 관람해옴</a:t>
            </a:r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관람을 제외한 프로야구 경기 운영 시스템에 대해 잘 인지하지 못하고 있었음을 깨달음</a:t>
            </a:r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Term Project</a:t>
            </a: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통해 프로야구경기 운영 시스템을 설계해보고자 함</a:t>
            </a:r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50" name="Picture 2" descr="예매부터 패션까지! 알고 가면 더 재밌는 야구장 200% 즐기기">
            <a:extLst>
              <a:ext uri="{FF2B5EF4-FFF2-40B4-BE49-F238E27FC236}">
                <a16:creationId xmlns:a16="http://schemas.microsoft.com/office/drawing/2014/main" id="{B43A7E86-4A5F-4BBC-A4F8-BEF91B05D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06" y="1548938"/>
            <a:ext cx="5172652" cy="3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4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F06A6-EDBA-49EB-AA67-B7676D6F602C}"/>
              </a:ext>
            </a:extLst>
          </p:cNvPr>
          <p:cNvSpPr/>
          <p:nvPr/>
        </p:nvSpPr>
        <p:spPr>
          <a:xfrm>
            <a:off x="0" y="0"/>
            <a:ext cx="812800" cy="6858000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800" y="50800"/>
            <a:ext cx="40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 정의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FB8AB-F1A2-410F-9306-9BCFFD96EE7F}"/>
              </a:ext>
            </a:extLst>
          </p:cNvPr>
          <p:cNvSpPr/>
          <p:nvPr/>
        </p:nvSpPr>
        <p:spPr>
          <a:xfrm>
            <a:off x="0" y="1805295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C4312F5-DA62-46F8-92E4-7CC821BD16C1}"/>
              </a:ext>
            </a:extLst>
          </p:cNvPr>
          <p:cNvSpPr/>
          <p:nvPr/>
        </p:nvSpPr>
        <p:spPr>
          <a:xfrm>
            <a:off x="714693" y="1805295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AF053-51D0-4983-8AF8-E9BF6A1BB26A}"/>
              </a:ext>
            </a:extLst>
          </p:cNvPr>
          <p:cNvSpPr txBox="1"/>
          <p:nvPr/>
        </p:nvSpPr>
        <p:spPr>
          <a:xfrm>
            <a:off x="0" y="-5417"/>
            <a:ext cx="812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9E27C9-E2CD-48C2-B2AC-E98FEB5C5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68008"/>
              </p:ext>
            </p:extLst>
          </p:nvPr>
        </p:nvGraphicFramePr>
        <p:xfrm>
          <a:off x="1167896" y="1142670"/>
          <a:ext cx="10201835" cy="45672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01098">
                  <a:extLst>
                    <a:ext uri="{9D8B030D-6E8A-4147-A177-3AD203B41FA5}">
                      <a16:colId xmlns:a16="http://schemas.microsoft.com/office/drawing/2014/main" val="248860791"/>
                    </a:ext>
                  </a:extLst>
                </a:gridCol>
                <a:gridCol w="7800737">
                  <a:extLst>
                    <a:ext uri="{9D8B030D-6E8A-4147-A177-3AD203B41FA5}">
                      <a16:colId xmlns:a16="http://schemas.microsoft.com/office/drawing/2014/main" val="3751403594"/>
                    </a:ext>
                  </a:extLst>
                </a:gridCol>
              </a:tblGrid>
              <a:tr h="208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개체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제한조건</a:t>
                      </a:r>
                      <a:endParaRPr lang="ko-KR" sz="14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extLst>
                  <a:ext uri="{0D108BD9-81ED-4DB2-BD59-A6C34878D82A}">
                    <a16:rowId xmlns:a16="http://schemas.microsoft.com/office/drawing/2014/main" val="433463990"/>
                  </a:ext>
                </a:extLst>
              </a:tr>
              <a:tr h="5719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야구 경기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야구 경기는 하루에 한 경기</a:t>
                      </a:r>
                      <a:r>
                        <a:rPr lang="ko-KR" alt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씩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열림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extLst>
                  <a:ext uri="{0D108BD9-81ED-4DB2-BD59-A6C34878D82A}">
                    <a16:rowId xmlns:a16="http://schemas.microsoft.com/office/drawing/2014/main" val="3026384873"/>
                  </a:ext>
                </a:extLst>
              </a:tr>
              <a:tr h="1085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프로야구팀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하나의 팀은 여러 명의 야구선수들과 계약함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하나의 팀은 하루에 한 경기에만 참여함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53323" marR="53323" marT="0" marB="0" anchor="ctr"/>
                </a:tc>
                <a:extLst>
                  <a:ext uri="{0D108BD9-81ED-4DB2-BD59-A6C34878D82A}">
                    <a16:rowId xmlns:a16="http://schemas.microsoft.com/office/drawing/2014/main" val="3226827865"/>
                  </a:ext>
                </a:extLst>
              </a:tr>
              <a:tr h="1108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야구선수</a:t>
                      </a:r>
                      <a:endParaRPr lang="ko-KR" sz="14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한 명의 야구선수는 반드시 하나의 팀에 소속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야구선수들이 가진 등번호는 고유한 번호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야구 선수는 경기에 참여할 수도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그렇지 못할 수도 있음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extLst>
                  <a:ext uri="{0D108BD9-81ED-4DB2-BD59-A6C34878D82A}">
                    <a16:rowId xmlns:a16="http://schemas.microsoft.com/office/drawing/2014/main" val="2961998531"/>
                  </a:ext>
                </a:extLst>
              </a:tr>
              <a:tr h="6648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관람객</a:t>
                      </a:r>
                      <a:endParaRPr lang="ko-KR" sz="14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관람객은 여러 야구 경기 예매를 하거나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하지 않을 수 있음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53323" marR="53323" marT="0" marB="0" anchor="ctr"/>
                </a:tc>
                <a:extLst>
                  <a:ext uri="{0D108BD9-81ED-4DB2-BD59-A6C34878D82A}">
                    <a16:rowId xmlns:a16="http://schemas.microsoft.com/office/drawing/2014/main" val="1730300825"/>
                  </a:ext>
                </a:extLst>
              </a:tr>
              <a:tr h="8849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심판</a:t>
                      </a:r>
                      <a:endParaRPr lang="ko-KR" sz="14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한 명의 심판은 경기에 참여할 수도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그렇지 못할 수도 있음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한 경기</a:t>
                      </a:r>
                      <a:r>
                        <a:rPr lang="ko-KR" alt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장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에는 심판</a:t>
                      </a:r>
                      <a:r>
                        <a:rPr lang="ko-KR" alt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여러 명이 배정됨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extLst>
                  <a:ext uri="{0D108BD9-81ED-4DB2-BD59-A6C34878D82A}">
                    <a16:rowId xmlns:a16="http://schemas.microsoft.com/office/drawing/2014/main" val="240571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78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F06A6-EDBA-49EB-AA67-B7676D6F602C}"/>
              </a:ext>
            </a:extLst>
          </p:cNvPr>
          <p:cNvSpPr/>
          <p:nvPr/>
        </p:nvSpPr>
        <p:spPr>
          <a:xfrm>
            <a:off x="0" y="-5418"/>
            <a:ext cx="812800" cy="6863418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800" y="50800"/>
            <a:ext cx="40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 Diagram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FB8AB-F1A2-410F-9306-9BCFFD96EE7F}"/>
              </a:ext>
            </a:extLst>
          </p:cNvPr>
          <p:cNvSpPr/>
          <p:nvPr/>
        </p:nvSpPr>
        <p:spPr>
          <a:xfrm>
            <a:off x="0" y="2708691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C4312F5-DA62-46F8-92E4-7CC821BD16C1}"/>
              </a:ext>
            </a:extLst>
          </p:cNvPr>
          <p:cNvSpPr/>
          <p:nvPr/>
        </p:nvSpPr>
        <p:spPr>
          <a:xfrm>
            <a:off x="745067" y="2708692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65CB5-AC30-4200-BFAA-D58AA0B64FC2}"/>
              </a:ext>
            </a:extLst>
          </p:cNvPr>
          <p:cNvSpPr txBox="1"/>
          <p:nvPr/>
        </p:nvSpPr>
        <p:spPr>
          <a:xfrm>
            <a:off x="0" y="-5417"/>
            <a:ext cx="812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1F11E89-43F5-4B02-9675-0C1EC2E5FC6D}"/>
              </a:ext>
            </a:extLst>
          </p:cNvPr>
          <p:cNvGrpSpPr/>
          <p:nvPr/>
        </p:nvGrpSpPr>
        <p:grpSpPr>
          <a:xfrm>
            <a:off x="1445572" y="1162240"/>
            <a:ext cx="9719733" cy="4997929"/>
            <a:chOff x="1703294" y="568682"/>
            <a:chExt cx="9628094" cy="53536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E54BF79-D988-48EA-B22E-DBE1C2A3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023990" y="-1385047"/>
              <a:ext cx="4986702" cy="9628094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647CAD-9114-4886-B0BE-0BB9DB9331A7}"/>
                </a:ext>
              </a:extLst>
            </p:cNvPr>
            <p:cNvSpPr/>
            <p:nvPr/>
          </p:nvSpPr>
          <p:spPr>
            <a:xfrm>
              <a:off x="2832846" y="568682"/>
              <a:ext cx="2033794" cy="1170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6E8E01-DA98-446E-8A40-2565AA435B77}"/>
                </a:ext>
              </a:extLst>
            </p:cNvPr>
            <p:cNvSpPr/>
            <p:nvPr/>
          </p:nvSpPr>
          <p:spPr>
            <a:xfrm>
              <a:off x="3594850" y="1076436"/>
              <a:ext cx="891390" cy="1170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415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F06A6-EDBA-49EB-AA67-B7676D6F602C}"/>
              </a:ext>
            </a:extLst>
          </p:cNvPr>
          <p:cNvSpPr/>
          <p:nvPr/>
        </p:nvSpPr>
        <p:spPr>
          <a:xfrm>
            <a:off x="0" y="-5418"/>
            <a:ext cx="812800" cy="6863418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800" y="50800"/>
            <a:ext cx="40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 Diagram(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수정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FB8AB-F1A2-410F-9306-9BCFFD96EE7F}"/>
              </a:ext>
            </a:extLst>
          </p:cNvPr>
          <p:cNvSpPr/>
          <p:nvPr/>
        </p:nvSpPr>
        <p:spPr>
          <a:xfrm>
            <a:off x="0" y="2708691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C4312F5-DA62-46F8-92E4-7CC821BD16C1}"/>
              </a:ext>
            </a:extLst>
          </p:cNvPr>
          <p:cNvSpPr/>
          <p:nvPr/>
        </p:nvSpPr>
        <p:spPr>
          <a:xfrm>
            <a:off x="745067" y="2708692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65CB5-AC30-4200-BFAA-D58AA0B64FC2}"/>
              </a:ext>
            </a:extLst>
          </p:cNvPr>
          <p:cNvSpPr txBox="1"/>
          <p:nvPr/>
        </p:nvSpPr>
        <p:spPr>
          <a:xfrm>
            <a:off x="0" y="-5417"/>
            <a:ext cx="812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647CAD-9114-4886-B0BE-0BB9DB9331A7}"/>
              </a:ext>
            </a:extLst>
          </p:cNvPr>
          <p:cNvSpPr/>
          <p:nvPr/>
        </p:nvSpPr>
        <p:spPr>
          <a:xfrm>
            <a:off x="2832846" y="568682"/>
            <a:ext cx="2033794" cy="1170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6E8E01-DA98-446E-8A40-2565AA435B77}"/>
              </a:ext>
            </a:extLst>
          </p:cNvPr>
          <p:cNvSpPr/>
          <p:nvPr/>
        </p:nvSpPr>
        <p:spPr>
          <a:xfrm>
            <a:off x="3594850" y="1076436"/>
            <a:ext cx="891390" cy="1170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46D28A3-F84C-43B5-8C32-154507924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19690" y="-1598343"/>
            <a:ext cx="3351701" cy="10139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E3B8F6-AFB4-425D-B4D0-ECD6CA7E0ABF}"/>
              </a:ext>
            </a:extLst>
          </p:cNvPr>
          <p:cNvSpPr txBox="1"/>
          <p:nvPr/>
        </p:nvSpPr>
        <p:spPr>
          <a:xfrm>
            <a:off x="6208119" y="2772859"/>
            <a:ext cx="57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DF857-078A-4ABE-BDC4-627A0F889777}"/>
              </a:ext>
            </a:extLst>
          </p:cNvPr>
          <p:cNvSpPr txBox="1"/>
          <p:nvPr/>
        </p:nvSpPr>
        <p:spPr>
          <a:xfrm>
            <a:off x="4198819" y="2754661"/>
            <a:ext cx="57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55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F06A6-EDBA-49EB-AA67-B7676D6F602C}"/>
              </a:ext>
            </a:extLst>
          </p:cNvPr>
          <p:cNvSpPr/>
          <p:nvPr/>
        </p:nvSpPr>
        <p:spPr>
          <a:xfrm>
            <a:off x="0" y="-5418"/>
            <a:ext cx="812800" cy="6863418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799" y="50800"/>
            <a:ext cx="740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제약조건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(2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Term Project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수정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FB8AB-F1A2-410F-9306-9BCFFD96EE7F}"/>
              </a:ext>
            </a:extLst>
          </p:cNvPr>
          <p:cNvSpPr/>
          <p:nvPr/>
        </p:nvSpPr>
        <p:spPr>
          <a:xfrm>
            <a:off x="0" y="3642142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C4312F5-DA62-46F8-92E4-7CC821BD16C1}"/>
              </a:ext>
            </a:extLst>
          </p:cNvPr>
          <p:cNvSpPr/>
          <p:nvPr/>
        </p:nvSpPr>
        <p:spPr>
          <a:xfrm>
            <a:off x="745067" y="3642142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C45EA-5A90-4F67-A87B-6BA1E773C064}"/>
              </a:ext>
            </a:extLst>
          </p:cNvPr>
          <p:cNvSpPr txBox="1"/>
          <p:nvPr/>
        </p:nvSpPr>
        <p:spPr>
          <a:xfrm>
            <a:off x="0" y="-5417"/>
            <a:ext cx="812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5A7C84-64DC-4351-A8FA-8855F6A6A8FE}"/>
              </a:ext>
            </a:extLst>
          </p:cNvPr>
          <p:cNvSpPr txBox="1"/>
          <p:nvPr/>
        </p:nvSpPr>
        <p:spPr>
          <a:xfrm>
            <a:off x="1443790" y="1291096"/>
            <a:ext cx="10003143" cy="516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한 명의 선수는 반드시 한 팀에 소속되어야 한다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한 명의 심판은 반드시 하나 이상의 일정에 배정된다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연고지를 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개 이상 가진 팀은 존재하지 않는다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팀 이름은 모두 다르다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경기장 이름은 모두 다르다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선수에 따라 여러 포지션을 가질 수 있다</a:t>
            </a:r>
            <a:r>
              <a:rPr lang="en-US" altLang="ko-KR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 – </a:t>
            </a:r>
            <a:r>
              <a:rPr lang="ko-KR" altLang="en-US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다중속성</a:t>
            </a:r>
            <a:r>
              <a:rPr lang="en-US" altLang="ko-KR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kern="1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테이블 따로</a:t>
            </a:r>
            <a:r>
              <a:rPr lang="en-US" altLang="ko-KR" sz="2000" kern="1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rgbClr val="FF0000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모든 야구선수들의 등번호는 다르다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경기장의 전화번호는 여러 개이다</a:t>
            </a:r>
            <a:r>
              <a:rPr lang="en-US" altLang="ko-KR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 – </a:t>
            </a:r>
            <a:r>
              <a:rPr lang="ko-KR" altLang="en-US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다중속성</a:t>
            </a:r>
            <a:r>
              <a:rPr lang="en-US" altLang="ko-KR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테이블 따로</a:t>
            </a:r>
            <a:r>
              <a:rPr lang="en-US" altLang="ko-KR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rgbClr val="FF0000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경기 일정이 없으면 관람객 또한 없다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예매 티켓의 판매가는 할인율에 따라 달라진다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경기 일정에는 </a:t>
            </a:r>
            <a:r>
              <a:rPr lang="ko-KR" altLang="ko-KR" sz="2000" kern="100" dirty="0" err="1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회차</a:t>
            </a: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 번호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(Round)</a:t>
            </a: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가 있다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한 경기장에는 경기 일정과 심판이 배정된다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F06A6-EDBA-49EB-AA67-B7676D6F602C}"/>
              </a:ext>
            </a:extLst>
          </p:cNvPr>
          <p:cNvSpPr/>
          <p:nvPr/>
        </p:nvSpPr>
        <p:spPr>
          <a:xfrm>
            <a:off x="0" y="-5418"/>
            <a:ext cx="812800" cy="6863418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799" y="50800"/>
            <a:ext cx="740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번 제약조건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FB8AB-F1A2-410F-9306-9BCFFD96EE7F}"/>
              </a:ext>
            </a:extLst>
          </p:cNvPr>
          <p:cNvSpPr/>
          <p:nvPr/>
        </p:nvSpPr>
        <p:spPr>
          <a:xfrm>
            <a:off x="0" y="3642142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C4312F5-DA62-46F8-92E4-7CC821BD16C1}"/>
              </a:ext>
            </a:extLst>
          </p:cNvPr>
          <p:cNvSpPr/>
          <p:nvPr/>
        </p:nvSpPr>
        <p:spPr>
          <a:xfrm>
            <a:off x="745067" y="3642142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C45EA-5A90-4F67-A87B-6BA1E773C064}"/>
              </a:ext>
            </a:extLst>
          </p:cNvPr>
          <p:cNvSpPr txBox="1"/>
          <p:nvPr/>
        </p:nvSpPr>
        <p:spPr>
          <a:xfrm>
            <a:off x="0" y="-5417"/>
            <a:ext cx="812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AD804C3-2526-4C39-8775-00D74566B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02789"/>
              </p:ext>
            </p:extLst>
          </p:nvPr>
        </p:nvGraphicFramePr>
        <p:xfrm>
          <a:off x="2898892" y="941280"/>
          <a:ext cx="6792897" cy="17907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1866">
                  <a:extLst>
                    <a:ext uri="{9D8B030D-6E8A-4147-A177-3AD203B41FA5}">
                      <a16:colId xmlns:a16="http://schemas.microsoft.com/office/drawing/2014/main" val="713706080"/>
                    </a:ext>
                  </a:extLst>
                </a:gridCol>
                <a:gridCol w="2566230">
                  <a:extLst>
                    <a:ext uri="{9D8B030D-6E8A-4147-A177-3AD203B41FA5}">
                      <a16:colId xmlns:a16="http://schemas.microsoft.com/office/drawing/2014/main" val="2747241508"/>
                    </a:ext>
                  </a:extLst>
                </a:gridCol>
                <a:gridCol w="2264801">
                  <a:extLst>
                    <a:ext uri="{9D8B030D-6E8A-4147-A177-3AD203B41FA5}">
                      <a16:colId xmlns:a16="http://schemas.microsoft.com/office/drawing/2014/main" val="3534971780"/>
                    </a:ext>
                  </a:extLst>
                </a:gridCol>
              </a:tblGrid>
              <a:tr h="369287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등번호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(id)(PK)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이름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(name)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포지션</a:t>
                      </a: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(position)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625587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52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김재호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유격수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463933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53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최주환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</a:t>
                      </a:r>
                      <a:r>
                        <a:rPr lang="ko-KR" sz="1600" kern="100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루수</a:t>
                      </a:r>
                      <a:endParaRPr lang="ko-KR" sz="1100" kern="100">
                        <a:solidFill>
                          <a:srgbClr val="FF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540655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53</a:t>
                      </a:r>
                      <a:endParaRPr lang="ko-KR" sz="1100" kern="100">
                        <a:solidFill>
                          <a:srgbClr val="FF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최주환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</a:t>
                      </a:r>
                      <a:r>
                        <a:rPr lang="ko-KR" sz="1600" kern="100" dirty="0" err="1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루수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265043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37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박건우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우익수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10329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196481F-C99F-4603-8196-5F8BAD66A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63430"/>
              </p:ext>
            </p:extLst>
          </p:nvPr>
        </p:nvGraphicFramePr>
        <p:xfrm>
          <a:off x="1190352" y="4162924"/>
          <a:ext cx="4528096" cy="14354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77287">
                  <a:extLst>
                    <a:ext uri="{9D8B030D-6E8A-4147-A177-3AD203B41FA5}">
                      <a16:colId xmlns:a16="http://schemas.microsoft.com/office/drawing/2014/main" val="713706080"/>
                    </a:ext>
                  </a:extLst>
                </a:gridCol>
                <a:gridCol w="2550809">
                  <a:extLst>
                    <a:ext uri="{9D8B030D-6E8A-4147-A177-3AD203B41FA5}">
                      <a16:colId xmlns:a16="http://schemas.microsoft.com/office/drawing/2014/main" val="2747241508"/>
                    </a:ext>
                  </a:extLst>
                </a:gridCol>
              </a:tblGrid>
              <a:tr h="369287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등번호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(PK)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이름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(name)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625587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52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김재호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463933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53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최주환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540655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37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박건우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1032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200925-D5D2-44A4-B1D1-A0D35F1CF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85327"/>
              </p:ext>
            </p:extLst>
          </p:nvPr>
        </p:nvGraphicFramePr>
        <p:xfrm>
          <a:off x="6096000" y="4162924"/>
          <a:ext cx="5571340" cy="17907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86015">
                  <a:extLst>
                    <a:ext uri="{9D8B030D-6E8A-4147-A177-3AD203B41FA5}">
                      <a16:colId xmlns:a16="http://schemas.microsoft.com/office/drawing/2014/main" val="713706080"/>
                    </a:ext>
                  </a:extLst>
                </a:gridCol>
                <a:gridCol w="2985325">
                  <a:extLst>
                    <a:ext uri="{9D8B030D-6E8A-4147-A177-3AD203B41FA5}">
                      <a16:colId xmlns:a16="http://schemas.microsoft.com/office/drawing/2014/main" val="3534971780"/>
                    </a:ext>
                  </a:extLst>
                </a:gridCol>
              </a:tblGrid>
              <a:tr h="369287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등번호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(id)(PK)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포지션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(position)(PK)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625587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52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유격수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463933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53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</a:t>
                      </a: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루수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540655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53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</a:t>
                      </a: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루수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265043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37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우익수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103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37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799" y="50800"/>
            <a:ext cx="740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SQL Table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생성 예시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AE3A49-70C1-442C-AD2F-3FA92680E00F}"/>
              </a:ext>
            </a:extLst>
          </p:cNvPr>
          <p:cNvSpPr/>
          <p:nvPr/>
        </p:nvSpPr>
        <p:spPr>
          <a:xfrm>
            <a:off x="0" y="4527967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62E7C-BEC8-4520-A61A-6233CDC4D9D7}"/>
              </a:ext>
            </a:extLst>
          </p:cNvPr>
          <p:cNvSpPr txBox="1"/>
          <p:nvPr/>
        </p:nvSpPr>
        <p:spPr>
          <a:xfrm>
            <a:off x="0" y="-5417"/>
            <a:ext cx="812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708D4C-759A-4B9C-98D2-65EC4A6C7A3A}"/>
              </a:ext>
            </a:extLst>
          </p:cNvPr>
          <p:cNvSpPr/>
          <p:nvPr/>
        </p:nvSpPr>
        <p:spPr>
          <a:xfrm>
            <a:off x="1271" y="-5418"/>
            <a:ext cx="812800" cy="6863418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3379E409-B86D-4260-A30F-A73678BC9005}"/>
              </a:ext>
            </a:extLst>
          </p:cNvPr>
          <p:cNvSpPr/>
          <p:nvPr/>
        </p:nvSpPr>
        <p:spPr>
          <a:xfrm>
            <a:off x="745067" y="4527967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638D49-0042-4CD5-886B-89FDC0DF9643}"/>
              </a:ext>
            </a:extLst>
          </p:cNvPr>
          <p:cNvSpPr txBox="1"/>
          <p:nvPr/>
        </p:nvSpPr>
        <p:spPr>
          <a:xfrm>
            <a:off x="1066595" y="1066919"/>
            <a:ext cx="5029405" cy="4185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선수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u="sng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등번호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선배 등번호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200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팀</a:t>
            </a:r>
            <a:r>
              <a:rPr lang="en-US" altLang="ko-KR" sz="1200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계약일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create table player(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id int not null,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name varchar(10) not null,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</a:t>
            </a:r>
            <a:r>
              <a:rPr lang="en-US" altLang="ko-KR" sz="12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elderid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int,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</a:t>
            </a:r>
            <a:r>
              <a:rPr lang="en-US" altLang="ko-KR" sz="12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t_name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varchar(10),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primary key(id),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foreign key(</a:t>
            </a:r>
            <a:r>
              <a:rPr lang="en-US" altLang="ko-KR" sz="12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t_name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 references team(name)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);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alter table player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add constraint foreign key (</a:t>
            </a:r>
            <a:r>
              <a:rPr lang="en-US" altLang="ko-KR" sz="12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elderid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 references player(id);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alter table player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add (contract int);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9F8084-8169-4556-BEC1-41058387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208" y="1064497"/>
            <a:ext cx="5995506" cy="20953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61CC50-D00C-4EA8-A67C-D85AA0C68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95"/>
          <a:stretch/>
        </p:blipFill>
        <p:spPr>
          <a:xfrm>
            <a:off x="5866042" y="3318767"/>
            <a:ext cx="6041837" cy="28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2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612</Words>
  <Application>Microsoft Office PowerPoint</Application>
  <PresentationFormat>와이드스크린</PresentationFormat>
  <Paragraphs>269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이수영</dc:creator>
  <cp:lastModifiedBy>오희경</cp:lastModifiedBy>
  <cp:revision>50</cp:revision>
  <dcterms:created xsi:type="dcterms:W3CDTF">2019-06-19T01:04:06Z</dcterms:created>
  <dcterms:modified xsi:type="dcterms:W3CDTF">2020-12-14T15:08:24Z</dcterms:modified>
</cp:coreProperties>
</file>