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5" r:id="rId11"/>
    <p:sldId id="269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D8C8D"/>
    <a:srgbClr val="37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1913" y="5185410"/>
            <a:ext cx="22828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ea typeface="Calibri" panose="020F0502020204030204" charset="0"/>
              </a:rPr>
              <a:t>Trailblazer</a:t>
            </a:r>
            <a:endParaRPr lang="en-US" altLang="zh-CN" sz="36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0765" y="1682115"/>
            <a:ext cx="89331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SUBSTANCE ABUSE SOLUTION</a:t>
            </a:r>
            <a:endParaRPr lang="en-US" sz="480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3020" y="1747520"/>
            <a:ext cx="12258040" cy="2961640"/>
          </a:xfrm>
          <a:prstGeom prst="rect">
            <a:avLst/>
          </a:prstGeom>
          <a:solidFill>
            <a:srgbClr val="3D8C8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5350" y="1518920"/>
            <a:ext cx="78613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800">
                <a:solidFill>
                  <a:schemeClr val="bg1"/>
                </a:solidFill>
                <a:ea typeface="Calibri" panose="020F0502020204030204" charset="0"/>
              </a:rPr>
              <a:t>Part Four</a:t>
            </a:r>
            <a:endParaRPr lang="en-US" altLang="zh-CN" sz="138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15030" y="3521075"/>
            <a:ext cx="5223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ea typeface="Calibri" panose="020F0502020204030204" charset="0"/>
              </a:rPr>
              <a:t>Impact</a:t>
            </a:r>
            <a:r>
              <a:rPr lang="zh-CN" altLang="en-US" sz="5400">
                <a:solidFill>
                  <a:schemeClr val="bg1"/>
                </a:solidFill>
                <a:ea typeface="Calibri" panose="020F0502020204030204" charset="0"/>
              </a:rPr>
              <a:t>
</a:t>
            </a:r>
            <a:endParaRPr lang="zh-CN" altLang="en-US" sz="5400">
              <a:solidFill>
                <a:schemeClr val="bg1"/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609600" y="213995"/>
            <a:ext cx="2112010" cy="521970"/>
            <a:chOff x="960" y="337"/>
            <a:chExt cx="3326" cy="822"/>
          </a:xfrm>
        </p:grpSpPr>
        <p:sp>
          <p:nvSpPr>
            <p:cNvPr id="9" name="矩形 8"/>
            <p:cNvSpPr/>
            <p:nvPr/>
          </p:nvSpPr>
          <p:spPr>
            <a:xfrm>
              <a:off x="960" y="508"/>
              <a:ext cx="450" cy="480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05" y="337"/>
              <a:ext cx="27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rgbClr val="3D8C8D"/>
                  </a:solidFill>
                  <a:ea typeface="Calibri" panose="020F0502020204030204" charset="0"/>
                </a:rPr>
                <a:t>Part Four</a:t>
              </a:r>
              <a:endParaRPr lang="en-US" altLang="zh-CN" sz="2800">
                <a:solidFill>
                  <a:srgbClr val="3D8C8D"/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1915" y="1576070"/>
            <a:ext cx="2570480" cy="3600450"/>
            <a:chOff x="1949" y="2287"/>
            <a:chExt cx="4048" cy="567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30066" t="8618" r="41511" b="42114"/>
            <a:stretch>
              <a:fillRect/>
            </a:stretch>
          </p:blipFill>
          <p:spPr>
            <a:xfrm>
              <a:off x="2188" y="2287"/>
              <a:ext cx="3570" cy="3570"/>
            </a:xfrm>
            <a:prstGeom prst="diamond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2750" y="3601"/>
              <a:ext cx="2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chemeClr val="bg1"/>
                  </a:solidFill>
                  <a:ea typeface="Calibri" panose="020F0502020204030204" charset="0"/>
                </a:rPr>
                <a:t>Individual</a:t>
              </a:r>
              <a:endParaRPr lang="en-US" altLang="zh-CN" sz="28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49" y="6650"/>
              <a:ext cx="404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Improvement in general wellbeing and healthy living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83760" y="1576070"/>
            <a:ext cx="2266950" cy="2266950"/>
            <a:chOff x="2188" y="2287"/>
            <a:chExt cx="3570" cy="35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l="30066" t="8618" r="41511" b="42114"/>
            <a:stretch>
              <a:fillRect/>
            </a:stretch>
          </p:blipFill>
          <p:spPr>
            <a:xfrm>
              <a:off x="2188" y="2287"/>
              <a:ext cx="3570" cy="3570"/>
            </a:xfrm>
            <a:prstGeom prst="diamond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750" y="3601"/>
              <a:ext cx="2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chemeClr val="bg1"/>
                  </a:solidFill>
                  <a:ea typeface="Calibri" panose="020F0502020204030204" charset="0"/>
                </a:rPr>
                <a:t>Society</a:t>
              </a:r>
              <a:endParaRPr lang="en-US" altLang="zh-CN" sz="28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63840" y="1576070"/>
            <a:ext cx="2266950" cy="2266950"/>
            <a:chOff x="2188" y="2287"/>
            <a:chExt cx="3570" cy="357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rcRect l="30066" t="8618" r="41511" b="42114"/>
            <a:stretch>
              <a:fillRect/>
            </a:stretch>
          </p:blipFill>
          <p:spPr>
            <a:xfrm>
              <a:off x="2188" y="2287"/>
              <a:ext cx="3570" cy="3570"/>
            </a:xfrm>
            <a:prstGeom prst="diamond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2750" y="3601"/>
              <a:ext cx="2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chemeClr val="bg1"/>
                  </a:solidFill>
                  <a:ea typeface="Calibri" panose="020F0502020204030204" charset="0"/>
                </a:rPr>
                <a:t>Economy</a:t>
              </a:r>
              <a:endParaRPr lang="en-US" altLang="zh-CN" sz="28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227830" y="1414145"/>
            <a:ext cx="0" cy="4343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407910" y="1414145"/>
            <a:ext cx="0" cy="4343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7"/>
          <p:cNvSpPr txBox="1"/>
          <p:nvPr/>
        </p:nvSpPr>
        <p:spPr>
          <a:xfrm>
            <a:off x="4549775" y="4321810"/>
            <a:ext cx="25704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Reduce the incidence of social vices and promote a peaceful and safe society</a:t>
            </a:r>
            <a:endParaRPr lang="en-US" altLang="zh-CN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7865110" y="4307205"/>
            <a:ext cx="2570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Improvement in productivity and making the economy better.</a:t>
            </a:r>
            <a:endParaRPr lang="en-US" altLang="zh-CN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4515" y="2331720"/>
            <a:ext cx="6727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</a:rPr>
              <a:t>THANK YOU</a:t>
            </a:r>
            <a:endParaRPr lang="en-US" altLang="zh-CN" sz="960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1130"/>
            <a:ext cx="12240260" cy="7017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4730" y="829945"/>
            <a:ext cx="42335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>
                <a:solidFill>
                  <a:schemeClr val="bg1"/>
                </a:solidFill>
                <a:ea typeface="Calibri" panose="020F0502020204030204" charset="0"/>
              </a:rPr>
              <a:t>CONTENTS</a:t>
            </a:r>
            <a:endParaRPr lang="en-US" altLang="zh-CN" sz="6600">
              <a:solidFill>
                <a:schemeClr val="bg1"/>
              </a:solidFill>
              <a:ea typeface="Calibri" panose="020F050202020403020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7070" y="2529840"/>
            <a:ext cx="3526790" cy="1551305"/>
            <a:chOff x="3442" y="4299"/>
            <a:chExt cx="5554" cy="2443"/>
          </a:xfrm>
        </p:grpSpPr>
        <p:sp>
          <p:nvSpPr>
            <p:cNvPr id="6" name="矩形 5"/>
            <p:cNvSpPr/>
            <p:nvPr/>
          </p:nvSpPr>
          <p:spPr>
            <a:xfrm>
              <a:off x="3442" y="4299"/>
              <a:ext cx="5554" cy="1830"/>
            </a:xfrm>
            <a:prstGeom prst="rect">
              <a:avLst/>
            </a:prstGeom>
            <a:solidFill>
              <a:srgbClr val="3D8C8D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60" y="4582"/>
              <a:ext cx="3486" cy="2160"/>
              <a:chOff x="4704" y="3808"/>
              <a:chExt cx="3486" cy="2160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4704" y="3808"/>
                <a:ext cx="278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800">
                    <a:solidFill>
                      <a:schemeClr val="bg1"/>
                    </a:solidFill>
                    <a:ea typeface="Calibri" panose="020F0502020204030204" charset="0"/>
                  </a:rPr>
                  <a:t>Part One</a:t>
                </a:r>
                <a:endParaRPr lang="en-US" altLang="zh-CN" sz="28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704" y="4370"/>
                <a:ext cx="3486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000">
                    <a:solidFill>
                      <a:schemeClr val="bg1"/>
                    </a:solidFill>
                    <a:ea typeface="Calibri" panose="020F0502020204030204" charset="0"/>
                  </a:rPr>
                  <a:t>Concept of Substance Abuse</a:t>
                </a:r>
                <a:r>
                  <a:rPr lang="zh-CN" altLang="en-US" sz="2000">
                    <a:solidFill>
                      <a:schemeClr val="bg1"/>
                    </a:solidFill>
                    <a:ea typeface="Calibri" panose="020F0502020204030204" charset="0"/>
                  </a:rPr>
                  <a:t>
</a:t>
                </a:r>
                <a:endParaRPr lang="zh-CN" altLang="en-US" sz="20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3931" y="4401"/>
              <a:ext cx="278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000">
                  <a:solidFill>
                    <a:schemeClr val="bg1"/>
                  </a:solidFill>
                  <a:ea typeface="Calibri" panose="020F0502020204030204" charset="0"/>
                </a:rPr>
                <a:t>01</a:t>
              </a:r>
              <a:endParaRPr lang="en-US" altLang="zh-CN" sz="60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61405" y="2529840"/>
            <a:ext cx="3526790" cy="1243330"/>
            <a:chOff x="3442" y="4299"/>
            <a:chExt cx="5554" cy="1958"/>
          </a:xfrm>
        </p:grpSpPr>
        <p:sp>
          <p:nvSpPr>
            <p:cNvPr id="11" name="矩形 10"/>
            <p:cNvSpPr/>
            <p:nvPr/>
          </p:nvSpPr>
          <p:spPr>
            <a:xfrm>
              <a:off x="3442" y="4299"/>
              <a:ext cx="5554" cy="1830"/>
            </a:xfrm>
            <a:prstGeom prst="rect">
              <a:avLst/>
            </a:prstGeom>
            <a:solidFill>
              <a:srgbClr val="3D8C8D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360" y="4582"/>
              <a:ext cx="3486" cy="1675"/>
              <a:chOff x="4704" y="3808"/>
              <a:chExt cx="3486" cy="1675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4704" y="3808"/>
                <a:ext cx="278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800">
                    <a:solidFill>
                      <a:schemeClr val="bg1"/>
                    </a:solidFill>
                    <a:ea typeface="Calibri" panose="020F0502020204030204" charset="0"/>
                  </a:rPr>
                  <a:t>Part Two</a:t>
                </a:r>
                <a:endParaRPr lang="en-US" altLang="zh-CN" sz="28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704" y="4370"/>
                <a:ext cx="3486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000">
                    <a:solidFill>
                      <a:schemeClr val="bg1"/>
                    </a:solidFill>
                    <a:ea typeface="Calibri" panose="020F0502020204030204" charset="0"/>
                  </a:rPr>
                  <a:t>Challenges</a:t>
                </a:r>
                <a:r>
                  <a:rPr lang="zh-CN" altLang="en-US" sz="2000">
                    <a:solidFill>
                      <a:schemeClr val="bg1"/>
                    </a:solidFill>
                    <a:ea typeface="Calibri" panose="020F0502020204030204" charset="0"/>
                  </a:rPr>
                  <a:t>
</a:t>
                </a:r>
                <a:endParaRPr lang="zh-CN" altLang="en-US" sz="20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931" y="4401"/>
              <a:ext cx="278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000">
                  <a:solidFill>
                    <a:schemeClr val="bg1"/>
                  </a:solidFill>
                  <a:ea typeface="Calibri" panose="020F0502020204030204" charset="0"/>
                </a:rPr>
                <a:t>02</a:t>
              </a:r>
              <a:endParaRPr lang="en-US" altLang="zh-CN" sz="60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57070" y="4028440"/>
            <a:ext cx="4360545" cy="1162050"/>
            <a:chOff x="3442" y="4299"/>
            <a:chExt cx="6867" cy="1830"/>
          </a:xfrm>
        </p:grpSpPr>
        <p:sp>
          <p:nvSpPr>
            <p:cNvPr id="20" name="矩形 19"/>
            <p:cNvSpPr/>
            <p:nvPr/>
          </p:nvSpPr>
          <p:spPr>
            <a:xfrm>
              <a:off x="3442" y="4299"/>
              <a:ext cx="5554" cy="1830"/>
            </a:xfrm>
            <a:prstGeom prst="rect">
              <a:avLst/>
            </a:prstGeom>
            <a:solidFill>
              <a:srgbClr val="3D8C8D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360" y="4582"/>
              <a:ext cx="4949" cy="1062"/>
              <a:chOff x="4704" y="3808"/>
              <a:chExt cx="4949" cy="106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704" y="3808"/>
                <a:ext cx="278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800">
                    <a:solidFill>
                      <a:schemeClr val="bg1"/>
                    </a:solidFill>
                    <a:ea typeface="Calibri" panose="020F0502020204030204" charset="0"/>
                  </a:rPr>
                  <a:t>Part Three</a:t>
                </a:r>
                <a:endParaRPr lang="en-US" altLang="zh-CN" sz="28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056" y="4242"/>
                <a:ext cx="359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000">
                    <a:solidFill>
                      <a:schemeClr val="bg1"/>
                    </a:solidFill>
                    <a:ea typeface="Calibri" panose="020F0502020204030204" charset="0"/>
                  </a:rPr>
                  <a:t>Solution</a:t>
                </a:r>
                <a:endParaRPr lang="en-US" altLang="zh-CN" sz="20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3802" y="4401"/>
              <a:ext cx="278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000">
                  <a:solidFill>
                    <a:schemeClr val="bg1"/>
                  </a:solidFill>
                  <a:ea typeface="Calibri" panose="020F0502020204030204" charset="0"/>
                </a:rPr>
                <a:t>03</a:t>
              </a:r>
              <a:endParaRPr lang="en-US" altLang="zh-CN" sz="60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61405" y="4028440"/>
            <a:ext cx="3526790" cy="1243330"/>
            <a:chOff x="3442" y="4299"/>
            <a:chExt cx="5554" cy="1958"/>
          </a:xfrm>
        </p:grpSpPr>
        <p:sp>
          <p:nvSpPr>
            <p:cNvPr id="26" name="矩形 25"/>
            <p:cNvSpPr/>
            <p:nvPr/>
          </p:nvSpPr>
          <p:spPr>
            <a:xfrm>
              <a:off x="3442" y="4299"/>
              <a:ext cx="5554" cy="1830"/>
            </a:xfrm>
            <a:prstGeom prst="rect">
              <a:avLst/>
            </a:prstGeom>
            <a:solidFill>
              <a:srgbClr val="3D8C8D">
                <a:alpha val="8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360" y="4582"/>
              <a:ext cx="3486" cy="1675"/>
              <a:chOff x="4704" y="3808"/>
              <a:chExt cx="3486" cy="167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4704" y="3808"/>
                <a:ext cx="2781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800">
                    <a:solidFill>
                      <a:schemeClr val="bg1"/>
                    </a:solidFill>
                    <a:ea typeface="Calibri" panose="020F0502020204030204" charset="0"/>
                  </a:rPr>
                  <a:t>Part Four</a:t>
                </a:r>
                <a:endParaRPr lang="en-US" altLang="zh-CN" sz="28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704" y="4370"/>
                <a:ext cx="3486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000">
                    <a:solidFill>
                      <a:schemeClr val="bg1"/>
                    </a:solidFill>
                    <a:ea typeface="Calibri" panose="020F0502020204030204" charset="0"/>
                  </a:rPr>
                  <a:t>Impact</a:t>
                </a:r>
                <a:r>
                  <a:rPr lang="zh-CN" altLang="en-US" sz="2000">
                    <a:solidFill>
                      <a:schemeClr val="bg1"/>
                    </a:solidFill>
                    <a:ea typeface="Calibri" panose="020F0502020204030204" charset="0"/>
                  </a:rPr>
                  <a:t>
</a:t>
                </a:r>
                <a:endParaRPr lang="zh-CN" altLang="en-US" sz="2000">
                  <a:solidFill>
                    <a:schemeClr val="bg1"/>
                  </a:solidFill>
                  <a:ea typeface="Calibri" panose="020F0502020204030204" charset="0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931" y="4401"/>
              <a:ext cx="278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6000">
                  <a:solidFill>
                    <a:schemeClr val="bg1"/>
                  </a:solidFill>
                  <a:ea typeface="Calibri" panose="020F0502020204030204" charset="0"/>
                </a:rPr>
                <a:t>04</a:t>
              </a:r>
              <a:endParaRPr lang="en-US" altLang="zh-CN" sz="6000">
                <a:solidFill>
                  <a:schemeClr val="bg1"/>
                </a:solidFill>
                <a:ea typeface="Calibri" panose="020F0502020204030204" charset="0"/>
              </a:endParaRPr>
            </a:p>
          </p:txBody>
        </p:sp>
      </p:grp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3020" y="1747520"/>
            <a:ext cx="12258040" cy="2961640"/>
          </a:xfrm>
          <a:prstGeom prst="rect">
            <a:avLst/>
          </a:prstGeom>
          <a:solidFill>
            <a:srgbClr val="3D8C8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5350" y="1518920"/>
            <a:ext cx="78613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800">
                <a:solidFill>
                  <a:schemeClr val="bg1"/>
                </a:solidFill>
                <a:ea typeface="Calibri" panose="020F0502020204030204" charset="0"/>
              </a:rPr>
              <a:t>Part One</a:t>
            </a:r>
            <a:endParaRPr lang="en-US" altLang="zh-CN" sz="138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4245" y="3529965"/>
            <a:ext cx="52235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ea typeface="Calibri" panose="020F0502020204030204" charset="0"/>
              </a:rPr>
              <a:t>Substance Abuse</a:t>
            </a:r>
            <a:r>
              <a:rPr lang="zh-CN" altLang="en-US" sz="5400">
                <a:solidFill>
                  <a:schemeClr val="bg1"/>
                </a:solidFill>
                <a:ea typeface="Calibri" panose="020F0502020204030204" charset="0"/>
              </a:rPr>
              <a:t>
</a:t>
            </a:r>
            <a:endParaRPr lang="zh-CN" altLang="en-US" sz="5400">
              <a:solidFill>
                <a:schemeClr val="bg1"/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09600" y="213995"/>
            <a:ext cx="2112010" cy="521970"/>
            <a:chOff x="960" y="337"/>
            <a:chExt cx="3326" cy="822"/>
          </a:xfrm>
        </p:grpSpPr>
        <p:sp>
          <p:nvSpPr>
            <p:cNvPr id="4" name="矩形 3"/>
            <p:cNvSpPr/>
            <p:nvPr/>
          </p:nvSpPr>
          <p:spPr>
            <a:xfrm>
              <a:off x="960" y="508"/>
              <a:ext cx="450" cy="480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05" y="337"/>
              <a:ext cx="27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rgbClr val="3D8C8D"/>
                  </a:solidFill>
                  <a:ea typeface="Calibri" panose="020F0502020204030204" charset="0"/>
                </a:rPr>
                <a:t>Part One</a:t>
              </a:r>
              <a:endParaRPr lang="en-US" altLang="zh-CN" sz="2800">
                <a:solidFill>
                  <a:srgbClr val="3D8C8D"/>
                </a:solidFill>
                <a:ea typeface="Calibri" panose="020F050202020403020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19221" b="68633"/>
          <a:stretch>
            <a:fillRect/>
          </a:stretch>
        </p:blipFill>
        <p:spPr>
          <a:xfrm>
            <a:off x="-24130" y="1250315"/>
            <a:ext cx="9887585" cy="2559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15795" y="1738630"/>
            <a:ext cx="46285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chemeClr val="bg1"/>
                </a:solidFill>
                <a:ea typeface="Calibri" panose="020F0502020204030204" charset="0"/>
              </a:rPr>
              <a:t>what is a drug?</a:t>
            </a:r>
            <a:r>
              <a:rPr lang="zh-CN" altLang="en-US" sz="2800">
                <a:solidFill>
                  <a:schemeClr val="bg1"/>
                </a:solidFill>
                <a:ea typeface="Calibri" panose="020F0502020204030204" charset="0"/>
              </a:rPr>
              <a:t>
</a:t>
            </a:r>
            <a:endParaRPr lang="zh-CN" altLang="en-US" sz="28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15795" y="2428875"/>
            <a:ext cx="5036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sz="1600">
                <a:solidFill>
                  <a:schemeClr val="bg1"/>
                </a:solidFill>
                <a:ea typeface="Calibri" panose="020F0502020204030204" charset="0"/>
              </a:rPr>
              <a:t>A drug is a subdtance that when introduced into the body alters the mechanism of the body system. </a:t>
            </a:r>
            <a:endParaRPr lang="en-US" altLang="zh-CN" sz="1600">
              <a:solidFill>
                <a:schemeClr val="bg1"/>
              </a:solidFill>
              <a:ea typeface="Calibri" panose="020F0502020204030204" charset="0"/>
            </a:endParaRPr>
          </a:p>
        </p:txBody>
      </p:sp>
      <p:pic>
        <p:nvPicPr>
          <p:cNvPr id="8" name="图片 7" descr="347739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0120" y="4581525"/>
            <a:ext cx="457200" cy="457200"/>
          </a:xfrm>
          <a:prstGeom prst="rect">
            <a:avLst/>
          </a:prstGeom>
        </p:spPr>
      </p:pic>
      <p:pic>
        <p:nvPicPr>
          <p:cNvPr id="9" name="图片 8" descr="347738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1960" y="4581525"/>
            <a:ext cx="428625" cy="428625"/>
          </a:xfrm>
          <a:prstGeom prst="rect">
            <a:avLst/>
          </a:prstGeom>
        </p:spPr>
      </p:pic>
      <p:pic>
        <p:nvPicPr>
          <p:cNvPr id="10" name="图片 9" descr="3477389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5225" y="4581525"/>
            <a:ext cx="476885" cy="476885"/>
          </a:xfrm>
          <a:prstGeom prst="rect">
            <a:avLst/>
          </a:prstGeom>
        </p:spPr>
      </p:pic>
      <p:pic>
        <p:nvPicPr>
          <p:cNvPr id="11" name="图片 10" descr="3477390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6750" y="4572000"/>
            <a:ext cx="466725" cy="466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15160" y="5308600"/>
            <a:ext cx="1120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Grain Rain</a:t>
            </a:r>
            <a:endParaRPr lang="zh-CN" altLang="en-US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30015" y="5308600"/>
            <a:ext cx="1120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Grain Rain</a:t>
            </a:r>
            <a:endParaRPr lang="zh-CN" altLang="en-US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44870" y="5308600"/>
            <a:ext cx="1120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Grain Rain</a:t>
            </a:r>
            <a:endParaRPr lang="zh-CN" altLang="en-US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59725" y="5308600"/>
            <a:ext cx="1120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Grain Rain</a:t>
            </a:r>
            <a:endParaRPr lang="zh-CN" altLang="en-US" sz="16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28975" y="1833880"/>
            <a:ext cx="1824355" cy="1899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9600" y="213995"/>
            <a:ext cx="2112010" cy="521970"/>
            <a:chOff x="960" y="337"/>
            <a:chExt cx="3326" cy="822"/>
          </a:xfrm>
        </p:grpSpPr>
        <p:sp>
          <p:nvSpPr>
            <p:cNvPr id="9" name="矩形 8"/>
            <p:cNvSpPr/>
            <p:nvPr/>
          </p:nvSpPr>
          <p:spPr>
            <a:xfrm>
              <a:off x="960" y="508"/>
              <a:ext cx="450" cy="480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05" y="337"/>
              <a:ext cx="27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rgbClr val="3D8C8D"/>
                  </a:solidFill>
                  <a:ea typeface="Calibri" panose="020F0502020204030204" charset="0"/>
                </a:rPr>
                <a:t>Part One</a:t>
              </a:r>
              <a:endParaRPr lang="en-US" altLang="zh-CN" sz="2800">
                <a:solidFill>
                  <a:srgbClr val="3D8C8D"/>
                </a:solidFill>
                <a:ea typeface="Calibri" panose="020F050202020403020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04620" y="1833880"/>
            <a:ext cx="1824355" cy="1899285"/>
          </a:xfrm>
          <a:prstGeom prst="rect">
            <a:avLst/>
          </a:prstGeom>
          <a:solidFill>
            <a:srgbClr val="3D8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4620" y="3733165"/>
            <a:ext cx="1824355" cy="1899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r="2035" b="11607"/>
          <a:stretch>
            <a:fillRect/>
          </a:stretch>
        </p:blipFill>
        <p:spPr>
          <a:xfrm>
            <a:off x="3228975" y="3733165"/>
            <a:ext cx="1834515" cy="18859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75020" y="2557780"/>
            <a:ext cx="3989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rPr>
              <a:t>
</a:t>
            </a:r>
            <a:endParaRPr lang="zh-CN" altLang="en-US" sz="2800">
              <a:solidFill>
                <a:schemeClr val="bg2">
                  <a:lumMod val="25000"/>
                </a:schemeClr>
              </a:solidFill>
              <a:ea typeface="Calibri" panose="020F0502020204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5020" y="919480"/>
            <a:ext cx="3787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3D8C8D"/>
                </a:solidFill>
                <a:ea typeface="Calibri" panose="020F0502020204030204" charset="0"/>
              </a:rPr>
              <a:t>Drug Abuse</a:t>
            </a:r>
            <a:endParaRPr lang="en-US" altLang="zh-CN" sz="6000">
              <a:solidFill>
                <a:srgbClr val="3D8C8D"/>
              </a:solidFill>
              <a:ea typeface="Calibri" panose="020F050202020403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79770" y="3289300"/>
            <a:ext cx="4962525" cy="829945"/>
            <a:chOff x="8577" y="5135"/>
            <a:chExt cx="7815" cy="1307"/>
          </a:xfrm>
        </p:grpSpPr>
        <p:sp>
          <p:nvSpPr>
            <p:cNvPr id="17" name="矩形 16"/>
            <p:cNvSpPr/>
            <p:nvPr/>
          </p:nvSpPr>
          <p:spPr>
            <a:xfrm>
              <a:off x="8577" y="5324"/>
              <a:ext cx="315" cy="336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57" y="5135"/>
              <a:ext cx="74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Defined as thehabitual use of drugs for personal reasons other than theurapeutic purposes under prescription. 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79770" y="4054475"/>
            <a:ext cx="4962525" cy="829945"/>
            <a:chOff x="8577" y="5135"/>
            <a:chExt cx="7815" cy="1307"/>
          </a:xfrm>
        </p:grpSpPr>
        <p:sp>
          <p:nvSpPr>
            <p:cNvPr id="21" name="矩形 20"/>
            <p:cNvSpPr/>
            <p:nvPr/>
          </p:nvSpPr>
          <p:spPr>
            <a:xfrm>
              <a:off x="8577" y="5324"/>
              <a:ext cx="315" cy="336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57" y="5135"/>
              <a:ext cx="74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Continuous use a drug can lead to strong drug dependence, addiction, tolerance, mental disorders.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779770" y="4867275"/>
            <a:ext cx="4962525" cy="829945"/>
            <a:chOff x="8577" y="5135"/>
            <a:chExt cx="7815" cy="1307"/>
          </a:xfrm>
        </p:grpSpPr>
        <p:sp>
          <p:nvSpPr>
            <p:cNvPr id="24" name="矩形 23"/>
            <p:cNvSpPr/>
            <p:nvPr/>
          </p:nvSpPr>
          <p:spPr>
            <a:xfrm>
              <a:off x="8577" y="5324"/>
              <a:ext cx="315" cy="336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57" y="5135"/>
              <a:ext cx="743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Commonly abused drugs; 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Marijuana, cocaine, alcohol, heroine, sedatives, coffee, cigarettes.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3020" y="1747520"/>
            <a:ext cx="12258040" cy="2961640"/>
          </a:xfrm>
          <a:prstGeom prst="rect">
            <a:avLst/>
          </a:prstGeom>
          <a:solidFill>
            <a:srgbClr val="3D8C8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5350" y="1518920"/>
            <a:ext cx="786130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800">
                <a:solidFill>
                  <a:schemeClr val="bg1"/>
                </a:solidFill>
                <a:ea typeface="Calibri" panose="020F0502020204030204" charset="0"/>
              </a:rPr>
              <a:t>Part Two</a:t>
            </a:r>
            <a:endParaRPr lang="en-US" altLang="zh-CN" sz="138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4245" y="3529965"/>
            <a:ext cx="5223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ea typeface="Calibri" panose="020F0502020204030204" charset="0"/>
              </a:rPr>
              <a:t>Challenges</a:t>
            </a:r>
            <a:r>
              <a:rPr lang="zh-CN" altLang="en-US" sz="5400">
                <a:solidFill>
                  <a:schemeClr val="bg1"/>
                </a:solidFill>
                <a:ea typeface="Calibri" panose="020F0502020204030204" charset="0"/>
              </a:rPr>
              <a:t>
</a:t>
            </a:r>
            <a:endParaRPr lang="zh-CN" altLang="en-US" sz="5400">
              <a:solidFill>
                <a:schemeClr val="bg1"/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609600" y="213995"/>
            <a:ext cx="2112010" cy="521970"/>
            <a:chOff x="960" y="337"/>
            <a:chExt cx="3326" cy="822"/>
          </a:xfrm>
        </p:grpSpPr>
        <p:sp>
          <p:nvSpPr>
            <p:cNvPr id="9" name="矩形 8"/>
            <p:cNvSpPr/>
            <p:nvPr/>
          </p:nvSpPr>
          <p:spPr>
            <a:xfrm>
              <a:off x="960" y="508"/>
              <a:ext cx="450" cy="480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05" y="337"/>
              <a:ext cx="27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rgbClr val="3D8C8D"/>
                  </a:solidFill>
                  <a:ea typeface="Calibri" panose="020F0502020204030204" charset="0"/>
                </a:rPr>
                <a:t>Part Two</a:t>
              </a:r>
              <a:endParaRPr lang="en-US" altLang="zh-CN" sz="2800">
                <a:solidFill>
                  <a:srgbClr val="3D8C8D"/>
                </a:solidFill>
                <a:ea typeface="Calibri" panose="020F0502020204030204" charset="0"/>
              </a:endParaRPr>
            </a:p>
          </p:txBody>
        </p:sp>
      </p:grp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0" y="-207645"/>
            <a:ext cx="4848860" cy="72732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38225" y="1737995"/>
            <a:ext cx="5162550" cy="2251710"/>
            <a:chOff x="1275" y="2407"/>
            <a:chExt cx="8130" cy="3546"/>
          </a:xfrm>
        </p:grpSpPr>
        <p:sp>
          <p:nvSpPr>
            <p:cNvPr id="5" name="圆角矩形 4"/>
            <p:cNvSpPr/>
            <p:nvPr/>
          </p:nvSpPr>
          <p:spPr>
            <a:xfrm>
              <a:off x="1275" y="2407"/>
              <a:ext cx="7545" cy="2835"/>
            </a:xfrm>
            <a:prstGeom prst="round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8130" y="3187"/>
              <a:ext cx="1275" cy="1275"/>
            </a:xfrm>
            <a:prstGeom prst="diamond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2" y="3095"/>
              <a:ext cx="6671" cy="2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1"/>
                  </a:solidFill>
                  <a:ea typeface="Calibri" panose="020F0502020204030204" charset="0"/>
                  <a:sym typeface="+mn-ea"/>
                </a:rPr>
                <a:t>1. Accident or trouble prone</a:t>
              </a:r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r>
                <a:rPr lang="en-US" altLang="zh-CN" sz="1600">
                  <a:solidFill>
                    <a:schemeClr val="bg1"/>
                  </a:solidFill>
                  <a:ea typeface="Calibri" panose="020F0502020204030204" charset="0"/>
                  <a:sym typeface="+mn-ea"/>
                </a:rPr>
                <a:t>2. Poor perfomances</a:t>
              </a:r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r>
                <a:rPr lang="en-US" altLang="zh-CN" sz="1600">
                  <a:solidFill>
                    <a:schemeClr val="bg1"/>
                  </a:solidFill>
                  <a:ea typeface="Calibri" panose="020F0502020204030204" charset="0"/>
                  <a:sym typeface="+mn-ea"/>
                </a:rPr>
                <a:t>3. Financial mismanagements </a:t>
              </a:r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r>
                <a:rPr lang="en-US" altLang="zh-CN" sz="1600">
                  <a:solidFill>
                    <a:schemeClr val="bg1"/>
                  </a:solidFill>
                  <a:ea typeface="Calibri" panose="020F0502020204030204" charset="0"/>
                  <a:sym typeface="+mn-ea"/>
                </a:rPr>
                <a:t>‘</a:t>
              </a:r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  <a:p>
              <a:pPr algn="l"/>
              <a:endParaRPr lang="en-US" altLang="zh-CN" sz="1600">
                <a:solidFill>
                  <a:schemeClr val="bg1"/>
                </a:solidFill>
                <a:ea typeface="Calibri" panose="020F0502020204030204" charset="0"/>
                <a:sym typeface="+mn-ea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1038225" y="3884295"/>
            <a:ext cx="4791075" cy="1800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391150" y="4379595"/>
            <a:ext cx="809625" cy="809625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15720" y="4379595"/>
            <a:ext cx="4236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  <a:sym typeface="+mn-ea"/>
              </a:rPr>
              <a:t>4.Lack of motivation and withdrawal</a:t>
            </a:r>
            <a:endParaRPr lang="en-US" altLang="zh-CN" sz="1600">
              <a:solidFill>
                <a:schemeClr val="bg2">
                  <a:lumMod val="25000"/>
                </a:schemeClr>
              </a:solidFill>
              <a:ea typeface="Calibri" panose="020F0502020204030204" charset="0"/>
              <a:sym typeface="+mn-ea"/>
            </a:endParaRPr>
          </a:p>
          <a:p>
            <a:pPr algn="l"/>
            <a:endParaRPr lang="en-US" altLang="zh-CN" sz="1600">
              <a:solidFill>
                <a:schemeClr val="bg2">
                  <a:lumMod val="25000"/>
                </a:schemeClr>
              </a:solidFill>
              <a:ea typeface="Calibri" panose="020F0502020204030204" charset="0"/>
              <a:sym typeface="+mn-ea"/>
            </a:endParaRPr>
          </a:p>
          <a:p>
            <a:pPr algn="l"/>
            <a:r>
              <a: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  <a:sym typeface="+mn-ea"/>
              </a:rPr>
              <a:t>5.  Deterioration of physical appearance</a:t>
            </a:r>
            <a:endParaRPr lang="en-US" altLang="zh-CN" sz="1600">
              <a:solidFill>
                <a:schemeClr val="bg2">
                  <a:lumMod val="25000"/>
                </a:schemeClr>
              </a:solidFill>
              <a:ea typeface="Calibri" panose="020F0502020204030204" charset="0"/>
              <a:sym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4007"/>
          <a:stretch>
            <a:fillRect/>
          </a:stretch>
        </p:blipFill>
        <p:spPr>
          <a:xfrm>
            <a:off x="-24130" y="-159385"/>
            <a:ext cx="12240260" cy="7017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3020" y="1747520"/>
            <a:ext cx="12258040" cy="2961640"/>
          </a:xfrm>
          <a:prstGeom prst="rect">
            <a:avLst/>
          </a:prstGeom>
          <a:solidFill>
            <a:srgbClr val="3D8C8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230" y="1518920"/>
            <a:ext cx="1127442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3800">
                <a:solidFill>
                  <a:schemeClr val="bg1"/>
                </a:solidFill>
                <a:ea typeface="Calibri" panose="020F0502020204030204" charset="0"/>
              </a:rPr>
              <a:t>Part Three</a:t>
            </a:r>
            <a:endParaRPr lang="en-US" altLang="zh-CN" sz="13800">
              <a:solidFill>
                <a:schemeClr val="bg1"/>
              </a:solidFill>
              <a:ea typeface="Calibri" panose="020F050202020403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68370" y="3862070"/>
            <a:ext cx="52235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solidFill>
                  <a:schemeClr val="bg1"/>
                </a:solidFill>
                <a:ea typeface="Calibri" panose="020F0502020204030204" charset="0"/>
              </a:rPr>
              <a:t>Solution </a:t>
            </a:r>
            <a:r>
              <a:rPr lang="zh-CN" altLang="en-US" sz="5400">
                <a:solidFill>
                  <a:schemeClr val="bg1"/>
                </a:solidFill>
                <a:ea typeface="Calibri" panose="020F0502020204030204" charset="0"/>
              </a:rPr>
              <a:t>
</a:t>
            </a:r>
            <a:endParaRPr lang="zh-CN" altLang="en-US" sz="5400">
              <a:solidFill>
                <a:schemeClr val="bg1"/>
              </a:solidFill>
              <a:ea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609600" y="213995"/>
            <a:ext cx="2112010" cy="521970"/>
            <a:chOff x="960" y="337"/>
            <a:chExt cx="3326" cy="822"/>
          </a:xfrm>
        </p:grpSpPr>
        <p:sp>
          <p:nvSpPr>
            <p:cNvPr id="9" name="矩形 8"/>
            <p:cNvSpPr/>
            <p:nvPr/>
          </p:nvSpPr>
          <p:spPr>
            <a:xfrm>
              <a:off x="960" y="508"/>
              <a:ext cx="450" cy="480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05" y="337"/>
              <a:ext cx="27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>
                  <a:solidFill>
                    <a:srgbClr val="3D8C8D"/>
                  </a:solidFill>
                  <a:ea typeface="Calibri" panose="020F0502020204030204" charset="0"/>
                </a:rPr>
                <a:t>Part Three</a:t>
              </a:r>
              <a:endParaRPr lang="en-US" altLang="zh-CN" sz="2800">
                <a:solidFill>
                  <a:srgbClr val="3D8C8D"/>
                </a:solidFill>
                <a:ea typeface="Calibri" panose="020F050202020403020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4014" r="4086"/>
          <a:stretch>
            <a:fillRect/>
          </a:stretch>
        </p:blipFill>
        <p:spPr>
          <a:xfrm>
            <a:off x="-9525" y="3509645"/>
            <a:ext cx="12211050" cy="2409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5675" y="1384300"/>
            <a:ext cx="378777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rgbClr val="3D8C8D"/>
                </a:solidFill>
                <a:ea typeface="Calibri" panose="020F0502020204030204" charset="0"/>
              </a:rPr>
              <a:t>Introduction of online platform</a:t>
            </a:r>
            <a:r>
              <a:rPr lang="en-US" altLang="zh-CN" sz="6000">
                <a:solidFill>
                  <a:srgbClr val="3D8C8D"/>
                </a:solidFill>
                <a:ea typeface="Calibri" panose="020F0502020204030204" charset="0"/>
              </a:rPr>
              <a:t> </a:t>
            </a:r>
            <a:endParaRPr lang="en-US" altLang="zh-CN" sz="6000">
              <a:solidFill>
                <a:srgbClr val="3D8C8D"/>
              </a:solidFill>
              <a:ea typeface="Calibri" panose="020F05020202040302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27395" y="1441450"/>
            <a:ext cx="4962525" cy="583565"/>
            <a:chOff x="8577" y="5135"/>
            <a:chExt cx="7815" cy="919"/>
          </a:xfrm>
        </p:grpSpPr>
        <p:sp>
          <p:nvSpPr>
            <p:cNvPr id="3" name="矩形 2"/>
            <p:cNvSpPr/>
            <p:nvPr/>
          </p:nvSpPr>
          <p:spPr>
            <a:xfrm>
              <a:off x="8577" y="5324"/>
              <a:ext cx="315" cy="336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57" y="5135"/>
              <a:ext cx="74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This platform will serve as point of contact for its end users and solution providers</a:t>
              </a:r>
              <a:endParaRPr lang="en-US" altLang="zh-CN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27395" y="2206625"/>
            <a:ext cx="4962525" cy="1076325"/>
            <a:chOff x="8577" y="5135"/>
            <a:chExt cx="7815" cy="1695"/>
          </a:xfrm>
        </p:grpSpPr>
        <p:sp>
          <p:nvSpPr>
            <p:cNvPr id="21" name="矩形 20"/>
            <p:cNvSpPr/>
            <p:nvPr/>
          </p:nvSpPr>
          <p:spPr>
            <a:xfrm>
              <a:off x="8577" y="5324"/>
              <a:ext cx="315" cy="336"/>
            </a:xfrm>
            <a:prstGeom prst="rect">
              <a:avLst/>
            </a:prstGeom>
            <a:solidFill>
              <a:srgbClr val="3D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ea typeface="Calibri" panose="020F05020202040302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57" y="5135"/>
              <a:ext cx="7435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creating such a platform will address some factors and risks that predispose to such states and also provide feasible solutions to help others in such states.</a:t>
              </a:r>
              <a:r>
                <a:rPr lang="zh-CN" altLang="en-US" sz="1600">
                  <a:solidFill>
                    <a:schemeClr val="bg2">
                      <a:lumMod val="25000"/>
                    </a:schemeClr>
                  </a:solidFill>
                  <a:ea typeface="Calibri" panose="020F0502020204030204" charset="0"/>
                </a:rPr>
                <a:t>.</a:t>
              </a:r>
              <a:endParaRPr lang="zh-CN" altLang="en-US" sz="1600">
                <a:solidFill>
                  <a:schemeClr val="bg2">
                    <a:lumMod val="25000"/>
                  </a:schemeClr>
                </a:solidFill>
                <a:ea typeface="Calibri" panose="020F0502020204030204" charset="0"/>
              </a:endParaRPr>
            </a:p>
          </p:txBody>
        </p:sp>
      </p:grpSp>
    </p:spTree>
  </p:cSld>
  <p:clrMapOvr>
    <a:masterClrMapping/>
  </p:clrMapOvr>
  <p:transition>
    <p:push dir="u"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Writer</Application>
  <PresentationFormat>宽屏</PresentationFormat>
  <Paragraphs>111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SimSun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macos</cp:lastModifiedBy>
  <cp:revision>13</cp:revision>
  <dcterms:created xsi:type="dcterms:W3CDTF">2024-01-30T16:24:44Z</dcterms:created>
  <dcterms:modified xsi:type="dcterms:W3CDTF">2024-01-30T16:24:44Z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  <property fmtid="{D5CDD505-2E9C-101B-9397-08002B2CF9AE}" pid="3" name="ICV">
    <vt:lpwstr>57671BD122CB44A1904817DC2AB75480</vt:lpwstr>
  </property>
</Properties>
</file>