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HY견고딕" panose="02030600000101010101" pitchFamily="18" charset="-127"/>
      <p:regular r:id="rId35"/>
    </p:embeddedFont>
    <p:embeddedFont>
      <p:font typeface="Proxima Nova" panose="020B0600000101010101" charset="0"/>
      <p:regular r:id="rId36"/>
      <p:bold r:id="rId37"/>
      <p:italic r:id="rId38"/>
      <p:boldItalic r:id="rId39"/>
    </p:embeddedFont>
    <p:embeddedFont>
      <p:font typeface="Playfair Display" panose="020B0600000101010101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t>xx%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3000" b="1" i="0" u="none" strike="noStrike" cap="none" dirty="0">
                <a:solidFill>
                  <a:schemeClr val="lt1"/>
                </a:solidFill>
                <a:highlight>
                  <a:schemeClr val="dk1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PC방 관리 프로그램</a:t>
            </a:r>
            <a:endParaRPr sz="4800" b="1" i="0" u="none" strike="noStrike" cap="none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ko" sz="2400" b="0" i="0" u="none" strike="noStrike" cap="none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팀원 : 백경호, 허지혜, 이현호, 정경민</a:t>
            </a:r>
            <a:endParaRPr sz="2400" b="0" i="0" u="none" strike="noStrike" cap="none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300" y="1466500"/>
            <a:ext cx="2739500" cy="27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225" y="1425800"/>
            <a:ext cx="2139275" cy="14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88225" y="3017650"/>
            <a:ext cx="2139276" cy="1321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Shape 238"/>
          <p:cNvCxnSpPr>
            <a:stCxn id="235" idx="3"/>
            <a:endCxn id="237" idx="1"/>
          </p:cNvCxnSpPr>
          <p:nvPr/>
        </p:nvCxnSpPr>
        <p:spPr>
          <a:xfrm>
            <a:off x="3279800" y="2850125"/>
            <a:ext cx="3108300" cy="8283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Shape 239"/>
          <p:cNvCxnSpPr>
            <a:stCxn id="235" idx="3"/>
            <a:endCxn id="236" idx="1"/>
          </p:cNvCxnSpPr>
          <p:nvPr/>
        </p:nvCxnSpPr>
        <p:spPr>
          <a:xfrm rot="10800000" flipH="1">
            <a:off x="3279800" y="2140925"/>
            <a:ext cx="3108300" cy="7092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Shape 241"/>
          <p:cNvSpPr txBox="1"/>
          <p:nvPr/>
        </p:nvSpPr>
        <p:spPr>
          <a:xfrm>
            <a:off x="4849325" y="3340325"/>
            <a:ext cx="1291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PW찾기 탭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4849325" y="1802825"/>
            <a:ext cx="1291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ID찾기 탭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1305875" y="3655950"/>
            <a:ext cx="633600" cy="285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Shape 244"/>
          <p:cNvCxnSpPr>
            <a:endCxn id="235" idx="3"/>
          </p:cNvCxnSpPr>
          <p:nvPr/>
        </p:nvCxnSpPr>
        <p:spPr>
          <a:xfrm rot="10800000" flipH="1">
            <a:off x="1939700" y="2850125"/>
            <a:ext cx="1340100" cy="795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Arial"/>
                <a:ea typeface="Arial"/>
                <a:cs typeface="Arial"/>
                <a:sym typeface="Arial"/>
              </a:rPr>
              <a:t>5.  각 화면 상세기능 소개 - </a:t>
            </a:r>
            <a:r>
              <a:rPr lang="ko" b="1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로그인 (ID/PW 찾기)</a:t>
            </a:r>
            <a:endParaRPr sz="2800" b="0" i="0" u="none" strike="noStrike" cap="none"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8" name="Shape 248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5175" y="1406500"/>
            <a:ext cx="2552700" cy="29716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2313" y="1456098"/>
            <a:ext cx="2205675" cy="9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42327" y="3243347"/>
            <a:ext cx="2205650" cy="9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/>
          <p:nvPr/>
        </p:nvSpPr>
        <p:spPr>
          <a:xfrm>
            <a:off x="2570922" y="3849757"/>
            <a:ext cx="602974" cy="19891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5560700" y="1787275"/>
            <a:ext cx="760428" cy="190080"/>
          </a:xfrm>
          <a:prstGeom prst="flowChartTerminator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Arial"/>
                <a:ea typeface="Arial"/>
                <a:cs typeface="Arial"/>
                <a:sym typeface="Arial"/>
              </a:rPr>
              <a:t>5.  각 화면 상세기능 소개 - </a:t>
            </a:r>
            <a:r>
              <a:rPr lang="ko" b="1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로그인 (ID 찾기)</a:t>
            </a:r>
            <a:endParaRPr sz="2800" b="0" i="0" u="none" strike="noStrike" cap="none"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1" name="Shape 261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Shape 262"/>
          <p:cNvSpPr txBox="1"/>
          <p:nvPr/>
        </p:nvSpPr>
        <p:spPr>
          <a:xfrm>
            <a:off x="5451025" y="962300"/>
            <a:ext cx="17121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80000"/>
                </a:solidFill>
              </a:rPr>
              <a:t>아이디 검색 성공</a:t>
            </a:r>
            <a:endParaRPr sz="1200" b="1">
              <a:solidFill>
                <a:srgbClr val="98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80000"/>
                </a:solidFill>
              </a:rPr>
              <a:t> → 아이디 출력</a:t>
            </a:r>
            <a:endParaRPr sz="1200" b="1">
              <a:solidFill>
                <a:srgbClr val="980000"/>
              </a:solidFill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5481588" y="2921800"/>
            <a:ext cx="17121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80000"/>
                </a:solidFill>
              </a:rPr>
              <a:t>아이디 검색 실패</a:t>
            </a:r>
            <a:endParaRPr sz="1200" b="1">
              <a:solidFill>
                <a:srgbClr val="980000"/>
              </a:solidFill>
            </a:endParaRPr>
          </a:p>
        </p:txBody>
      </p:sp>
      <p:cxnSp>
        <p:nvCxnSpPr>
          <p:cNvPr id="264" name="Shape 264"/>
          <p:cNvCxnSpPr>
            <a:stCxn id="253" idx="3"/>
            <a:endCxn id="254" idx="1"/>
          </p:cNvCxnSpPr>
          <p:nvPr/>
        </p:nvCxnSpPr>
        <p:spPr>
          <a:xfrm rot="10800000" flipH="1">
            <a:off x="4107875" y="1950037"/>
            <a:ext cx="1034400" cy="942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Shape 265"/>
          <p:cNvCxnSpPr>
            <a:stCxn id="253" idx="3"/>
          </p:cNvCxnSpPr>
          <p:nvPr/>
        </p:nvCxnSpPr>
        <p:spPr>
          <a:xfrm>
            <a:off x="4107875" y="2892337"/>
            <a:ext cx="1035600" cy="1041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6" name="Shape 266"/>
          <p:cNvSpPr txBox="1"/>
          <p:nvPr/>
        </p:nvSpPr>
        <p:spPr>
          <a:xfrm>
            <a:off x="1469575" y="1108925"/>
            <a:ext cx="22998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80000"/>
                </a:solidFill>
              </a:rPr>
              <a:t>이름 &amp; 연락처로 아이디 검색</a:t>
            </a:r>
            <a:endParaRPr sz="1200" b="1">
              <a:solidFill>
                <a:srgbClr val="98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0750" y="1309791"/>
            <a:ext cx="2634725" cy="2996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2" name="Shape 272"/>
          <p:cNvSpPr/>
          <p:nvPr/>
        </p:nvSpPr>
        <p:spPr>
          <a:xfrm>
            <a:off x="2352260" y="3756990"/>
            <a:ext cx="642731" cy="184023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0213" y="1506725"/>
            <a:ext cx="2225674" cy="10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10224" y="2934911"/>
            <a:ext cx="2280900" cy="102598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Arial"/>
                <a:ea typeface="Arial"/>
                <a:cs typeface="Arial"/>
                <a:sym typeface="Arial"/>
              </a:rPr>
              <a:t>5.  각 화면 상세기능 소개 - </a:t>
            </a:r>
            <a:r>
              <a:rPr lang="ko" b="1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로그인 (PW 찾기)</a:t>
            </a:r>
            <a:endParaRPr sz="2800" b="0" i="0" u="none" strike="noStrike" cap="none"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8" name="Shape 278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Shape 279"/>
          <p:cNvSpPr txBox="1"/>
          <p:nvPr/>
        </p:nvSpPr>
        <p:spPr>
          <a:xfrm>
            <a:off x="1254550" y="1013400"/>
            <a:ext cx="32028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80000"/>
                </a:solidFill>
              </a:rPr>
              <a:t>아이디 &amp; 연락처로 비밀번호 검색</a:t>
            </a:r>
            <a:endParaRPr sz="1200" b="1">
              <a:solidFill>
                <a:srgbClr val="980000"/>
              </a:solidFill>
            </a:endParaRPr>
          </a:p>
        </p:txBody>
      </p:sp>
      <p:cxnSp>
        <p:nvCxnSpPr>
          <p:cNvPr id="280" name="Shape 280"/>
          <p:cNvCxnSpPr>
            <a:stCxn id="271" idx="3"/>
            <a:endCxn id="273" idx="1"/>
          </p:cNvCxnSpPr>
          <p:nvPr/>
        </p:nvCxnSpPr>
        <p:spPr>
          <a:xfrm rot="10800000" flipH="1">
            <a:off x="3965475" y="2009216"/>
            <a:ext cx="1244700" cy="798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1" name="Shape 281"/>
          <p:cNvCxnSpPr>
            <a:stCxn id="271" idx="3"/>
            <a:endCxn id="274" idx="1"/>
          </p:cNvCxnSpPr>
          <p:nvPr/>
        </p:nvCxnSpPr>
        <p:spPr>
          <a:xfrm>
            <a:off x="3965475" y="2807816"/>
            <a:ext cx="1244700" cy="640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2" name="Shape 282"/>
          <p:cNvSpPr txBox="1"/>
          <p:nvPr/>
        </p:nvSpPr>
        <p:spPr>
          <a:xfrm>
            <a:off x="5297800" y="1013400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80000"/>
                </a:solidFill>
              </a:rPr>
              <a:t>비밀번호 검색 성공</a:t>
            </a:r>
            <a:endParaRPr sz="1200" b="1">
              <a:solidFill>
                <a:srgbClr val="98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80000"/>
                </a:solidFill>
              </a:rPr>
              <a:t>- 임시 비밀번호로 1111 설정</a:t>
            </a:r>
            <a:endParaRPr sz="1200" b="1">
              <a:solidFill>
                <a:srgbClr val="980000"/>
              </a:solidFill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5329188" y="2639044"/>
            <a:ext cx="17121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80000"/>
                </a:solidFill>
              </a:rPr>
              <a:t>비밀번호 검색 실패</a:t>
            </a:r>
            <a:endParaRPr sz="1200" b="1">
              <a:solidFill>
                <a:srgbClr val="98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4737" y="2757860"/>
            <a:ext cx="2306616" cy="104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2288" y="1465661"/>
            <a:ext cx="2298042" cy="11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850" y="1281738"/>
            <a:ext cx="2717600" cy="286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16625" y="1318326"/>
            <a:ext cx="2845288" cy="286134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Arial"/>
                <a:ea typeface="Arial"/>
                <a:cs typeface="Arial"/>
                <a:sym typeface="Arial"/>
              </a:rPr>
              <a:t>5.  각 화면 상세기능 소개 - </a:t>
            </a:r>
            <a:r>
              <a:rPr lang="ko" b="1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로그인 (회원 가입)</a:t>
            </a:r>
            <a:endParaRPr sz="2800" b="0" i="0" u="none" strike="noStrike" cap="none"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5" name="Shape 295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6" name="Shape 296"/>
          <p:cNvSpPr/>
          <p:nvPr/>
        </p:nvSpPr>
        <p:spPr>
          <a:xfrm>
            <a:off x="2028000" y="2410100"/>
            <a:ext cx="668700" cy="161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7" name="Shape 297"/>
          <p:cNvCxnSpPr>
            <a:stCxn id="296" idx="3"/>
            <a:endCxn id="289" idx="1"/>
          </p:cNvCxnSpPr>
          <p:nvPr/>
        </p:nvCxnSpPr>
        <p:spPr>
          <a:xfrm rot="10800000" flipH="1">
            <a:off x="2696700" y="2018750"/>
            <a:ext cx="625500" cy="472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Shape 298"/>
          <p:cNvCxnSpPr>
            <a:stCxn id="296" idx="3"/>
            <a:endCxn id="288" idx="1"/>
          </p:cNvCxnSpPr>
          <p:nvPr/>
        </p:nvCxnSpPr>
        <p:spPr>
          <a:xfrm>
            <a:off x="2696700" y="2490950"/>
            <a:ext cx="657900" cy="78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Shape 299"/>
          <p:cNvCxnSpPr>
            <a:stCxn id="288" idx="3"/>
          </p:cNvCxnSpPr>
          <p:nvPr/>
        </p:nvCxnSpPr>
        <p:spPr>
          <a:xfrm>
            <a:off x="5661354" y="3280923"/>
            <a:ext cx="2316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0" name="Shape 300"/>
          <p:cNvSpPr/>
          <p:nvPr/>
        </p:nvSpPr>
        <p:spPr>
          <a:xfrm>
            <a:off x="934277" y="3677478"/>
            <a:ext cx="655983" cy="218662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492300" y="4371700"/>
            <a:ext cx="30642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80000"/>
                </a:solidFill>
              </a:rPr>
              <a:t>중복 확인 전 - 회원가입 버튼 비활성화</a:t>
            </a:r>
            <a:endParaRPr sz="1200" b="1">
              <a:solidFill>
                <a:srgbClr val="980000"/>
              </a:solidFill>
            </a:endParaRPr>
          </a:p>
        </p:txBody>
      </p:sp>
      <p:cxnSp>
        <p:nvCxnSpPr>
          <p:cNvPr id="302" name="Shape 302"/>
          <p:cNvCxnSpPr>
            <a:stCxn id="300" idx="2"/>
          </p:cNvCxnSpPr>
          <p:nvPr/>
        </p:nvCxnSpPr>
        <p:spPr>
          <a:xfrm>
            <a:off x="1262269" y="3896140"/>
            <a:ext cx="5256" cy="525737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3" name="Shape 303"/>
          <p:cNvSpPr/>
          <p:nvPr/>
        </p:nvSpPr>
        <p:spPr>
          <a:xfrm>
            <a:off x="6498625" y="3730486"/>
            <a:ext cx="677427" cy="201509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x="6079800" y="4352375"/>
            <a:ext cx="30642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80000"/>
                </a:solidFill>
              </a:rPr>
              <a:t>중복 확인 완료 - 회원가입 버튼 활성화</a:t>
            </a:r>
            <a:endParaRPr sz="1200" b="1">
              <a:solidFill>
                <a:srgbClr val="980000"/>
              </a:solidFill>
            </a:endParaRPr>
          </a:p>
        </p:txBody>
      </p:sp>
      <p:cxnSp>
        <p:nvCxnSpPr>
          <p:cNvPr id="305" name="Shape 305"/>
          <p:cNvCxnSpPr>
            <a:stCxn id="303" idx="2"/>
          </p:cNvCxnSpPr>
          <p:nvPr/>
        </p:nvCxnSpPr>
        <p:spPr>
          <a:xfrm>
            <a:off x="6837339" y="3931995"/>
            <a:ext cx="17686" cy="507001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741" y="2039188"/>
            <a:ext cx="2075250" cy="11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8391" y="2039188"/>
            <a:ext cx="2075250" cy="1193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Shape 312"/>
          <p:cNvCxnSpPr>
            <a:stCxn id="310" idx="3"/>
            <a:endCxn id="311" idx="1"/>
          </p:cNvCxnSpPr>
          <p:nvPr/>
        </p:nvCxnSpPr>
        <p:spPr>
          <a:xfrm>
            <a:off x="2353991" y="2635976"/>
            <a:ext cx="164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3" name="Shape 3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32191" y="2039176"/>
            <a:ext cx="2075250" cy="11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33266" y="2039176"/>
            <a:ext cx="2075250" cy="1193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Shape 315"/>
          <p:cNvCxnSpPr>
            <a:stCxn id="313" idx="3"/>
            <a:endCxn id="314" idx="1"/>
          </p:cNvCxnSpPr>
          <p:nvPr/>
        </p:nvCxnSpPr>
        <p:spPr>
          <a:xfrm>
            <a:off x="6707441" y="2635964"/>
            <a:ext cx="125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6" name="Shape 3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8754" y="3512588"/>
            <a:ext cx="2075225" cy="119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71154" y="3512588"/>
            <a:ext cx="2075200" cy="1193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Shape 318"/>
          <p:cNvCxnSpPr>
            <a:stCxn id="316" idx="3"/>
            <a:endCxn id="317" idx="1"/>
          </p:cNvCxnSpPr>
          <p:nvPr/>
        </p:nvCxnSpPr>
        <p:spPr>
          <a:xfrm>
            <a:off x="2353979" y="4109375"/>
            <a:ext cx="117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9" name="Shape 3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581341" y="3512576"/>
            <a:ext cx="2075200" cy="119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833266" y="3512576"/>
            <a:ext cx="2075250" cy="1193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Shape 321"/>
          <p:cNvCxnSpPr>
            <a:stCxn id="319" idx="3"/>
            <a:endCxn id="320" idx="1"/>
          </p:cNvCxnSpPr>
          <p:nvPr/>
        </p:nvCxnSpPr>
        <p:spPr>
          <a:xfrm>
            <a:off x="6656541" y="4109364"/>
            <a:ext cx="176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22" name="Shape 3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6450" y="925600"/>
            <a:ext cx="2728175" cy="103155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14</a:t>
            </a:fld>
            <a:endParaRPr dirty="0"/>
          </a:p>
        </p:txBody>
      </p:sp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Arial"/>
                <a:ea typeface="Arial"/>
                <a:cs typeface="Arial"/>
                <a:sym typeface="Arial"/>
              </a:rPr>
              <a:t>5.  각 화면 상세기능 소개 - </a:t>
            </a:r>
            <a:r>
              <a:rPr lang="ko" b="1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로그인 (회원 가입)</a:t>
            </a:r>
            <a:endParaRPr sz="2800" b="0" i="0" u="none" strike="noStrike" cap="none"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6" name="Shape 326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4291175" y="1215850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80000"/>
                </a:solidFill>
              </a:rPr>
              <a:t>&lt; 회원 가입 시 입력사항이 부족할 경우 알림창 팝업 &gt;</a:t>
            </a:r>
            <a:endParaRPr sz="1200" b="1">
              <a:solidFill>
                <a:srgbClr val="980000"/>
              </a:solidFill>
            </a:endParaRPr>
          </a:p>
        </p:txBody>
      </p:sp>
      <p:cxnSp>
        <p:nvCxnSpPr>
          <p:cNvPr id="328" name="Shape 328"/>
          <p:cNvCxnSpPr/>
          <p:nvPr/>
        </p:nvCxnSpPr>
        <p:spPr>
          <a:xfrm>
            <a:off x="1991275" y="1146275"/>
            <a:ext cx="83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>
            <a:off x="1991275" y="1408900"/>
            <a:ext cx="83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>
            <a:off x="2178525" y="1656825"/>
            <a:ext cx="83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2228050" y="1904750"/>
            <a:ext cx="83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4747200" y="870867"/>
            <a:ext cx="3784500" cy="3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ko" sz="18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사용자화면</a:t>
            </a:r>
            <a:endParaRPr sz="18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- 사용자 정보 화면</a:t>
            </a:r>
            <a:endParaRPr sz="12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사용정보 Display</a:t>
            </a:r>
            <a:endParaRPr sz="12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</a:pPr>
            <a:r>
              <a:rPr lang="ko" sz="11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자리번호 : 로그인한 자리번호</a:t>
            </a:r>
            <a:endParaRPr sz="11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Char char="■"/>
            </a:pPr>
            <a:r>
              <a:rPr lang="ko" sz="11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시작시간 : 로그인한 시간</a:t>
            </a:r>
            <a:endParaRPr sz="11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Char char="■"/>
            </a:pPr>
            <a:r>
              <a:rPr lang="ko" sz="11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사용시간 : 로그인후 사용시간</a:t>
            </a:r>
            <a:endParaRPr sz="11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</a:pPr>
            <a:r>
              <a:rPr lang="ko" sz="11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남은시간 : 사용가능시</a:t>
            </a: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간</a:t>
            </a:r>
            <a:endParaRPr sz="12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상품주문 </a:t>
            </a:r>
            <a:endParaRPr sz="12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Char char="■"/>
            </a:pPr>
            <a:r>
              <a:rPr lang="ko" sz="11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상품주문창 호출</a:t>
            </a:r>
            <a:endParaRPr sz="11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자리이동 </a:t>
            </a:r>
            <a:endParaRPr sz="12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Char char="■"/>
            </a:pPr>
            <a:r>
              <a:rPr lang="ko" sz="11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자리이동창 호출</a:t>
            </a:r>
            <a:endParaRPr sz="11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요금결제 </a:t>
            </a:r>
            <a:endParaRPr sz="12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Char char="■"/>
            </a:pPr>
            <a:r>
              <a:rPr lang="ko" sz="11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요금결제Dialog창 호출 </a:t>
            </a:r>
            <a:endParaRPr sz="11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Char char="■"/>
            </a:pPr>
            <a:r>
              <a:rPr lang="ko" sz="11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충전할 금액 입력</a:t>
            </a:r>
            <a:endParaRPr sz="11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Char char="■"/>
            </a:pPr>
            <a:r>
              <a:rPr lang="ko" sz="11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남은시간에 합산</a:t>
            </a:r>
            <a:endParaRPr sz="11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Char char="○"/>
            </a:pPr>
            <a:r>
              <a:rPr lang="ko" sz="11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정보 수정</a:t>
            </a:r>
            <a:endParaRPr sz="11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Char char="■"/>
            </a:pPr>
            <a:r>
              <a:rPr lang="ko" sz="11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정보 수정창 호출</a:t>
            </a:r>
            <a:endParaRPr sz="11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사용종료</a:t>
            </a:r>
            <a:endParaRPr sz="12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Char char="■"/>
            </a:pPr>
            <a:r>
              <a:rPr lang="ko" sz="11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PC종료   </a:t>
            </a:r>
            <a:endParaRPr sz="11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endParaRPr sz="1200" b="0" i="0" u="none" strike="noStrike" cap="none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1200" b="0" i="0" u="none" strike="noStrike" cap="none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925" y="1078475"/>
            <a:ext cx="2204625" cy="1185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8" name="Shape 338"/>
          <p:cNvSpPr/>
          <p:nvPr/>
        </p:nvSpPr>
        <p:spPr>
          <a:xfrm>
            <a:off x="695100" y="1296427"/>
            <a:ext cx="2088300" cy="668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695100" y="2015153"/>
            <a:ext cx="420900" cy="232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785958" y="2497250"/>
            <a:ext cx="1903200" cy="1019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" name="Shape 341"/>
          <p:cNvCxnSpPr>
            <a:stCxn id="337" idx="2"/>
            <a:endCxn id="340" idx="0"/>
          </p:cNvCxnSpPr>
          <p:nvPr/>
        </p:nvCxnSpPr>
        <p:spPr>
          <a:xfrm flipH="1">
            <a:off x="1737438" y="2264175"/>
            <a:ext cx="1800" cy="233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342" name="Shape 342"/>
          <p:cNvSpPr/>
          <p:nvPr/>
        </p:nvSpPr>
        <p:spPr>
          <a:xfrm>
            <a:off x="1113933" y="2015708"/>
            <a:ext cx="420900" cy="232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1933799" y="2015708"/>
            <a:ext cx="420900" cy="232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2352631" y="2015708"/>
            <a:ext cx="420900" cy="232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Shape 3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812" y="2551225"/>
            <a:ext cx="1818525" cy="915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84950" y="1085743"/>
            <a:ext cx="1364461" cy="11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87313" y="2497250"/>
            <a:ext cx="1493116" cy="11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87325" y="3911550"/>
            <a:ext cx="1268017" cy="9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 txBox="1"/>
          <p:nvPr/>
        </p:nvSpPr>
        <p:spPr>
          <a:xfrm>
            <a:off x="2987324" y="852196"/>
            <a:ext cx="10602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b="1" i="0" u="none" strike="noStrike" cap="none">
                <a:solidFill>
                  <a:srgbClr val="980000"/>
                </a:solidFill>
              </a:rPr>
              <a:t>상품 주문 클릭시 </a:t>
            </a:r>
            <a:endParaRPr sz="800" b="1" i="0" u="none" strike="noStrike" cap="none">
              <a:solidFill>
                <a:srgbClr val="980000"/>
              </a:solidFill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2993530" y="2265660"/>
            <a:ext cx="10602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b="1" i="0" u="none" strike="noStrike" cap="none">
                <a:solidFill>
                  <a:srgbClr val="980000"/>
                </a:solidFill>
              </a:rPr>
              <a:t>자리 이동 클릭시 </a:t>
            </a:r>
            <a:endParaRPr sz="800" b="1" i="0" u="none" strike="noStrike" cap="none">
              <a:solidFill>
                <a:srgbClr val="980000"/>
              </a:solidFill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2993530" y="3685991"/>
            <a:ext cx="10602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b="1" i="0" u="none" strike="noStrike" cap="none">
                <a:solidFill>
                  <a:srgbClr val="980000"/>
                </a:solidFill>
              </a:rPr>
              <a:t>정보 수정 클릭시</a:t>
            </a:r>
            <a:endParaRPr sz="800" b="1" i="0" u="none" strike="noStrike" cap="none">
              <a:solidFill>
                <a:srgbClr val="980000"/>
              </a:solidFill>
            </a:endParaRPr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15</a:t>
            </a:fld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Arial"/>
                <a:ea typeface="Arial"/>
                <a:cs typeface="Arial"/>
                <a:sym typeface="Arial"/>
              </a:rPr>
              <a:t>5.  각 화면 상세기능 소개 - </a:t>
            </a:r>
            <a:r>
              <a:rPr lang="ko" b="1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사용자 화면</a:t>
            </a:r>
            <a:endParaRPr sz="2800" b="0" i="0" u="none" strike="noStrike" cap="none"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5" name="Shape 355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4518600" y="1152475"/>
            <a:ext cx="4058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ko" sz="18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상품주문창</a:t>
            </a:r>
            <a:endParaRPr sz="12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- 상품 구매화면</a:t>
            </a:r>
            <a:endParaRPr sz="12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카테고리 선택 버튼</a:t>
            </a:r>
            <a:endParaRPr sz="12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각 카테고리에 해당하는 상품 </a:t>
            </a:r>
            <a:r>
              <a:rPr lang="ko" sz="1200" b="0" i="0" u="none" strike="noStrike" cap="none" dirty="0" smtClean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Display</a:t>
            </a:r>
            <a:endParaRPr lang="en-US" altLang="ko" sz="1200" b="0" i="0" u="none" strike="noStrike" cap="none" dirty="0" smtClean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668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</a:pPr>
            <a:endParaRPr lang="en-US" sz="600" b="0" i="0" u="none" strike="noStrike" cap="none" dirty="0" smtClean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</a:pPr>
            <a:r>
              <a:rPr lang="ko" sz="1200" b="0" i="0" u="none" strike="noStrike" cap="none" dirty="0" smtClean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각 </a:t>
            </a: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상품 수량 입력</a:t>
            </a:r>
            <a:endParaRPr sz="12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사고자하는 상품의 수량 </a:t>
            </a:r>
            <a:r>
              <a:rPr lang="ko" sz="1200" b="0" i="0" u="none" strike="noStrike" cap="none" dirty="0" smtClean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입력</a:t>
            </a:r>
            <a:endParaRPr lang="en-US" altLang="ko" sz="1200" b="0" i="0" u="none" strike="noStrike" cap="none" dirty="0" smtClean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668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</a:pPr>
            <a:endParaRPr sz="6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주문하기 </a:t>
            </a:r>
            <a:endParaRPr sz="12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주문하기 버튼 클릭</a:t>
            </a:r>
            <a:endParaRPr sz="12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결제 방법 </a:t>
            </a:r>
            <a:r>
              <a:rPr lang="ko" sz="1200" b="0" i="0" u="none" strike="noStrike" cap="none" dirty="0" smtClean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lang="en-US" altLang="ko" sz="1200" b="0" i="0" u="none" strike="noStrike" cap="none" dirty="0" smtClean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668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</a:pPr>
            <a:endParaRPr sz="6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12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상품주문창 닫기</a:t>
            </a:r>
            <a:endParaRPr sz="12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Shape 3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017725"/>
            <a:ext cx="2452500" cy="2131226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/>
          <p:nvPr/>
        </p:nvSpPr>
        <p:spPr>
          <a:xfrm>
            <a:off x="339625" y="1050275"/>
            <a:ext cx="2371500" cy="27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340825" y="1451475"/>
            <a:ext cx="2369100" cy="1269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857075" y="2849875"/>
            <a:ext cx="1373400" cy="225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2228675" y="2849875"/>
            <a:ext cx="482400" cy="225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3731" y="3209662"/>
            <a:ext cx="1481975" cy="7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/>
          <p:nvPr/>
        </p:nvSpPr>
        <p:spPr>
          <a:xfrm>
            <a:off x="1422990" y="3687675"/>
            <a:ext cx="556800" cy="19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2049240" y="3687675"/>
            <a:ext cx="556800" cy="19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Shape 369"/>
          <p:cNvCxnSpPr>
            <a:endCxn id="366" idx="1"/>
          </p:cNvCxnSpPr>
          <p:nvPr/>
        </p:nvCxnSpPr>
        <p:spPr>
          <a:xfrm rot="-5400000" flipH="1">
            <a:off x="871581" y="3178012"/>
            <a:ext cx="551100" cy="2532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pic>
        <p:nvPicPr>
          <p:cNvPr id="370" name="Shape 3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3731" y="4051075"/>
            <a:ext cx="1481975" cy="7409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Shape 371"/>
          <p:cNvCxnSpPr>
            <a:endCxn id="370" idx="1"/>
          </p:cNvCxnSpPr>
          <p:nvPr/>
        </p:nvCxnSpPr>
        <p:spPr>
          <a:xfrm rot="-5400000" flipH="1">
            <a:off x="452481" y="3600319"/>
            <a:ext cx="1389300" cy="2532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pic>
        <p:nvPicPr>
          <p:cNvPr id="372" name="Shape 37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48025" y="4128425"/>
            <a:ext cx="1609359" cy="74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Shape 373"/>
          <p:cNvCxnSpPr>
            <a:stCxn id="368" idx="3"/>
            <a:endCxn id="372" idx="1"/>
          </p:cNvCxnSpPr>
          <p:nvPr/>
        </p:nvCxnSpPr>
        <p:spPr>
          <a:xfrm>
            <a:off x="2606040" y="3782775"/>
            <a:ext cx="642000" cy="716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pic>
        <p:nvPicPr>
          <p:cNvPr id="374" name="Shape 37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48025" y="2222350"/>
            <a:ext cx="1609350" cy="7409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>
            <a:stCxn id="368" idx="3"/>
            <a:endCxn id="374" idx="1"/>
          </p:cNvCxnSpPr>
          <p:nvPr/>
        </p:nvCxnSpPr>
        <p:spPr>
          <a:xfrm rot="10800000" flipH="1">
            <a:off x="2606040" y="2592975"/>
            <a:ext cx="642000" cy="11898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pic>
        <p:nvPicPr>
          <p:cNvPr id="376" name="Shape 37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48025" y="3209662"/>
            <a:ext cx="1609350" cy="74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Shape 377"/>
          <p:cNvCxnSpPr>
            <a:stCxn id="368" idx="3"/>
            <a:endCxn id="376" idx="1"/>
          </p:cNvCxnSpPr>
          <p:nvPr/>
        </p:nvCxnSpPr>
        <p:spPr>
          <a:xfrm rot="10800000" flipH="1">
            <a:off x="2606040" y="3580275"/>
            <a:ext cx="642000" cy="2025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378" name="Shape 378"/>
          <p:cNvSpPr txBox="1"/>
          <p:nvPr/>
        </p:nvSpPr>
        <p:spPr>
          <a:xfrm>
            <a:off x="3157577" y="2005875"/>
            <a:ext cx="7692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b="1" i="0" u="none" strike="noStrike" cap="none">
                <a:solidFill>
                  <a:srgbClr val="980000"/>
                </a:solidFill>
              </a:rPr>
              <a:t>정상 결제</a:t>
            </a:r>
            <a:endParaRPr sz="800" b="1" i="0" u="none" strike="noStrike" cap="none">
              <a:solidFill>
                <a:srgbClr val="980000"/>
              </a:solidFill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3157575" y="2996475"/>
            <a:ext cx="19359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b="1" i="0" u="none" strike="noStrike" cap="none">
                <a:solidFill>
                  <a:srgbClr val="980000"/>
                </a:solidFill>
              </a:rPr>
              <a:t>결제후 잔액이 10분미만 일때</a:t>
            </a:r>
            <a:endParaRPr sz="800" b="1" i="0" u="none" strike="noStrike" cap="none">
              <a:solidFill>
                <a:srgbClr val="980000"/>
              </a:solidFill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3157575" y="3910875"/>
            <a:ext cx="15177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b="1" i="0" u="none" strike="noStrike" cap="none">
                <a:solidFill>
                  <a:srgbClr val="980000"/>
                </a:solidFill>
              </a:rPr>
              <a:t>결제 금액이 부족</a:t>
            </a:r>
            <a:endParaRPr sz="800" b="1" i="0" u="none" strike="noStrike" cap="none">
              <a:solidFill>
                <a:srgbClr val="980000"/>
              </a:solidFill>
            </a:endParaRPr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16</a:t>
            </a:fld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Arial"/>
                <a:ea typeface="Arial"/>
                <a:cs typeface="Arial"/>
                <a:sym typeface="Arial"/>
              </a:rPr>
              <a:t>5.  각 화면 상세기능 소개 - </a:t>
            </a:r>
            <a:r>
              <a:rPr lang="ko" b="1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사용자 화면 (상품주문창)</a:t>
            </a:r>
            <a:endParaRPr sz="2800" b="0" i="0" u="none" strike="noStrike" cap="none"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4" name="Shape 384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4518600" y="1152475"/>
            <a:ext cx="4058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ko" sz="18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자리이동창</a:t>
            </a:r>
            <a:endParaRPr sz="12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- 자리 이동화면</a:t>
            </a:r>
            <a:endParaRPr sz="12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좌석 선택화면</a:t>
            </a:r>
            <a:endParaRPr sz="12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활성화된 좌석중 이동하고자 하는 좌석을 클릭</a:t>
            </a:r>
            <a:endParaRPr sz="12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비활성화된 좌석 선택 </a:t>
            </a:r>
            <a:r>
              <a:rPr lang="ko" sz="1200" b="0" i="0" u="none" strike="noStrike" cap="none" dirty="0" smtClean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불가</a:t>
            </a:r>
            <a:endParaRPr lang="en-US" altLang="ko" sz="1200" b="0" i="0" u="none" strike="noStrike" cap="none" dirty="0" smtClean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668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</a:pPr>
            <a:endParaRPr sz="6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좌석 선택완료 버튼</a:t>
            </a:r>
            <a:endParaRPr sz="12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좌석 선택후 선택완료 버튼 </a:t>
            </a:r>
            <a:r>
              <a:rPr lang="ko" sz="1200" b="0" i="0" u="none" strike="noStrike" cap="none" dirty="0" smtClean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클릭</a:t>
            </a:r>
            <a:endParaRPr lang="en-US" altLang="ko" sz="1200" b="0" i="0" u="none" strike="noStrike" cap="none" dirty="0" smtClean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668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</a:pPr>
            <a:endParaRPr sz="6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취소 </a:t>
            </a:r>
            <a:endParaRPr sz="12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자리이동창 닫기</a:t>
            </a:r>
            <a:endParaRPr sz="12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Shape 3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1425" y="1433500"/>
            <a:ext cx="2961338" cy="23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Shape 391"/>
          <p:cNvSpPr/>
          <p:nvPr/>
        </p:nvSpPr>
        <p:spPr>
          <a:xfrm>
            <a:off x="1304997" y="1800108"/>
            <a:ext cx="2808300" cy="1722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3553375" y="3232850"/>
            <a:ext cx="559800" cy="25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3400575" y="3572225"/>
            <a:ext cx="390000" cy="156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3811262" y="3572233"/>
            <a:ext cx="329700" cy="156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2410375" y="3579526"/>
            <a:ext cx="969600" cy="149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6" name="Shape 396"/>
          <p:cNvCxnSpPr>
            <a:stCxn id="395" idx="2"/>
            <a:endCxn id="397" idx="1"/>
          </p:cNvCxnSpPr>
          <p:nvPr/>
        </p:nvCxnSpPr>
        <p:spPr>
          <a:xfrm rot="-5400000" flipH="1">
            <a:off x="2844025" y="3780076"/>
            <a:ext cx="366000" cy="2637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oval" w="med" len="med"/>
          </a:ln>
        </p:spPr>
      </p:cxnSp>
      <p:sp>
        <p:nvSpPr>
          <p:cNvPr id="397" name="Shape 397"/>
          <p:cNvSpPr txBox="1"/>
          <p:nvPr/>
        </p:nvSpPr>
        <p:spPr>
          <a:xfrm>
            <a:off x="3158900" y="3935325"/>
            <a:ext cx="1359600" cy="319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좌석 선택하기 전에 선택완료 했을때 출력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17</a:t>
            </a:fld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Arial"/>
                <a:ea typeface="Arial"/>
                <a:cs typeface="Arial"/>
                <a:sym typeface="Arial"/>
              </a:rPr>
              <a:t>5.  각 화면 상세기능 소개 - </a:t>
            </a:r>
            <a:r>
              <a:rPr lang="ko" b="1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사용자 화면 (자리이동)</a:t>
            </a:r>
            <a:endParaRPr sz="2800" b="0" i="0" u="none" strike="noStrike" cap="none"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1" name="Shape 401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370150" y="947050"/>
            <a:ext cx="39468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" sz="1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* 회원정보 수정  (회원탈퇴)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1800" b="0" i="0" u="none" strike="noStrike" cap="non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7" name="Shape 4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729" y="1931352"/>
            <a:ext cx="1584437" cy="1139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4835" y="1322527"/>
            <a:ext cx="2088000" cy="12262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9" name="Shape 409"/>
          <p:cNvCxnSpPr/>
          <p:nvPr/>
        </p:nvCxnSpPr>
        <p:spPr>
          <a:xfrm>
            <a:off x="2616375" y="2582050"/>
            <a:ext cx="9819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0" name="Shape 410"/>
          <p:cNvCxnSpPr/>
          <p:nvPr/>
        </p:nvCxnSpPr>
        <p:spPr>
          <a:xfrm>
            <a:off x="2553925" y="4099850"/>
            <a:ext cx="11637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11" name="Shape 4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0803" y="2724521"/>
            <a:ext cx="2088000" cy="12558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2" name="Shape 412"/>
          <p:cNvCxnSpPr>
            <a:stCxn id="413" idx="3"/>
          </p:cNvCxnSpPr>
          <p:nvPr/>
        </p:nvCxnSpPr>
        <p:spPr>
          <a:xfrm>
            <a:off x="5702605" y="2582050"/>
            <a:ext cx="904500" cy="460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8269" y="1952702"/>
            <a:ext cx="2104336" cy="1258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Shape 4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35169" y="3454432"/>
            <a:ext cx="1566000" cy="1137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Shape 4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93825" y="3405600"/>
            <a:ext cx="1801350" cy="1295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Shape 416"/>
          <p:cNvCxnSpPr>
            <a:stCxn id="413" idx="3"/>
            <a:endCxn id="408" idx="1"/>
          </p:cNvCxnSpPr>
          <p:nvPr/>
        </p:nvCxnSpPr>
        <p:spPr>
          <a:xfrm rot="10800000" flipH="1">
            <a:off x="5702605" y="1935550"/>
            <a:ext cx="922200" cy="646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7" name="Shape 417"/>
          <p:cNvSpPr txBox="1"/>
          <p:nvPr/>
        </p:nvSpPr>
        <p:spPr>
          <a:xfrm>
            <a:off x="817200" y="16755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980000"/>
                </a:solidFill>
              </a:rPr>
              <a:t>&lt;올바른 비밀번호 입력 시&gt;</a:t>
            </a:r>
            <a:endParaRPr sz="1000" b="1">
              <a:solidFill>
                <a:srgbClr val="980000"/>
              </a:solidFill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844675" y="321140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980000"/>
                </a:solidFill>
              </a:rPr>
              <a:t>&lt;비밀번호 입력 오류&gt;</a:t>
            </a:r>
            <a:endParaRPr sz="1000" b="1">
              <a:solidFill>
                <a:srgbClr val="980000"/>
              </a:solidFill>
            </a:endParaRPr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18</a:t>
            </a:fld>
            <a:endParaRPr/>
          </a:p>
        </p:txBody>
      </p:sp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Arial"/>
                <a:ea typeface="Arial"/>
                <a:cs typeface="Arial"/>
                <a:sym typeface="Arial"/>
              </a:rPr>
              <a:t>5.  각 화면 상세기능 소개 - </a:t>
            </a:r>
            <a:r>
              <a:rPr lang="ko" b="1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사용자 화면 (회원정보)</a:t>
            </a:r>
            <a:endParaRPr sz="2800" b="0" i="0" u="none" strike="noStrike" cap="none"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2" name="Shape 422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Shape 4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8950" y="1211877"/>
            <a:ext cx="2166650" cy="15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Shape 4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6700" y="3357227"/>
            <a:ext cx="2127900" cy="1533482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231467" y="675369"/>
            <a:ext cx="39468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* 회원정보 수정  (비밀번호, 연락처 수정)  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16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6013" y="1703522"/>
            <a:ext cx="1755000" cy="123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Shape 4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26376" y="1093922"/>
            <a:ext cx="1755000" cy="1262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Shape 4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9301" y="2423525"/>
            <a:ext cx="1755000" cy="12618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3" name="Shape 433"/>
          <p:cNvCxnSpPr>
            <a:stCxn id="430" idx="3"/>
          </p:cNvCxnSpPr>
          <p:nvPr/>
        </p:nvCxnSpPr>
        <p:spPr>
          <a:xfrm rot="10800000" flipH="1">
            <a:off x="2271013" y="1648059"/>
            <a:ext cx="1258800" cy="675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4" name="Shape 434"/>
          <p:cNvCxnSpPr>
            <a:stCxn id="430" idx="3"/>
            <a:endCxn id="432" idx="1"/>
          </p:cNvCxnSpPr>
          <p:nvPr/>
        </p:nvCxnSpPr>
        <p:spPr>
          <a:xfrm>
            <a:off x="2271013" y="2323359"/>
            <a:ext cx="1268400" cy="731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5" name="Shape 435"/>
          <p:cNvCxnSpPr/>
          <p:nvPr/>
        </p:nvCxnSpPr>
        <p:spPr>
          <a:xfrm>
            <a:off x="7322273" y="2792935"/>
            <a:ext cx="0" cy="488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36" name="Shape 4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6277" y="3787800"/>
            <a:ext cx="1755000" cy="1032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Shape 43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39300" y="3787808"/>
            <a:ext cx="1755000" cy="100966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Shape 438"/>
          <p:cNvSpPr txBox="1"/>
          <p:nvPr/>
        </p:nvSpPr>
        <p:spPr>
          <a:xfrm>
            <a:off x="1386841" y="2778363"/>
            <a:ext cx="757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ko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!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1181070" y="2667437"/>
            <a:ext cx="425400" cy="2100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7307778" y="2541845"/>
            <a:ext cx="699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ko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!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7050679" y="2415149"/>
            <a:ext cx="525900" cy="2163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 txBox="1"/>
          <p:nvPr/>
        </p:nvSpPr>
        <p:spPr>
          <a:xfrm rot="-1788927">
            <a:off x="2222208" y="1582659"/>
            <a:ext cx="1691847" cy="46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980000"/>
                </a:solidFill>
              </a:rPr>
              <a:t>동일 비밀번호 입력</a:t>
            </a:r>
            <a:endParaRPr sz="1000" b="1">
              <a:solidFill>
                <a:srgbClr val="980000"/>
              </a:solidFill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448400" y="1413725"/>
            <a:ext cx="11580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980000"/>
                </a:solidFill>
              </a:rPr>
              <a:t>&lt;비밀번호 변경&gt;</a:t>
            </a:r>
            <a:endParaRPr sz="1000" b="1">
              <a:solidFill>
                <a:srgbClr val="980000"/>
              </a:solidFill>
            </a:endParaRPr>
          </a:p>
        </p:txBody>
      </p:sp>
      <p:sp>
        <p:nvSpPr>
          <p:cNvPr id="444" name="Shape 444"/>
          <p:cNvSpPr txBox="1"/>
          <p:nvPr/>
        </p:nvSpPr>
        <p:spPr>
          <a:xfrm rot="1817211">
            <a:off x="2234138" y="2506497"/>
            <a:ext cx="1667957" cy="461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980000"/>
                </a:solidFill>
              </a:rPr>
              <a:t>새로운 비밀번호 입력</a:t>
            </a:r>
            <a:endParaRPr sz="1000" b="1">
              <a:solidFill>
                <a:srgbClr val="980000"/>
              </a:solidFill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516275" y="3542563"/>
            <a:ext cx="11580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980000"/>
                </a:solidFill>
              </a:rPr>
              <a:t>&lt;연락처 변경&gt;</a:t>
            </a:r>
            <a:endParaRPr sz="1000" b="1">
              <a:solidFill>
                <a:srgbClr val="980000"/>
              </a:solidFill>
            </a:endParaRPr>
          </a:p>
        </p:txBody>
      </p:sp>
      <p:cxnSp>
        <p:nvCxnSpPr>
          <p:cNvPr id="446" name="Shape 446"/>
          <p:cNvCxnSpPr/>
          <p:nvPr/>
        </p:nvCxnSpPr>
        <p:spPr>
          <a:xfrm>
            <a:off x="2451540" y="4303525"/>
            <a:ext cx="991800" cy="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7" name="Shape 447"/>
          <p:cNvSpPr txBox="1"/>
          <p:nvPr/>
        </p:nvSpPr>
        <p:spPr>
          <a:xfrm>
            <a:off x="1854741" y="4543240"/>
            <a:ext cx="757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Click</a:t>
            </a:r>
            <a:r>
              <a:rPr lang="ko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!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1207925" y="4603327"/>
            <a:ext cx="371700" cy="1833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6183100" y="941525"/>
            <a:ext cx="2127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980000"/>
                </a:solidFill>
              </a:rPr>
              <a:t>&lt;비밀번호 &amp; 연락처 변경&gt;</a:t>
            </a:r>
            <a:endParaRPr sz="1000" b="1">
              <a:solidFill>
                <a:srgbClr val="980000"/>
              </a:solidFill>
            </a:endParaRPr>
          </a:p>
        </p:txBody>
      </p:sp>
      <p:cxnSp>
        <p:nvCxnSpPr>
          <p:cNvPr id="450" name="Shape 450"/>
          <p:cNvCxnSpPr/>
          <p:nvPr/>
        </p:nvCxnSpPr>
        <p:spPr>
          <a:xfrm>
            <a:off x="5824675" y="1133075"/>
            <a:ext cx="0" cy="357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51" name="Shape 4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19</a:t>
            </a:fld>
            <a:endParaRPr/>
          </a:p>
        </p:txBody>
      </p:sp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Arial"/>
                <a:ea typeface="Arial"/>
                <a:cs typeface="Arial"/>
                <a:sym typeface="Arial"/>
              </a:rPr>
              <a:t>4.  각 화면 상세기능 소개 - </a:t>
            </a:r>
            <a:r>
              <a:rPr lang="ko" b="1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회원 정보</a:t>
            </a:r>
            <a:endParaRPr sz="2800" b="0" i="0" u="none" strike="noStrike" cap="none"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4" name="Shape 454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ko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ko" b="1" dirty="0">
                <a:latin typeface="Arial"/>
                <a:ea typeface="Arial"/>
                <a:cs typeface="Arial"/>
                <a:sym typeface="Arial"/>
              </a:rPr>
              <a:t>ONTENTS</a:t>
            </a:r>
            <a:endParaRPr sz="28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213900" y="923875"/>
            <a:ext cx="360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AutoNum type="arabicPeriod"/>
            </a:pPr>
            <a:r>
              <a:rPr lang="ko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프로젝트 목표</a:t>
            </a:r>
            <a:endParaRPr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AutoNum type="arabicPeriod"/>
            </a:pPr>
            <a:r>
              <a:rPr lang="ko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개발개요 - 순서도</a:t>
            </a:r>
            <a:endParaRPr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AutoNum type="arabicPeriod"/>
            </a:pPr>
            <a:r>
              <a:rPr lang="ko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메인화면 구성 </a:t>
            </a:r>
            <a:endParaRPr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ko" sz="18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사용자화면</a:t>
            </a:r>
            <a:endParaRPr sz="18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ko" sz="18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관리자화면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AutoNum type="arabicPeriod"/>
            </a:pPr>
            <a:r>
              <a:rPr lang="ko" dirty="0">
                <a:latin typeface="Arial"/>
                <a:ea typeface="Arial"/>
                <a:cs typeface="Arial"/>
                <a:sym typeface="Arial"/>
              </a:rPr>
              <a:t>데이터베이스 구성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AutoNum type="arabicPeriod"/>
            </a:pPr>
            <a:r>
              <a:rPr lang="ko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각 화면 상세 기능 소개</a:t>
            </a:r>
            <a:endParaRPr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ko" sz="18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사용자 화면 각 기능</a:t>
            </a:r>
            <a:endParaRPr sz="18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ko" sz="18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관리자 화면 각 기능</a:t>
            </a:r>
            <a:endParaRPr sz="18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AutoNum type="arabicPeriod"/>
            </a:pPr>
            <a:r>
              <a:rPr lang="ko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시연</a:t>
            </a:r>
            <a:endParaRPr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AutoNum type="arabicPeriod"/>
            </a:pPr>
            <a:r>
              <a:rPr lang="ko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문제점</a:t>
            </a:r>
            <a:endParaRPr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AutoNum type="arabicPeriod"/>
            </a:pPr>
            <a:r>
              <a:rPr lang="ko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추후 추가할 내용</a:t>
            </a:r>
            <a:endParaRPr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  <p:sp>
        <p:nvSpPr>
          <p:cNvPr id="75" name="Shape 75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" name="Shape 76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Shape 77"/>
          <p:cNvSpPr txBox="1"/>
          <p:nvPr/>
        </p:nvSpPr>
        <p:spPr>
          <a:xfrm>
            <a:off x="6995800" y="923875"/>
            <a:ext cx="8448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666666"/>
                </a:solidFill>
              </a:rPr>
              <a:t> 3</a:t>
            </a:r>
            <a:endParaRPr sz="1600" b="1">
              <a:solidFill>
                <a:srgbClr val="666666"/>
              </a:solidFill>
            </a:endParaRPr>
          </a:p>
          <a:p>
            <a:pPr marL="0" lv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666666"/>
                </a:solidFill>
              </a:rPr>
              <a:t> 4</a:t>
            </a:r>
            <a:endParaRPr sz="1600" b="1">
              <a:solidFill>
                <a:srgbClr val="666666"/>
              </a:solidFill>
            </a:endParaRPr>
          </a:p>
          <a:p>
            <a:pPr marL="0" lv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666666"/>
                </a:solidFill>
              </a:rPr>
              <a:t> 5</a:t>
            </a:r>
            <a:endParaRPr sz="1600" b="1">
              <a:solidFill>
                <a:srgbClr val="666666"/>
              </a:solidFill>
            </a:endParaRPr>
          </a:p>
          <a:p>
            <a:pPr marL="0" lv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6666"/>
              </a:solidFill>
            </a:endParaRPr>
          </a:p>
          <a:p>
            <a:pPr marL="0" lv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6666"/>
              </a:solidFill>
            </a:endParaRPr>
          </a:p>
          <a:p>
            <a:pPr marL="0" lv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6666"/>
              </a:solidFill>
            </a:endParaRPr>
          </a:p>
          <a:p>
            <a:pPr marL="0" lv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6666"/>
              </a:solidFill>
            </a:endParaRPr>
          </a:p>
          <a:p>
            <a:pPr marL="0" lv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6666"/>
              </a:solidFill>
            </a:endParaRPr>
          </a:p>
          <a:p>
            <a:pPr marL="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6666"/>
              </a:solidFill>
            </a:endParaRPr>
          </a:p>
          <a:p>
            <a:pPr marL="0" lv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6666"/>
              </a:solidFill>
            </a:endParaRPr>
          </a:p>
          <a:p>
            <a:pPr marL="0" lv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6666"/>
              </a:solidFill>
            </a:endParaRPr>
          </a:p>
          <a:p>
            <a:pPr marL="0" lv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6666"/>
              </a:solidFill>
            </a:endParaRPr>
          </a:p>
        </p:txBody>
      </p:sp>
      <p:cxnSp>
        <p:nvCxnSpPr>
          <p:cNvPr id="78" name="Shape 78"/>
          <p:cNvCxnSpPr/>
          <p:nvPr/>
        </p:nvCxnSpPr>
        <p:spPr>
          <a:xfrm>
            <a:off x="4470525" y="1153675"/>
            <a:ext cx="2348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9" name="Shape 79"/>
          <p:cNvCxnSpPr/>
          <p:nvPr/>
        </p:nvCxnSpPr>
        <p:spPr>
          <a:xfrm>
            <a:off x="4470525" y="1464025"/>
            <a:ext cx="2348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0" name="Shape 80"/>
          <p:cNvCxnSpPr/>
          <p:nvPr/>
        </p:nvCxnSpPr>
        <p:spPr>
          <a:xfrm>
            <a:off x="4470525" y="1794975"/>
            <a:ext cx="2348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1" name="Shape 81"/>
          <p:cNvCxnSpPr/>
          <p:nvPr/>
        </p:nvCxnSpPr>
        <p:spPr>
          <a:xfrm>
            <a:off x="4470525" y="2709625"/>
            <a:ext cx="2348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2" name="Shape 82"/>
          <p:cNvCxnSpPr/>
          <p:nvPr/>
        </p:nvCxnSpPr>
        <p:spPr>
          <a:xfrm>
            <a:off x="4470525" y="3026850"/>
            <a:ext cx="2348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3" name="Shape 83"/>
          <p:cNvCxnSpPr/>
          <p:nvPr/>
        </p:nvCxnSpPr>
        <p:spPr>
          <a:xfrm>
            <a:off x="4470525" y="4033400"/>
            <a:ext cx="2348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4" name="Shape 84"/>
          <p:cNvCxnSpPr/>
          <p:nvPr/>
        </p:nvCxnSpPr>
        <p:spPr>
          <a:xfrm>
            <a:off x="4470525" y="4323125"/>
            <a:ext cx="2348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5" name="Shape 85"/>
          <p:cNvCxnSpPr/>
          <p:nvPr/>
        </p:nvCxnSpPr>
        <p:spPr>
          <a:xfrm>
            <a:off x="4470525" y="4645075"/>
            <a:ext cx="2348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6" name="Shape 86"/>
          <p:cNvSpPr txBox="1"/>
          <p:nvPr/>
        </p:nvSpPr>
        <p:spPr>
          <a:xfrm>
            <a:off x="6995800" y="3802033"/>
            <a:ext cx="548700" cy="10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666666"/>
                </a:solidFill>
              </a:rPr>
              <a:t>29</a:t>
            </a:r>
            <a:endParaRPr sz="1600" b="1">
              <a:solidFill>
                <a:srgbClr val="666666"/>
              </a:solidFill>
            </a:endParaRPr>
          </a:p>
          <a:p>
            <a:pPr marL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666666"/>
                </a:solidFill>
              </a:rPr>
              <a:t>30</a:t>
            </a:r>
            <a:endParaRPr sz="1600" b="1">
              <a:solidFill>
                <a:srgbClr val="666666"/>
              </a:solidFill>
            </a:endParaRPr>
          </a:p>
          <a:p>
            <a:pPr marL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666666"/>
                </a:solidFill>
              </a:rPr>
              <a:t>31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6995800" y="2543625"/>
            <a:ext cx="7197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666666"/>
                </a:solidFill>
              </a:rPr>
              <a:t> 7</a:t>
            </a:r>
            <a:endParaRPr sz="1600" b="1">
              <a:solidFill>
                <a:srgbClr val="666666"/>
              </a:solidFill>
            </a:endParaRPr>
          </a:p>
          <a:p>
            <a:pPr marL="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666666"/>
                </a:solidFill>
              </a:rPr>
              <a:t> 8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182225" y="1190350"/>
            <a:ext cx="2650200" cy="3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●  </a:t>
            </a:r>
            <a:r>
              <a:rPr lang="ko" sz="18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관리자 화면</a:t>
            </a:r>
            <a:endParaRPr sz="18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8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① 메뉴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- 관리자 화면 세부 기능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② 사용자 로그인 및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 좌석 이용 현황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-  사용자 접속 제어 및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ko" sz="1400" b="0" i="0" u="none" strike="noStrike" cap="none" dirty="0" smtClean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실시간 </a:t>
            </a: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사용 현황 확인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③ 사용률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-  사용자 수 인포그래픽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④ 사용자 정보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- 각 좌석의 사용자 정보 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" name="Shape 4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050" y="1212250"/>
            <a:ext cx="5694700" cy="35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Shape 461"/>
          <p:cNvSpPr/>
          <p:nvPr/>
        </p:nvSpPr>
        <p:spPr>
          <a:xfrm>
            <a:off x="515050" y="1212250"/>
            <a:ext cx="5694600" cy="172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570075" y="1453025"/>
            <a:ext cx="1715100" cy="548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570075" y="2152925"/>
            <a:ext cx="1715100" cy="1742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2424800" y="1453025"/>
            <a:ext cx="3725100" cy="3264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171675" y="1083375"/>
            <a:ext cx="3984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①</a:t>
            </a:r>
            <a:endParaRPr sz="1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171675" y="1384463"/>
            <a:ext cx="3984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③</a:t>
            </a:r>
            <a:endParaRPr sz="1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171675" y="2094175"/>
            <a:ext cx="3984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④</a:t>
            </a:r>
            <a:endParaRPr sz="1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5783825" y="1384475"/>
            <a:ext cx="3984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②</a:t>
            </a:r>
            <a:endParaRPr sz="1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20</a:t>
            </a:fld>
            <a:endParaRPr/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Arial"/>
                <a:ea typeface="Arial"/>
                <a:cs typeface="Arial"/>
                <a:sym typeface="Arial"/>
              </a:rPr>
              <a:t>5.  각 화면 상세기능 소개 - </a:t>
            </a:r>
            <a:r>
              <a:rPr lang="ko" b="1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관리자 화면</a:t>
            </a:r>
            <a:endParaRPr sz="2800" b="0" i="0" u="none" strike="noStrike" cap="none"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2" name="Shape 472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Shape 4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750" y="2461550"/>
            <a:ext cx="3607100" cy="22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Shape 4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0150" y="1326250"/>
            <a:ext cx="439102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/>
          <p:nvPr/>
        </p:nvSpPr>
        <p:spPr>
          <a:xfrm>
            <a:off x="705400" y="2461550"/>
            <a:ext cx="3607200" cy="110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5675200" y="1153600"/>
            <a:ext cx="2936400" cy="3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●  </a:t>
            </a:r>
            <a:r>
              <a:rPr lang="ko" sz="18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관리자 화면 - 메뉴</a:t>
            </a:r>
            <a:endParaRPr sz="18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① 회원 관리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- 1) 회원 정보 조회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- 2) 전체 회원 </a:t>
            </a:r>
            <a:r>
              <a:rPr lang="ko" sz="1400" b="0" i="0" u="none" strike="noStrike" cap="none" dirty="0" smtClean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lang="en-US" altLang="ko" sz="1400" b="0" i="0" u="none" strike="noStrike" cap="none" dirty="0" smtClean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6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② 매출 관리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- 1) 당일 매출 확인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- 2) 기간별 매출 </a:t>
            </a:r>
            <a:r>
              <a:rPr lang="ko" sz="1400" b="0" i="0" u="none" strike="noStrike" cap="none" dirty="0" smtClean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lang="en-US" altLang="ko" sz="1400" b="0" i="0" u="none" strike="noStrike" cap="none" dirty="0" smtClean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600" b="0" i="0" u="none" strike="noStrike" cap="none" dirty="0" smtClean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 smtClean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③ 주문 관리</a:t>
            </a:r>
            <a:endParaRPr sz="1400" b="0" i="0" u="none" strike="noStrike" cap="none" dirty="0" smtClean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 smtClean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- 주문 내역 </a:t>
            </a:r>
            <a:r>
              <a:rPr lang="ko" sz="1400" b="0" i="0" u="none" strike="noStrike" cap="none" dirty="0" smtClean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lang="en-US" altLang="ko" sz="1400" b="0" i="0" u="none" strike="noStrike" cap="none" dirty="0" smtClean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6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④ 종료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1600" b="0" i="0" u="none" strike="noStrike" cap="none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2344350" y="2097900"/>
            <a:ext cx="315900" cy="3159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2086800" y="3622500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311700" y="977250"/>
            <a:ext cx="4846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" sz="1600" b="1" i="0" u="none" strike="noStrike" cap="none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①                   ②                   ③                           ④</a:t>
            </a:r>
            <a:endParaRPr sz="1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84" name="Shape 4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21</a:t>
            </a:fld>
            <a:endParaRPr/>
          </a:p>
        </p:txBody>
      </p:sp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Arial"/>
                <a:ea typeface="Arial"/>
                <a:cs typeface="Arial"/>
                <a:sym typeface="Arial"/>
              </a:rPr>
              <a:t>5.  각 화면 상세기능 소개 - </a:t>
            </a:r>
            <a:r>
              <a:rPr lang="ko" b="1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관리자 화면 (메뉴)</a:t>
            </a:r>
            <a:endParaRPr sz="2800" b="0" i="0" u="none" strike="noStrike" cap="none"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7" name="Shape 487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Shape 4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300" y="1278425"/>
            <a:ext cx="3994150" cy="79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/>
          <p:nvPr/>
        </p:nvSpPr>
        <p:spPr>
          <a:xfrm>
            <a:off x="588650" y="1577875"/>
            <a:ext cx="1094700" cy="220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4" name="Shape 4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650" y="2275987"/>
            <a:ext cx="2197000" cy="9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Shape 4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27725" y="2275975"/>
            <a:ext cx="2122975" cy="21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Shape 49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8650" y="3575075"/>
            <a:ext cx="2197000" cy="823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Shape 49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7175" y="3910400"/>
            <a:ext cx="1479949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5675200" y="1153600"/>
            <a:ext cx="3259800" cy="3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●  </a:t>
            </a:r>
            <a:r>
              <a:rPr lang="ko" sz="18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관리자 화면 - 메뉴</a:t>
            </a:r>
            <a:endParaRPr sz="18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① 회원 관리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- 1) 회원 정보 조회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&lt;기능 상세&gt;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- 입력한 아이디를 사용자 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 DB에서 검색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- 결과1) 검색 결과가 있을 경우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 → 사용자 세부 정보 출력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- 결과2) 검색 결과가 없을 경우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 → 메시지 출력  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1600" b="0" i="0" u="none" strike="noStrike" cap="none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1600" b="0" i="0" u="none" strike="noStrike" cap="none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1600" b="0" i="0" u="none" strike="noStrike" cap="none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1600" b="0" i="0" u="none" strike="noStrike" cap="none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600" b="0" i="0" u="none" strike="noStrike" cap="none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endParaRPr sz="1600" b="0" i="0" u="none" strike="noStrike" cap="none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99" name="Shape 499"/>
          <p:cNvCxnSpPr/>
          <p:nvPr/>
        </p:nvCxnSpPr>
        <p:spPr>
          <a:xfrm>
            <a:off x="5841550" y="2314575"/>
            <a:ext cx="28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0" name="Shape 500"/>
          <p:cNvCxnSpPr/>
          <p:nvPr/>
        </p:nvCxnSpPr>
        <p:spPr>
          <a:xfrm>
            <a:off x="1940650" y="1697350"/>
            <a:ext cx="0" cy="595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1" name="Shape 501"/>
          <p:cNvCxnSpPr>
            <a:stCxn id="493" idx="3"/>
          </p:cNvCxnSpPr>
          <p:nvPr/>
        </p:nvCxnSpPr>
        <p:spPr>
          <a:xfrm>
            <a:off x="1683350" y="1688125"/>
            <a:ext cx="264600" cy="1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2" name="Shape 502"/>
          <p:cNvSpPr/>
          <p:nvPr/>
        </p:nvSpPr>
        <p:spPr>
          <a:xfrm>
            <a:off x="1279350" y="2950425"/>
            <a:ext cx="404100" cy="187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2815050" y="2023600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&lt;결과 1 - 검색 결과가 있을 경우&gt;</a:t>
            </a:r>
            <a:endParaRPr sz="1000" b="1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493150" y="3334925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&lt;결과 2 - 검색 결과가 없을 경우&gt;</a:t>
            </a:r>
            <a:endParaRPr sz="1000" b="1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22</a:t>
            </a:fld>
            <a:endParaRPr/>
          </a:p>
        </p:txBody>
      </p:sp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Arial"/>
                <a:ea typeface="Arial"/>
                <a:cs typeface="Arial"/>
                <a:sym typeface="Arial"/>
              </a:rPr>
              <a:t>5.  각 화면 상세기능 소개 - </a:t>
            </a:r>
            <a:r>
              <a:rPr lang="ko" b="1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관리자 화면 (메뉴)</a:t>
            </a:r>
            <a:endParaRPr sz="2800" b="0" i="0" u="none" strike="noStrike" cap="none"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8" name="Shape 508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Shape 5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300" y="1126025"/>
            <a:ext cx="3994150" cy="792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Shape 514"/>
          <p:cNvSpPr/>
          <p:nvPr/>
        </p:nvSpPr>
        <p:spPr>
          <a:xfrm>
            <a:off x="588650" y="1654075"/>
            <a:ext cx="1094700" cy="220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5" name="Shape 515"/>
          <p:cNvCxnSpPr/>
          <p:nvPr/>
        </p:nvCxnSpPr>
        <p:spPr>
          <a:xfrm>
            <a:off x="1940650" y="1765400"/>
            <a:ext cx="0" cy="242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6" name="Shape 516"/>
          <p:cNvCxnSpPr>
            <a:stCxn id="514" idx="3"/>
          </p:cNvCxnSpPr>
          <p:nvPr/>
        </p:nvCxnSpPr>
        <p:spPr>
          <a:xfrm>
            <a:off x="1683350" y="1764325"/>
            <a:ext cx="264600" cy="1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5675200" y="1153600"/>
            <a:ext cx="3259800" cy="3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●  </a:t>
            </a:r>
            <a:r>
              <a:rPr lang="ko" sz="18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관리자 화면 - 메뉴</a:t>
            </a:r>
            <a:endParaRPr sz="18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8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① 회원 관리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- 2) 전체 회원 확인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&lt;기능 상세&gt;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- 사용자DB에 등록되어 있는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전체 사용자 목록 출력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- 목록에서 특정 사용자 클릭 시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해당 사용자의 세부 정보 출력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- [확인] 버튼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 → 원래 화면으로 복귀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1600" b="0" i="0" u="none" strike="noStrike" cap="none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1600" b="0" i="0" u="none" strike="noStrike" cap="none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1600" b="0" i="0" u="none" strike="noStrike" cap="none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1600" b="0" i="0" u="none" strike="noStrike" cap="none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600" b="0" i="0" u="none" strike="noStrike" cap="none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endParaRPr sz="1600" b="0" i="0" u="none" strike="noStrike" cap="none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18" name="Shape 518"/>
          <p:cNvCxnSpPr/>
          <p:nvPr/>
        </p:nvCxnSpPr>
        <p:spPr>
          <a:xfrm>
            <a:off x="5841550" y="2314575"/>
            <a:ext cx="286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9" name="Shape 5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363" y="2007800"/>
            <a:ext cx="2988675" cy="276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Shape 5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07437" y="2297625"/>
            <a:ext cx="2115363" cy="2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Shape 521"/>
          <p:cNvSpPr/>
          <p:nvPr/>
        </p:nvSpPr>
        <p:spPr>
          <a:xfrm>
            <a:off x="322750" y="3322375"/>
            <a:ext cx="2801700" cy="178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2748300" y="3032025"/>
            <a:ext cx="458700" cy="2424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클릭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3" name="Shape 523"/>
          <p:cNvCxnSpPr>
            <a:stCxn id="521" idx="3"/>
          </p:cNvCxnSpPr>
          <p:nvPr/>
        </p:nvCxnSpPr>
        <p:spPr>
          <a:xfrm>
            <a:off x="3124450" y="3411625"/>
            <a:ext cx="2727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24" name="Shape 5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23</a:t>
            </a:fld>
            <a:endParaRPr/>
          </a:p>
        </p:txBody>
      </p:sp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Arial"/>
                <a:ea typeface="Arial"/>
                <a:cs typeface="Arial"/>
                <a:sym typeface="Arial"/>
              </a:rPr>
              <a:t>5.  각 화면 상세기능 소개 - </a:t>
            </a:r>
            <a:r>
              <a:rPr lang="ko" b="1" dirty="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관리자 화면 (메뉴)</a:t>
            </a:r>
            <a:endParaRPr sz="2800" b="0" i="0" u="none" strike="noStrike" cap="none" dirty="0"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7" name="Shape 527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Shape 5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1277500"/>
            <a:ext cx="3675200" cy="7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Shape 533"/>
          <p:cNvSpPr/>
          <p:nvPr/>
        </p:nvSpPr>
        <p:spPr>
          <a:xfrm>
            <a:off x="1251075" y="1547650"/>
            <a:ext cx="1196100" cy="225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4" name="Shape 5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75" y="2516600"/>
            <a:ext cx="2857500" cy="190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5" name="Shape 535"/>
          <p:cNvCxnSpPr/>
          <p:nvPr/>
        </p:nvCxnSpPr>
        <p:spPr>
          <a:xfrm>
            <a:off x="2704475" y="1677675"/>
            <a:ext cx="0" cy="852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6" name="Shape 536"/>
          <p:cNvCxnSpPr/>
          <p:nvPr/>
        </p:nvCxnSpPr>
        <p:spPr>
          <a:xfrm>
            <a:off x="2447175" y="1676600"/>
            <a:ext cx="264600" cy="1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5675200" y="1153600"/>
            <a:ext cx="2936400" cy="3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●  </a:t>
            </a:r>
            <a:r>
              <a:rPr lang="ko" sz="18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관리자 화면 - 메뉴</a:t>
            </a:r>
            <a:endParaRPr sz="16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② 매출 관리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- 1) 당일 매출 확인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&lt;기능 상세&gt;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- 당일 매출 결과 출력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- 1. PC 매출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 → 컴퓨터 사용 시간 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      + 상품 시간 결제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- 2. 상품 매출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 → 상품 현금 결제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6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600" b="0" i="0" u="none" strike="noStrike" cap="none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</a:t>
            </a:r>
            <a:endParaRPr sz="1600" b="0" i="0" u="none" strike="noStrike" cap="none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38" name="Shape 538"/>
          <p:cNvCxnSpPr/>
          <p:nvPr/>
        </p:nvCxnSpPr>
        <p:spPr>
          <a:xfrm>
            <a:off x="5841550" y="2314575"/>
            <a:ext cx="286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9" name="Shape 539"/>
          <p:cNvSpPr txBox="1"/>
          <p:nvPr/>
        </p:nvSpPr>
        <p:spPr>
          <a:xfrm>
            <a:off x="1465150" y="3189625"/>
            <a:ext cx="1948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1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1 :</a:t>
            </a:r>
            <a:endParaRPr sz="1400" b="1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Shape 540"/>
          <p:cNvSpPr txBox="1"/>
          <p:nvPr/>
        </p:nvSpPr>
        <p:spPr>
          <a:xfrm>
            <a:off x="1465150" y="3497925"/>
            <a:ext cx="1948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1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2 :</a:t>
            </a:r>
            <a:endParaRPr sz="1400" b="1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Shape 541"/>
          <p:cNvSpPr txBox="1"/>
          <p:nvPr/>
        </p:nvSpPr>
        <p:spPr>
          <a:xfrm>
            <a:off x="1366600" y="3845150"/>
            <a:ext cx="1948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1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1+2 :</a:t>
            </a:r>
            <a:endParaRPr sz="1400" b="1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Shape 5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24</a:t>
            </a:fld>
            <a:endParaRPr/>
          </a:p>
        </p:txBody>
      </p:sp>
      <p:sp>
        <p:nvSpPr>
          <p:cNvPr id="543" name="Shape 543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Arial"/>
                <a:ea typeface="Arial"/>
                <a:cs typeface="Arial"/>
                <a:sym typeface="Arial"/>
              </a:rPr>
              <a:t>5.  각 화면 상세기능 소개 - </a:t>
            </a:r>
            <a:r>
              <a:rPr lang="ko" b="1" dirty="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관리자 화면 (메뉴)</a:t>
            </a:r>
            <a:endParaRPr sz="2800" b="0" i="0" u="none" strike="noStrike" cap="none" dirty="0"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5" name="Shape 545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Shape 5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638" y="1967175"/>
            <a:ext cx="4798275" cy="29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1025" y="1125100"/>
            <a:ext cx="3675200" cy="7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/>
          <p:nvPr/>
        </p:nvSpPr>
        <p:spPr>
          <a:xfrm>
            <a:off x="1251075" y="1619625"/>
            <a:ext cx="1196100" cy="225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3" name="Shape 553"/>
          <p:cNvCxnSpPr/>
          <p:nvPr/>
        </p:nvCxnSpPr>
        <p:spPr>
          <a:xfrm>
            <a:off x="976025" y="1733475"/>
            <a:ext cx="0" cy="233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4" name="Shape 554"/>
          <p:cNvCxnSpPr/>
          <p:nvPr/>
        </p:nvCxnSpPr>
        <p:spPr>
          <a:xfrm>
            <a:off x="976025" y="1731675"/>
            <a:ext cx="264600" cy="1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5675200" y="1077400"/>
            <a:ext cx="2936400" cy="3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●  </a:t>
            </a:r>
            <a:r>
              <a:rPr lang="ko" sz="18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관리자 화면 - 메뉴</a:t>
            </a:r>
            <a:endParaRPr sz="16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6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② 매출 관리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- 2) 기간별 매출 확인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&lt;기능 상세&gt;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- 선택한 검색 기간 동안의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매출 정보 출력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- [확인] 버튼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 → 원래 화면으로 복귀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- 기간 선택 오류 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or 매출 정보가 없을 경우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→ 알림창 출력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600" b="0" i="0" u="none" strike="noStrike" cap="none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</a:t>
            </a:r>
            <a:endParaRPr sz="1600" b="0" i="0" u="none" strike="noStrike" cap="none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56" name="Shape 556"/>
          <p:cNvCxnSpPr/>
          <p:nvPr/>
        </p:nvCxnSpPr>
        <p:spPr>
          <a:xfrm>
            <a:off x="5841550" y="2238375"/>
            <a:ext cx="286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7" name="Shape 557"/>
          <p:cNvSpPr txBox="1"/>
          <p:nvPr/>
        </p:nvSpPr>
        <p:spPr>
          <a:xfrm>
            <a:off x="2289113" y="1967175"/>
            <a:ext cx="20730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&lt;검색 기간 동안의 매출 목록&gt;</a:t>
            </a:r>
            <a:endParaRPr sz="1000" b="1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2242375" y="3920350"/>
            <a:ext cx="16287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 b="1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&lt;검색 기간 선택 오류&gt;</a:t>
            </a:r>
            <a:endParaRPr sz="900" b="1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Shape 559"/>
          <p:cNvSpPr txBox="1"/>
          <p:nvPr/>
        </p:nvSpPr>
        <p:spPr>
          <a:xfrm>
            <a:off x="3667250" y="3920350"/>
            <a:ext cx="20730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 b="1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&lt;매출 정보 없을 경우&gt;</a:t>
            </a:r>
            <a:endParaRPr sz="900" b="1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2283450" y="3974800"/>
            <a:ext cx="2969100" cy="906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1" name="Shape 561"/>
          <p:cNvCxnSpPr/>
          <p:nvPr/>
        </p:nvCxnSpPr>
        <p:spPr>
          <a:xfrm flipV="1">
            <a:off x="5260450" y="3863009"/>
            <a:ext cx="656646" cy="23474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62" name="Shape 5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25</a:t>
            </a:fld>
            <a:endParaRPr/>
          </a:p>
        </p:txBody>
      </p:sp>
      <p:sp>
        <p:nvSpPr>
          <p:cNvPr id="563" name="Shape 563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Arial"/>
                <a:ea typeface="Arial"/>
                <a:cs typeface="Arial"/>
                <a:sym typeface="Arial"/>
              </a:rPr>
              <a:t>5.  각 화면 상세기능 소개 - </a:t>
            </a:r>
            <a:r>
              <a:rPr lang="ko" b="1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관리자 화면 (메뉴)</a:t>
            </a:r>
            <a:endParaRPr sz="2800" b="0" i="0" u="none" strike="noStrike" cap="none"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5" name="Shape 565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5533300" y="1077400"/>
            <a:ext cx="3429000" cy="3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●  </a:t>
            </a:r>
            <a:r>
              <a:rPr lang="ko" sz="18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관리자 화면 - 메뉴</a:t>
            </a:r>
            <a:endParaRPr sz="16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6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③ 주문 관리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- 주문 내역 확인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&lt;기능 상세&gt;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- 사용자 상품 주문 목록 출력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- 시간 결제 / 현금 결제 내역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모두 포함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●  관리자 화면 - 메뉴</a:t>
            </a:r>
            <a:endParaRPr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④ 종료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- 전체 프로세스 종료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1600" b="0" i="0" u="none" strike="noStrike" cap="none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71" name="Shape 571"/>
          <p:cNvCxnSpPr/>
          <p:nvPr/>
        </p:nvCxnSpPr>
        <p:spPr>
          <a:xfrm>
            <a:off x="5642300" y="2238375"/>
            <a:ext cx="306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72" name="Shape 5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825" y="1268775"/>
            <a:ext cx="3742500" cy="5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Shape 573"/>
          <p:cNvSpPr/>
          <p:nvPr/>
        </p:nvSpPr>
        <p:spPr>
          <a:xfrm>
            <a:off x="1979525" y="1555450"/>
            <a:ext cx="1106700" cy="233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4" name="Shape 5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575" y="2152375"/>
            <a:ext cx="3429000" cy="190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5" name="Shape 575"/>
          <p:cNvCxnSpPr/>
          <p:nvPr/>
        </p:nvCxnSpPr>
        <p:spPr>
          <a:xfrm>
            <a:off x="2382100" y="1789150"/>
            <a:ext cx="0" cy="324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76" name="Shape 576"/>
          <p:cNvSpPr/>
          <p:nvPr/>
        </p:nvSpPr>
        <p:spPr>
          <a:xfrm>
            <a:off x="3725175" y="1290475"/>
            <a:ext cx="449400" cy="233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 txBox="1"/>
          <p:nvPr/>
        </p:nvSpPr>
        <p:spPr>
          <a:xfrm>
            <a:off x="4276763" y="2934200"/>
            <a:ext cx="8961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시간 결제 (분 단위)</a:t>
            </a:r>
            <a:endParaRPr sz="1000" b="1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8" name="Shape 578"/>
          <p:cNvCxnSpPr/>
          <p:nvPr/>
        </p:nvCxnSpPr>
        <p:spPr>
          <a:xfrm>
            <a:off x="3678513" y="3097825"/>
            <a:ext cx="662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3694025" y="3308925"/>
            <a:ext cx="117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0" name="Shape 580"/>
          <p:cNvCxnSpPr/>
          <p:nvPr/>
        </p:nvCxnSpPr>
        <p:spPr>
          <a:xfrm>
            <a:off x="3694025" y="3745325"/>
            <a:ext cx="117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1" name="Shape 581"/>
          <p:cNvCxnSpPr/>
          <p:nvPr/>
        </p:nvCxnSpPr>
        <p:spPr>
          <a:xfrm>
            <a:off x="3810900" y="3308925"/>
            <a:ext cx="0" cy="436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2" name="Shape 582"/>
          <p:cNvCxnSpPr/>
          <p:nvPr/>
        </p:nvCxnSpPr>
        <p:spPr>
          <a:xfrm>
            <a:off x="3818700" y="3527125"/>
            <a:ext cx="514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83" name="Shape 583"/>
          <p:cNvSpPr txBox="1"/>
          <p:nvPr/>
        </p:nvSpPr>
        <p:spPr>
          <a:xfrm>
            <a:off x="4276763" y="3340100"/>
            <a:ext cx="8961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현금 결제</a:t>
            </a:r>
            <a:endParaRPr sz="1000" b="1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Shape 5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26</a:t>
            </a:fld>
            <a:endParaRPr/>
          </a:p>
        </p:txBody>
      </p:sp>
      <p:sp>
        <p:nvSpPr>
          <p:cNvPr id="585" name="Shape 585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Arial"/>
                <a:ea typeface="Arial"/>
                <a:cs typeface="Arial"/>
                <a:sym typeface="Arial"/>
              </a:rPr>
              <a:t>5.  각 화면 상세기능 소개 - </a:t>
            </a:r>
            <a:r>
              <a:rPr lang="ko" b="1" dirty="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관리자 화면 (메뉴)</a:t>
            </a:r>
            <a:endParaRPr sz="2800" b="0" i="0" u="none" strike="noStrike" cap="none" dirty="0"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7" name="Shape 587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Shape 5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201300"/>
            <a:ext cx="5370400" cy="33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Shape 5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34775" y="3191975"/>
            <a:ext cx="1804275" cy="180427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Shape 594"/>
          <p:cNvSpPr/>
          <p:nvPr/>
        </p:nvSpPr>
        <p:spPr>
          <a:xfrm>
            <a:off x="335150" y="2046425"/>
            <a:ext cx="1667700" cy="1722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5" name="Shape 595"/>
          <p:cNvCxnSpPr/>
          <p:nvPr/>
        </p:nvCxnSpPr>
        <p:spPr>
          <a:xfrm rot="10800000">
            <a:off x="2003050" y="2708850"/>
            <a:ext cx="22287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96" name="Shape 596"/>
          <p:cNvSpPr txBox="1"/>
          <p:nvPr/>
        </p:nvSpPr>
        <p:spPr>
          <a:xfrm>
            <a:off x="2369150" y="2446950"/>
            <a:ext cx="1714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사용 중인 좌석 싱글 클릭</a:t>
            </a:r>
            <a:endParaRPr sz="1000" b="1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 사용자 정보 출력</a:t>
            </a:r>
            <a:endParaRPr sz="1000" b="1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3530350" y="4018100"/>
            <a:ext cx="662400" cy="475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8" name="Shape 598"/>
          <p:cNvCxnSpPr>
            <a:stCxn id="597" idx="3"/>
          </p:cNvCxnSpPr>
          <p:nvPr/>
        </p:nvCxnSpPr>
        <p:spPr>
          <a:xfrm>
            <a:off x="4192750" y="4255850"/>
            <a:ext cx="3507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99" name="Shape 599"/>
          <p:cNvSpPr/>
          <p:nvPr/>
        </p:nvSpPr>
        <p:spPr>
          <a:xfrm>
            <a:off x="4534700" y="3191975"/>
            <a:ext cx="1804200" cy="1812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Shape 600"/>
          <p:cNvSpPr txBox="1"/>
          <p:nvPr/>
        </p:nvSpPr>
        <p:spPr>
          <a:xfrm>
            <a:off x="2867950" y="3589450"/>
            <a:ext cx="2275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미사용 중인 좌석 더블 클릭</a:t>
            </a:r>
            <a:endParaRPr sz="1000" b="1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 해당 좌석 로그인창 생성</a:t>
            </a:r>
            <a:endParaRPr sz="1000" b="1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1" name="Shape 601"/>
          <p:cNvCxnSpPr/>
          <p:nvPr/>
        </p:nvCxnSpPr>
        <p:spPr>
          <a:xfrm>
            <a:off x="4644775" y="3636225"/>
            <a:ext cx="6390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2" name="Shape 602"/>
          <p:cNvSpPr txBox="1"/>
          <p:nvPr/>
        </p:nvSpPr>
        <p:spPr>
          <a:xfrm>
            <a:off x="3584900" y="4080450"/>
            <a:ext cx="44889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28번</a:t>
            </a:r>
            <a:endParaRPr sz="1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5675200" y="1153600"/>
            <a:ext cx="3092100" cy="3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●  </a:t>
            </a:r>
            <a:r>
              <a:rPr lang="ko" sz="18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관리자 화면 - 좌석</a:t>
            </a:r>
            <a:endParaRPr sz="16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① 싱글 클릭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- 이용 중인 사용자 정보 확인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② 더블 클릭 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- 미사용 좌석 로그인창 생성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- 로그인 후 좌석 출력 정보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         i) 사용자 ID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         ii) 남은 이용 시간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             (hh:mm) 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1600" b="0" i="0" u="none" strike="noStrike" cap="none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4847400" y="2478125"/>
            <a:ext cx="44889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b="1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← 사용자 ID</a:t>
            </a:r>
            <a:endParaRPr sz="800" b="1" i="0" u="none" strike="noStrike" cap="non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b="1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←남은 이용시간</a:t>
            </a:r>
            <a:endParaRPr sz="800" b="1" i="0" u="none" strike="noStrike" cap="non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Shape 6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27</a:t>
            </a:fld>
            <a:endParaRPr/>
          </a:p>
        </p:txBody>
      </p:sp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Arial"/>
                <a:ea typeface="Arial"/>
                <a:cs typeface="Arial"/>
                <a:sym typeface="Arial"/>
              </a:rPr>
              <a:t>5.  각 화면 상세기능 소개 - </a:t>
            </a:r>
            <a:r>
              <a:rPr lang="ko" b="1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관리자 화면 (좌석)</a:t>
            </a:r>
            <a:endParaRPr sz="2800" b="0" i="0" u="none" strike="noStrike" cap="none"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8" name="Shape 608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Shape 6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025" y="1301375"/>
            <a:ext cx="5301175" cy="3307452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Shape 614"/>
          <p:cNvSpPr txBox="1">
            <a:spLocks noGrp="1"/>
          </p:cNvSpPr>
          <p:nvPr>
            <p:ph type="body" idx="1"/>
          </p:nvPr>
        </p:nvSpPr>
        <p:spPr>
          <a:xfrm>
            <a:off x="5633130" y="1173575"/>
            <a:ext cx="2936400" cy="3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2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●  </a:t>
            </a:r>
            <a:r>
              <a:rPr lang="ko" sz="18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관리자 화면 - 사용률</a:t>
            </a:r>
            <a:endParaRPr sz="16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- 사용자 수 &amp; 사용률 표시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6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SzPts val="1800"/>
              <a:buFont typeface="Proxima Nova"/>
              <a:buNone/>
            </a:pPr>
            <a:r>
              <a:rPr lang="ko" sz="16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16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374025" y="1469725"/>
            <a:ext cx="1706700" cy="3139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724725" y="1017725"/>
            <a:ext cx="20496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&lt;사용자 수에 따라 사용률 변경&gt;</a:t>
            </a:r>
            <a:endParaRPr sz="1000" b="1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7" name="Shape 617"/>
          <p:cNvCxnSpPr/>
          <p:nvPr/>
        </p:nvCxnSpPr>
        <p:spPr>
          <a:xfrm>
            <a:off x="643425" y="1173575"/>
            <a:ext cx="0" cy="311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18" name="Shape 618"/>
          <p:cNvSpPr txBox="1"/>
          <p:nvPr/>
        </p:nvSpPr>
        <p:spPr>
          <a:xfrm>
            <a:off x="1636625" y="1345025"/>
            <a:ext cx="44889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9" name="Shape 619"/>
          <p:cNvCxnSpPr/>
          <p:nvPr/>
        </p:nvCxnSpPr>
        <p:spPr>
          <a:xfrm>
            <a:off x="643425" y="1173575"/>
            <a:ext cx="140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0" name="Shape 6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28</a:t>
            </a:fld>
            <a:endParaRPr/>
          </a:p>
        </p:txBody>
      </p:sp>
      <p:sp>
        <p:nvSpPr>
          <p:cNvPr id="621" name="Shape 621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Arial"/>
                <a:ea typeface="Arial"/>
                <a:cs typeface="Arial"/>
                <a:sym typeface="Arial"/>
              </a:rPr>
              <a:t>5.  각 화면 상세기능 소개 - </a:t>
            </a:r>
            <a:r>
              <a:rPr lang="ko" b="1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관리자 화면 (사용률)</a:t>
            </a:r>
            <a:endParaRPr sz="2800" b="0" i="0" u="none" strike="noStrike" cap="none"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3" name="Shape 623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ko" sz="4800" b="1" dirty="0"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6</a:t>
            </a:r>
            <a:r>
              <a:rPr lang="ko" sz="4800" b="1" i="0" u="none" strike="noStrike" cap="none" dirty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. 시연</a:t>
            </a:r>
            <a:endParaRPr sz="4800" b="1" i="0" u="none" strike="noStrike" cap="none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</p:txBody>
      </p:sp>
      <p:sp>
        <p:nvSpPr>
          <p:cNvPr id="629" name="Shape 6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29</a:t>
            </a:fld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9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ko"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SWING &amp; JDBC를 이용한 프로그램 구성</a:t>
            </a:r>
            <a:endParaRPr sz="18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ko"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프로그램 세부 기능 구현을 통한 JAVA 활용 능력 향상</a:t>
            </a:r>
            <a:endParaRPr sz="18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28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59300" y="242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ko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1-1.</a:t>
            </a:r>
            <a:r>
              <a:rPr lang="ko" sz="2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PC방 관리 프로그램 필수 기능</a:t>
            </a:r>
            <a:r>
              <a:rPr lang="ko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5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0600" y="3018175"/>
            <a:ext cx="8520600" cy="18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ko"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관리자 / 사용자 환경 분리 (</a:t>
            </a:r>
            <a:r>
              <a:rPr lang="ko">
                <a:latin typeface="Arial"/>
                <a:ea typeface="Arial"/>
                <a:cs typeface="Arial"/>
                <a:sym typeface="Arial"/>
              </a:rPr>
              <a:t>독립적인 다중 사용자 환경 구성)</a:t>
            </a:r>
            <a:endParaRPr sz="18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ko"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단일 관리자로 다중 사용자 관리</a:t>
            </a:r>
            <a:endParaRPr sz="18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-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사용자 접속시 관리자가 각 사용자 이용 현황 실시간 확인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-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사용자 PC가 실행되면 로그인 창 팝업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→ 다중 사용자 환경을 구현하기 위해 관리자가 사용자의 PC를 실행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" b="1">
                <a:latin typeface="Arial"/>
                <a:ea typeface="Arial"/>
                <a:cs typeface="Arial"/>
                <a:sym typeface="Arial"/>
              </a:rPr>
              <a:t>프로젝트 목표</a:t>
            </a:r>
            <a:endParaRPr sz="28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8" name="Shape 98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30</a:t>
            </a:fld>
            <a:endParaRPr/>
          </a:p>
        </p:txBody>
      </p:sp>
      <p:sp>
        <p:nvSpPr>
          <p:cNvPr id="636" name="Shape 63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ko" dirty="0">
                <a:latin typeface="Arial"/>
                <a:ea typeface="Arial"/>
                <a:cs typeface="Arial"/>
                <a:sym typeface="Arial"/>
              </a:rPr>
              <a:t>관리자창에서 동일 좌석 로그인창이 중복 생성되는 오류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ko" dirty="0">
                <a:latin typeface="Arial"/>
                <a:ea typeface="Arial"/>
                <a:cs typeface="Arial"/>
                <a:sym typeface="Arial"/>
              </a:rPr>
              <a:t>기간별 매출 확인:  2000년도 검색 오류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ko" dirty="0">
                <a:latin typeface="Arial"/>
                <a:ea typeface="Arial"/>
                <a:cs typeface="Arial"/>
                <a:sym typeface="Arial"/>
              </a:rPr>
              <a:t>관리자창 종료 시 딜레이 발생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ko" dirty="0">
                <a:latin typeface="Arial"/>
                <a:ea typeface="Arial"/>
                <a:cs typeface="Arial"/>
                <a:sym typeface="Arial"/>
              </a:rPr>
              <a:t>코드 정리 미진 (코드 재사용 및 클래스 정리 부족)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-"/>
            </a:pPr>
            <a:r>
              <a:rPr lang="ko" dirty="0">
                <a:latin typeface="Arial"/>
                <a:ea typeface="Arial"/>
                <a:cs typeface="Arial"/>
                <a:sym typeface="Arial"/>
              </a:rPr>
              <a:t>메모리 부하 문제</a:t>
            </a:r>
            <a:endParaRPr sz="18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Shape 637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Arial"/>
                <a:ea typeface="Arial"/>
                <a:cs typeface="Arial"/>
                <a:sym typeface="Arial"/>
              </a:rPr>
              <a:t>7.  문제점</a:t>
            </a:r>
            <a:endParaRPr sz="2800" b="0" i="0" u="none" strike="noStrike" cap="none" dirty="0"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9" name="Shape 639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-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비회원 로그인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PC 이용 요금 후불 정산 기능 추가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상품 카테고리 추가 기능 / 카테고리별 상품 추가 기능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-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관리자 - 사용자 채팅 구현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Shape 6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31</a:t>
            </a:fld>
            <a:endParaRPr/>
          </a:p>
        </p:txBody>
      </p:sp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Arial"/>
                <a:ea typeface="Arial"/>
                <a:cs typeface="Arial"/>
                <a:sym typeface="Arial"/>
              </a:rPr>
              <a:t>8.  추후 추가할 내용</a:t>
            </a:r>
            <a:endParaRPr sz="2800" b="0" i="0" u="none" strike="noStrike" cap="none"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8" name="Shape 648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/>
        </p:nvSpPr>
        <p:spPr>
          <a:xfrm>
            <a:off x="2483768" y="2283209"/>
            <a:ext cx="4176464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" sz="44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0" y="502680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Arial"/>
                <a:ea typeface="Arial"/>
                <a:cs typeface="Arial"/>
                <a:sym typeface="Arial"/>
              </a:rPr>
              <a:t>2.  개발개요 - </a:t>
            </a:r>
            <a:r>
              <a:rPr lang="ko" b="1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순서도</a:t>
            </a:r>
            <a:endParaRPr sz="2800" b="0" i="0" u="none" strike="noStrike" cap="none"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04" name="Shape 104"/>
          <p:cNvGrpSpPr/>
          <p:nvPr/>
        </p:nvGrpSpPr>
        <p:grpSpPr>
          <a:xfrm>
            <a:off x="1145907" y="872117"/>
            <a:ext cx="6785462" cy="4117137"/>
            <a:chOff x="515813" y="136"/>
            <a:chExt cx="6785462" cy="5536018"/>
          </a:xfrm>
        </p:grpSpPr>
        <p:sp>
          <p:nvSpPr>
            <p:cNvPr id="105" name="Shape 105"/>
            <p:cNvSpPr/>
            <p:nvPr/>
          </p:nvSpPr>
          <p:spPr>
            <a:xfrm>
              <a:off x="6213452" y="2356078"/>
              <a:ext cx="181200" cy="295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6" name="Shape 106"/>
            <p:cNvSpPr/>
            <p:nvPr/>
          </p:nvSpPr>
          <p:spPr>
            <a:xfrm>
              <a:off x="6213452" y="2356078"/>
              <a:ext cx="181200" cy="232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7" name="Shape 107"/>
            <p:cNvSpPr/>
            <p:nvPr/>
          </p:nvSpPr>
          <p:spPr>
            <a:xfrm>
              <a:off x="6213452" y="2356078"/>
              <a:ext cx="181200" cy="16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8" name="Shape 108"/>
            <p:cNvSpPr/>
            <p:nvPr/>
          </p:nvSpPr>
          <p:spPr>
            <a:xfrm>
              <a:off x="6213452" y="2356078"/>
              <a:ext cx="181200" cy="104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9" name="Shape 109"/>
            <p:cNvSpPr/>
            <p:nvPr/>
          </p:nvSpPr>
          <p:spPr>
            <a:xfrm>
              <a:off x="6213452" y="2356078"/>
              <a:ext cx="181200" cy="41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0" name="Shape 110"/>
            <p:cNvSpPr/>
            <p:nvPr/>
          </p:nvSpPr>
          <p:spPr>
            <a:xfrm>
              <a:off x="5998517" y="1720063"/>
              <a:ext cx="698400" cy="18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1" name="Shape 111"/>
            <p:cNvSpPr/>
            <p:nvPr/>
          </p:nvSpPr>
          <p:spPr>
            <a:xfrm>
              <a:off x="4816566" y="2356078"/>
              <a:ext cx="181200" cy="232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2" name="Shape 112"/>
            <p:cNvSpPr/>
            <p:nvPr/>
          </p:nvSpPr>
          <p:spPr>
            <a:xfrm>
              <a:off x="4816566" y="2356078"/>
              <a:ext cx="181200" cy="16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3" name="Shape 113"/>
            <p:cNvSpPr/>
            <p:nvPr/>
          </p:nvSpPr>
          <p:spPr>
            <a:xfrm>
              <a:off x="4816566" y="2356078"/>
              <a:ext cx="181200" cy="104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4" name="Shape 114"/>
            <p:cNvSpPr/>
            <p:nvPr/>
          </p:nvSpPr>
          <p:spPr>
            <a:xfrm>
              <a:off x="4816566" y="2356078"/>
              <a:ext cx="181200" cy="41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5" name="Shape 115"/>
            <p:cNvSpPr/>
            <p:nvPr/>
          </p:nvSpPr>
          <p:spPr>
            <a:xfrm>
              <a:off x="5300074" y="1720063"/>
              <a:ext cx="698400" cy="18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6" name="Shape 116"/>
            <p:cNvSpPr/>
            <p:nvPr/>
          </p:nvSpPr>
          <p:spPr>
            <a:xfrm>
              <a:off x="3663375" y="1084048"/>
              <a:ext cx="2335200" cy="18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7" name="Shape 117"/>
            <p:cNvSpPr/>
            <p:nvPr/>
          </p:nvSpPr>
          <p:spPr>
            <a:xfrm>
              <a:off x="3430462" y="1720063"/>
              <a:ext cx="181200" cy="41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8" name="Shape 118"/>
            <p:cNvSpPr/>
            <p:nvPr/>
          </p:nvSpPr>
          <p:spPr>
            <a:xfrm>
              <a:off x="3663375" y="1084048"/>
              <a:ext cx="250500" cy="18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9" name="Shape 119"/>
            <p:cNvSpPr/>
            <p:nvPr/>
          </p:nvSpPr>
          <p:spPr>
            <a:xfrm>
              <a:off x="2033576" y="1720063"/>
              <a:ext cx="181200" cy="104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0" name="Shape 120"/>
            <p:cNvSpPr/>
            <p:nvPr/>
          </p:nvSpPr>
          <p:spPr>
            <a:xfrm>
              <a:off x="2033576" y="1720063"/>
              <a:ext cx="181200" cy="41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1" name="Shape 121"/>
            <p:cNvSpPr/>
            <p:nvPr/>
          </p:nvSpPr>
          <p:spPr>
            <a:xfrm>
              <a:off x="2517083" y="1084048"/>
              <a:ext cx="1146300" cy="18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2" name="Shape 122"/>
            <p:cNvSpPr/>
            <p:nvPr/>
          </p:nvSpPr>
          <p:spPr>
            <a:xfrm>
              <a:off x="636690" y="1720063"/>
              <a:ext cx="181200" cy="104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3" name="Shape 123"/>
            <p:cNvSpPr/>
            <p:nvPr/>
          </p:nvSpPr>
          <p:spPr>
            <a:xfrm>
              <a:off x="636690" y="1720063"/>
              <a:ext cx="181200" cy="41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4" name="Shape 124"/>
            <p:cNvSpPr/>
            <p:nvPr/>
          </p:nvSpPr>
          <p:spPr>
            <a:xfrm>
              <a:off x="1120198" y="1084048"/>
              <a:ext cx="2543100" cy="18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5" name="Shape 125"/>
            <p:cNvSpPr/>
            <p:nvPr/>
          </p:nvSpPr>
          <p:spPr>
            <a:xfrm>
              <a:off x="3617655" y="448034"/>
              <a:ext cx="91500" cy="18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9525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6" name="Shape 126"/>
            <p:cNvSpPr/>
            <p:nvPr/>
          </p:nvSpPr>
          <p:spPr>
            <a:xfrm>
              <a:off x="2251493" y="136"/>
              <a:ext cx="2823900" cy="4479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x="2273358" y="22001"/>
              <a:ext cx="27801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PC방 관리 프로그램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2683312" y="636151"/>
              <a:ext cx="1960200" cy="4479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2705177" y="658016"/>
              <a:ext cx="19164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관리자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515813" y="1272165"/>
              <a:ext cx="1208700" cy="4479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537678" y="1294030"/>
              <a:ext cx="11649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회원관리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818006" y="1908180"/>
              <a:ext cx="895800" cy="447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839871" y="1930045"/>
              <a:ext cx="852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회원정보조회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818006" y="2544195"/>
              <a:ext cx="895800" cy="447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839871" y="2566060"/>
              <a:ext cx="852000" cy="404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전체 회원확인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912699" y="1272165"/>
              <a:ext cx="1208700" cy="4479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1934564" y="1294030"/>
              <a:ext cx="1164900" cy="404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매출관리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2214891" y="1908180"/>
              <a:ext cx="895800" cy="447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2236756" y="1930045"/>
              <a:ext cx="852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당일 매출확인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214891" y="2544195"/>
              <a:ext cx="895800" cy="447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2236756" y="2566060"/>
              <a:ext cx="852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기간별 매출확인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3309585" y="1272165"/>
              <a:ext cx="1208700" cy="4479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3331450" y="1294030"/>
              <a:ext cx="11649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주문관리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3611777" y="1908180"/>
              <a:ext cx="895800" cy="447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3633642" y="1930045"/>
              <a:ext cx="852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주문내역 확인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5186097" y="1272165"/>
              <a:ext cx="1624800" cy="4479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5207962" y="1294030"/>
              <a:ext cx="1581000" cy="404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사용자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4695689" y="1908180"/>
              <a:ext cx="1208700" cy="4479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4717554" y="1930045"/>
              <a:ext cx="11649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메인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4997882" y="2544195"/>
              <a:ext cx="895800" cy="447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5019747" y="2566060"/>
              <a:ext cx="852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로그인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4997882" y="3180210"/>
              <a:ext cx="895800" cy="447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5019747" y="3202075"/>
              <a:ext cx="852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ID/PW 찾기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4997882" y="3816225"/>
              <a:ext cx="895800" cy="447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5019747" y="3838090"/>
              <a:ext cx="852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회원가입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4997882" y="4452240"/>
              <a:ext cx="895800" cy="447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5019747" y="4474105"/>
              <a:ext cx="852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PC종료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092575" y="1908180"/>
              <a:ext cx="1208700" cy="4479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6114440" y="1930045"/>
              <a:ext cx="11649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메뉴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6394767" y="2544195"/>
              <a:ext cx="895800" cy="447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6416632" y="2566060"/>
              <a:ext cx="852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상품주문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6394767" y="3180210"/>
              <a:ext cx="895800" cy="447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6416632" y="3202075"/>
              <a:ext cx="852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자리이동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6394767" y="3816225"/>
              <a:ext cx="895800" cy="447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6416632" y="3838090"/>
              <a:ext cx="852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요금결제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394767" y="4452240"/>
              <a:ext cx="895800" cy="447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6416632" y="4474105"/>
              <a:ext cx="852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정보수정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6394767" y="5088254"/>
              <a:ext cx="895800" cy="447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6416632" y="5110119"/>
              <a:ext cx="852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사용종료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Shape 172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68900" y="1152475"/>
            <a:ext cx="3513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ko" sz="18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사용자</a:t>
            </a:r>
            <a:endParaRPr sz="1800" b="1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ko" sz="1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Login 화면</a:t>
            </a:r>
            <a:endParaRPr sz="1100" b="1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</a:pPr>
            <a:r>
              <a:rPr lang="ko"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sz="12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</a:pPr>
            <a:r>
              <a:rPr lang="ko"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ID/PW 찾기</a:t>
            </a:r>
            <a:endParaRPr sz="12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</a:pPr>
            <a:r>
              <a:rPr lang="ko"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sz="12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</a:pPr>
            <a:r>
              <a:rPr lang="ko"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PC 종료</a:t>
            </a:r>
            <a:endParaRPr sz="12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ko" sz="1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사용자 화면</a:t>
            </a:r>
            <a:endParaRPr sz="1400" b="1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</a:pPr>
            <a:r>
              <a:rPr lang="ko"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상품주문</a:t>
            </a:r>
            <a:endParaRPr sz="12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</a:pPr>
            <a:r>
              <a:rPr lang="ko"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자리이동</a:t>
            </a:r>
            <a:endParaRPr sz="12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</a:pPr>
            <a:r>
              <a:rPr lang="ko"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요금결제</a:t>
            </a:r>
            <a:endParaRPr sz="12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</a:pPr>
            <a:r>
              <a:rPr lang="ko"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정보수정</a:t>
            </a:r>
            <a:endParaRPr sz="12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</a:pPr>
            <a:r>
              <a:rPr lang="ko"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사용종료</a:t>
            </a:r>
            <a:endParaRPr sz="12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600" y="3198250"/>
            <a:ext cx="2501096" cy="141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3600" y="1175675"/>
            <a:ext cx="1878550" cy="177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Arial"/>
                <a:ea typeface="Arial"/>
                <a:cs typeface="Arial"/>
                <a:sym typeface="Arial"/>
              </a:rPr>
              <a:t>3.  메인화면 구성</a:t>
            </a:r>
            <a:endParaRPr sz="28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3" name="Shape 183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8925" y="1374775"/>
            <a:ext cx="4267200" cy="266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64100" y="1152475"/>
            <a:ext cx="351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ko" sz="18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endParaRPr sz="1800" b="1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ko"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회원관리</a:t>
            </a: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</a:pPr>
            <a:r>
              <a:rPr lang="ko"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회원정보조회</a:t>
            </a:r>
            <a:endParaRPr sz="12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</a:pPr>
            <a:r>
              <a:rPr lang="ko"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전체회원확인</a:t>
            </a:r>
            <a:endParaRPr sz="12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ko"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매출관리</a:t>
            </a: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</a:pPr>
            <a:r>
              <a:rPr lang="ko"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당일매출확인</a:t>
            </a:r>
            <a:endParaRPr sz="12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</a:pPr>
            <a:r>
              <a:rPr lang="ko"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기간별매출확인</a:t>
            </a:r>
            <a:endParaRPr sz="12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ko"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주문관리</a:t>
            </a: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</a:pPr>
            <a:r>
              <a:rPr lang="ko"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주문내역확인</a:t>
            </a:r>
            <a:endParaRPr sz="12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ko"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PC ON 기능</a:t>
            </a: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ko"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각 좌석 정보 실시간 Display</a:t>
            </a: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Arial"/>
                <a:ea typeface="Arial"/>
                <a:cs typeface="Arial"/>
                <a:sym typeface="Arial"/>
              </a:rPr>
              <a:t>3.  메인화면 구성</a:t>
            </a:r>
            <a:endParaRPr sz="28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3" name="Shape 193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Arial"/>
                <a:ea typeface="Arial"/>
                <a:cs typeface="Arial"/>
                <a:sym typeface="Arial"/>
              </a:rPr>
              <a:t>4.  데이터베이스 구성</a:t>
            </a:r>
            <a:endParaRPr sz="28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1" name="Shape 201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Shape 202"/>
          <p:cNvSpPr txBox="1"/>
          <p:nvPr/>
        </p:nvSpPr>
        <p:spPr>
          <a:xfrm>
            <a:off x="645141" y="3045168"/>
            <a:ext cx="384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i="0" u="none" strike="noStrike" cap="none">
                <a:solidFill>
                  <a:srgbClr val="000000"/>
                </a:solidFill>
              </a:rPr>
              <a:t>2. 매출관리 테이블 (</a:t>
            </a:r>
            <a:r>
              <a:rPr lang="ko" sz="1200" b="1"/>
              <a:t>SALES</a:t>
            </a:r>
            <a:r>
              <a:rPr lang="ko" sz="1200" b="1" i="0" u="none" strike="noStrike" cap="none">
                <a:solidFill>
                  <a:srgbClr val="000000"/>
                </a:solidFill>
              </a:rPr>
              <a:t>)</a:t>
            </a:r>
            <a:endParaRPr sz="12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645141" y="865325"/>
            <a:ext cx="384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i="0" u="none" strike="noStrike" cap="none">
                <a:solidFill>
                  <a:srgbClr val="000000"/>
                </a:solidFill>
              </a:rPr>
              <a:t>1. 회원관리 테이블 (</a:t>
            </a:r>
            <a:r>
              <a:rPr lang="ko" sz="1200" b="1"/>
              <a:t>USERS</a:t>
            </a:r>
            <a:r>
              <a:rPr lang="ko" sz="1200" b="1" i="0" u="none" strike="noStrike" cap="none">
                <a:solidFill>
                  <a:srgbClr val="000000"/>
                </a:solidFill>
              </a:rPr>
              <a:t>)</a:t>
            </a:r>
            <a:endParaRPr sz="1200" b="1" i="0" u="none" strike="noStrike" cap="none">
              <a:solidFill>
                <a:srgbClr val="000000"/>
              </a:solidFill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941" y="1142324"/>
            <a:ext cx="7019925" cy="1674244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9941" y="3322167"/>
            <a:ext cx="7048500" cy="149542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3700" y="1391925"/>
            <a:ext cx="3174500" cy="32066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1" name="Shape 2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7250" y="2448388"/>
            <a:ext cx="257175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1226725" y="3938800"/>
            <a:ext cx="718200" cy="316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Arial"/>
                <a:ea typeface="Arial"/>
                <a:cs typeface="Arial"/>
                <a:sym typeface="Arial"/>
              </a:rPr>
              <a:t>5.  각 화면 상세기능 소개 - </a:t>
            </a:r>
            <a:r>
              <a:rPr lang="ko" b="1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2800" b="0" i="0" u="none" strike="noStrike" cap="none"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6" name="Shape 216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Shape 217"/>
          <p:cNvSpPr txBox="1"/>
          <p:nvPr/>
        </p:nvSpPr>
        <p:spPr>
          <a:xfrm>
            <a:off x="5205125" y="2109100"/>
            <a:ext cx="29760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80000"/>
                </a:solidFill>
              </a:rPr>
              <a:t>아이디/비밀번호 미입력 시 알림창 호출</a:t>
            </a:r>
            <a:endParaRPr sz="1200" b="1">
              <a:solidFill>
                <a:srgbClr val="980000"/>
              </a:solidFill>
            </a:endParaRPr>
          </a:p>
        </p:txBody>
      </p:sp>
      <p:cxnSp>
        <p:nvCxnSpPr>
          <p:cNvPr id="218" name="Shape 218"/>
          <p:cNvCxnSpPr>
            <a:stCxn id="212" idx="2"/>
            <a:endCxn id="211" idx="2"/>
          </p:cNvCxnSpPr>
          <p:nvPr/>
        </p:nvCxnSpPr>
        <p:spPr>
          <a:xfrm rot="-5400000">
            <a:off x="3812125" y="1374700"/>
            <a:ext cx="654600" cy="5107200"/>
          </a:xfrm>
          <a:prstGeom prst="bentConnector3">
            <a:avLst>
              <a:gd name="adj1" fmla="val -3637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700" y="1254625"/>
            <a:ext cx="2962400" cy="29774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4625" y="2406100"/>
            <a:ext cx="2896675" cy="1826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25" name="Shape 225"/>
          <p:cNvCxnSpPr/>
          <p:nvPr/>
        </p:nvCxnSpPr>
        <p:spPr>
          <a:xfrm>
            <a:off x="3655100" y="3596700"/>
            <a:ext cx="18924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1200" y="152800"/>
            <a:ext cx="87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Arial"/>
                <a:ea typeface="Arial"/>
                <a:cs typeface="Arial"/>
                <a:sym typeface="Arial"/>
              </a:rPr>
              <a:t>5.  각 화면 상세기능 소개 - </a:t>
            </a:r>
            <a:r>
              <a:rPr lang="ko" b="1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2800" b="0" i="0" u="none" strike="noStrike" cap="none"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15300" y="0"/>
            <a:ext cx="9174600" cy="11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9" name="Shape 229"/>
          <p:cNvCxnSpPr/>
          <p:nvPr/>
        </p:nvCxnSpPr>
        <p:spPr>
          <a:xfrm>
            <a:off x="0" y="761600"/>
            <a:ext cx="916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5510900" y="2028025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80000"/>
                </a:solidFill>
              </a:rPr>
              <a:t>&lt;로그인 성공&gt;</a:t>
            </a:r>
            <a:endParaRPr sz="1200" b="1">
              <a:solidFill>
                <a:srgbClr val="98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1350</Words>
  <Application>Microsoft Office PowerPoint</Application>
  <PresentationFormat>화면 슬라이드 쇼(16:9)</PresentationFormat>
  <Paragraphs>371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HY견고딕</vt:lpstr>
      <vt:lpstr>Proxima Nova</vt:lpstr>
      <vt:lpstr>Arial</vt:lpstr>
      <vt:lpstr>Playfair Display</vt:lpstr>
      <vt:lpstr>Spearmint</vt:lpstr>
      <vt:lpstr>PC방 관리 프로그램</vt:lpstr>
      <vt:lpstr>CONTENTS</vt:lpstr>
      <vt:lpstr>1-1. PC방 관리 프로그램 필수 기능 </vt:lpstr>
      <vt:lpstr>2.  개발개요 - 순서도</vt:lpstr>
      <vt:lpstr>3.  메인화면 구성</vt:lpstr>
      <vt:lpstr>3.  메인화면 구성</vt:lpstr>
      <vt:lpstr>4.  데이터베이스 구성</vt:lpstr>
      <vt:lpstr>5.  각 화면 상세기능 소개 - 로그인</vt:lpstr>
      <vt:lpstr>5.  각 화면 상세기능 소개 - 로그인</vt:lpstr>
      <vt:lpstr>5.  각 화면 상세기능 소개 - 로그인 (ID/PW 찾기)</vt:lpstr>
      <vt:lpstr>5.  각 화면 상세기능 소개 - 로그인 (ID 찾기)</vt:lpstr>
      <vt:lpstr>5.  각 화면 상세기능 소개 - 로그인 (PW 찾기)</vt:lpstr>
      <vt:lpstr>5.  각 화면 상세기능 소개 - 로그인 (회원 가입)</vt:lpstr>
      <vt:lpstr>5.  각 화면 상세기능 소개 - 로그인 (회원 가입)</vt:lpstr>
      <vt:lpstr>5.  각 화면 상세기능 소개 - 사용자 화면</vt:lpstr>
      <vt:lpstr>5.  각 화면 상세기능 소개 - 사용자 화면 (상품주문창)</vt:lpstr>
      <vt:lpstr>5.  각 화면 상세기능 소개 - 사용자 화면 (자리이동)</vt:lpstr>
      <vt:lpstr>5.  각 화면 상세기능 소개 - 사용자 화면 (회원정보)</vt:lpstr>
      <vt:lpstr>4.  각 화면 상세기능 소개 - 회원 정보</vt:lpstr>
      <vt:lpstr>5.  각 화면 상세기능 소개 - 관리자 화면</vt:lpstr>
      <vt:lpstr>5.  각 화면 상세기능 소개 - 관리자 화면 (메뉴)</vt:lpstr>
      <vt:lpstr>5.  각 화면 상세기능 소개 - 관리자 화면 (메뉴)</vt:lpstr>
      <vt:lpstr>5.  각 화면 상세기능 소개 - 관리자 화면 (메뉴)</vt:lpstr>
      <vt:lpstr>5.  각 화면 상세기능 소개 - 관리자 화면 (메뉴)</vt:lpstr>
      <vt:lpstr>5.  각 화면 상세기능 소개 - 관리자 화면 (메뉴)</vt:lpstr>
      <vt:lpstr>5.  각 화면 상세기능 소개 - 관리자 화면 (메뉴)</vt:lpstr>
      <vt:lpstr>5.  각 화면 상세기능 소개 - 관리자 화면 (좌석)</vt:lpstr>
      <vt:lpstr>5.  각 화면 상세기능 소개 - 관리자 화면 (사용률)</vt:lpstr>
      <vt:lpstr>6. 시연</vt:lpstr>
      <vt:lpstr>7.  문제점</vt:lpstr>
      <vt:lpstr>8.  추후 추가할 내용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PC방 관리 프로그램</dc:title>
  <cp:lastModifiedBy>youlim cho</cp:lastModifiedBy>
  <cp:revision>2</cp:revision>
  <dcterms:modified xsi:type="dcterms:W3CDTF">2018-06-05T04:50:21Z</dcterms:modified>
</cp:coreProperties>
</file>