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11430000" cx="20317950"/>
  <p:notesSz cx="11430000" cy="203179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image" Target="../media/image2.png"/><Relationship Id="rId7" Type="http://schemas.openxmlformats.org/officeDocument/2006/relationships/image" Target="../media/image26.png"/><Relationship Id="rId8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Relationship Id="rId7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2.png"/><Relationship Id="rId8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36.png"/><Relationship Id="rId7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344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20317968" cy="1143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" name="Google Shape;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444456" y="520700"/>
            <a:ext cx="3809619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팀스파르타주식회사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내일배움캠프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066693" y="4038600"/>
            <a:ext cx="16063893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/>
              <a:t>코스피 3000 가즈아! </a:t>
            </a:r>
            <a:endParaRPr b="0" i="0" sz="9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066705" y="5499100"/>
            <a:ext cx="96753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sz="4800"/>
              <a:t>LLM,RAG 활용 AI 챗봇 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3092391" y="5715000"/>
            <a:ext cx="6374762" cy="20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3092391" y="5715000"/>
            <a:ext cx="309849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2990801" y="5715000"/>
            <a:ext cx="33018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4800">
                <a:solidFill>
                  <a:srgbClr val="FFFFFF"/>
                </a:solidFill>
              </a:rPr>
              <a:t>2</a:t>
            </a: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6292600" y="5803950"/>
            <a:ext cx="4444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고양이 없는 팀 </a:t>
            </a:r>
            <a:r>
              <a:rPr lang="en-US" sz="2200">
                <a:solidFill>
                  <a:schemeClr val="dk1"/>
                </a:solidFill>
              </a:rPr>
              <a:t>한명빼고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3054300" y="6642100"/>
            <a:ext cx="6692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/>
              <a:t>오하림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/>
              <a:t>오태우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/>
              <a:t>강의찬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/>
              <a:t>유민석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/>
              <a:t>정윤진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3105089" y="7239000"/>
            <a:ext cx="1993701" cy="5461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3028897" y="7239000"/>
            <a:ext cx="21462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튜터 </a:t>
            </a:r>
            <a:r>
              <a:rPr lang="en-US" sz="3600">
                <a:solidFill>
                  <a:srgbClr val="FFFFFF"/>
                </a:solidFill>
              </a:rPr>
              <a:t>어제연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066693" y="3505200"/>
            <a:ext cx="15792987" cy="618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E8344E"/>
                </a:solidFill>
              </a:rPr>
              <a:t>실시간 주식정보 챗봇</a:t>
            </a:r>
            <a:endParaRPr sz="3200">
              <a:solidFill>
                <a:srgbClr val="E834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E8344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E8344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58" name="Google Shape;2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2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(3) 트러블슈팅, 유저테스트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62" name="Google Shape;2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2"/>
          <p:cNvSpPr/>
          <p:nvPr/>
        </p:nvSpPr>
        <p:spPr>
          <a:xfrm>
            <a:off x="1053995" y="2349500"/>
            <a:ext cx="584142" cy="5842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264" name="Google Shape;26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5328" y="2480053"/>
            <a:ext cx="228852" cy="3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2"/>
          <p:cNvSpPr/>
          <p:nvPr/>
        </p:nvSpPr>
        <p:spPr>
          <a:xfrm>
            <a:off x="1904810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과정에서의 피드백 내용과 그것을 적용(보완 등)한 내용이 포함되도록 작성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1904810" y="3009900"/>
            <a:ext cx="17181382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트러블 슈팅, 개발환경 등 / 아래는 예시를 위한 이미지로, 내용에 대한 상세 설명을 작성해주셔야 합니다.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67" name="Google Shape;26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89151" y="3721100"/>
            <a:ext cx="6412859" cy="688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8" name="Google Shape;268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2759" y="3721100"/>
            <a:ext cx="6654135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74" name="Google Shape;2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3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2412759" y="914400"/>
            <a:ext cx="1677502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(4) 발표영상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78" name="Google Shape;2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/>
          <p:nvPr/>
        </p:nvSpPr>
        <p:spPr>
          <a:xfrm>
            <a:off x="1155584" y="2349500"/>
            <a:ext cx="584142" cy="5842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280" name="Google Shape;28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0635" y="2479694"/>
            <a:ext cx="257797" cy="30582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/>
          <p:nvPr/>
        </p:nvSpPr>
        <p:spPr>
          <a:xfrm>
            <a:off x="2006399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2006399" y="3009900"/>
            <a:ext cx="17181382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2006400" y="2479700"/>
            <a:ext cx="183048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기능 소개 영상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5-10분 내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(100MB 이하), </a:t>
            </a:r>
            <a:r>
              <a:rPr b="0" i="0" lang="en-US" sz="3200" u="none" cap="none" strike="noStrik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기능별 소개 음성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포함해주세요!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89" name="Google Shape;2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93" name="Google Shape;2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/>
          <p:nvPr/>
        </p:nvSpPr>
        <p:spPr>
          <a:xfrm>
            <a:off x="1079392" y="2260600"/>
            <a:ext cx="1809569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 결과물에 대한 프로젝트 기획 의도와의 부합 정도 및 실무 활용 가능 정도, 달성도, 완성도 등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개개인 별로 자체적인 평가 의견과 느낀 점을 작성해주세요.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1130187" y="3606800"/>
            <a:ext cx="8444655" cy="2578100"/>
          </a:xfrm>
          <a:prstGeom prst="roundRect">
            <a:avLst>
              <a:gd fmla="val 1489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10666933" y="3606800"/>
            <a:ext cx="8444655" cy="2578100"/>
          </a:xfrm>
          <a:prstGeom prst="roundRect">
            <a:avLst>
              <a:gd fmla="val 1489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1130187" y="6718300"/>
            <a:ext cx="8444655" cy="2578100"/>
          </a:xfrm>
          <a:prstGeom prst="roundRect">
            <a:avLst>
              <a:gd fmla="val 1489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10666933" y="6718300"/>
            <a:ext cx="8444655" cy="2578100"/>
          </a:xfrm>
          <a:prstGeom prst="roundRect">
            <a:avLst>
              <a:gd fmla="val 1489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1070926" y="3547533"/>
            <a:ext cx="8563177" cy="2696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사전 기획의 관점에서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프로젝트 결과물에 대한 완성도 평가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(10점 만점)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10607672" y="6659033"/>
            <a:ext cx="8563177" cy="2696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결과물의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추후 개선점이나 보완할 점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등 내용정리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1070926" y="6646333"/>
            <a:ext cx="8563177" cy="2696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프로젝트를 수행하면서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느낀 점이나 경험한 성과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(경력 계획 등과 연관)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4"/>
          <p:cNvSpPr/>
          <p:nvPr/>
        </p:nvSpPr>
        <p:spPr>
          <a:xfrm>
            <a:off x="10623193" y="3550356"/>
            <a:ext cx="8557533" cy="2690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또는 우리 팀이 </a:t>
            </a:r>
            <a:r>
              <a:rPr b="0" i="0" lang="en-US" sz="2800" u="none" cap="none" strike="noStrik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잘한 부분과 아쉬운 점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ex) 랜더링 속도 측정 결과, OO%로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결과도 향상을 위해 추후 개선 필요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1612739" y="3606800"/>
            <a:ext cx="736526" cy="7366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1545012" y="3539067"/>
            <a:ext cx="871979" cy="872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11162184" y="3606800"/>
            <a:ext cx="736526" cy="7366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11094457" y="3539067"/>
            <a:ext cx="871979" cy="872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11162184" y="6705600"/>
            <a:ext cx="736526" cy="7366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11094457" y="6637867"/>
            <a:ext cx="871979" cy="872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1612739" y="6705600"/>
            <a:ext cx="736526" cy="7366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1545012" y="6637867"/>
            <a:ext cx="871979" cy="872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16" name="Google Shape;3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5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5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 (1) 프로젝트 결과물에 대한 완성도 평가 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20" name="Google Shape;3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5"/>
          <p:cNvSpPr/>
          <p:nvPr/>
        </p:nvSpPr>
        <p:spPr>
          <a:xfrm>
            <a:off x="1079392" y="23241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▶ 개개인 별로 자체적인 평가 의견과 느낀 점을 작성해주세요.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22" name="Google Shape;32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5584" y="34925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3" name="Google Shape;32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5584" y="44196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4" name="Google Shape;32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5584" y="52959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5" name="Google Shape;32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5584" y="61976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6" name="Google Shape;32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5584" y="8229413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7" name="Google Shape;32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7496" y="9207125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8" name="Google Shape;32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57225" y="3517900"/>
            <a:ext cx="12699" cy="572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9" name="Google Shape;329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49376" y="3534079"/>
            <a:ext cx="12699" cy="571114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5"/>
          <p:cNvSpPr/>
          <p:nvPr/>
        </p:nvSpPr>
        <p:spPr>
          <a:xfrm>
            <a:off x="1104790" y="3479800"/>
            <a:ext cx="260324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1104790" y="4406900"/>
            <a:ext cx="260324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오하림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5"/>
          <p:cNvSpPr/>
          <p:nvPr/>
        </p:nvSpPr>
        <p:spPr>
          <a:xfrm>
            <a:off x="7200180" y="44323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7200180" y="52832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7200180" y="6197600"/>
            <a:ext cx="11822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7187572" y="8245288"/>
            <a:ext cx="11822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5"/>
          <p:cNvSpPr/>
          <p:nvPr/>
        </p:nvSpPr>
        <p:spPr>
          <a:xfrm>
            <a:off x="3606439" y="44069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5"/>
          <p:cNvSpPr/>
          <p:nvPr/>
        </p:nvSpPr>
        <p:spPr>
          <a:xfrm>
            <a:off x="3606439" y="52705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3606439" y="6146800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3708014" y="8261100"/>
            <a:ext cx="2793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5"/>
          <p:cNvSpPr/>
          <p:nvPr/>
        </p:nvSpPr>
        <p:spPr>
          <a:xfrm>
            <a:off x="1104790" y="52578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오태우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1066828" y="6235750"/>
            <a:ext cx="260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강의찬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5"/>
          <p:cNvSpPr/>
          <p:nvPr/>
        </p:nvSpPr>
        <p:spPr>
          <a:xfrm>
            <a:off x="1066815" y="7232513"/>
            <a:ext cx="260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유민석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5"/>
          <p:cNvSpPr/>
          <p:nvPr/>
        </p:nvSpPr>
        <p:spPr>
          <a:xfrm>
            <a:off x="6298570" y="3479800"/>
            <a:ext cx="12927307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평가 점수 사유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3606439" y="34925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평가 점수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58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(10점 만점)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45" name="Google Shape;34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9234" y="7238913"/>
            <a:ext cx="18019498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5"/>
          <p:cNvSpPr/>
          <p:nvPr/>
        </p:nvSpPr>
        <p:spPr>
          <a:xfrm>
            <a:off x="1066828" y="8229425"/>
            <a:ext cx="260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정윤진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3606489" y="7257938"/>
            <a:ext cx="2793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7180872" y="7277025"/>
            <a:ext cx="11822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54" name="Google Shape;3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6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6"/>
          <p:cNvSpPr/>
          <p:nvPr/>
        </p:nvSpPr>
        <p:spPr>
          <a:xfrm>
            <a:off x="2412759" y="927100"/>
            <a:ext cx="16838516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(2) 개인 또는 우리 팀이 잘 한 부분과 아쉬운 점, (3) 느낀점, 성과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58" name="Google Shape;3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6"/>
          <p:cNvSpPr/>
          <p:nvPr/>
        </p:nvSpPr>
        <p:spPr>
          <a:xfrm>
            <a:off x="1079392" y="23241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▶ 개개인 별로 자체적인 평가 의견과 느낀 점을 작성해주세요.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6"/>
          <p:cNvSpPr/>
          <p:nvPr/>
        </p:nvSpPr>
        <p:spPr>
          <a:xfrm rot="-5400000">
            <a:off x="5979662" y="6049192"/>
            <a:ext cx="2668200" cy="4821600"/>
          </a:xfrm>
          <a:prstGeom prst="roundRect">
            <a:avLst>
              <a:gd fmla="val 9596" name="adj"/>
            </a:avLst>
          </a:prstGeom>
          <a:solidFill>
            <a:srgbClr val="FFD0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6"/>
          <p:cNvSpPr/>
          <p:nvPr/>
        </p:nvSpPr>
        <p:spPr>
          <a:xfrm rot="-5400000">
            <a:off x="3431187" y="7521522"/>
            <a:ext cx="1876800" cy="1877100"/>
          </a:xfrm>
          <a:prstGeom prst="roundRect">
            <a:avLst>
              <a:gd fmla="val 85745" name="adj"/>
            </a:avLst>
          </a:prstGeom>
          <a:solidFill>
            <a:srgbClr val="F6F9FA"/>
          </a:solidFill>
          <a:ln>
            <a:noFill/>
          </a:ln>
          <a:effectLst>
            <a:outerShdw blurRad="322580" rotWithShape="0" algn="bl" dir="16200000" dist="50800">
              <a:srgbClr val="E8344E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62" name="Google Shape;36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1684" y="7772776"/>
            <a:ext cx="329057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6"/>
          <p:cNvSpPr/>
          <p:nvPr/>
        </p:nvSpPr>
        <p:spPr>
          <a:xfrm rot="-5400000">
            <a:off x="2156112" y="2022092"/>
            <a:ext cx="2668200" cy="4821600"/>
          </a:xfrm>
          <a:prstGeom prst="roundRect">
            <a:avLst>
              <a:gd fmla="val 9596" name="adj"/>
            </a:avLst>
          </a:prstGeom>
          <a:solidFill>
            <a:srgbClr val="FFD0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6"/>
          <p:cNvSpPr/>
          <p:nvPr/>
        </p:nvSpPr>
        <p:spPr>
          <a:xfrm rot="-5400000">
            <a:off x="4961045" y="3492463"/>
            <a:ext cx="1876800" cy="1877100"/>
          </a:xfrm>
          <a:prstGeom prst="roundRect">
            <a:avLst>
              <a:gd fmla="val 85745" name="adj"/>
            </a:avLst>
          </a:prstGeom>
          <a:solidFill>
            <a:srgbClr val="F6F9FA"/>
          </a:solidFill>
          <a:ln>
            <a:noFill/>
          </a:ln>
          <a:effectLst>
            <a:outerShdw blurRad="322580" rotWithShape="0" algn="bl" dir="16200000" dist="50800">
              <a:srgbClr val="E8344E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65" name="Google Shape;36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41831" y="3749374"/>
            <a:ext cx="329057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6"/>
          <p:cNvSpPr/>
          <p:nvPr/>
        </p:nvSpPr>
        <p:spPr>
          <a:xfrm rot="-5400000">
            <a:off x="8795233" y="2027792"/>
            <a:ext cx="2668200" cy="4821600"/>
          </a:xfrm>
          <a:prstGeom prst="roundRect">
            <a:avLst>
              <a:gd fmla="val 9596" name="adj"/>
            </a:avLst>
          </a:prstGeom>
          <a:solidFill>
            <a:srgbClr val="FFD0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6"/>
          <p:cNvSpPr/>
          <p:nvPr/>
        </p:nvSpPr>
        <p:spPr>
          <a:xfrm rot="-5400000">
            <a:off x="11600163" y="3498163"/>
            <a:ext cx="1876800" cy="1877100"/>
          </a:xfrm>
          <a:prstGeom prst="roundRect">
            <a:avLst>
              <a:gd fmla="val 85745" name="adj"/>
            </a:avLst>
          </a:prstGeom>
          <a:solidFill>
            <a:srgbClr val="F6F9FA"/>
          </a:solidFill>
          <a:ln>
            <a:noFill/>
          </a:ln>
          <a:effectLst>
            <a:outerShdw blurRad="322580" rotWithShape="0" algn="bl" dir="16200000" dist="50800">
              <a:srgbClr val="E8344E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68" name="Google Shape;36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65573" y="3755074"/>
            <a:ext cx="329060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6"/>
          <p:cNvSpPr/>
          <p:nvPr/>
        </p:nvSpPr>
        <p:spPr>
          <a:xfrm rot="-5400000">
            <a:off x="12536272" y="6049192"/>
            <a:ext cx="2668200" cy="4821600"/>
          </a:xfrm>
          <a:prstGeom prst="roundRect">
            <a:avLst>
              <a:gd fmla="val 9596" name="adj"/>
            </a:avLst>
          </a:prstGeom>
          <a:solidFill>
            <a:srgbClr val="FFD0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6"/>
          <p:cNvSpPr/>
          <p:nvPr/>
        </p:nvSpPr>
        <p:spPr>
          <a:xfrm rot="-5400000">
            <a:off x="9987797" y="7521522"/>
            <a:ext cx="1876800" cy="1877100"/>
          </a:xfrm>
          <a:prstGeom prst="roundRect">
            <a:avLst>
              <a:gd fmla="val 85745" name="adj"/>
            </a:avLst>
          </a:prstGeom>
          <a:solidFill>
            <a:srgbClr val="F6F9FA"/>
          </a:solidFill>
          <a:ln>
            <a:noFill/>
          </a:ln>
          <a:effectLst>
            <a:outerShdw blurRad="322580" rotWithShape="0" algn="bl" dir="16200000" dist="50800">
              <a:srgbClr val="E8344E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71" name="Google Shape;37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87644" y="7773976"/>
            <a:ext cx="329060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6"/>
          <p:cNvSpPr/>
          <p:nvPr/>
        </p:nvSpPr>
        <p:spPr>
          <a:xfrm>
            <a:off x="3357947" y="7959792"/>
            <a:ext cx="20148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오하림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6"/>
          <p:cNvSpPr/>
          <p:nvPr/>
        </p:nvSpPr>
        <p:spPr>
          <a:xfrm>
            <a:off x="4893261" y="3945392"/>
            <a:ext cx="20148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오태우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11536858" y="3951092"/>
            <a:ext cx="20148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유민석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6"/>
          <p:cNvSpPr/>
          <p:nvPr/>
        </p:nvSpPr>
        <p:spPr>
          <a:xfrm>
            <a:off x="9914557" y="7959792"/>
            <a:ext cx="20148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강의찬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6"/>
          <p:cNvSpPr/>
          <p:nvPr/>
        </p:nvSpPr>
        <p:spPr>
          <a:xfrm>
            <a:off x="5725278" y="7521636"/>
            <a:ext cx="3436200" cy="18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초기 결과물을 빨리 만들고 업데이트 하는 방법으로 프로젝트를 진행하면 더 효율적으로 개발했을것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6"/>
          <p:cNvSpPr/>
          <p:nvPr/>
        </p:nvSpPr>
        <p:spPr>
          <a:xfrm rot="-5400000">
            <a:off x="14842583" y="2066542"/>
            <a:ext cx="2668200" cy="4821600"/>
          </a:xfrm>
          <a:prstGeom prst="roundRect">
            <a:avLst>
              <a:gd fmla="val 9596" name="adj"/>
            </a:avLst>
          </a:prstGeom>
          <a:solidFill>
            <a:srgbClr val="FFD0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 rot="-5400000">
            <a:off x="17647513" y="3536913"/>
            <a:ext cx="1876800" cy="1877100"/>
          </a:xfrm>
          <a:prstGeom prst="roundRect">
            <a:avLst>
              <a:gd fmla="val 85745" name="adj"/>
            </a:avLst>
          </a:prstGeom>
          <a:solidFill>
            <a:srgbClr val="F6F9FA"/>
          </a:solidFill>
          <a:ln>
            <a:noFill/>
          </a:ln>
          <a:effectLst>
            <a:outerShdw blurRad="322580" rotWithShape="0" algn="bl" dir="16200000" dist="50800">
              <a:srgbClr val="E8344E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79" name="Google Shape;37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187498" y="3789374"/>
            <a:ext cx="329060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6"/>
          <p:cNvSpPr/>
          <p:nvPr/>
        </p:nvSpPr>
        <p:spPr>
          <a:xfrm>
            <a:off x="17584208" y="3989842"/>
            <a:ext cx="20148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정윤진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86" name="Google Shape;3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7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7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7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 (4) 프로젝트 개선점 / 보완할 점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90" name="Google Shape;3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91" name="Google Shape;39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5584" y="3441700"/>
            <a:ext cx="18011132" cy="4906393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7"/>
          <p:cNvSpPr/>
          <p:nvPr/>
        </p:nvSpPr>
        <p:spPr>
          <a:xfrm>
            <a:off x="1079392" y="2260600"/>
            <a:ext cx="1809569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 개선점 및 보완할 점을 구체적으로 작성해주세요!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최종프로젝트라면, 반영하지 못한 유저테스트 피드백 등을 정리해보아도 좋습니다.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98" name="Google Shape;3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8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8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Check!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02" name="Google Shape;4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8"/>
          <p:cNvSpPr/>
          <p:nvPr/>
        </p:nvSpPr>
        <p:spPr>
          <a:xfrm>
            <a:off x="2069893" y="2599267"/>
            <a:ext cx="7602306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이렇게 작성해주세요.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8"/>
          <p:cNvSpPr/>
          <p:nvPr/>
        </p:nvSpPr>
        <p:spPr>
          <a:xfrm>
            <a:off x="2019098" y="6345767"/>
            <a:ext cx="7475319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이건 꼭 신경써주세요.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8"/>
          <p:cNvSpPr/>
          <p:nvPr/>
        </p:nvSpPr>
        <p:spPr>
          <a:xfrm>
            <a:off x="1993701" y="7099300"/>
            <a:ext cx="17215245" cy="2789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제공해드린 작성 가이드라인 목차 및 내용을 임의로 삭제하시면 안됩니다.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행정적으로 증빙을 위해 직업능력심사평가원으로 제출될 예정이니, 모든 항목을 꼭 작성해주세요!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개인프로젝트를 진행하는 경우에도 위의 모든 항목을 개별 작성 후 제출해주셔야 합니다.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8"/>
          <p:cNvSpPr/>
          <p:nvPr/>
        </p:nvSpPr>
        <p:spPr>
          <a:xfrm>
            <a:off x="2069893" y="3429000"/>
            <a:ext cx="17139053" cy="1430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위에 안내드린 모든 내용이 결과보고서PPT에 작성되어야 합니다.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최대한 자세히 작성해주세요. 추후 포트폴리오 및 이력서를 작성할 때 큰 도움이 됩니다.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07" name="Google Shape;40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5584" y="2514600"/>
            <a:ext cx="761924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08" name="Google Shape;40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5584" y="6337300"/>
            <a:ext cx="761924" cy="766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1307969" y="1155700"/>
            <a:ext cx="4076292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9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9168483" y="2794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9066893" y="2794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0489151" y="2692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9168483" y="41783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9066893" y="41783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0489151" y="40767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9168483" y="55626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9066893" y="55626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10489151" y="54610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9168483" y="69469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9066893" y="69469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489151" y="68453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9168483" y="83312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9066893" y="83312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0489151" y="82296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56" name="Google Shape;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60" name="Google Shape;6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5"/>
          <p:cNvSpPr/>
          <p:nvPr/>
        </p:nvSpPr>
        <p:spPr>
          <a:xfrm>
            <a:off x="1320668" y="2641600"/>
            <a:ext cx="584142" cy="5842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62" name="Google Shape;6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9143" y="2771955"/>
            <a:ext cx="183474" cy="3010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/>
          <p:nvPr/>
        </p:nvSpPr>
        <p:spPr>
          <a:xfrm>
            <a:off x="2171483" y="25484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프로젝트 주제,</a:t>
            </a:r>
            <a:r>
              <a:rPr lang="en-US" sz="3200"/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선정 배경</a:t>
            </a:r>
            <a:r>
              <a:rPr lang="en-US" sz="3200"/>
              <a:t> 및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기획의도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171468" y="3302000"/>
            <a:ext cx="144282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주제: 주식정보 챗봇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선정 배경 및 기획 의도: 실시간 주식 관련 정보를 알려주는 것이 주주들에게 이롭다 생각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1320668" y="4622800"/>
            <a:ext cx="584142" cy="5842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66" name="Google Shape;6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95443" y="47533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/>
          <p:nvPr/>
        </p:nvSpPr>
        <p:spPr>
          <a:xfrm>
            <a:off x="2171483" y="45296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내용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2171483" y="5283200"/>
            <a:ext cx="7619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네이버 뉴스 데이터를 크롤링해 rag 챗봇을 </a:t>
            </a:r>
            <a:r>
              <a:rPr lang="en-US" sz="2400">
                <a:solidFill>
                  <a:schemeClr val="dk1"/>
                </a:solidFill>
              </a:rPr>
              <a:t>Streamlit에 </a:t>
            </a:r>
            <a:r>
              <a:rPr lang="en-US" sz="2400"/>
              <a:t>구현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320668" y="6057900"/>
            <a:ext cx="584142" cy="5842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70" name="Google Shape;7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92002" y="6188453"/>
            <a:ext cx="228850" cy="3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"/>
          <p:cNvSpPr/>
          <p:nvPr/>
        </p:nvSpPr>
        <p:spPr>
          <a:xfrm>
            <a:off x="2171483" y="59647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 장비 및 재료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2171483" y="7975500"/>
            <a:ext cx="7619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챗봇 구현팀, </a:t>
            </a:r>
            <a:r>
              <a:rPr lang="en-US" sz="2400">
                <a:solidFill>
                  <a:schemeClr val="dk1"/>
                </a:solidFill>
              </a:rPr>
              <a:t>Streamlit 페이지 구성팀, 데이터 크롤링 팀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1320668" y="7391400"/>
            <a:ext cx="584142" cy="5842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74" name="Google Shape;7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75719" y="7521594"/>
            <a:ext cx="257800" cy="30582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/>
          <p:nvPr/>
        </p:nvSpPr>
        <p:spPr>
          <a:xfrm>
            <a:off x="2171483" y="72982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구조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1312556" y="8874150"/>
            <a:ext cx="584100" cy="5841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77" name="Google Shape;7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85018" y="9020963"/>
            <a:ext cx="226457" cy="29799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"/>
          <p:cNvSpPr/>
          <p:nvPr/>
        </p:nvSpPr>
        <p:spPr>
          <a:xfrm>
            <a:off x="2171483" y="8797430"/>
            <a:ext cx="7653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 방안 및 기대 효과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2188408" y="9588500"/>
            <a:ext cx="76191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개인 주식 투자자에게 실시간 주식뉴스 정보를 제공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2171558" y="6709825"/>
            <a:ext cx="7619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Streamlit, LangChain, 네이버 뉴스 데이터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6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90" name="Google Shape;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1" name="Google Shape;9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091" y="37592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2" name="Google Shape;9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091" y="46863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3" name="Google Shape;9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55626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4" name="Google Shape;9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64643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5" name="Google Shape;9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73660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6" name="Google Shape;9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82677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7" name="Google Shape;9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091" y="9093200"/>
            <a:ext cx="18019498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/>
          <p:nvPr/>
        </p:nvSpPr>
        <p:spPr>
          <a:xfrm>
            <a:off x="1079392" y="2209800"/>
            <a:ext cx="18095690" cy="1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99" name="Google Shape;9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14389" y="3797300"/>
            <a:ext cx="12699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0" name="Google Shape;10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06519" y="3797300"/>
            <a:ext cx="12699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6"/>
          <p:cNvSpPr/>
          <p:nvPr/>
        </p:nvSpPr>
        <p:spPr>
          <a:xfrm>
            <a:off x="1041296" y="3746500"/>
            <a:ext cx="3123888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1041296" y="4673600"/>
            <a:ext cx="3123888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오하림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7136686" y="46990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대화 데이터 저장, 백터 데이터 저장소 구현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136686" y="55499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음성 인식 챗봇 구현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7136686" y="64643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S</a:t>
            </a:r>
            <a:r>
              <a:rPr lang="en-US" sz="2400"/>
              <a:t>t</a:t>
            </a:r>
            <a:r>
              <a:rPr lang="en-US" sz="2400"/>
              <a:t>reamlit 페이지 구현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098590" y="73533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챗봇 rag 구현, </a:t>
            </a:r>
            <a:r>
              <a:rPr lang="en-US" sz="2400">
                <a:solidFill>
                  <a:schemeClr val="dk1"/>
                </a:solidFill>
              </a:rPr>
              <a:t>Streamlit</a:t>
            </a:r>
            <a:r>
              <a:rPr lang="en-US" sz="2400"/>
              <a:t>과 연결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7136686" y="82423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크롤링 데이터 수집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4063594" y="46863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팀장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4063594" y="55499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4063594" y="6426200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4063594" y="73406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4063594" y="82169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팀원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1041296" y="5524500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오태우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1041296" y="6426200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강의찬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1041296" y="7327900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유민석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1041296" y="8229600"/>
            <a:ext cx="3123888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정윤진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6755724" y="3746500"/>
            <a:ext cx="1240665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담당 업무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4063594" y="37465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/>
          <p:nvPr/>
        </p:nvSpPr>
        <p:spPr>
          <a:xfrm>
            <a:off x="1079400" y="2260600"/>
            <a:ext cx="180957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30" name="Google Shape;13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091" y="40005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1" name="Google Shape;13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091" y="49276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2" name="Google Shape;13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57023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3" name="Google Shape;13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64262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4" name="Google Shape;13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71374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5" name="Google Shape;13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78359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6" name="Google Shape;13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86106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7" name="Google Shape;13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091" y="93345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8" name="Google Shape;13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14389" y="4038600"/>
            <a:ext cx="12699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9" name="Google Shape;13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759124" y="4038600"/>
            <a:ext cx="12699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40" name="Google Shape;14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06519" y="4038600"/>
            <a:ext cx="12699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/>
          <p:nvPr/>
        </p:nvSpPr>
        <p:spPr>
          <a:xfrm>
            <a:off x="1041296" y="3987800"/>
            <a:ext cx="3123888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755724" y="3987800"/>
            <a:ext cx="905419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활동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4063594" y="39878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15708329" y="3975100"/>
            <a:ext cx="3454055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1041296" y="50038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사전 기획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4063594" y="50038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11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/>
              <a:t>22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/>
              <a:t>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)~</a:t>
            </a:r>
            <a:r>
              <a:rPr lang="en-US" sz="2400"/>
              <a:t>11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/>
              <a:t>25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/>
              <a:t>월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15708329" y="50038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아이디어 선정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15708329" y="57404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네이버 뉴스 데이터 기반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15708329" y="64516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15708329" y="78867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최적화, 오류수정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7009699" y="50038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기획 및 주제 선정, </a:t>
            </a:r>
            <a:r>
              <a:rPr lang="en-US" sz="2400"/>
              <a:t>SA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기획안 작성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6997000" y="57404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필요 데이터 및 수집 절차 정의, 외부 데이터 수집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6997000" y="64516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정제 및 정규화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7009699" y="71628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Rag 챗봇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설계, </a:t>
            </a:r>
            <a:r>
              <a:rPr lang="en-US" sz="2400">
                <a:solidFill>
                  <a:schemeClr val="dk1"/>
                </a:solidFill>
              </a:rPr>
              <a:t>S</a:t>
            </a:r>
            <a:r>
              <a:rPr lang="en-US" sz="2400">
                <a:solidFill>
                  <a:schemeClr val="dk1"/>
                </a:solidFill>
              </a:rPr>
              <a:t>treamlit 페이지 구현</a:t>
            </a:r>
            <a:r>
              <a:rPr lang="en-US" sz="2400"/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7009699" y="7899400"/>
            <a:ext cx="8673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AI 챗봇 </a:t>
            </a:r>
            <a:r>
              <a:rPr lang="en-US" sz="2400"/>
              <a:t>페이지 구현</a:t>
            </a:r>
            <a:endParaRPr sz="2400"/>
          </a:p>
        </p:txBody>
      </p:sp>
      <p:sp>
        <p:nvSpPr>
          <p:cNvPr id="156" name="Google Shape;156;p7"/>
          <p:cNvSpPr/>
          <p:nvPr/>
        </p:nvSpPr>
        <p:spPr>
          <a:xfrm>
            <a:off x="4063594" y="57404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11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/>
              <a:t>25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(월)</a:t>
            </a:r>
            <a:r>
              <a:rPr lang="en-US" sz="2400"/>
              <a:t>~11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/>
              <a:t>29(금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4063594" y="64516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 11/27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/>
              <a:t>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)~</a:t>
            </a:r>
            <a:r>
              <a:rPr lang="en-US" sz="2400"/>
              <a:t>12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/>
              <a:t>02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/>
              <a:t>월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4063594" y="71628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11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/>
              <a:t>26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/>
              <a:t>화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)~</a:t>
            </a:r>
            <a:r>
              <a:rPr lang="en-US" sz="2400"/>
              <a:t>12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lang="en-US" sz="2400"/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/>
              <a:t>화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4063594" y="78994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12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lang="en-US" sz="2400"/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/>
              <a:t>화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)~</a:t>
            </a:r>
            <a:r>
              <a:rPr lang="en-US" sz="2400"/>
              <a:t>12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lang="en-US" sz="2400"/>
              <a:t>4(수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4072059" y="8669867"/>
            <a:ext cx="2776789" cy="65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11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/>
              <a:t>22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/>
              <a:t>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)~</a:t>
            </a:r>
            <a:r>
              <a:rPr lang="en-US" sz="2000"/>
              <a:t>12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/>
              <a:t>4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/>
              <a:t>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</a:t>
            </a:r>
            <a:r>
              <a:rPr lang="en-US" sz="2000"/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1041296" y="57404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수집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1041296" y="64516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1041296" y="71628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1041296" y="78994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 구축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1041296" y="86614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개발 기간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75" name="Google Shape;1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/>
          <p:nvPr/>
        </p:nvSpPr>
        <p:spPr>
          <a:xfrm>
            <a:off x="1079392" y="2260600"/>
            <a:ext cx="18095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1053995" y="3365500"/>
            <a:ext cx="584100" cy="5841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178" name="Google Shape;17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2470" y="3495855"/>
            <a:ext cx="183474" cy="30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/>
          <p:nvPr/>
        </p:nvSpPr>
        <p:spPr>
          <a:xfrm>
            <a:off x="1828610" y="327236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기술적 의사결정</a:t>
            </a:r>
            <a:endParaRPr sz="3200"/>
          </a:p>
        </p:txBody>
      </p:sp>
      <p:sp>
        <p:nvSpPr>
          <p:cNvPr id="180" name="Google Shape;180;p8"/>
          <p:cNvSpPr/>
          <p:nvPr/>
        </p:nvSpPr>
        <p:spPr>
          <a:xfrm>
            <a:off x="1081545" y="4701125"/>
            <a:ext cx="584100" cy="5841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181" name="Google Shape;18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6320" y="4831678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/>
          <p:nvPr/>
        </p:nvSpPr>
        <p:spPr>
          <a:xfrm>
            <a:off x="1853998" y="462056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개발 프로세스</a:t>
            </a:r>
            <a:endParaRPr sz="3200"/>
          </a:p>
        </p:txBody>
      </p:sp>
      <p:sp>
        <p:nvSpPr>
          <p:cNvPr id="183" name="Google Shape;183;p8"/>
          <p:cNvSpPr/>
          <p:nvPr/>
        </p:nvSpPr>
        <p:spPr>
          <a:xfrm>
            <a:off x="1081567" y="6050350"/>
            <a:ext cx="584100" cy="5841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184" name="Google Shape;18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2901" y="6180903"/>
            <a:ext cx="228850" cy="3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/>
          <p:nvPr/>
        </p:nvSpPr>
        <p:spPr>
          <a:xfrm>
            <a:off x="1856182" y="595721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피드백</a:t>
            </a:r>
            <a:r>
              <a:rPr lang="en-US" sz="3200"/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트러블슈팅, 유저테스트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보완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1932382" y="6710750"/>
            <a:ext cx="7619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081570" y="7358200"/>
            <a:ext cx="584100" cy="5841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188" name="Google Shape;188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36621" y="7488394"/>
            <a:ext cx="257800" cy="30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8"/>
          <p:cNvSpPr/>
          <p:nvPr/>
        </p:nvSpPr>
        <p:spPr>
          <a:xfrm>
            <a:off x="1856185" y="726506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결과물</a:t>
            </a:r>
            <a:r>
              <a:rPr lang="en-US" sz="3200"/>
              <a:t> 시연 영상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1932385" y="8094800"/>
            <a:ext cx="17181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96" name="Google Shape;1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9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</a:t>
            </a:r>
            <a:r>
              <a:rPr lang="en-US" sz="4800"/>
              <a:t>- (1)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기술적 의사결정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00" name="Google Shape;2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/>
          <p:nvPr/>
        </p:nvSpPr>
        <p:spPr>
          <a:xfrm>
            <a:off x="1079392" y="2349500"/>
            <a:ext cx="584142" cy="5842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202" name="Google Shape;20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7867" y="2479855"/>
            <a:ext cx="183474" cy="30104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/>
          <p:nvPr/>
        </p:nvSpPr>
        <p:spPr>
          <a:xfrm>
            <a:off x="1930207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챗봇에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활용된 기술</a:t>
            </a:r>
            <a:r>
              <a:rPr lang="en-US" sz="3200"/>
              <a:t>스택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및 </a:t>
            </a:r>
            <a:r>
              <a:rPr lang="en-US" sz="3200"/>
              <a:t>사용 이유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구현 결과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04" name="Google Shape;20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43180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5" name="Google Shape;20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5245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6" name="Google Shape;20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091" y="61214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7" name="Google Shape;20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091" y="70231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8" name="Google Shape;20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091" y="79248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9" name="Google Shape;20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8801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0" name="Google Shape;210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85871" y="4356100"/>
            <a:ext cx="12699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/>
          <p:nvPr/>
        </p:nvSpPr>
        <p:spPr>
          <a:xfrm>
            <a:off x="2368346" y="4279900"/>
            <a:ext cx="2603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기술스택</a:t>
            </a:r>
            <a:endParaRPr sz="2400"/>
          </a:p>
        </p:txBody>
      </p:sp>
      <p:sp>
        <p:nvSpPr>
          <p:cNvPr id="212" name="Google Shape;212;p9"/>
          <p:cNvSpPr/>
          <p:nvPr/>
        </p:nvSpPr>
        <p:spPr>
          <a:xfrm>
            <a:off x="7136686" y="5257800"/>
            <a:ext cx="11822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빠른 검색결과 출력입니다. 저희가 만드는 것은 실시간 정보 챗봇입니다. </a:t>
            </a:r>
            <a:r>
              <a:rPr lang="en-US" sz="2100">
                <a:solidFill>
                  <a:schemeClr val="dk1"/>
                </a:solidFill>
              </a:rPr>
              <a:t>FAISS에 미리 데이터를 저장하고 불러옴으로 기존 검색결과 보다 출력속도가 2배 향상 되었습니다.(입력글자: 한글 10 ~ 30글자 내외에서)</a:t>
            </a:r>
            <a:endParaRPr sz="1800"/>
          </a:p>
        </p:txBody>
      </p:sp>
      <p:sp>
        <p:nvSpPr>
          <p:cNvPr id="213" name="Google Shape;213;p9"/>
          <p:cNvSpPr/>
          <p:nvPr/>
        </p:nvSpPr>
        <p:spPr>
          <a:xfrm>
            <a:off x="7136686" y="6108700"/>
            <a:ext cx="11822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1. </a:t>
            </a:r>
            <a:r>
              <a:rPr lang="en-US" sz="2100">
                <a:solidFill>
                  <a:schemeClr val="dk1"/>
                </a:solidFill>
              </a:rPr>
              <a:t>키 : 값 형태로 되어있어 데이터 전처리 하기 쉬웠습니다.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2. 다른 파일보다 용량이 작아 데이터를 처리할 때 효율적이었습니다.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7136686" y="7023100"/>
            <a:ext cx="11822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언론 정보가 가장 많고 빠르게 업데이트 되는 곳을 찾았습니다.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7098590" y="7912100"/>
            <a:ext cx="11822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즉각적인 변경 사항을 확인할 수 있어 초기 개발페이지로 적합하다 결정했습니다. </a:t>
            </a:r>
            <a:endParaRPr sz="2400"/>
          </a:p>
        </p:txBody>
      </p:sp>
      <p:sp>
        <p:nvSpPr>
          <p:cNvPr id="216" name="Google Shape;216;p9"/>
          <p:cNvSpPr/>
          <p:nvPr/>
        </p:nvSpPr>
        <p:spPr>
          <a:xfrm>
            <a:off x="1041304" y="6083300"/>
            <a:ext cx="5193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기반 데이터 JSON 파일로 설정</a:t>
            </a:r>
            <a:endParaRPr sz="2400"/>
          </a:p>
        </p:txBody>
      </p:sp>
      <p:sp>
        <p:nvSpPr>
          <p:cNvPr id="217" name="Google Shape;217;p9"/>
          <p:cNvSpPr/>
          <p:nvPr/>
        </p:nvSpPr>
        <p:spPr>
          <a:xfrm>
            <a:off x="1041304" y="6985000"/>
            <a:ext cx="5193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네이버 뉴스 크롤링 </a:t>
            </a:r>
            <a:endParaRPr sz="2400"/>
          </a:p>
        </p:txBody>
      </p:sp>
      <p:sp>
        <p:nvSpPr>
          <p:cNvPr id="218" name="Google Shape;218;p9"/>
          <p:cNvSpPr/>
          <p:nvPr/>
        </p:nvSpPr>
        <p:spPr>
          <a:xfrm>
            <a:off x="1049738" y="7895175"/>
            <a:ext cx="51939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Streamlit으로 시각적 페이지 구현</a:t>
            </a:r>
            <a:endParaRPr sz="2000"/>
          </a:p>
        </p:txBody>
      </p:sp>
      <p:sp>
        <p:nvSpPr>
          <p:cNvPr id="219" name="Google Shape;219;p9"/>
          <p:cNvSpPr/>
          <p:nvPr/>
        </p:nvSpPr>
        <p:spPr>
          <a:xfrm>
            <a:off x="6235076" y="4305300"/>
            <a:ext cx="12927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사용이유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1930207" y="3009900"/>
            <a:ext cx="1728297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1041304" y="5213338"/>
            <a:ext cx="52572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100"/>
              <a:t>FAISS를 Retriever로 변환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27" name="Google Shape;2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0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 </a:t>
            </a:r>
            <a:r>
              <a:rPr lang="en-US" sz="4800"/>
              <a:t>(Streamlit 페이지)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31" name="Google Shape;2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/>
          <p:nvPr/>
        </p:nvSpPr>
        <p:spPr>
          <a:xfrm>
            <a:off x="1092091" y="2349500"/>
            <a:ext cx="584142" cy="5842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233" name="Google Shape;23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6866" y="24800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0"/>
          <p:cNvSpPr/>
          <p:nvPr/>
        </p:nvSpPr>
        <p:spPr>
          <a:xfrm>
            <a:off x="1942906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주제 선정 &gt; 시각적 페이지 초안 작성 &gt; 초기 페이지 생성 &gt; 피드백으로 수정 및 보완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1942906" y="3009900"/>
            <a:ext cx="16051195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8971" y="4238900"/>
            <a:ext cx="9140948" cy="702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02850" y="4322800"/>
            <a:ext cx="8090451" cy="5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1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 (</a:t>
            </a:r>
            <a:r>
              <a:rPr lang="en-US" sz="4800"/>
              <a:t>Rag 챗봇)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47" name="Google Shape;24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1"/>
          <p:cNvSpPr/>
          <p:nvPr/>
        </p:nvSpPr>
        <p:spPr>
          <a:xfrm>
            <a:off x="1092091" y="2349500"/>
            <a:ext cx="584142" cy="584200"/>
          </a:xfrm>
          <a:prstGeom prst="ellipse">
            <a:avLst/>
          </a:prstGeom>
          <a:solidFill>
            <a:srgbClr val="FFF6F8"/>
          </a:solidFill>
          <a:ln cap="flat" cmpd="sng" w="25400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249" name="Google Shape;24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6866" y="24800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/>
          <p:nvPr/>
        </p:nvSpPr>
        <p:spPr>
          <a:xfrm>
            <a:off x="1942906" y="225636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/>
              <a:t>첫 단계: 일반 open api 챗봇 &gt; 중간 단계: 대화</a:t>
            </a:r>
            <a:r>
              <a:rPr lang="en-US" sz="2800"/>
              <a:t>내용을</a:t>
            </a:r>
            <a:r>
              <a:rPr lang="en-US" sz="2800"/>
              <a:t> 기억하는 챗봇 &gt; 최종 단계: 특정 목적에 최적화된 챗봇</a:t>
            </a:r>
            <a:endParaRPr sz="3200"/>
          </a:p>
        </p:txBody>
      </p:sp>
      <p:sp>
        <p:nvSpPr>
          <p:cNvPr id="251" name="Google Shape;251;p11"/>
          <p:cNvSpPr/>
          <p:nvPr/>
        </p:nvSpPr>
        <p:spPr>
          <a:xfrm>
            <a:off x="1942906" y="3009900"/>
            <a:ext cx="16051195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127500"/>
            <a:ext cx="10006575" cy="642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