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0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1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83414" autoAdjust="0"/>
  </p:normalViewPr>
  <p:slideViewPr>
    <p:cSldViewPr snapToGrid="0">
      <p:cViewPr>
        <p:scale>
          <a:sx n="50" d="100"/>
          <a:sy n="50" d="100"/>
        </p:scale>
        <p:origin x="128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BCCBFA6-B51C-4C55-A048-214D83A203B2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7FB74C7-A202-4D47-A07B-46D45A5C73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96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חשבתם פעם על נושא שמעניין אתכם ואיך הוא מיוצג בעולם?</a:t>
            </a:r>
            <a:br>
              <a:rPr lang="en-US" dirty="0"/>
            </a:br>
            <a:r>
              <a:rPr lang="he-IL" dirty="0"/>
              <a:t>אוי על כתבות זרות בשפות שונות אבל אין לכם כח לחפש אותם?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6029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המערכת שלנו מאובטחת באמצעות </a:t>
            </a:r>
            <a:r>
              <a:rPr lang="en-US" dirty="0"/>
              <a:t>JWT</a:t>
            </a:r>
            <a:r>
              <a:rPr lang="he-IL" dirty="0"/>
              <a:t> ומשתמשת ב</a:t>
            </a:r>
            <a:r>
              <a:rPr lang="en-US" dirty="0"/>
              <a:t>KEYCLOAK</a:t>
            </a:r>
            <a:r>
              <a:rPr lang="he-IL" dirty="0"/>
              <a:t> כשרת </a:t>
            </a:r>
            <a:r>
              <a:rPr lang="he-IL" dirty="0" err="1"/>
              <a:t>אוטנטיקציה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3392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שלום לכולם!</a:t>
            </a:r>
            <a:br>
              <a:rPr lang="en-US" dirty="0"/>
            </a:br>
            <a:r>
              <a:rPr lang="he-IL" dirty="0"/>
              <a:t>קוראים לי דוד אוחנה ואני רוצה להציג בפניכם את המערכת שבניתי </a:t>
            </a:r>
            <a:r>
              <a:rPr lang="en-US" dirty="0"/>
              <a:t>NEWSAI</a:t>
            </a:r>
            <a:br>
              <a:rPr lang="en-US" dirty="0"/>
            </a:b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33567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NEWSAI</a:t>
            </a:r>
            <a:r>
              <a:rPr lang="he-IL" dirty="0"/>
              <a:t> זו מערכת שמאפשרת לכם לקל ישירות למייל או לפלאפון מספר כתבות עדכניות מכל העולם לפי תחומי עניין ושפה שבחרתם</a:t>
            </a:r>
          </a:p>
          <a:p>
            <a:endParaRPr lang="he-IL" dirty="0"/>
          </a:p>
          <a:p>
            <a:r>
              <a:rPr lang="he-IL" dirty="0"/>
              <a:t>בואו נראה את המערכת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12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וכעת נדבר על מאחורי הקלעים של </a:t>
            </a:r>
            <a:r>
              <a:rPr lang="he-IL" dirty="0" err="1"/>
              <a:t>הפרוייקט</a:t>
            </a:r>
            <a:r>
              <a:rPr lang="he-IL" dirty="0"/>
              <a:t>.</a:t>
            </a:r>
            <a:br>
              <a:rPr lang="en-US" dirty="0"/>
            </a:br>
            <a:r>
              <a:rPr lang="he-IL" dirty="0"/>
              <a:t>המערכת שלנו בנויה בארכיטקטורת </a:t>
            </a:r>
            <a:r>
              <a:rPr lang="he-IL" dirty="0" err="1"/>
              <a:t>מיקרוסרוויסים</a:t>
            </a:r>
            <a:endParaRPr lang="he-IL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0105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כאשר יש לנו את </a:t>
            </a:r>
            <a:r>
              <a:rPr lang="he-IL" dirty="0" err="1"/>
              <a:t>הגייטוואי</a:t>
            </a:r>
            <a:r>
              <a:rPr lang="he-IL" dirty="0"/>
              <a:t> שמקבל את הבקשות מהקליינט ושולח לסרוויס הרלוונטי.</a:t>
            </a:r>
            <a:br>
              <a:rPr lang="en-US" dirty="0"/>
            </a:br>
            <a:r>
              <a:rPr lang="he-IL" dirty="0" err="1"/>
              <a:t>הגייטוואי</a:t>
            </a:r>
            <a:r>
              <a:rPr lang="he-IL" dirty="0"/>
              <a:t> יתקשר עם הסרוויסים באמצעות </a:t>
            </a:r>
            <a:r>
              <a:rPr lang="en-US" dirty="0" err="1"/>
              <a:t>restapi</a:t>
            </a:r>
            <a:r>
              <a:rPr lang="en-US" dirty="0"/>
              <a:t> </a:t>
            </a:r>
            <a:r>
              <a:rPr lang="he-IL" dirty="0"/>
              <a:t>או </a:t>
            </a:r>
            <a:r>
              <a:rPr lang="en-US" dirty="0" err="1"/>
              <a:t>kafka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776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מתחתיו יש לנו את הדאטה מנג'ר שאחראי על המידע של הקליינט. </a:t>
            </a:r>
            <a:br>
              <a:rPr lang="en-US" dirty="0"/>
            </a:br>
            <a:r>
              <a:rPr lang="he-IL" dirty="0"/>
              <a:t>את המידע הדאטה מנג'ר ישמור באמצעות </a:t>
            </a:r>
            <a:r>
              <a:rPr lang="en-US" dirty="0">
                <a:solidFill>
                  <a:schemeClr val="bg1"/>
                </a:solidFill>
              </a:rPr>
              <a:t>PostgreSQL</a:t>
            </a:r>
            <a:r>
              <a:rPr lang="he-IL" dirty="0">
                <a:solidFill>
                  <a:schemeClr val="bg1"/>
                </a:solidFill>
              </a:rPr>
              <a:t>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486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בנוסף יש לנו את </a:t>
            </a:r>
            <a:r>
              <a:rPr lang="he-IL" dirty="0" err="1"/>
              <a:t>הניוס</a:t>
            </a:r>
            <a:r>
              <a:rPr lang="he-IL" dirty="0"/>
              <a:t> מנג'ר שאחראי לנהל את כל נושא הכתבות.</a:t>
            </a:r>
            <a:br>
              <a:rPr lang="en-US" dirty="0"/>
            </a:br>
            <a:r>
              <a:rPr lang="he-IL" dirty="0"/>
              <a:t>את הכתבות  אנחנו נקבל באמצעות בקשת </a:t>
            </a:r>
            <a:r>
              <a:rPr lang="en-US" dirty="0"/>
              <a:t>API</a:t>
            </a:r>
            <a:r>
              <a:rPr lang="he-IL" dirty="0"/>
              <a:t> מ</a:t>
            </a:r>
            <a:r>
              <a:rPr lang="en-US" dirty="0">
                <a:solidFill>
                  <a:schemeClr val="bg1"/>
                </a:solidFill>
              </a:rPr>
              <a:t>NewsData.IO</a:t>
            </a:r>
            <a:r>
              <a:rPr lang="he-IL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קבלת הכתבות מתבצעת בצורה אסינכרונית באמצעות </a:t>
            </a:r>
            <a:r>
              <a:rPr lang="he-IL" dirty="0" err="1">
                <a:solidFill>
                  <a:schemeClr val="bg1"/>
                </a:solidFill>
              </a:rPr>
              <a:t>קפקה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he-IL" dirty="0">
                <a:solidFill>
                  <a:schemeClr val="bg1"/>
                </a:solidFill>
              </a:rPr>
              <a:t>לאחר מכן נשלח את הכתבות ל</a:t>
            </a:r>
            <a:r>
              <a:rPr lang="en-US" dirty="0">
                <a:solidFill>
                  <a:schemeClr val="bg1"/>
                </a:solidFill>
              </a:rPr>
              <a:t>LLM</a:t>
            </a:r>
            <a:r>
              <a:rPr lang="he-IL" dirty="0">
                <a:solidFill>
                  <a:schemeClr val="bg1"/>
                </a:solidFill>
              </a:rPr>
              <a:t> כדי שיסנן לנו אותם בהתאם להעדפות המוגדרות.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>
                <a:solidFill>
                  <a:schemeClr val="bg1"/>
                </a:solidFill>
              </a:rPr>
              <a:t>ונוכל לקבל אותם בערוץ הרלוונטי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7172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9076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B74C7-A202-4D47-A07B-46D45A5C73E5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79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646ACF-A66C-C450-D8B9-814D18F9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35213F-9CA8-F538-9284-9001EB549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630AC4-8D1C-0DDB-0AAA-B15B277E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80F1D7-CA50-1B55-1A42-DF7197BD7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38419B-D420-B356-94F6-DEA7E9DF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13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F1882B-95EE-A7B3-19FE-D1DADD8D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620DFD6-6C36-D9C2-C073-97E4AADC7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9512F0-A461-F4E8-38AC-7A919A76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BC38C1-D361-35D3-1BC5-27434B59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6220E1A-3E8D-D366-972B-3B6378C0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62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BBF551F-68D9-A077-BC39-73535939B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BB3CCB4-3B2A-7CB8-60B3-1ECADA6C7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D98243-4E95-EF35-2CAD-D176EEB7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6002F91-C6E1-167D-2F4B-06D2E22A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61D88A5-BD94-3DF8-36E3-87F02EC5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490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431BB30-1B55-7377-0CAF-C6807592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6BA38E-40A6-419A-1B16-BFE939691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DCDC0B9-AB6F-3F77-477A-60335503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B63AEAF-15B4-162D-85AD-524A1560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97C1EAB-25F1-8C8C-29DD-B57E858E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379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43005-1BA4-3F6E-4893-A6CDFBFC7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1B73E8-67C1-DE7A-8AD8-6BA3E7D01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11A2F6-5B37-A50B-99EB-290B0F30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818880-416E-C8A5-20D9-6E03368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9BB8A2-5555-9B9F-F211-8985A151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305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BB28E7-0DFC-BCD5-8425-3AABFA66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12913B-B53A-C0FE-1F06-1E528B1B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CA91353-2B64-8AC2-D62D-5217E1DB6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2B0740A-DB52-FCA5-C029-4F3A3B3AD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903491C-C0D3-53A9-8DFA-B5C4269C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992B107-BB3F-0241-9FD9-F6E9EC8E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3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69BE233-F690-F45B-7F91-50F053E46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D55E211-C30C-C550-E613-2B093C1A4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BA283C9-C3A4-B661-73A0-D42BD8012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4BBE44-0B62-34C8-94C9-D20F257BD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AF95BBA-6DAD-EDB8-238F-A86B66C06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9652C79-8557-CACE-21AC-1CC06A5B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28E7E24-3908-CC27-0823-BC254EAA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8262CC1E-FA20-CD6D-5BCB-68ADB90C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058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5C44E4-31CE-4DFE-A10A-15ABDFC9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0A44A6D-7090-F588-F44F-C6425A0D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40844AA-65DB-77CA-C43F-F9F415EDE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9627028-B02C-5205-FF09-4E4819CE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845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4A6256C-5995-D157-EDE2-84EF9AD4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9C5FED4-F230-9DC2-C0F6-979593C5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5064AE8-04B0-0035-A882-F1F4EA0E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6859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DECB1F-3DEC-F4D7-139F-45F5C24CA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D41041-4675-FD37-9416-FD292B79F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132A9A-E537-3FF3-0262-3CE851DE1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BBE9C5-4D93-C9E8-7F27-FAD9983B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A16AF4-F6A3-AB81-ABF8-AEC78464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4D132F-E757-24BD-D696-34918173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033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8D20EB-8128-4D48-3E4B-529D7AEC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3FA3DCEF-46A8-5C7E-55E5-1A24CE01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136FFD-478D-EEA9-02F7-1A6E4547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23639C-491A-2F8A-134F-A2F495FE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4D7E199-3048-A8C4-13AE-76C42C06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E49F73C-F51E-40A4-B405-D3A5F76E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283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3EA530C-90A4-53EF-BED6-E1398176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24FCA25-539F-50CF-5F8B-ED41C045E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C543C9-AD90-E31A-E125-00C25A28B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3996B-4291-4A11-B81F-85FF913FEA71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0059BD-733E-A5A9-1681-2C694FD05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FEBBA65-530A-1F6F-F226-09408398D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F197C-49D6-45AD-97FA-13EAFD9997B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145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 descr="תמונה שמכילה ציור, איור, שרטוט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DA797C2-AB7D-2B5C-20FB-8B6D69DE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63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CD322043-D9A4-A2BC-252D-7E123CDE583D}"/>
              </a:ext>
            </a:extLst>
          </p:cNvPr>
          <p:cNvSpPr txBox="1"/>
          <p:nvPr/>
        </p:nvSpPr>
        <p:spPr>
          <a:xfrm>
            <a:off x="6901731" y="1576306"/>
            <a:ext cx="4869178" cy="3908586"/>
          </a:xfrm>
          <a:prstGeom prst="rect">
            <a:avLst/>
          </a:prstGeom>
        </p:spPr>
        <p:txBody>
          <a:bodyPr rtlCol="1">
            <a:normAutofit/>
          </a:bodyPr>
          <a:lstStyle/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כצרכני חדשות</a:t>
            </a:r>
          </a:p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אנחנו מוגבלים לתוכן מקומי, מוצפים במידע לא רלוונטי,</a:t>
            </a:r>
          </a:p>
          <a:p>
            <a:pPr>
              <a:spcAft>
                <a:spcPts val="600"/>
              </a:spcAft>
            </a:pP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ומפספסים את ההזדמנות להיחשף לעולם ולהרחיב אופקים.</a:t>
            </a:r>
            <a:endParaRPr lang="he-IL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תמונה 2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5693950-7AE6-9F9D-2EA9-E558B9482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652" y="-200276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02788-F6AF-D444-A7CF-2847CC59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0545743-03DC-DF3B-4D37-6A4E3DE37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812986DE-FB38-3CF6-655A-9D4F9DE93160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FCA67BAC-9E18-8CA0-F998-AD48F95ABFCF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3F855C44-A984-7E8A-5105-3E28830582F8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A00E5443-D2A7-F32B-9FEB-5DD535B2C9E8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highlight>
                    <a:srgbClr val="00FFFF"/>
                  </a:highlight>
                </a:rPr>
                <a:t>KeyCloak</a:t>
              </a:r>
              <a:endParaRPr lang="he-IL" dirty="0">
                <a:highlight>
                  <a:srgbClr val="00FFFF"/>
                </a:highlight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7D176EE1-BCA3-D2AF-EF81-4181720B800A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2F5F76F9-E0F1-0102-AC15-7D71926BC0BA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E010532E-3778-BBD2-C361-A1FF3C64D3FA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0F86DEB8-8394-8303-AB85-D6B5152F6D1B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7F5AA384-1738-3C51-BA0D-D3CDA87CF28A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85EE0BE8-0413-64A2-7DDD-FD99FA6E3C52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FDC0AB77-3D7F-206F-ECB1-4ED6F4BB63E8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5A9A224A-E548-66D3-A694-2A66ABB2B5C8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7A25E919-E0BF-545A-69DE-8FFA6AC8673B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67C2993A-C409-3B18-39A4-9CAD0306BA4C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C7151391-0472-7E16-39F3-7EFA7900C9D6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1B1CDF3F-8661-CC6F-33E0-7F87DA800D3E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E2E874A5-EB9F-073B-F054-596A8BB27804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27D3A294-AB58-1942-3B1A-FE48F7F46D16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EC53CE51-588C-6A54-AE41-8E4EE62B9C15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802ABB47-6380-01BE-4F0C-FABB6A1AB4FF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180B86C1-8658-A79D-9CFB-56529104BB8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FED64B8-735B-D3BB-8099-96B0812D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055CE2FA-BCD6-4E38-8E54-3433DFF40DA0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3DD513A4-F7D2-F3C1-EDCF-C805DBC0F960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8360F11B-67E6-2E70-FEF0-5759270226A2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E3DE175-8A18-4FDE-A7E6-E111854B42DB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C5EB8F97-4EA4-7C47-E287-C63C7B8F702B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46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B5ACEDC-26A1-DB91-FD6E-FD6396957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925"/>
            <a:ext cx="10515600" cy="1369432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/>
              <a:t>David Ohhana</a:t>
            </a:r>
          </a:p>
          <a:p>
            <a:pPr marL="0" indent="0" algn="ctr">
              <a:buNone/>
            </a:pPr>
            <a:r>
              <a:rPr lang="en-US" dirty="0"/>
              <a:t>software Engineer</a:t>
            </a:r>
            <a:endParaRPr lang="he-IL" dirty="0"/>
          </a:p>
        </p:txBody>
      </p:sp>
      <p:grpSp>
        <p:nvGrpSpPr>
          <p:cNvPr id="14" name="קבוצה 13">
            <a:extLst>
              <a:ext uri="{FF2B5EF4-FFF2-40B4-BE49-F238E27FC236}">
                <a16:creationId xmlns:a16="http://schemas.microsoft.com/office/drawing/2014/main" id="{62660526-34EE-A1D8-2FB7-27742CAE94E9}"/>
              </a:ext>
            </a:extLst>
          </p:cNvPr>
          <p:cNvGrpSpPr/>
          <p:nvPr/>
        </p:nvGrpSpPr>
        <p:grpSpPr>
          <a:xfrm>
            <a:off x="495836" y="1994421"/>
            <a:ext cx="11445438" cy="2305050"/>
            <a:chOff x="572036" y="2261121"/>
            <a:chExt cx="11445438" cy="2305050"/>
          </a:xfrm>
        </p:grpSpPr>
        <p:pic>
          <p:nvPicPr>
            <p:cNvPr id="5" name="תמונה 4" descr="תמונה שמכילה גרפיקה, עיצוב גרפי, איור, עיצוב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8B8FA52B-6ECF-8A12-E34D-336189E2D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036" y="3099380"/>
              <a:ext cx="1202314" cy="1030555"/>
            </a:xfrm>
            <a:prstGeom prst="rect">
              <a:avLst/>
            </a:prstGeom>
          </p:spPr>
        </p:pic>
        <p:pic>
          <p:nvPicPr>
            <p:cNvPr id="6" name="תמונה 5" descr="תמונה שמכילה שחור, טקסט, גופן, גרפיקה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DC350619-8465-7E8F-2733-52ECBFBF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897" y="3099380"/>
              <a:ext cx="1704577" cy="659240"/>
            </a:xfrm>
            <a:prstGeom prst="rect">
              <a:avLst/>
            </a:prstGeom>
          </p:spPr>
        </p:pic>
        <p:pic>
          <p:nvPicPr>
            <p:cNvPr id="7" name="גרפיקה 6">
              <a:extLst>
                <a:ext uri="{FF2B5EF4-FFF2-40B4-BE49-F238E27FC236}">
                  <a16:creationId xmlns:a16="http://schemas.microsoft.com/office/drawing/2014/main" id="{61122F40-C9DF-9881-E14B-6F848555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11825" y="3155256"/>
              <a:ext cx="1368855" cy="687849"/>
            </a:xfrm>
            <a:prstGeom prst="rect">
              <a:avLst/>
            </a:prstGeom>
          </p:spPr>
        </p:pic>
        <p:pic>
          <p:nvPicPr>
            <p:cNvPr id="8" name="תמונה 7" descr="תמונה שמכילה אומנות קליפיפם, סמל, גרפיקה, סרט מצויר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6F80C501-F0DA-37F6-61B5-0561F2809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3011" y="3159425"/>
              <a:ext cx="749519" cy="822597"/>
            </a:xfrm>
            <a:prstGeom prst="rect">
              <a:avLst/>
            </a:prstGeom>
          </p:spPr>
        </p:pic>
        <p:pic>
          <p:nvPicPr>
            <p:cNvPr id="10" name="תמונה 9" descr="תמונה שמכילה גופן, גרפיקה, לוגו, עיצוב גרפי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727353EB-1336-D108-A9D0-677DE4A08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1419" y="3068057"/>
              <a:ext cx="1508189" cy="791799"/>
            </a:xfrm>
            <a:prstGeom prst="rect">
              <a:avLst/>
            </a:prstGeom>
          </p:spPr>
        </p:pic>
        <p:pic>
          <p:nvPicPr>
            <p:cNvPr id="11" name="תמונה 10" descr="תמונה שמכילה גרפיקה, גופן, עיצוב גרפי, לוגו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7EA46CE0-D5EC-ADC9-7077-19F54016F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1454" y="2261121"/>
              <a:ext cx="2305050" cy="2305050"/>
            </a:xfrm>
            <a:prstGeom prst="rect">
              <a:avLst/>
            </a:prstGeom>
          </p:spPr>
        </p:pic>
        <p:pic>
          <p:nvPicPr>
            <p:cNvPr id="12" name="תמונה 11" descr="תמונה שמכילה לוגו, גרפיקה, גופן, צילום מסך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823357BC-6B4C-621B-8352-731D1C435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333" y="3086051"/>
              <a:ext cx="1372864" cy="915243"/>
            </a:xfrm>
            <a:prstGeom prst="rect">
              <a:avLst/>
            </a:prstGeom>
          </p:spPr>
        </p:pic>
        <p:pic>
          <p:nvPicPr>
            <p:cNvPr id="13" name="תמונה 12" descr="תמונה שמכילה גרפיקה, גופן, אומנות קליפיפם, סמל&#10;&#10;תוכן שנוצר על-ידי בינה מלאכותית עשוי להיות שגוי.">
              <a:extLst>
                <a:ext uri="{FF2B5EF4-FFF2-40B4-BE49-F238E27FC236}">
                  <a16:creationId xmlns:a16="http://schemas.microsoft.com/office/drawing/2014/main" id="{A39D921B-CE9D-64B0-3301-2B619B65C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983" y="3142184"/>
              <a:ext cx="1028699" cy="1030556"/>
            </a:xfrm>
            <a:prstGeom prst="rect">
              <a:avLst/>
            </a:prstGeom>
          </p:spPr>
        </p:pic>
      </p:grp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9FB4088E-CFF9-B962-0156-3C2135EF15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59" y="4335662"/>
            <a:ext cx="1442838" cy="1442838"/>
          </a:xfrm>
          <a:prstGeom prst="rect">
            <a:avLst/>
          </a:prstGeom>
        </p:spPr>
      </p:pic>
      <p:pic>
        <p:nvPicPr>
          <p:cNvPr id="26" name="תמונה 25">
            <a:extLst>
              <a:ext uri="{FF2B5EF4-FFF2-40B4-BE49-F238E27FC236}">
                <a16:creationId xmlns:a16="http://schemas.microsoft.com/office/drawing/2014/main" id="{7B2E2827-C5BD-E379-24F8-AA777EBA5E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685" y="4335662"/>
            <a:ext cx="1442838" cy="1442838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D7A746C1-A2B3-38F8-C174-3495C5D1D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327" y="4335662"/>
            <a:ext cx="1442838" cy="1442838"/>
          </a:xfrm>
          <a:prstGeom prst="rect">
            <a:avLst/>
          </a:prstGeom>
        </p:spPr>
      </p:pic>
      <p:pic>
        <p:nvPicPr>
          <p:cNvPr id="29" name="תמונה 28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372765B-04DB-19DD-442F-0B5F8608BB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6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 descr="תמונה שמכילה גרפיקה, אומנות קליפיפם, עיצוב גרפי, יצירתיות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5E554B8-2E51-E421-B182-7219F48B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86" y="5365087"/>
            <a:ext cx="1278480" cy="1204484"/>
          </a:xfrm>
          <a:prstGeom prst="rect">
            <a:avLst/>
          </a:prstGeom>
        </p:spPr>
      </p:pic>
      <p:pic>
        <p:nvPicPr>
          <p:cNvPr id="9" name="תמונה 8" descr="תמונה שמכילה גרפיקה, עיצוב גרפי, איור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08BB1AE-B6CE-E42F-EEFA-5632C4095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53" y="2148466"/>
            <a:ext cx="1487441" cy="1274949"/>
          </a:xfrm>
          <a:prstGeom prst="rect">
            <a:avLst/>
          </a:prstGeom>
        </p:spPr>
      </p:pic>
      <p:pic>
        <p:nvPicPr>
          <p:cNvPr id="13" name="תמונה 12" descr="תמונה שמכילה שחור, טקסט, גופן, גרפיק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3CBAD5F-5AC1-94DE-A504-C1A4AEBF7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70" y="2148466"/>
            <a:ext cx="2271046" cy="878320"/>
          </a:xfrm>
          <a:prstGeom prst="rect">
            <a:avLst/>
          </a:prstGeom>
        </p:spPr>
      </p:pic>
      <p:pic>
        <p:nvPicPr>
          <p:cNvPr id="17" name="גרפיקה 16">
            <a:extLst>
              <a:ext uri="{FF2B5EF4-FFF2-40B4-BE49-F238E27FC236}">
                <a16:creationId xmlns:a16="http://schemas.microsoft.com/office/drawing/2014/main" id="{8C102305-D085-AAB0-371C-9126B9DD3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91189" y="5439593"/>
            <a:ext cx="1368855" cy="687849"/>
          </a:xfrm>
          <a:prstGeom prst="rect">
            <a:avLst/>
          </a:prstGeom>
        </p:spPr>
      </p:pic>
      <p:pic>
        <p:nvPicPr>
          <p:cNvPr id="21" name="תמונה 20" descr="תמונה שמכילה אומנות קליפיפם, סמל, גרפיקה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16D943E-9813-8416-7F71-C52B6017E3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92" y="3633726"/>
            <a:ext cx="908672" cy="997267"/>
          </a:xfrm>
          <a:prstGeom prst="rect">
            <a:avLst/>
          </a:prstGeom>
        </p:spPr>
      </p:pic>
      <p:pic>
        <p:nvPicPr>
          <p:cNvPr id="23" name="תמונה 22" descr="תמונה שמכילה שחור, חשיכ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E884A578-8483-F8CA-CD8D-340C6C2E9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63" y="370452"/>
            <a:ext cx="1073270" cy="878320"/>
          </a:xfrm>
          <a:prstGeom prst="rect">
            <a:avLst/>
          </a:prstGeom>
        </p:spPr>
      </p:pic>
      <p:pic>
        <p:nvPicPr>
          <p:cNvPr id="27" name="תמונה 26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E4100F4-384F-293F-6AB3-5827FD8305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487" y="645658"/>
            <a:ext cx="1899557" cy="997267"/>
          </a:xfrm>
          <a:prstGeom prst="rect">
            <a:avLst/>
          </a:prstGeom>
        </p:spPr>
      </p:pic>
      <p:pic>
        <p:nvPicPr>
          <p:cNvPr id="33" name="תמונה 32" descr="תמונה שמכילה גרפיקה, גופן, עיצוב גרפי, לוג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04362CA-44B6-AB74-3A10-5B1F6E553A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25" y="4673300"/>
            <a:ext cx="2305050" cy="2305050"/>
          </a:xfrm>
          <a:prstGeom prst="rect">
            <a:avLst/>
          </a:prstGeom>
        </p:spPr>
      </p:pic>
      <p:pic>
        <p:nvPicPr>
          <p:cNvPr id="35" name="תמונה 34" descr="תמונה שמכילה לוגו, גרפיקה, גופן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1230A3F-EB71-B060-80E8-CD6FDFD08E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325" y="321331"/>
            <a:ext cx="1912423" cy="1274949"/>
          </a:xfrm>
          <a:prstGeom prst="rect">
            <a:avLst/>
          </a:prstGeom>
        </p:spPr>
      </p:pic>
      <p:pic>
        <p:nvPicPr>
          <p:cNvPr id="39" name="תמונה 38" descr="תמונה שמכילה גרפיקה, גופן, אומנות קליפיפם, סמל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7D9D42B-057F-9292-CEAE-FA33EED203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00" y="4022378"/>
            <a:ext cx="1202314" cy="1204484"/>
          </a:xfrm>
          <a:prstGeom prst="rect">
            <a:avLst/>
          </a:prstGeom>
        </p:spPr>
      </p:pic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C1C218FC-3A66-4635-64A5-EE29A082DA5E}"/>
              </a:ext>
            </a:extLst>
          </p:cNvPr>
          <p:cNvSpPr/>
          <p:nvPr/>
        </p:nvSpPr>
        <p:spPr>
          <a:xfrm>
            <a:off x="3602535" y="1807132"/>
            <a:ext cx="4739236" cy="324373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43" name="תמונה 42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62F5955-5D0B-C3D9-B19E-9CF6254495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600" y="1392177"/>
            <a:ext cx="3319201" cy="3319201"/>
          </a:xfrm>
          <a:prstGeom prst="rect">
            <a:avLst/>
          </a:prstGeom>
        </p:spPr>
      </p:pic>
      <p:sp>
        <p:nvSpPr>
          <p:cNvPr id="40" name="מלבן 39">
            <a:extLst>
              <a:ext uri="{FF2B5EF4-FFF2-40B4-BE49-F238E27FC236}">
                <a16:creationId xmlns:a16="http://schemas.microsoft.com/office/drawing/2014/main" id="{10350C14-376F-1450-0B6B-3CA62626B45F}"/>
              </a:ext>
            </a:extLst>
          </p:cNvPr>
          <p:cNvSpPr/>
          <p:nvPr/>
        </p:nvSpPr>
        <p:spPr>
          <a:xfrm>
            <a:off x="4167960" y="3993201"/>
            <a:ext cx="364689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4000" b="1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4000" b="1" cap="none" spc="50" dirty="0">
                <a:ln w="9525" cmpd="sng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David Ohhana</a:t>
            </a:r>
            <a:endParaRPr lang="he-IL" sz="6600" b="1" cap="none" spc="50" dirty="0">
              <a:ln w="9525" cmpd="sng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44E9ADF-738F-1B57-2783-CB29F705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03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 descr="תמונה שמכילה פני אדם, אדם, איש, ספ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73548979-2B7A-4EB2-5294-DF015E4D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632"/>
          <a:stretch/>
        </p:blipFill>
        <p:spPr>
          <a:xfrm flipH="1">
            <a:off x="5290278" y="0"/>
            <a:ext cx="6901721" cy="685800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964E5ED-CAB8-C0A8-CF80-FB6E5990DACB}"/>
              </a:ext>
            </a:extLst>
          </p:cNvPr>
          <p:cNvSpPr txBox="1"/>
          <p:nvPr/>
        </p:nvSpPr>
        <p:spPr>
          <a:xfrm>
            <a:off x="856165" y="1825802"/>
            <a:ext cx="4140013" cy="3908586"/>
          </a:xfrm>
          <a:prstGeom prst="rect">
            <a:avLst/>
          </a:prstGeom>
        </p:spPr>
        <p:txBody>
          <a:bodyPr rtlCol="1">
            <a:normAutofit/>
          </a:bodyPr>
          <a:lstStyle/>
          <a:p>
            <a:pPr>
              <a:spcAft>
                <a:spcPts val="600"/>
              </a:spcAft>
            </a:pPr>
            <a:br>
              <a:rPr lang="en-US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e-IL" sz="36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מערכת שמספקת חדשות מסוננות, מסוכמות ומותאמות אישית — מכל העולם, בכל שפה, בדיוק לפי מה שמעניין אותך.</a:t>
            </a: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745C2BF1-1A08-459A-C1F9-64931D32F3B8}"/>
              </a:ext>
            </a:extLst>
          </p:cNvPr>
          <p:cNvSpPr/>
          <p:nvPr/>
        </p:nvSpPr>
        <p:spPr>
          <a:xfrm>
            <a:off x="1408174" y="441612"/>
            <a:ext cx="3328926" cy="2002779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3000"/>
            </a:schemeClr>
          </a:solidFill>
          <a:effectLst>
            <a:softEdge rad="177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C78C5A7-03DA-9770-9139-81B62723C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3" y="-162086"/>
            <a:ext cx="3210176" cy="321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B81A-62F9-1408-7C6E-3475647A2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1C4424E-1845-964A-E025-0CA631961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45BE189B-5001-FE3B-3F12-4461DFC3CA3D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689438A8-ED50-ED10-07CE-750F637EB53F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00B49A2-2B31-E98A-2122-E8D2D9F2D6BF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5EE30E74-A01C-6EFC-77D9-3AFF059C8667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A9E5B92-69EF-8F39-C740-F69488913BE9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DF24775D-FC8E-AAFF-38A2-DF9C7253E561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FCE839A2-42CF-0AD9-B8E7-A66A3766C685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CDC1B019-68F8-A173-3AA5-810EEEFDE367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CC35C9B3-CD42-02DF-852F-262A0EA4D065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CB06557E-4AAF-9918-B3C0-1F91383041C1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E33F0CFF-8903-7880-33A2-455F955D5C16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473E45F8-2CD2-A0CA-C862-B81B053C55EC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ED5ED35D-A36D-A598-495C-81322244013D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C7E943DF-F7E8-AA59-C342-4D09EF217373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814C221D-73E3-23C9-39DB-3B275E6BC187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A3FE7C96-7712-6088-1686-462364ADACB7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06315BD0-16D6-4D51-28EF-0091B419B4C4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7A86D28B-C603-A0D2-23F7-0EAE41494598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E20D5799-8D30-F80C-067F-A0CF249AB6D5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834A0C56-BFC2-64BD-81FC-9E228B5A0DC2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35E44E94-FD3C-7C78-2B67-E4E9B200335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0FF6FD7-05BC-AC51-29C5-8682ABD66B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99DD2A86-D7A4-CC8D-45A4-CCF90CF02F3D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89EE10E1-4FCC-D5F3-EAE4-EC239907A0D1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B5E7B161-CFC3-A6BC-6A6E-3361353956C9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43A772D2-4218-9B0E-F038-DD5A3C1F49CA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E2B245F-FFEC-E0C8-87D0-2C8AB1DCE95C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991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0A05-5DCC-AEB6-0B85-EA63325E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CFA478E-ABB8-4448-7674-F24E9973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D4D02BCC-A447-47D4-0C61-99923792148C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9C04F5F6-BD93-463F-9ACF-3C74C673DBF6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4683CADE-8C2C-BAA0-F1E3-A50D41997322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gateway</a:t>
              </a:r>
              <a:endParaRPr lang="he-IL" dirty="0">
                <a:highlight>
                  <a:srgbClr val="00FFFF"/>
                </a:highlight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E1AD213C-8500-8DED-2B8B-C83C69D1B6FD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91917011-7256-309D-80A7-ED5D421203F6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20A0436E-FAF3-6754-1886-F1F8FBCB207C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624AAA99-2E6E-FBE0-A8D9-0C01E75A4AF9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A5D6079F-9B26-A2C1-E8FB-92B468AE1AC0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EAA6A2DD-1D35-8F59-1585-CB0197383EC8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D08D46F9-C439-9054-C992-8ECAFA82347A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E5AAB77B-1CB1-676A-1CFF-B922AA707F77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5AC8794E-09C8-81D7-4F41-6EBE6A909EF6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6FC67D60-7714-40C6-7E97-A73A52B39198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E325CDAD-B996-C88F-0672-64526B34156B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6D042F38-8993-2468-A5E2-9C84D5596F7C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87E41061-AF2C-ABF1-F061-2EA1D70C2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226BE80F-1F8F-C7E1-166B-1F58869AA605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724A5351-1C59-376E-FD59-D43F471DC59B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11EE3CD6-3813-2DF7-33E5-8DAF02D4EBE5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1E802436-1848-F059-DE83-D393355F007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2393676A-E1AE-1A49-19B7-0BC09D9421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10342948-6C01-E818-EDCC-9418FDC73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E11092EE-8353-5D92-1558-B24DEA9F20A1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39C89211-3557-12E1-4916-487ED308DCDC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E2A7228-BACD-BB75-1860-FA7A64EEDFB4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B4F1B4D8-2F61-E2EE-1FF4-C9F45B1D090E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8D9B37D-4E7C-93CB-4DF0-8AF87EC97E56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2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0C55-CFB0-9C96-C856-3A2FC934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C836489-3EC1-E486-9205-80285F0A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BA3C7C0A-7389-CBED-0E7E-7938984F6957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B266969D-1D9B-9C5D-4624-EB21230DA066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DB93CC9-6701-C0CA-AFF7-B5F1DDC4ACE5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621F8A4D-3CB4-8525-826C-08DE965AE712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C76E044D-429A-2814-2197-17DD39C39997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Data Manager</a:t>
              </a:r>
              <a:endParaRPr lang="he-IL" dirty="0">
                <a:highlight>
                  <a:srgbClr val="00FFFF"/>
                </a:highlight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EFCAD814-5FE6-8B42-79C1-7FAEB0AB10B1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C58B1703-A785-9EF1-7128-081F377FEB16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BFBE9271-FB31-4B24-8787-89BF55A1A419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6288D2C5-DB86-D566-2808-6A684E70D6CD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56D7084D-EE5F-0773-6E7A-05B7EE848BEF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2733C25F-BA2F-AB66-2711-A909146D134E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ADE80102-9007-7FE7-75C2-45F5F349AFB2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2C6A0B01-B3E8-805A-7698-BFB50BC76EF9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B6F97CB6-6FF3-B875-126C-CF03BCA93A70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B384FCDD-4B09-E576-E12A-CE5C61651F0F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B75D90AD-3873-E736-4825-3C93C7842DFF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D1AEEAB5-3B4B-FD30-C907-59965F63AC0A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338DA1A6-6DB0-5BEF-EBE6-58B3ED0F1732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8C47CFDE-40EE-90B4-457C-54C9B7C134D9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FD3C069F-E2D7-A57E-37F6-D424B447DAF4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B2D1E25C-4AD8-D88D-9622-D9170CD7C86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F20BF560-13A1-CBAA-4896-51373E969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44203633-308D-707B-F55F-47CA1765C353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9B0EFACF-245B-601C-A789-ACB01A54332A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EF83CD8-2AE6-0BB0-D488-4DC05069CF02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6AF78C4-2B02-8227-5F18-FA89762DE5FE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18BEE652-7DF9-1C46-D704-4B4351ED4D02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28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A821C-3B90-EF1C-C950-37ED7BCC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2F65574-7940-6DE9-481C-363382056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C3650C36-B92D-35A2-37F7-789844AFCB77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7A587A79-C7E4-9712-98EB-156A3A48482E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108B7EFD-239E-3DAF-0676-AAC8BB67EF61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D86B4BFF-2FDE-5F9A-507C-1F1129A3E251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84DB1E3E-8111-02C3-4698-5B4772769D97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DD0F539C-AE9C-3F4A-E46F-B3EA0D2FA66C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News Manager</a:t>
              </a:r>
              <a:endParaRPr lang="he-IL" dirty="0">
                <a:highlight>
                  <a:srgbClr val="00FFFF"/>
                </a:highlight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225AFD69-CF22-5E21-6927-CA66588F1939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3A3106EB-B776-31F9-2746-E0FD562B26C9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09FC7B59-A5B5-4385-95B9-0001820A0289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10E991B8-9C14-4F77-D5FA-71E918F91B0F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200A282C-28B4-E05D-49F5-CB6847CB9B4C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5A43183A-E362-E267-20F8-328B581D3DB8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236CA5FE-33CD-8089-C468-C4240B738B39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B108D44F-B21E-B94F-7D2E-4C6DB34E1A4C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D14644DE-508D-D1FE-B94F-72EC1ED86208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D6A1C3FA-AF73-B68E-3D29-D72DB76C23A7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1AB230BB-EBBD-8E55-5771-0732AAB6CF09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46714357-4761-8B13-59E6-0BFC5438587E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6B302EEC-DBB4-2259-74C1-062405C3B48B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93C6E063-A5BC-316C-DF35-544C5121BDF3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084357A2-BB31-2CBB-4E27-A352A3575B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B7411CE9-A7E9-B4DB-DBF7-F630FDE75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BA47B9BC-8410-7EFF-48D4-09BACBDCA385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7455ADA0-07AD-F241-6D4F-0A987EAC1F11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3BCF26F1-8FB8-9014-63E3-0352C498F6D7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5A61503D-6086-4D1B-004F-62357AD08D41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B70889E-6483-F37A-BE5C-83C94240ABE4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62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9838-47A9-AD4B-815F-26F492A01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9890682-31E4-A10F-CB94-9A7C3A935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6D6785F0-B5B9-AB93-8EF4-262CDD70A25B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8F044A69-2831-A959-2C09-478E04EAB9F4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B9351010-6889-98BA-6799-2741C70F3F71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6FD21A4D-454F-566F-0AD3-7C7C9EBDA682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C74C6F4A-1EFF-B6A2-137C-D5033922E4D7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98ACA4BF-7474-ADDD-D952-6F7AA6BCA2F8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DFD209C6-B1C7-3432-E50E-1A5179A95FDF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Notification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9702ECB5-CAA8-0561-7669-2004E2D841AE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LLM</a:t>
              </a:r>
              <a:endParaRPr lang="he-IL" dirty="0">
                <a:highlight>
                  <a:srgbClr val="00FFFF"/>
                </a:highlight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B4114294-9204-2109-CF95-5C8C39FE8F70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7AA65E8C-EC29-8604-354F-66BCC4EF44D7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B8810492-6423-24E7-27F3-C5A18720FDF8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797E4FC8-8718-3F45-0A70-BC0A41FAA81A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6C1D3869-055F-4F81-F4A3-336B667E443F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9AAEAD07-4D05-E0CB-AB4C-59A957DC88F2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98B881E7-A244-C271-3C0C-F99262FB9FD1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0291DC37-9FC2-BD4D-637C-F840A8ACD2ED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176DDD98-7DAA-750C-B12F-CA11FFE5991A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3DC8B223-2B96-E8DD-8DD5-3DB7FC3E3CDB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719AD730-BBD2-C3AD-85C9-2D7E15D60D9B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196CA525-B282-F3F4-BAE3-A34F0766E120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03F4D852-1FDF-4F76-F987-D63E75B8EF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C9A2200A-0A3D-A2CD-AB18-CFB31DBC2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266EB019-0189-8A27-CD4B-499CA54606A0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F36881FC-E8F9-3129-3646-F70D8663B052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A52A06A8-80B4-57E7-355F-C863BF3C4369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E4ACDB3-8265-24AD-458F-8013F1F441F4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007220F-0677-0A39-E778-74C93AF784B6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5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C0DA-8717-33B4-DE23-9406CE727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גרפיקה, לוגו, עיצוב גרפי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1F2B015-B084-3F60-7E61-A5CE297E2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620" y="-125380"/>
            <a:ext cx="1875258" cy="1875258"/>
          </a:xfrm>
          <a:prstGeom prst="rect">
            <a:avLst/>
          </a:prstGeom>
        </p:spPr>
      </p:pic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E3FF6BA5-E812-BF64-B7D2-F19F8F84B1D9}"/>
              </a:ext>
            </a:extLst>
          </p:cNvPr>
          <p:cNvGrpSpPr/>
          <p:nvPr/>
        </p:nvGrpSpPr>
        <p:grpSpPr>
          <a:xfrm>
            <a:off x="1119415" y="1257300"/>
            <a:ext cx="9089572" cy="4744998"/>
            <a:chOff x="217715" y="381000"/>
            <a:chExt cx="9089572" cy="4744998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BA6393D9-4802-E68C-2918-61FA47E425E0}"/>
                </a:ext>
              </a:extLst>
            </p:cNvPr>
            <p:cNvSpPr txBox="1"/>
            <p:nvPr/>
          </p:nvSpPr>
          <p:spPr>
            <a:xfrm>
              <a:off x="5529943" y="381000"/>
              <a:ext cx="827314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client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08CA930A-30F5-49EE-4412-58C28B5B4150}"/>
                </a:ext>
              </a:extLst>
            </p:cNvPr>
            <p:cNvSpPr txBox="1"/>
            <p:nvPr/>
          </p:nvSpPr>
          <p:spPr>
            <a:xfrm>
              <a:off x="5323114" y="1351002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gateway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C51A0F83-69F4-2FF5-7831-5C534E20A13F}"/>
                </a:ext>
              </a:extLst>
            </p:cNvPr>
            <p:cNvSpPr txBox="1"/>
            <p:nvPr/>
          </p:nvSpPr>
          <p:spPr>
            <a:xfrm>
              <a:off x="5475514" y="3408011"/>
              <a:ext cx="1240971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KeyCloak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9" name="תיבת טקסט 8">
              <a:extLst>
                <a:ext uri="{FF2B5EF4-FFF2-40B4-BE49-F238E27FC236}">
                  <a16:creationId xmlns:a16="http://schemas.microsoft.com/office/drawing/2014/main" id="{C7CD45FC-78A7-7ED8-1692-75097C80B968}"/>
                </a:ext>
              </a:extLst>
            </p:cNvPr>
            <p:cNvSpPr txBox="1"/>
            <p:nvPr/>
          </p:nvSpPr>
          <p:spPr>
            <a:xfrm>
              <a:off x="7685315" y="2177141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Data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E033A260-C7EC-46BD-A3B1-B4983EF0DA05}"/>
                </a:ext>
              </a:extLst>
            </p:cNvPr>
            <p:cNvSpPr txBox="1"/>
            <p:nvPr/>
          </p:nvSpPr>
          <p:spPr>
            <a:xfrm>
              <a:off x="3178630" y="2177141"/>
              <a:ext cx="170905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 Manager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5EB1DD46-8ABC-CF58-0386-C4D6E61B57EB}"/>
                </a:ext>
              </a:extLst>
            </p:cNvPr>
            <p:cNvSpPr txBox="1"/>
            <p:nvPr/>
          </p:nvSpPr>
          <p:spPr>
            <a:xfrm>
              <a:off x="217715" y="3526580"/>
              <a:ext cx="1621972" cy="36933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Notification</a:t>
              </a:r>
              <a:endParaRPr lang="he-IL" dirty="0">
                <a:highlight>
                  <a:srgbClr val="00FFFF"/>
                </a:highlight>
              </a:endParaRPr>
            </a:p>
          </p:txBody>
        </p:sp>
        <p:sp>
          <p:nvSpPr>
            <p:cNvPr id="12" name="תיבת טקסט 11">
              <a:extLst>
                <a:ext uri="{FF2B5EF4-FFF2-40B4-BE49-F238E27FC236}">
                  <a16:creationId xmlns:a16="http://schemas.microsoft.com/office/drawing/2014/main" id="{8611CB22-DB38-AB47-1121-CC9495594C46}"/>
                </a:ext>
              </a:extLst>
            </p:cNvPr>
            <p:cNvSpPr txBox="1"/>
            <p:nvPr/>
          </p:nvSpPr>
          <p:spPr>
            <a:xfrm>
              <a:off x="217715" y="1351002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LLM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F7D383BE-2B52-3215-4290-67EBBAF96A8D}"/>
                </a:ext>
              </a:extLst>
            </p:cNvPr>
            <p:cNvSpPr txBox="1"/>
            <p:nvPr/>
          </p:nvSpPr>
          <p:spPr>
            <a:xfrm>
              <a:off x="3178630" y="4756666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NewsData.IO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59577345-8E86-162D-74A0-6E92B51E9DA0}"/>
                </a:ext>
              </a:extLst>
            </p:cNvPr>
            <p:cNvSpPr txBox="1"/>
            <p:nvPr/>
          </p:nvSpPr>
          <p:spPr>
            <a:xfrm>
              <a:off x="7685315" y="4560723"/>
              <a:ext cx="1621972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1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</a:t>
              </a:r>
              <a:endParaRPr lang="he-IL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מחבר חץ ישר 15">
              <a:extLst>
                <a:ext uri="{FF2B5EF4-FFF2-40B4-BE49-F238E27FC236}">
                  <a16:creationId xmlns:a16="http://schemas.microsoft.com/office/drawing/2014/main" id="{5342C7D6-0D31-51AD-04ED-CE2E0A6C28FD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5943600" y="750332"/>
              <a:ext cx="0" cy="60067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מחבר: מרפקי 21">
              <a:extLst>
                <a:ext uri="{FF2B5EF4-FFF2-40B4-BE49-F238E27FC236}">
                  <a16:creationId xmlns:a16="http://schemas.microsoft.com/office/drawing/2014/main" id="{CC5FE44E-F536-ACD7-9300-29056101A737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>
              <a:off x="6564085" y="1535668"/>
              <a:ext cx="1932216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מחבר: מרפקי 25">
              <a:extLst>
                <a:ext uri="{FF2B5EF4-FFF2-40B4-BE49-F238E27FC236}">
                  <a16:creationId xmlns:a16="http://schemas.microsoft.com/office/drawing/2014/main" id="{5A3DD336-3AFF-9F15-280D-60D59EE3F928}"/>
                </a:ext>
              </a:extLst>
            </p:cNvPr>
            <p:cNvCxnSpPr>
              <a:cxnSpLocks/>
              <a:stCxn id="7" idx="1"/>
              <a:endCxn id="10" idx="0"/>
            </p:cNvCxnSpPr>
            <p:nvPr/>
          </p:nvCxnSpPr>
          <p:spPr>
            <a:xfrm rot="10800000" flipV="1">
              <a:off x="4033160" y="1535667"/>
              <a:ext cx="1289955" cy="641473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מחבר: מרפקי 31">
              <a:extLst>
                <a:ext uri="{FF2B5EF4-FFF2-40B4-BE49-F238E27FC236}">
                  <a16:creationId xmlns:a16="http://schemas.microsoft.com/office/drawing/2014/main" id="{CC04B110-C35F-370A-CD2F-337EB36D215F}"/>
                </a:ext>
              </a:extLst>
            </p:cNvPr>
            <p:cNvCxnSpPr>
              <a:cxnSpLocks/>
              <a:stCxn id="10" idx="1"/>
              <a:endCxn id="12" idx="3"/>
            </p:cNvCxnSpPr>
            <p:nvPr/>
          </p:nvCxnSpPr>
          <p:spPr>
            <a:xfrm rot="10800000">
              <a:off x="1839688" y="1535669"/>
              <a:ext cx="1338943" cy="826139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מחבר: מרפקי 35">
              <a:extLst>
                <a:ext uri="{FF2B5EF4-FFF2-40B4-BE49-F238E27FC236}">
                  <a16:creationId xmlns:a16="http://schemas.microsoft.com/office/drawing/2014/main" id="{1372909A-6E8F-FC97-1501-C76634EB8BA4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rot="5400000">
              <a:off x="2040877" y="1534297"/>
              <a:ext cx="980107" cy="3004458"/>
            </a:xfrm>
            <a:prstGeom prst="bentConnector3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614A500C-406B-6468-3E48-F2150482D392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2546473"/>
              <a:ext cx="0" cy="219891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מחבר חץ ישר 40">
              <a:extLst>
                <a:ext uri="{FF2B5EF4-FFF2-40B4-BE49-F238E27FC236}">
                  <a16:creationId xmlns:a16="http://schemas.microsoft.com/office/drawing/2014/main" id="{2DE0BEE8-9790-2DEF-FAB6-2AFC0F42F0C9}"/>
                </a:ext>
              </a:extLst>
            </p:cNvPr>
            <p:cNvCxnSpPr>
              <a:cxnSpLocks/>
            </p:cNvCxnSpPr>
            <p:nvPr/>
          </p:nvCxnSpPr>
          <p:spPr>
            <a:xfrm>
              <a:off x="8650301" y="2546473"/>
              <a:ext cx="0" cy="201425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מחבר: מרפקי 42">
              <a:extLst>
                <a:ext uri="{FF2B5EF4-FFF2-40B4-BE49-F238E27FC236}">
                  <a16:creationId xmlns:a16="http://schemas.microsoft.com/office/drawing/2014/main" id="{7F6AB80E-180D-4B4A-9577-2ECDFADB91A2}"/>
                </a:ext>
              </a:extLst>
            </p:cNvPr>
            <p:cNvCxnSpPr>
              <a:stCxn id="9" idx="2"/>
              <a:endCxn id="8" idx="3"/>
            </p:cNvCxnSpPr>
            <p:nvPr/>
          </p:nvCxnSpPr>
          <p:spPr>
            <a:xfrm rot="5400000">
              <a:off x="7083291" y="2179667"/>
              <a:ext cx="1046204" cy="1779816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מחבר: מרפקי 44">
              <a:extLst>
                <a:ext uri="{FF2B5EF4-FFF2-40B4-BE49-F238E27FC236}">
                  <a16:creationId xmlns:a16="http://schemas.microsoft.com/office/drawing/2014/main" id="{58024B18-9B1A-D2B4-73F9-02DDEDBC5BE2}"/>
                </a:ext>
              </a:extLst>
            </p:cNvPr>
            <p:cNvCxnSpPr>
              <a:cxnSpLocks/>
              <a:stCxn id="10" idx="3"/>
              <a:endCxn id="8" idx="0"/>
            </p:cNvCxnSpPr>
            <p:nvPr/>
          </p:nvCxnSpPr>
          <p:spPr>
            <a:xfrm>
              <a:off x="4887688" y="2361807"/>
              <a:ext cx="1208312" cy="1046204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מחבר חץ ישר 47">
              <a:extLst>
                <a:ext uri="{FF2B5EF4-FFF2-40B4-BE49-F238E27FC236}">
                  <a16:creationId xmlns:a16="http://schemas.microsoft.com/office/drawing/2014/main" id="{78D34D48-3F02-52F5-354F-C7500E9D2EBF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5943599" y="1720334"/>
              <a:ext cx="1" cy="1708666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מחבר: מרפקי 49">
              <a:extLst>
                <a:ext uri="{FF2B5EF4-FFF2-40B4-BE49-F238E27FC236}">
                  <a16:creationId xmlns:a16="http://schemas.microsoft.com/office/drawing/2014/main" id="{43A5E478-2796-BE72-ED14-3F475251042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33802" y="1409700"/>
              <a:ext cx="1589312" cy="719142"/>
            </a:xfrm>
            <a:prstGeom prst="bentConnector3">
              <a:avLst>
                <a:gd name="adj1" fmla="val 9981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מחבר חץ ישר 56">
              <a:extLst>
                <a:ext uri="{FF2B5EF4-FFF2-40B4-BE49-F238E27FC236}">
                  <a16:creationId xmlns:a16="http://schemas.microsoft.com/office/drawing/2014/main" id="{D48626E6-AF7C-E18D-5671-19DB52268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688" y="2255982"/>
              <a:ext cx="2797627" cy="0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מחבר: מרפקי 62">
              <a:extLst>
                <a:ext uri="{FF2B5EF4-FFF2-40B4-BE49-F238E27FC236}">
                  <a16:creationId xmlns:a16="http://schemas.microsoft.com/office/drawing/2014/main" id="{004707B3-61E0-226D-95AA-719EEB6579BD}"/>
                </a:ext>
              </a:extLst>
            </p:cNvPr>
            <p:cNvCxnSpPr>
              <a:stCxn id="8" idx="2"/>
              <a:endCxn id="14" idx="1"/>
            </p:cNvCxnSpPr>
            <p:nvPr/>
          </p:nvCxnSpPr>
          <p:spPr>
            <a:xfrm rot="16200000" flipH="1">
              <a:off x="6406634" y="3466708"/>
              <a:ext cx="968046" cy="1589315"/>
            </a:xfrm>
            <a:prstGeom prst="bentConnector2">
              <a:avLst/>
            </a:prstGeom>
            <a:ln w="38100">
              <a:solidFill>
                <a:schemeClr val="bg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28E2D13A-9759-8BBD-3EB5-C55A1F1E15B8}"/>
              </a:ext>
            </a:extLst>
          </p:cNvPr>
          <p:cNvCxnSpPr/>
          <p:nvPr/>
        </p:nvCxnSpPr>
        <p:spPr>
          <a:xfrm flipH="1">
            <a:off x="1837944" y="722376"/>
            <a:ext cx="80467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591D964B-0A91-9D80-E953-9CA7D1D9762A}"/>
              </a:ext>
            </a:extLst>
          </p:cNvPr>
          <p:cNvCxnSpPr/>
          <p:nvPr/>
        </p:nvCxnSpPr>
        <p:spPr>
          <a:xfrm flipH="1">
            <a:off x="1847088" y="1035755"/>
            <a:ext cx="804672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3F9E95EA-989E-3993-9854-DDA954A2070A}"/>
              </a:ext>
            </a:extLst>
          </p:cNvPr>
          <p:cNvSpPr txBox="1"/>
          <p:nvPr/>
        </p:nvSpPr>
        <p:spPr>
          <a:xfrm>
            <a:off x="536122" y="530352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RestAPI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A9E5319B-95A7-8B57-C5AD-91B4FFD66117}"/>
              </a:ext>
            </a:extLst>
          </p:cNvPr>
          <p:cNvSpPr txBox="1"/>
          <p:nvPr/>
        </p:nvSpPr>
        <p:spPr>
          <a:xfrm>
            <a:off x="536122" y="851089"/>
            <a:ext cx="11738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Kafka</a:t>
            </a:r>
            <a:endParaRPr lang="he-IL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7236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351</Words>
  <Application>Microsoft Office PowerPoint</Application>
  <PresentationFormat>מסך רחב</PresentationFormat>
  <Paragraphs>105</Paragraphs>
  <Slides>11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Aharoni</vt:lpstr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Ohhana</dc:creator>
  <cp:lastModifiedBy>David Ohhana</cp:lastModifiedBy>
  <cp:revision>9</cp:revision>
  <dcterms:created xsi:type="dcterms:W3CDTF">2025-04-27T18:59:09Z</dcterms:created>
  <dcterms:modified xsi:type="dcterms:W3CDTF">2025-05-05T12:41:50Z</dcterms:modified>
</cp:coreProperties>
</file>