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151c24545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6151c2454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6151c24545_2_3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26151c24545_2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151c24545_2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6151c24545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151c24545_2_3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6151c24545_2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151c24545_2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26151c24545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151c24545_2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6151c24545_2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151c24545_2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26151c24545_2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151c24545_2_4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26151c24545_2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6151c24545_2_4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26151c24545_2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6151c24545_2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26151c24545_2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6151c24545_2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6151c24545_2_4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151c24545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6151c24545_2_28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6151c24545_2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26151c24545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6151c24545_2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26151c24545_2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151c24545_2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6151c24545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6151c24545_2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6151c24545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151c24545_2_3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6151c24545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151c24545_2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26151c24545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151c24545_2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6151c24545_2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6151c24545_2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6151c24545_2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6151c24545_2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26151c24545_2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69" name="Google Shape;69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71" name="Google Shape;71;p14"/>
          <p:cNvSpPr txBox="1"/>
          <p:nvPr>
            <p:ph type="ctrTitle"/>
          </p:nvPr>
        </p:nvSpPr>
        <p:spPr>
          <a:xfrm>
            <a:off x="866216" y="1574800"/>
            <a:ext cx="6619244" cy="2008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 rot="5400000">
            <a:off x="7619239" y="134416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 rot="5400000">
            <a:off x="6713982" y="2420874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5" name="Google Shape;105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866216" y="1574800"/>
            <a:ext cx="6619244" cy="2008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 rot="5400000">
            <a:off x="7619239" y="134416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 rot="5400000">
            <a:off x="6713982" y="2420874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866216" y="1952625"/>
            <a:ext cx="6619244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1" name="Google Shape;121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" name="Google Shape;129;p20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0"/>
          <p:cNvSpPr txBox="1"/>
          <p:nvPr>
            <p:ph type="title"/>
          </p:nvPr>
        </p:nvSpPr>
        <p:spPr>
          <a:xfrm>
            <a:off x="866216" y="2008234"/>
            <a:ext cx="3263269" cy="171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5171670" y="2008233"/>
            <a:ext cx="2818159" cy="171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66215" y="1952625"/>
            <a:ext cx="3618869" cy="256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656535" y="1952625"/>
            <a:ext cx="3618869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66216" y="1952625"/>
            <a:ext cx="361886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866215" y="2384822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3" type="body"/>
          </p:nvPr>
        </p:nvSpPr>
        <p:spPr>
          <a:xfrm>
            <a:off x="4656535" y="1952625"/>
            <a:ext cx="361886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49" name="Google Shape;149;p22"/>
          <p:cNvSpPr txBox="1"/>
          <p:nvPr>
            <p:ph idx="4" type="body"/>
          </p:nvPr>
        </p:nvSpPr>
        <p:spPr>
          <a:xfrm>
            <a:off x="4656535" y="2384822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150" name="Google Shape;150;p22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60" name="Google Shape;16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24"/>
          <p:cNvSpPr txBox="1"/>
          <p:nvPr>
            <p:ph type="title"/>
          </p:nvPr>
        </p:nvSpPr>
        <p:spPr>
          <a:xfrm>
            <a:off x="866216" y="971550"/>
            <a:ext cx="209486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4335859" y="1085850"/>
            <a:ext cx="389255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2" type="body"/>
          </p:nvPr>
        </p:nvSpPr>
        <p:spPr>
          <a:xfrm>
            <a:off x="866215" y="2346961"/>
            <a:ext cx="2094869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73" name="Google Shape;173;p24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5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9" name="Google Shape;179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8" name="Google Shape;188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9" name="Google Shape;189;p25"/>
          <p:cNvSpPr txBox="1"/>
          <p:nvPr>
            <p:ph type="title"/>
          </p:nvPr>
        </p:nvSpPr>
        <p:spPr>
          <a:xfrm>
            <a:off x="866216" y="1270000"/>
            <a:ext cx="2898851" cy="1301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/>
          <p:nvPr>
            <p:ph idx="2" type="pic"/>
          </p:nvPr>
        </p:nvSpPr>
        <p:spPr>
          <a:xfrm>
            <a:off x="4910903" y="857250"/>
            <a:ext cx="2420395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866216" y="2743200"/>
            <a:ext cx="289440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92" name="Google Shape;192;p25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98" name="Google Shape;198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6" name="Google Shape;206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7" name="Google Shape;207;p26"/>
          <p:cNvSpPr txBox="1"/>
          <p:nvPr>
            <p:ph type="title"/>
          </p:nvPr>
        </p:nvSpPr>
        <p:spPr>
          <a:xfrm>
            <a:off x="866216" y="3727445"/>
            <a:ext cx="6619244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6"/>
          <p:cNvSpPr/>
          <p:nvPr>
            <p:ph idx="2" type="pic"/>
          </p:nvPr>
        </p:nvSpPr>
        <p:spPr>
          <a:xfrm>
            <a:off x="866216" y="514350"/>
            <a:ext cx="6619244" cy="257175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66215" y="4152499"/>
            <a:ext cx="6619244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10" name="Google Shape;210;p26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16" name="Google Shape;216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4" name="Google Shape;224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25" name="Google Shape;225;p27"/>
          <p:cNvSpPr txBox="1"/>
          <p:nvPr>
            <p:ph type="title"/>
          </p:nvPr>
        </p:nvSpPr>
        <p:spPr>
          <a:xfrm>
            <a:off x="861598" y="797563"/>
            <a:ext cx="6623862" cy="102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866216" y="2657475"/>
            <a:ext cx="6619244" cy="1857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27" name="Google Shape;227;p27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33" name="Google Shape;233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1" name="Google Shape;241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2" name="Google Shape;242;p28"/>
          <p:cNvSpPr txBox="1"/>
          <p:nvPr/>
        </p:nvSpPr>
        <p:spPr>
          <a:xfrm>
            <a:off x="661175" y="455502"/>
            <a:ext cx="6014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2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7413344" y="1960341"/>
            <a:ext cx="48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2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1186408" y="736600"/>
            <a:ext cx="6340430" cy="202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459459" y="2759074"/>
            <a:ext cx="5798414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b="0" i="0" sz="105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46" name="Google Shape;246;p28"/>
          <p:cNvSpPr txBox="1"/>
          <p:nvPr>
            <p:ph idx="2" type="body"/>
          </p:nvPr>
        </p:nvSpPr>
        <p:spPr>
          <a:xfrm>
            <a:off x="866216" y="3771899"/>
            <a:ext cx="6933673" cy="748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47" name="Google Shape;247;p28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53" name="Google Shape;253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61" name="Google Shape;261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2" name="Google Shape;262;p29"/>
          <p:cNvSpPr txBox="1"/>
          <p:nvPr>
            <p:ph type="title"/>
          </p:nvPr>
        </p:nvSpPr>
        <p:spPr>
          <a:xfrm>
            <a:off x="866216" y="1778000"/>
            <a:ext cx="6619245" cy="136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866216" y="3768725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866215" y="1952626"/>
            <a:ext cx="235640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71" name="Google Shape;271;p30"/>
          <p:cNvSpPr txBox="1"/>
          <p:nvPr>
            <p:ph idx="2" type="body"/>
          </p:nvPr>
        </p:nvSpPr>
        <p:spPr>
          <a:xfrm>
            <a:off x="866215" y="2384823"/>
            <a:ext cx="2356409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72" name="Google Shape;272;p30"/>
          <p:cNvSpPr txBox="1"/>
          <p:nvPr>
            <p:ph idx="3" type="body"/>
          </p:nvPr>
        </p:nvSpPr>
        <p:spPr>
          <a:xfrm>
            <a:off x="3384541" y="1952625"/>
            <a:ext cx="236025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73" name="Google Shape;273;p30"/>
          <p:cNvSpPr txBox="1"/>
          <p:nvPr>
            <p:ph idx="4" type="body"/>
          </p:nvPr>
        </p:nvSpPr>
        <p:spPr>
          <a:xfrm>
            <a:off x="3384541" y="2384823"/>
            <a:ext cx="2360257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74" name="Google Shape;274;p30"/>
          <p:cNvSpPr txBox="1"/>
          <p:nvPr>
            <p:ph idx="5" type="body"/>
          </p:nvPr>
        </p:nvSpPr>
        <p:spPr>
          <a:xfrm>
            <a:off x="5916101" y="1952626"/>
            <a:ext cx="235929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75" name="Google Shape;275;p30"/>
          <p:cNvSpPr txBox="1"/>
          <p:nvPr>
            <p:ph idx="6" type="body"/>
          </p:nvPr>
        </p:nvSpPr>
        <p:spPr>
          <a:xfrm>
            <a:off x="5916247" y="2384822"/>
            <a:ext cx="2359152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276" name="Google Shape;276;p30"/>
          <p:cNvCxnSpPr/>
          <p:nvPr/>
        </p:nvCxnSpPr>
        <p:spPr>
          <a:xfrm>
            <a:off x="3302978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30"/>
          <p:cNvCxnSpPr/>
          <p:nvPr/>
        </p:nvCxnSpPr>
        <p:spPr>
          <a:xfrm>
            <a:off x="5829301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30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0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866215" y="3399633"/>
            <a:ext cx="228782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84" name="Google Shape;284;p31"/>
          <p:cNvSpPr/>
          <p:nvPr>
            <p:ph idx="2" type="pic"/>
          </p:nvPr>
        </p:nvSpPr>
        <p:spPr>
          <a:xfrm>
            <a:off x="1000915" y="1952625"/>
            <a:ext cx="2018432" cy="119363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85" name="Google Shape;285;p31"/>
          <p:cNvSpPr txBox="1"/>
          <p:nvPr>
            <p:ph idx="3" type="body"/>
          </p:nvPr>
        </p:nvSpPr>
        <p:spPr>
          <a:xfrm>
            <a:off x="866215" y="3831830"/>
            <a:ext cx="2287829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86" name="Google Shape;286;p31"/>
          <p:cNvSpPr txBox="1"/>
          <p:nvPr>
            <p:ph idx="4" type="body"/>
          </p:nvPr>
        </p:nvSpPr>
        <p:spPr>
          <a:xfrm>
            <a:off x="3426649" y="3399634"/>
            <a:ext cx="228782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87" name="Google Shape;287;p31"/>
          <p:cNvSpPr/>
          <p:nvPr>
            <p:ph idx="5" type="pic"/>
          </p:nvPr>
        </p:nvSpPr>
        <p:spPr>
          <a:xfrm>
            <a:off x="3561347" y="1952625"/>
            <a:ext cx="2018432" cy="119363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88" name="Google Shape;288;p31"/>
          <p:cNvSpPr txBox="1"/>
          <p:nvPr>
            <p:ph idx="6" type="body"/>
          </p:nvPr>
        </p:nvSpPr>
        <p:spPr>
          <a:xfrm>
            <a:off x="3427629" y="3831829"/>
            <a:ext cx="2287829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89" name="Google Shape;289;p31"/>
          <p:cNvSpPr txBox="1"/>
          <p:nvPr>
            <p:ph idx="7" type="body"/>
          </p:nvPr>
        </p:nvSpPr>
        <p:spPr>
          <a:xfrm>
            <a:off x="5987082" y="3399634"/>
            <a:ext cx="228832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90" name="Google Shape;290;p31"/>
          <p:cNvSpPr/>
          <p:nvPr>
            <p:ph idx="8" type="pic"/>
          </p:nvPr>
        </p:nvSpPr>
        <p:spPr>
          <a:xfrm>
            <a:off x="6122273" y="1952625"/>
            <a:ext cx="2018432" cy="119363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91" name="Google Shape;291;p31"/>
          <p:cNvSpPr txBox="1"/>
          <p:nvPr>
            <p:ph idx="9" type="body"/>
          </p:nvPr>
        </p:nvSpPr>
        <p:spPr>
          <a:xfrm>
            <a:off x="5987081" y="3831828"/>
            <a:ext cx="2288322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292" name="Google Shape;292;p31"/>
          <p:cNvCxnSpPr/>
          <p:nvPr/>
        </p:nvCxnSpPr>
        <p:spPr>
          <a:xfrm>
            <a:off x="3304373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31"/>
          <p:cNvCxnSpPr/>
          <p:nvPr/>
        </p:nvCxnSpPr>
        <p:spPr>
          <a:xfrm>
            <a:off x="5848352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31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1"/>
          <p:cNvSpPr txBox="1"/>
          <p:nvPr>
            <p:ph idx="11" type="ftr"/>
          </p:nvPr>
        </p:nvSpPr>
        <p:spPr>
          <a:xfrm>
            <a:off x="420833" y="4793879"/>
            <a:ext cx="2733212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 rot="5400000">
            <a:off x="2894726" y="-75885"/>
            <a:ext cx="2562225" cy="661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0" name="Google Shape;300;p32"/>
          <p:cNvSpPr txBox="1"/>
          <p:nvPr>
            <p:ph idx="10" type="dt"/>
          </p:nvPr>
        </p:nvSpPr>
        <p:spPr>
          <a:xfrm>
            <a:off x="8021580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2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05" name="Google Shape;305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14" name="Google Shape;314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5" name="Google Shape;315;p33"/>
          <p:cNvSpPr txBox="1"/>
          <p:nvPr>
            <p:ph type="title"/>
          </p:nvPr>
        </p:nvSpPr>
        <p:spPr>
          <a:xfrm rot="5400000">
            <a:off x="5186943" y="2210835"/>
            <a:ext cx="3561443" cy="1057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 rot="5400000">
            <a:off x="1431504" y="393562"/>
            <a:ext cx="3561443" cy="4692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17" name="Google Shape;317;p33"/>
          <p:cNvSpPr txBox="1"/>
          <p:nvPr>
            <p:ph idx="10" type="dt"/>
          </p:nvPr>
        </p:nvSpPr>
        <p:spPr>
          <a:xfrm>
            <a:off x="7989829" y="4793879"/>
            <a:ext cx="7441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3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61" name="Google Shape;61;p13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5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9" name="Google Shape;79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7" name="Google Shape;87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88" name="Google Shape;88;p15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atrick-steele-idem/morphdom#what-projects-are-using-morphdom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agmaticstudio.com/tutorials/getting-started-with-phoenix-liveview" TargetMode="External"/><Relationship Id="rId4" Type="http://schemas.openxmlformats.org/officeDocument/2006/relationships/hyperlink" Target="https://pragmaticstudio.com/tutorials/the-life-cycle-of-a-phoenix-liveview" TargetMode="External"/><Relationship Id="rId5" Type="http://schemas.openxmlformats.org/officeDocument/2006/relationships/hyperlink" Target="https://www.mitchellhanberg.com/how-eex-turns-your-template-into-html" TargetMode="External"/><Relationship Id="rId6" Type="http://schemas.openxmlformats.org/officeDocument/2006/relationships/hyperlink" Target="https://www.poeticoding.com/phoenix-liveview-javascript-hooks-and-select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oeticoding.com/distributed-phoenix-chat-with-pubsub-pg2-adapter/" TargetMode="External"/><Relationship Id="rId4" Type="http://schemas.openxmlformats.org/officeDocument/2006/relationships/hyperlink" Target="https://threadreaderapp.com/thread/1421126817373507584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ohhi-vn/live_pub_demo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26" name="Google Shape;326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28" name="Google Shape;328;p34"/>
          <p:cNvSpPr txBox="1"/>
          <p:nvPr>
            <p:ph type="ctrTitle"/>
          </p:nvPr>
        </p:nvSpPr>
        <p:spPr>
          <a:xfrm>
            <a:off x="1262378" y="877329"/>
            <a:ext cx="6619243" cy="2152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">
                <a:solidFill>
                  <a:schemeClr val="lt1"/>
                </a:solidFill>
              </a:rPr>
              <a:t>Phoenix LiveView &amp; PubSub</a:t>
            </a:r>
            <a:endParaRPr/>
          </a:p>
        </p:txBody>
      </p:sp>
      <p:sp>
        <p:nvSpPr>
          <p:cNvPr id="329" name="Google Shape;329;p34"/>
          <p:cNvSpPr txBox="1"/>
          <p:nvPr>
            <p:ph idx="1" type="subTitle"/>
          </p:nvPr>
        </p:nvSpPr>
        <p:spPr>
          <a:xfrm>
            <a:off x="1262378" y="3220080"/>
            <a:ext cx="6619243" cy="925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SzPts val="1200"/>
              <a:buNone/>
            </a:pPr>
            <a:r>
              <a:rPr lang="en" sz="1500"/>
              <a:t>FOR REAL TIME AND SCALABLE WEB APP</a:t>
            </a:r>
            <a:endParaRPr/>
          </a:p>
        </p:txBody>
      </p:sp>
      <p:cxnSp>
        <p:nvCxnSpPr>
          <p:cNvPr id="330" name="Google Shape;330;p34"/>
          <p:cNvCxnSpPr/>
          <p:nvPr/>
        </p:nvCxnSpPr>
        <p:spPr>
          <a:xfrm>
            <a:off x="4318686" y="3125166"/>
            <a:ext cx="506627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34"/>
          <p:cNvSpPr txBox="1"/>
          <p:nvPr/>
        </p:nvSpPr>
        <p:spPr>
          <a:xfrm>
            <a:off x="-1" y="3499375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Saigon Elixir - Athena Studio</a:t>
            </a:r>
            <a:r>
              <a:rPr b="0" i="0" lang="en" sz="1800" u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(by Ohhi.vn team)</a:t>
            </a:r>
            <a:endParaRPr b="0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b="0" i="0" lang="en" sz="31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LiveView - Events - render</a:t>
            </a:r>
            <a:endParaRPr/>
          </a:p>
        </p:txBody>
      </p:sp>
      <p:sp>
        <p:nvSpPr>
          <p:cNvPr id="433" name="Google Shape;433;p43"/>
          <p:cNvSpPr txBox="1"/>
          <p:nvPr>
            <p:ph idx="1" type="body"/>
          </p:nvPr>
        </p:nvSpPr>
        <p:spPr>
          <a:xfrm>
            <a:off x="866215" y="1952625"/>
            <a:ext cx="3908984" cy="256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Render full HTML page for the first time.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Render diff HTML for next time.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Client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morphdom</a:t>
            </a:r>
            <a:r>
              <a:rPr lang="en"/>
              <a:t> lib for update DOM.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Uses EEx engine to evaluate code in inside string.</a:t>
            </a:r>
            <a:endParaRPr/>
          </a:p>
        </p:txBody>
      </p:sp>
      <p:sp>
        <p:nvSpPr>
          <p:cNvPr id="434" name="Google Shape;434;p43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pic>
        <p:nvPicPr>
          <p:cNvPr id="435" name="Google Shape;43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9049" y="2788142"/>
            <a:ext cx="3258768" cy="88801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b="0" i="0" lang="en" sz="31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LiveView - Events - handle_event</a:t>
            </a:r>
            <a:endParaRPr/>
          </a:p>
        </p:txBody>
      </p:sp>
      <p:sp>
        <p:nvSpPr>
          <p:cNvPr id="441" name="Google Shape;441;p44"/>
          <p:cNvSpPr txBox="1"/>
          <p:nvPr>
            <p:ph idx="1" type="body"/>
          </p:nvPr>
        </p:nvSpPr>
        <p:spPr>
          <a:xfrm>
            <a:off x="866216" y="1952625"/>
            <a:ext cx="261079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</a:pPr>
            <a:r>
              <a:rPr lang="en" sz="1200"/>
              <a:t>Handle events from client.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</a:pPr>
            <a:r>
              <a:rPr lang="en" sz="1200"/>
              <a:t>Update state for LiveView process.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</a:pPr>
            <a:r>
              <a:rPr lang="en" sz="1200"/>
              <a:t>After new value was set to socket LiveView will check different and push update to client.</a:t>
            </a:r>
            <a:endParaRPr/>
          </a:p>
        </p:txBody>
      </p:sp>
      <p:sp>
        <p:nvSpPr>
          <p:cNvPr id="442" name="Google Shape;442;p44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pic>
        <p:nvPicPr>
          <p:cNvPr id="443" name="Google Shape;44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8717" y="2770239"/>
            <a:ext cx="4619101" cy="92381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222"/>
              <a:buFont typeface="Century Gothic"/>
              <a:buNone/>
            </a:pPr>
            <a:r>
              <a:rPr lang="en" sz="3200">
                <a:solidFill>
                  <a:srgbClr val="FFFFFF"/>
                </a:solidFill>
              </a:rPr>
              <a:t>LiveView - Some docs</a:t>
            </a:r>
            <a:endParaRPr b="0" i="0" sz="310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p45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sp>
        <p:nvSpPr>
          <p:cNvPr id="450" name="Google Shape;450;p45"/>
          <p:cNvSpPr txBox="1"/>
          <p:nvPr>
            <p:ph idx="1" type="body"/>
          </p:nvPr>
        </p:nvSpPr>
        <p:spPr>
          <a:xfrm>
            <a:off x="311700" y="1838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Phoenix LiveView</a:t>
            </a:r>
            <a:endParaRPr u="sng"/>
          </a:p>
          <a:p>
            <a:pPr indent="-217170" lvl="0" marL="28575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4"/>
              </a:rPr>
              <a:t>The Lifecycle of a Phoenix LiveView</a:t>
            </a:r>
            <a:endParaRPr u="sng"/>
          </a:p>
          <a:p>
            <a:pPr indent="-217170" lvl="0" marL="28575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5"/>
              </a:rPr>
              <a:t>How EEx Turns Your Template Into HTML | Mitchell Hanberg</a:t>
            </a:r>
            <a:endParaRPr u="sng"/>
          </a:p>
          <a:p>
            <a:pPr indent="-217170" lvl="0" marL="28575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6"/>
              </a:rPr>
              <a:t>Phoenix LiveView JavaScript Hooks and Select2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7222"/>
              <a:buFont typeface="Century Gothic"/>
              <a:buNone/>
            </a:pPr>
            <a:r>
              <a:rPr lang="en" sz="3200"/>
              <a:t>PubSub - Introduce</a:t>
            </a:r>
            <a:endParaRPr b="0" i="0" sz="310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46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A message broker for process.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A Phoenix library, can use for any Elixir app.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Use for send messages between processes on local (a node) or across a cluster (many nodes).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Don’t like send message between processes, PubSub don’t need to know who will receive (yes, reduce complexity on develop).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Scalable for small or medium service.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We can use third party dispatcher or self develop.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222"/>
              <a:buFont typeface="Century Gothic"/>
              <a:buNone/>
            </a:pPr>
            <a:r>
              <a:rPr lang="en" sz="3200">
                <a:solidFill>
                  <a:srgbClr val="FFFFFF"/>
                </a:solidFill>
              </a:rPr>
              <a:t>PubSub - How to use</a:t>
            </a:r>
            <a:endParaRPr b="0" i="0" sz="310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p47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deps (mix.exs) &amp; a supervisor (ex: Application’s supervisor):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{:phoenix_pubsub, "~&gt; 2.1"}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{Phoenix.PubSub, name: Trading.PubSub}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Subscribe/Unsubscribe a topic: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PubSub.subscribe(:pubsub_name, “topic_name”)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PubSub.unsubscribe(:pubsub_name, “topic_name”)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Broadcast a message: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PubSub.broadcast(:pubsub_name, “topic_name”, {:greeting, “hello”})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Handle event from PubSub: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handle_info({:greeting, content}, state)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"/>
              <a:t>PubSub - Docs</a:t>
            </a:r>
            <a:endParaRPr/>
          </a:p>
        </p:txBody>
      </p:sp>
      <p:sp>
        <p:nvSpPr>
          <p:cNvPr id="470" name="Google Shape;470;p4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48"/>
          <p:cNvSpPr txBox="1"/>
          <p:nvPr>
            <p:ph idx="4294967295" type="body"/>
          </p:nvPr>
        </p:nvSpPr>
        <p:spPr>
          <a:xfrm>
            <a:off x="311094" y="1788887"/>
            <a:ext cx="852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19075" lvl="0" marL="257175" rtl="0" algn="l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3"/>
              </a:rPr>
              <a:t>Distributed Phoenix Chat with PubSub PG2 adapter</a:t>
            </a:r>
            <a:endParaRPr u="sng">
              <a:solidFill>
                <a:schemeClr val="hlink"/>
              </a:solidFill>
            </a:endParaRPr>
          </a:p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19075" lvl="0" marL="257175" rtl="0" algn="l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https://threadreaderapp.com/thread/1421126817373507584.html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"/>
              <a:t>LiveView &amp; PubSub together</a:t>
            </a:r>
            <a:endParaRPr/>
          </a:p>
        </p:txBody>
      </p:sp>
      <p:sp>
        <p:nvSpPr>
          <p:cNvPr id="477" name="Google Shape;477;p49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49"/>
          <p:cNvSpPr txBox="1"/>
          <p:nvPr>
            <p:ph idx="4294967295" type="body"/>
          </p:nvPr>
        </p:nvSpPr>
        <p:spPr>
          <a:xfrm>
            <a:off x="385763" y="1865312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19075" lvl="0" marL="257175" rtl="0" algn="l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/>
              <a:t>Use PubSub for transporting data between LiveView processes, LiveView and other processes and between nodes.</a:t>
            </a:r>
            <a:endParaRPr/>
          </a:p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19075" lvl="0" marL="257175" rtl="0" algn="l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/>
              <a:t>LiveView process will subscribe/broadcast message from/to PubSub.</a:t>
            </a:r>
            <a:endParaRPr/>
          </a:p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19075" lvl="0" marL="257175" rtl="0" algn="l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/>
              <a:t>Suitable for async &amp; scalable data processing.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" sz="3100"/>
              <a:t>Demo - Stock Price Dashboard</a:t>
            </a:r>
            <a:endParaRPr/>
          </a:p>
        </p:txBody>
      </p:sp>
      <p:sp>
        <p:nvSpPr>
          <p:cNvPr id="484" name="Google Shape;484;p50"/>
          <p:cNvSpPr txBox="1"/>
          <p:nvPr>
            <p:ph idx="1" type="body"/>
          </p:nvPr>
        </p:nvSpPr>
        <p:spPr>
          <a:xfrm>
            <a:off x="866215" y="1952625"/>
            <a:ext cx="4797985" cy="256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6040" lvl="0" marL="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►"/>
            </a:pPr>
            <a:r>
              <a:rPr lang="en"/>
              <a:t>Two Elixir apps: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►"/>
            </a:pPr>
            <a:r>
              <a:rPr lang="en"/>
              <a:t>Frontend app uses Phoenix LiveView for dashboard, subscribes Phoenix PubSub for getting changed price from Trading service.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►"/>
            </a:pPr>
            <a:r>
              <a:rPr lang="en"/>
              <a:t>Trading app, a stock price simulator.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-66040" lvl="0" marL="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►"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https://github.com/ohhi-vn/live_pub_demo</a:t>
            </a:r>
            <a:r>
              <a:rPr lang="en"/>
              <a:t> </a:t>
            </a:r>
            <a:endParaRPr/>
          </a:p>
        </p:txBody>
      </p:sp>
      <p:sp>
        <p:nvSpPr>
          <p:cNvPr id="485" name="Google Shape;485;p50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/>
              <a:t>‹#›</a:t>
            </a:fld>
            <a:endParaRPr sz="2800"/>
          </a:p>
        </p:txBody>
      </p:sp>
      <p:pic>
        <p:nvPicPr>
          <p:cNvPr id="486" name="Google Shape;486;p50"/>
          <p:cNvPicPr preferRelativeResize="0"/>
          <p:nvPr/>
        </p:nvPicPr>
        <p:blipFill rotWithShape="1">
          <a:blip r:embed="rId4">
            <a:alphaModFix/>
          </a:blip>
          <a:srcRect b="0" l="0" r="583" t="0"/>
          <a:stretch/>
        </p:blipFill>
        <p:spPr>
          <a:xfrm>
            <a:off x="6015428" y="2081963"/>
            <a:ext cx="2310036" cy="230037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5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492" name="Google Shape;492;p5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4" name="Google Shape;494;p5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51"/>
          <p:cNvSpPr/>
          <p:nvPr/>
        </p:nvSpPr>
        <p:spPr>
          <a:xfrm rot="-589932">
            <a:off x="6368213" y="3138837"/>
            <a:ext cx="2474555" cy="330693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6" name="Google Shape;496;p51"/>
          <p:cNvSpPr/>
          <p:nvPr/>
        </p:nvSpPr>
        <p:spPr>
          <a:xfrm>
            <a:off x="341709" y="3181350"/>
            <a:ext cx="8458200" cy="1752871"/>
          </a:xfrm>
          <a:custGeom>
            <a:rect b="b" l="l" r="r" t="t"/>
            <a:pathLst>
              <a:path extrusionOk="0" h="8000" w="10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7" name="Google Shape;497;p51"/>
          <p:cNvSpPr/>
          <p:nvPr/>
        </p:nvSpPr>
        <p:spPr>
          <a:xfrm>
            <a:off x="0" y="1190"/>
            <a:ext cx="9144000" cy="5142310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5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9" name="Google Shape;499;p51"/>
          <p:cNvSpPr txBox="1"/>
          <p:nvPr>
            <p:ph type="title"/>
          </p:nvPr>
        </p:nvSpPr>
        <p:spPr>
          <a:xfrm>
            <a:off x="1262378" y="857250"/>
            <a:ext cx="6619243" cy="254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lang="en" sz="4900">
                <a:solidFill>
                  <a:srgbClr val="FFFFFF"/>
                </a:solidFill>
              </a:rPr>
              <a:t>Simple flow of events in Demo</a:t>
            </a:r>
            <a:endParaRPr sz="2600"/>
          </a:p>
        </p:txBody>
      </p:sp>
      <p:sp>
        <p:nvSpPr>
          <p:cNvPr id="500" name="Google Shape;500;p51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7" name="Google Shape;507;p52"/>
          <p:cNvSpPr/>
          <p:nvPr/>
        </p:nvSpPr>
        <p:spPr>
          <a:xfrm>
            <a:off x="482599" y="601345"/>
            <a:ext cx="8250178" cy="393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5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52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/>
              <a:t>‹#›</a:t>
            </a:fld>
            <a:endParaRPr sz="2800"/>
          </a:p>
        </p:txBody>
      </p:sp>
      <p:pic>
        <p:nvPicPr>
          <p:cNvPr id="510" name="Google Shape;51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4384" y="963295"/>
            <a:ext cx="5586608" cy="3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5226"/>
              <a:buFont typeface="Century Gothic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226208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29032"/>
              <a:buFont typeface="Century Gothic"/>
              <a:buAutoNum type="arabicPeriod"/>
            </a:pPr>
            <a:r>
              <a:rPr b="1" i="0" lang="en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LiveView</a:t>
            </a:r>
            <a:endParaRPr b="1" i="0" sz="180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Introduce about LiveView.</a:t>
            </a:r>
            <a:endParaRPr b="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Concept of LiveView.</a:t>
            </a:r>
            <a:endParaRPr b="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Events of LiveView.</a:t>
            </a:r>
            <a:endParaRPr b="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29032"/>
              <a:buFont typeface="Century Gothic"/>
              <a:buAutoNum type="arabicPeriod"/>
            </a:pPr>
            <a:r>
              <a:rPr b="1" i="0" lang="en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PubSub</a:t>
            </a:r>
            <a:endParaRPr b="1" i="0" sz="180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Introduce about PubSub.</a:t>
            </a:r>
            <a:endParaRPr b="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cases.</a:t>
            </a:r>
            <a:endParaRPr b="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29032"/>
              <a:buFont typeface="Century Gothic"/>
              <a:buAutoNum type="arabicPeriod"/>
            </a:pPr>
            <a:r>
              <a:rPr b="1" i="0" lang="en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Demo 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</a:t>
            </a:r>
            <a:r>
              <a:rPr lang="en" sz="16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" sz="16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LiveView &amp; PubSub for simple web app.</a:t>
            </a:r>
            <a:endParaRPr b="1" i="0" sz="165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29032"/>
              <a:buFont typeface="Century Gothic"/>
              <a:buAutoNum type="arabicPeriod"/>
            </a:pPr>
            <a:r>
              <a:rPr b="1" i="0" lang="en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  <a:p>
            <a:pPr indent="0" lvl="1" marL="596900" rtl="0" algn="l">
              <a:spcBef>
                <a:spcPts val="1200"/>
              </a:spcBef>
              <a:spcAft>
                <a:spcPts val="0"/>
              </a:spcAft>
              <a:buSzPct val="100358"/>
              <a:buNone/>
            </a:pPr>
            <a:r>
              <a:t/>
            </a:r>
            <a:endParaRPr b="1" i="0" sz="180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516" name="Google Shape;516;p5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53"/>
          <p:cNvSpPr txBox="1"/>
          <p:nvPr>
            <p:ph idx="4294967295" type="body"/>
          </p:nvPr>
        </p:nvSpPr>
        <p:spPr>
          <a:xfrm>
            <a:off x="311150" y="2005806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40"/>
              <a:buNone/>
            </a:pPr>
            <a:r>
              <a:rPr lang="en"/>
              <a:t>Time for Q/A &amp; discussing!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23" name="Google Shape;523;p5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54"/>
          <p:cNvSpPr txBox="1"/>
          <p:nvPr>
            <p:ph idx="4294967295" type="body"/>
          </p:nvPr>
        </p:nvSpPr>
        <p:spPr>
          <a:xfrm>
            <a:off x="311150" y="1727200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en"/>
              <a:t>Hope to see you in our next sharing session!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40"/>
              <a:buNone/>
            </a:pPr>
            <a:r>
              <a:rPr lang="en">
                <a:solidFill>
                  <a:srgbClr val="888888"/>
                </a:solidFill>
              </a:rPr>
              <a:t>Next topic?</a:t>
            </a:r>
            <a:endParaRPr>
              <a:solidFill>
                <a:srgbClr val="888888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AutoNum type="arabicPeriod"/>
            </a:pPr>
            <a:r>
              <a:rPr lang="en">
                <a:solidFill>
                  <a:srgbClr val="888888"/>
                </a:solidFill>
              </a:rPr>
              <a:t>Macro(meta programming) in Elixir &amp; how it works?</a:t>
            </a:r>
            <a:endParaRPr>
              <a:solidFill>
                <a:srgbClr val="888888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AutoNum type="arabicPeriod"/>
            </a:pPr>
            <a:r>
              <a:rPr lang="en">
                <a:solidFill>
                  <a:srgbClr val="888888"/>
                </a:solidFill>
              </a:rPr>
              <a:t>Deep dive to Phoenix framework.</a:t>
            </a:r>
            <a:endParaRPr>
              <a:solidFill>
                <a:srgbClr val="888888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AutoNum type="arabicPeriod"/>
            </a:pPr>
            <a:r>
              <a:rPr lang="en">
                <a:solidFill>
                  <a:srgbClr val="888888"/>
                </a:solidFill>
              </a:rPr>
              <a:t>Introduce Nx &amp; Axon. An advantage stack (frontend/backend, data analysis, ML/DL).</a:t>
            </a:r>
            <a:endParaRPr>
              <a:solidFill>
                <a:srgbClr val="888888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AutoNum type="arabicPeriod"/>
            </a:pPr>
            <a:r>
              <a:rPr lang="en">
                <a:solidFill>
                  <a:srgbClr val="888888"/>
                </a:solidFill>
              </a:rPr>
              <a:t>Build a distributed system with Elixir.</a:t>
            </a:r>
            <a:endParaRPr>
              <a:solidFill>
                <a:srgbClr val="888888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AutoNum type="arabicPeriod"/>
            </a:pPr>
            <a:r>
              <a:rPr lang="en">
                <a:solidFill>
                  <a:srgbClr val="888888"/>
                </a:solidFill>
              </a:rPr>
              <a:t>Passwordless authentication &amp; Single Sign On (SSO) solution by WebAuthn &amp; OAuth2 (demo with Elixir).</a:t>
            </a:r>
            <a:endParaRPr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40"/>
              <a:buNone/>
            </a:pPr>
            <a:r>
              <a:rPr lang="en">
                <a:solidFill>
                  <a:srgbClr val="888888"/>
                </a:solidFill>
              </a:rPr>
              <a:t>Or somethings else?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45" name="Google Shape;345;p3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54" name="Google Shape;354;p3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36"/>
          <p:cNvSpPr/>
          <p:nvPr/>
        </p:nvSpPr>
        <p:spPr>
          <a:xfrm rot="-5677511">
            <a:off x="2355364" y="1369559"/>
            <a:ext cx="2474555" cy="330693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6"/>
          <p:cNvSpPr/>
          <p:nvPr/>
        </p:nvSpPr>
        <p:spPr>
          <a:xfrm rot="-5400000">
            <a:off x="3878973" y="-105650"/>
            <a:ext cx="4540253" cy="5354799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36"/>
          <p:cNvSpPr/>
          <p:nvPr/>
        </p:nvSpPr>
        <p:spPr>
          <a:xfrm>
            <a:off x="0" y="1190"/>
            <a:ext cx="9144000" cy="5142310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36"/>
          <p:cNvSpPr txBox="1"/>
          <p:nvPr>
            <p:ph type="title"/>
          </p:nvPr>
        </p:nvSpPr>
        <p:spPr>
          <a:xfrm>
            <a:off x="745565" y="847952"/>
            <a:ext cx="2506831" cy="3447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lang="en" sz="2400">
                <a:solidFill>
                  <a:srgbClr val="EBEBEB"/>
                </a:solidFill>
              </a:rPr>
              <a:t>About team &amp; me</a:t>
            </a:r>
            <a:endParaRPr/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3967557" y="328134"/>
            <a:ext cx="4126961" cy="4465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▪"/>
            </a:pPr>
            <a:r>
              <a:rPr b="1" lang="en" sz="1400"/>
              <a:t>Ohhi.vn team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Started in 2022, first project from 2023.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Target about Elixir/Erlang ecosystem &amp; try to make new things.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Team has contributed 2 open source projects.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▪"/>
            </a:pPr>
            <a:r>
              <a:rPr b="1" lang="en" sz="1400"/>
              <a:t>Me </a:t>
            </a:r>
            <a:r>
              <a:rPr lang="en" sz="1400"/>
              <a:t>(Manh Vu)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Former core team (Antivirus product) of CMC CyberSecurity. Author of CMC CryptoSHIELD (a ransomware protector).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Former Sr. Erlang developer (&amp; training Erlang for new members) of DEK.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Developing high performance rule based detection engine &amp; network graph engine (by Golang) for new SOC (Security Operations Center).</a:t>
            </a:r>
            <a:endParaRPr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094518" y="4793878"/>
            <a:ext cx="6286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400"/>
              <a:buFont typeface="Century Gothic"/>
              <a:buNone/>
            </a:pPr>
            <a:fld id="{00000000-1234-1234-1234-123412341234}" type="slidenum">
              <a:rPr lang="en" sz="400">
                <a:solidFill>
                  <a:schemeClr val="accent1"/>
                </a:solidFill>
              </a:rPr>
              <a:t>‹#›</a:t>
            </a:fld>
            <a:endParaRPr sz="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97222"/>
              <a:buFont typeface="Century Gothic"/>
              <a:buNone/>
            </a:pPr>
            <a:r>
              <a:rPr lang="en" sz="3200">
                <a:solidFill>
                  <a:srgbClr val="EBEBEB"/>
                </a:solidFill>
              </a:rPr>
              <a:t>LiveView - Introduce</a:t>
            </a:r>
            <a:endParaRPr b="0" i="0" sz="310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866215" y="1952625"/>
            <a:ext cx="3908984" cy="256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Stateful (on one process), for easy develop.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Difference with regular Phoenix page(MVC)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Server-rendered HTML.</a:t>
            </a:r>
            <a:endParaRPr/>
          </a:p>
          <a:p>
            <a:pPr indent="-34036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 Fault tolerance already (yes, we can sleep well).</a:t>
            </a:r>
            <a:endParaRPr/>
          </a:p>
        </p:txBody>
      </p:sp>
      <p:sp>
        <p:nvSpPr>
          <p:cNvPr id="369" name="Google Shape;369;p37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lang="en" sz="3100">
                <a:solidFill>
                  <a:srgbClr val="EBEBEB"/>
                </a:solidFill>
              </a:rPr>
              <a:t>LiveView - Concept</a:t>
            </a:r>
            <a:endParaRPr/>
          </a:p>
        </p:txBody>
      </p:sp>
      <p:sp>
        <p:nvSpPr>
          <p:cNvPr id="375" name="Google Shape;375;p38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76" name="Google Shape;376;p38"/>
          <p:cNvGrpSpPr/>
          <p:nvPr/>
        </p:nvGrpSpPr>
        <p:grpSpPr>
          <a:xfrm>
            <a:off x="965200" y="2257396"/>
            <a:ext cx="7219037" cy="2187899"/>
            <a:chOff x="0" y="63472"/>
            <a:chExt cx="7219037" cy="2187899"/>
          </a:xfrm>
        </p:grpSpPr>
        <p:sp>
          <p:nvSpPr>
            <p:cNvPr id="377" name="Google Shape;377;p38"/>
            <p:cNvSpPr/>
            <p:nvPr/>
          </p:nvSpPr>
          <p:spPr>
            <a:xfrm>
              <a:off x="0" y="63472"/>
              <a:ext cx="7219037" cy="407745"/>
            </a:xfrm>
            <a:prstGeom prst="roundRect">
              <a:avLst>
                <a:gd fmla="val 16667" name="adj"/>
              </a:avLst>
            </a:prstGeom>
            <a:solidFill>
              <a:srgbClr val="E33B6D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 txBox="1"/>
            <p:nvPr/>
          </p:nvSpPr>
          <p:spPr>
            <a:xfrm>
              <a:off x="19904" y="83376"/>
              <a:ext cx="7179229" cy="36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lang="en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LiveView (in server side) is a process.</a:t>
              </a: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0" y="471217"/>
              <a:ext cx="7219037" cy="686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 txBox="1"/>
            <p:nvPr/>
          </p:nvSpPr>
          <p:spPr>
            <a:xfrm>
              <a:off x="0" y="471217"/>
              <a:ext cx="7219037" cy="686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29200" spcFirstLastPara="1" rIns="120900" wrap="square" tIns="21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Handle event from client or other process.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Calculate difference data for updating.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Send update diff HTML to client. </a:t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0" y="1157422"/>
              <a:ext cx="7219037" cy="407745"/>
            </a:xfrm>
            <a:prstGeom prst="roundRect">
              <a:avLst>
                <a:gd fmla="val 16667" name="adj"/>
              </a:avLst>
            </a:prstGeom>
            <a:solidFill>
              <a:srgbClr val="E33B6D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 txBox="1"/>
            <p:nvPr/>
          </p:nvSpPr>
          <p:spPr>
            <a:xfrm>
              <a:off x="19904" y="1177326"/>
              <a:ext cx="7179229" cy="36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lang="en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Client use JS:</a:t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0" y="1565167"/>
              <a:ext cx="7219037" cy="686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 txBox="1"/>
            <p:nvPr/>
          </p:nvSpPr>
          <p:spPr>
            <a:xfrm>
              <a:off x="0" y="1565167"/>
              <a:ext cx="7219037" cy="686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29200" spcFirstLastPara="1" rIns="120900" wrap="square" tIns="21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Load full HTML page then execute JS.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Update DOM received diff HTML from server.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Push events to server.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482599" y="601345"/>
            <a:ext cx="8250178" cy="393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39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/>
              <a:t>‹#›</a:t>
            </a:fld>
            <a:endParaRPr sz="2800"/>
          </a:p>
        </p:txBody>
      </p:sp>
      <p:pic>
        <p:nvPicPr>
          <p:cNvPr id="394" name="Google Shape;39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4355" y="963295"/>
            <a:ext cx="4706666" cy="3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482599" y="601345"/>
            <a:ext cx="8250178" cy="393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40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/>
              <a:t>‹#›</a:t>
            </a:fld>
            <a:endParaRPr sz="2800"/>
          </a:p>
        </p:txBody>
      </p:sp>
      <p:pic>
        <p:nvPicPr>
          <p:cNvPr descr="A diagram of a software system&#10;&#10;Description automatically generated" id="404" name="Google Shape;40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8106" y="963295"/>
            <a:ext cx="3579164" cy="3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lang="en" sz="3100">
                <a:solidFill>
                  <a:srgbClr val="EBEBEB"/>
                </a:solidFill>
              </a:rPr>
              <a:t>LiveView - Events</a:t>
            </a:r>
            <a:endParaRPr/>
          </a:p>
        </p:txBody>
      </p:sp>
      <p:sp>
        <p:nvSpPr>
          <p:cNvPr id="410" name="Google Shape;410;p41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11" name="Google Shape;411;p41"/>
          <p:cNvGrpSpPr/>
          <p:nvPr/>
        </p:nvGrpSpPr>
        <p:grpSpPr>
          <a:xfrm>
            <a:off x="965200" y="2255506"/>
            <a:ext cx="7219037" cy="2191680"/>
            <a:chOff x="0" y="61582"/>
            <a:chExt cx="7219037" cy="2191680"/>
          </a:xfrm>
        </p:grpSpPr>
        <p:sp>
          <p:nvSpPr>
            <p:cNvPr id="412" name="Google Shape;412;p41"/>
            <p:cNvSpPr/>
            <p:nvPr/>
          </p:nvSpPr>
          <p:spPr>
            <a:xfrm>
              <a:off x="0" y="61582"/>
              <a:ext cx="7219037" cy="383760"/>
            </a:xfrm>
            <a:prstGeom prst="roundRect">
              <a:avLst>
                <a:gd fmla="val 16667" name="adj"/>
              </a:avLst>
            </a:prstGeom>
            <a:solidFill>
              <a:srgbClr val="E33B6D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1"/>
            <p:cNvSpPr txBox="1"/>
            <p:nvPr/>
          </p:nvSpPr>
          <p:spPr>
            <a:xfrm>
              <a:off x="18734" y="80316"/>
              <a:ext cx="7181569" cy="346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n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</a:t>
              </a:r>
              <a:r>
                <a:rPr b="0" i="0" lang="en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hree main callbacks </a:t>
              </a:r>
              <a:r>
                <a:rPr lang="en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for </a:t>
              </a:r>
              <a:r>
                <a:rPr b="0" i="0" lang="en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handle events:</a:t>
              </a:r>
              <a:endPara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0" y="445342"/>
              <a:ext cx="7219037" cy="79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1"/>
            <p:cNvSpPr txBox="1"/>
            <p:nvPr/>
          </p:nvSpPr>
          <p:spPr>
            <a:xfrm>
              <a:off x="0" y="445342"/>
              <a:ext cx="7219037" cy="79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229200" spcFirstLastPara="1" rIns="113775" wrap="square" tIns="203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 mount event for init state &amp; verify/authen (if don’t use plug).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2. </a:t>
              </a:r>
              <a:r>
                <a:rPr lang="en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</a:t>
              </a: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ender event for render html (render first full html page, then calculate diff html for updating).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 handle_event handle events from client.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0" y="1240222"/>
              <a:ext cx="7219037" cy="383760"/>
            </a:xfrm>
            <a:prstGeom prst="roundRect">
              <a:avLst>
                <a:gd fmla="val 16667" name="adj"/>
              </a:avLst>
            </a:prstGeom>
            <a:solidFill>
              <a:srgbClr val="E35E3A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1"/>
            <p:cNvSpPr txBox="1"/>
            <p:nvPr/>
          </p:nvSpPr>
          <p:spPr>
            <a:xfrm>
              <a:off x="18734" y="1258956"/>
              <a:ext cx="7181569" cy="346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Opts:</a:t>
              </a:r>
              <a:endPara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0" y="1623982"/>
              <a:ext cx="7219037" cy="629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1"/>
            <p:cNvSpPr txBox="1"/>
            <p:nvPr/>
          </p:nvSpPr>
          <p:spPr>
            <a:xfrm>
              <a:off x="0" y="1623982"/>
              <a:ext cx="7219037" cy="629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229200" spcFirstLastPara="1" rIns="113775" wrap="square" tIns="203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handle_info (handle msg from other/self).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terminate for clean up/save state.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Others: handle_async, handle_cast, handle_call.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b="0" i="0" lang="en" sz="31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LiveView - Events - mount</a:t>
            </a:r>
            <a:endParaRPr/>
          </a:p>
        </p:txBody>
      </p:sp>
      <p:sp>
        <p:nvSpPr>
          <p:cNvPr id="425" name="Google Shape;425;p42"/>
          <p:cNvSpPr txBox="1"/>
          <p:nvPr>
            <p:ph idx="1" type="body"/>
          </p:nvPr>
        </p:nvSpPr>
        <p:spPr>
          <a:xfrm>
            <a:off x="923366" y="2202656"/>
            <a:ext cx="261079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</a:pPr>
            <a:r>
              <a:rPr lang="en" sz="1200"/>
              <a:t>Where to init first state (or load saved state),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</a:pPr>
            <a:r>
              <a:rPr lang="en" sz="1200"/>
              <a:t>Handle query params, session.</a:t>
            </a:r>
            <a:endParaRPr/>
          </a:p>
          <a:p>
            <a:pPr indent="-110490" lvl="0" marL="17145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None/>
            </a:pPr>
            <a:r>
              <a:t/>
            </a:r>
            <a:endParaRPr sz="1200"/>
          </a:p>
          <a:p>
            <a:pPr indent="-110490" lvl="0" marL="17145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None/>
            </a:pPr>
            <a:r>
              <a:t/>
            </a:r>
            <a:endParaRPr sz="1200"/>
          </a:p>
          <a:p>
            <a:pPr indent="-110490" lvl="0" marL="17145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426" name="Google Shape;426;p42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pic>
        <p:nvPicPr>
          <p:cNvPr id="427" name="Google Shape;42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8717" y="2712500"/>
            <a:ext cx="4619101" cy="1039298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