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7.xml"/><Relationship Id="rId44" Type="http://schemas.openxmlformats.org/officeDocument/2006/relationships/font" Target="fonts/CenturyGothic-boldItalic.fntdata"/><Relationship Id="rId21" Type="http://schemas.openxmlformats.org/officeDocument/2006/relationships/slide" Target="slides/slide16.xml"/><Relationship Id="rId43" Type="http://schemas.openxmlformats.org/officeDocument/2006/relationships/font" Target="fonts/CenturyGothic-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39a683336_0_4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39a683336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39a6833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39a6833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162aaa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162aaa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3adc9a89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3adc9a89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3adc9a89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3adc9a89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39a68333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39a68333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162aaa1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162aaa1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39a68333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39a68333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3adc9a8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3adc9a8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3adc9a89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3adc9a89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39a683336_0_5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39a683336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3adc9a89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3adc9a89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162aaa172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162aaa1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3adc9a89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3adc9a89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39a683336_0_5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39a683336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39a683336_0_4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39a68333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39a683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39a683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39a68333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039a68333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39a683336_0_5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39a683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39a683336_0_5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39a68333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3adc9a89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3adc9a89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39a683336_0_5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39a683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39a68333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39a683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39a68333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39a6833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39a683336_0_4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39a683336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github.com/patrick-steele-idem/morphdom#what-projects-are-using-morphd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s://dashbit.co/blog/latency-rendering-liveview"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Phoenix LiveView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 quick way to develop a prototype that remains real-time and scalable for the product.</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Features</a:t>
            </a:r>
            <a:endParaRPr/>
          </a:p>
        </p:txBody>
      </p:sp>
      <p:sp>
        <p:nvSpPr>
          <p:cNvPr id="132" name="Google Shape;132;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a LiveView?</a:t>
            </a:r>
            <a:endParaRPr/>
          </a:p>
        </p:txBody>
      </p:sp>
      <p:sp>
        <p:nvSpPr>
          <p:cNvPr id="133" name="Google Shape;133;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Server side rendering.</a:t>
            </a:r>
            <a:endParaRPr/>
          </a:p>
          <a:p>
            <a:pPr indent="-342900" lvl="0" marL="457200" rtl="0" algn="l">
              <a:spcBef>
                <a:spcPts val="0"/>
              </a:spcBef>
              <a:spcAft>
                <a:spcPts val="0"/>
              </a:spcAft>
              <a:buSzPts val="1800"/>
              <a:buChar char="●"/>
            </a:pPr>
            <a:r>
              <a:rPr lang="en"/>
              <a:t>Stateful.</a:t>
            </a:r>
            <a:endParaRPr/>
          </a:p>
          <a:p>
            <a:pPr indent="-342900" lvl="0" marL="457200" rtl="0" algn="l">
              <a:spcBef>
                <a:spcPts val="0"/>
              </a:spcBef>
              <a:spcAft>
                <a:spcPts val="0"/>
              </a:spcAft>
              <a:buSzPts val="1800"/>
              <a:buChar char="●"/>
            </a:pPr>
            <a:r>
              <a:rPr lang="en"/>
              <a:t>Real-time &amp; low latency.</a:t>
            </a:r>
            <a:endParaRPr/>
          </a:p>
          <a:p>
            <a:pPr indent="-342900" lvl="0" marL="457200" rtl="0" algn="l">
              <a:spcBef>
                <a:spcPts val="0"/>
              </a:spcBef>
              <a:spcAft>
                <a:spcPts val="0"/>
              </a:spcAft>
              <a:buSzPts val="1800"/>
              <a:buChar char="●"/>
            </a:pPr>
            <a:r>
              <a:rPr lang="en"/>
              <a:t>Rich interactive web app.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 Server Side Rendering</a:t>
            </a:r>
            <a:endParaRPr sz="3000">
              <a:solidFill>
                <a:schemeClr val="dk1"/>
              </a:solidFill>
              <a:latin typeface="Roboto"/>
              <a:ea typeface="Roboto"/>
              <a:cs typeface="Roboto"/>
              <a:sym typeface="Roboto"/>
            </a:endParaRPr>
          </a:p>
        </p:txBody>
      </p:sp>
      <p:sp>
        <p:nvSpPr>
          <p:cNvPr id="139" name="Google Shape;139;p23"/>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40" name="Google Shape;140;p23"/>
          <p:cNvSpPr txBox="1"/>
          <p:nvPr/>
        </p:nvSpPr>
        <p:spPr>
          <a:xfrm>
            <a:off x="719125" y="1155475"/>
            <a:ext cx="7482900" cy="37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LiveView at server side will render full HTML (in case JS is disabled, friendly with search engine) for client for first time (a regular HTTP get request).</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0" lvl="0" marL="0" rtl="0" algn="l">
              <a:spcBef>
                <a:spcPts val="0"/>
              </a:spcBef>
              <a:spcAft>
                <a:spcPts val="0"/>
              </a:spcAft>
              <a:buNone/>
            </a:pPr>
            <a:r>
              <a:rPr lang="en" sz="1700">
                <a:solidFill>
                  <a:schemeClr val="dk2"/>
                </a:solidFill>
              </a:rPr>
              <a:t>After that server calculates diff HTML (for any event from client or internal server side) and send that to client (by websocket). Client will update DOM after received diff HTML (using </a:t>
            </a:r>
            <a:r>
              <a:rPr lang="en" sz="1250" u="sng">
                <a:solidFill>
                  <a:srgbClr val="8F8F8F"/>
                </a:solidFill>
                <a:latin typeface="Century Gothic"/>
                <a:ea typeface="Century Gothic"/>
                <a:cs typeface="Century Gothic"/>
                <a:sym typeface="Century Gothic"/>
                <a:hlinkClick r:id="rId3">
                  <a:extLst>
                    <a:ext uri="{A12FA001-AC4F-418D-AE19-62706E023703}">
                      <ahyp:hlinkClr val="tx"/>
                    </a:ext>
                  </a:extLst>
                </a:hlinkClick>
              </a:rPr>
              <a:t>morphdom</a:t>
            </a:r>
            <a:r>
              <a:rPr lang="en" sz="1700">
                <a:solidFill>
                  <a:schemeClr val="dk2"/>
                </a:solidFill>
              </a:rPr>
              <a:t>).</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0" lvl="0" marL="0" rtl="0" algn="l">
              <a:spcBef>
                <a:spcPts val="0"/>
              </a:spcBef>
              <a:spcAft>
                <a:spcPts val="0"/>
              </a:spcAft>
              <a:buNone/>
            </a:pPr>
            <a:r>
              <a:rPr lang="en" sz="1700">
                <a:solidFill>
                  <a:schemeClr val="dk2"/>
                </a:solidFill>
              </a:rPr>
              <a:t>LiveView </a:t>
            </a:r>
            <a:r>
              <a:rPr lang="en" sz="1700">
                <a:solidFill>
                  <a:schemeClr val="dk2"/>
                </a:solidFill>
              </a:rPr>
              <a:t>separated</a:t>
            </a:r>
            <a:r>
              <a:rPr lang="en" sz="1700">
                <a:solidFill>
                  <a:schemeClr val="dk2"/>
                </a:solidFill>
              </a:rPr>
              <a:t> static &amp; dynamic content to improve performance &amp; reduce data need to send between client and server.</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0" lvl="0" marL="0" rtl="0" algn="l">
              <a:spcBef>
                <a:spcPts val="0"/>
              </a:spcBef>
              <a:spcAft>
                <a:spcPts val="0"/>
              </a:spcAft>
              <a:buNone/>
            </a:pPr>
            <a:r>
              <a:rPr i="1" lang="en" sz="1700">
                <a:solidFill>
                  <a:schemeClr val="dk2"/>
                </a:solidFill>
              </a:rPr>
              <a:t>Heex engine is used for generating HTML from template.</a:t>
            </a:r>
            <a:endParaRPr i="1" sz="1700">
              <a:solidFill>
                <a:schemeClr val="dk2"/>
              </a:solidFill>
            </a:endParaRPr>
          </a:p>
          <a:p>
            <a:pPr indent="0" lvl="0" marL="0" rtl="0" algn="l">
              <a:spcBef>
                <a:spcPts val="0"/>
              </a:spcBef>
              <a:spcAft>
                <a:spcPts val="0"/>
              </a:spcAft>
              <a:buNone/>
            </a:pPr>
            <a:r>
              <a:t/>
            </a:r>
            <a:endParaRPr sz="1700">
              <a:solidFill>
                <a:schemeClr val="dk2"/>
              </a:solidFill>
            </a:endParaRPr>
          </a:p>
          <a:p>
            <a:pPr indent="0" lvl="0" marL="0" rtl="0" algn="l">
              <a:spcBef>
                <a:spcPts val="0"/>
              </a:spcBef>
              <a:spcAft>
                <a:spcPts val="0"/>
              </a:spcAft>
              <a:buNone/>
            </a:pPr>
            <a:r>
              <a:rPr i="1" lang="en">
                <a:solidFill>
                  <a:schemeClr val="dk2"/>
                </a:solidFill>
              </a:rPr>
              <a:t>Note: A LiveView will spawn Elixir process </a:t>
            </a:r>
            <a:r>
              <a:rPr i="1" lang="en">
                <a:solidFill>
                  <a:schemeClr val="dk2"/>
                </a:solidFill>
              </a:rPr>
              <a:t>two times, one for HTTP get request (get full HTML) - short live process, one for </a:t>
            </a:r>
            <a:r>
              <a:rPr i="1" lang="en">
                <a:solidFill>
                  <a:schemeClr val="dk2"/>
                </a:solidFill>
              </a:rPr>
              <a:t>Websocket (update state from client or internal event and calc diff HTML) - long live one.</a:t>
            </a:r>
            <a:endParaRPr i="1" sz="1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46" name="Google Shape;146;p24"/>
          <p:cNvPicPr preferRelativeResize="0"/>
          <p:nvPr/>
        </p:nvPicPr>
        <p:blipFill>
          <a:blip r:embed="rId3">
            <a:alphaModFix/>
          </a:blip>
          <a:stretch>
            <a:fillRect/>
          </a:stretch>
        </p:blipFill>
        <p:spPr>
          <a:xfrm>
            <a:off x="1481825" y="59975"/>
            <a:ext cx="5881699" cy="502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918450" y="733250"/>
            <a:ext cx="7505700" cy="337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57" name="Google Shape;157;p26"/>
          <p:cNvPicPr preferRelativeResize="0"/>
          <p:nvPr/>
        </p:nvPicPr>
        <p:blipFill>
          <a:blip r:embed="rId3">
            <a:alphaModFix/>
          </a:blip>
          <a:stretch>
            <a:fillRect/>
          </a:stretch>
        </p:blipFill>
        <p:spPr>
          <a:xfrm>
            <a:off x="429426" y="173876"/>
            <a:ext cx="7182423" cy="2588199"/>
          </a:xfrm>
          <a:prstGeom prst="rect">
            <a:avLst/>
          </a:prstGeom>
          <a:noFill/>
          <a:ln>
            <a:noFill/>
          </a:ln>
        </p:spPr>
      </p:pic>
      <p:pic>
        <p:nvPicPr>
          <p:cNvPr id="158" name="Google Shape;158;p26"/>
          <p:cNvPicPr preferRelativeResize="0"/>
          <p:nvPr/>
        </p:nvPicPr>
        <p:blipFill>
          <a:blip r:embed="rId4">
            <a:alphaModFix/>
          </a:blip>
          <a:stretch>
            <a:fillRect/>
          </a:stretch>
        </p:blipFill>
        <p:spPr>
          <a:xfrm>
            <a:off x="429425" y="2899475"/>
            <a:ext cx="7980491" cy="1971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 Stateful</a:t>
            </a:r>
            <a:endParaRPr sz="3000">
              <a:solidFill>
                <a:schemeClr val="dk1"/>
              </a:solidFill>
              <a:latin typeface="Roboto"/>
              <a:ea typeface="Roboto"/>
              <a:cs typeface="Roboto"/>
              <a:sym typeface="Roboto"/>
            </a:endParaRPr>
          </a:p>
        </p:txBody>
      </p:sp>
      <p:sp>
        <p:nvSpPr>
          <p:cNvPr id="164" name="Google Shape;164;p27"/>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65" name="Google Shape;165;p27"/>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LiveView keeps state in its process in the server side.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State will lose if process was crashed (but we can store it to ETS table, or somewhere).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LiveView is natively has state in server then we don’t need to work much.</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We can support some advantage </a:t>
            </a:r>
            <a:r>
              <a:rPr lang="en" sz="1800">
                <a:solidFill>
                  <a:schemeClr val="dk2"/>
                </a:solidFill>
              </a:rPr>
              <a:t>technique</a:t>
            </a:r>
            <a:r>
              <a:rPr lang="en" sz="1800">
                <a:solidFill>
                  <a:schemeClr val="dk2"/>
                </a:solidFill>
              </a:rPr>
              <a:t> to improve UX (ex: Sync state between devices, restore state from crash/last time visited,...).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i="1" lang="en" sz="1600">
                <a:solidFill>
                  <a:schemeClr val="dk2"/>
                </a:solidFill>
              </a:rPr>
              <a:t>Note: State is stored in socket.assigns</a:t>
            </a:r>
            <a:endParaRPr i="1" sz="16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929350" y="786550"/>
            <a:ext cx="4889550" cy="2803975"/>
          </a:xfrm>
          <a:prstGeom prst="rect">
            <a:avLst/>
          </a:prstGeom>
          <a:noFill/>
          <a:ln>
            <a:noFill/>
          </a:ln>
        </p:spPr>
      </p:pic>
      <p:sp>
        <p:nvSpPr>
          <p:cNvPr id="171" name="Google Shape;171;p28"/>
          <p:cNvSpPr txBox="1"/>
          <p:nvPr/>
        </p:nvSpPr>
        <p:spPr>
          <a:xfrm>
            <a:off x="1587000" y="3858750"/>
            <a:ext cx="59700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Each client has it owner process &amp; state (socket.assigns for render HTML).</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 Real-time event</a:t>
            </a:r>
            <a:endParaRPr sz="3000">
              <a:solidFill>
                <a:schemeClr val="dk1"/>
              </a:solidFill>
              <a:latin typeface="Roboto"/>
              <a:ea typeface="Roboto"/>
              <a:cs typeface="Roboto"/>
              <a:sym typeface="Roboto"/>
            </a:endParaRPr>
          </a:p>
        </p:txBody>
      </p:sp>
      <p:sp>
        <p:nvSpPr>
          <p:cNvPr id="177" name="Google Shape;177;p29"/>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78" name="Google Shape;178;p29"/>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LiveView provides a real-time &amp; low latency event for both sides (client -&gt; server, server -&gt; client).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Every things is ready, we just need to add our code for processing event only.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 Real-time event</a:t>
            </a:r>
            <a:endParaRPr sz="3000">
              <a:solidFill>
                <a:schemeClr val="dk1"/>
              </a:solidFill>
              <a:latin typeface="Roboto"/>
              <a:ea typeface="Roboto"/>
              <a:cs typeface="Roboto"/>
              <a:sym typeface="Roboto"/>
            </a:endParaRPr>
          </a:p>
        </p:txBody>
      </p:sp>
      <p:sp>
        <p:nvSpPr>
          <p:cNvPr id="184" name="Google Shape;184;p30"/>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85" name="Google Shape;185;p30"/>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LiveView provides events like mount, handle_param, handle_event, handle_async.</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Optional events: handle_info, handle_call, handle_cast, terminate (from GenServer).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For event from client we use handle_event. For internal event in server side we use handle_info or handle_call/handle_cast (call from our implemented APIs to LiveView process).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i="1" lang="en" sz="1600">
                <a:solidFill>
                  <a:schemeClr val="dk2"/>
                </a:solidFill>
              </a:rPr>
              <a:t>Note: LiveView using heartbeat to detect client/server is alive.</a:t>
            </a:r>
            <a:endParaRPr i="1" sz="16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1"/>
          <p:cNvPicPr preferRelativeResize="0"/>
          <p:nvPr/>
        </p:nvPicPr>
        <p:blipFill>
          <a:blip r:embed="rId3">
            <a:alphaModFix/>
          </a:blip>
          <a:stretch>
            <a:fillRect/>
          </a:stretch>
        </p:blipFill>
        <p:spPr>
          <a:xfrm>
            <a:off x="1264025" y="469113"/>
            <a:ext cx="6615950" cy="420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Agenda</a:t>
            </a:r>
            <a:endParaRPr/>
          </a:p>
        </p:txBody>
      </p:sp>
      <p:sp>
        <p:nvSpPr>
          <p:cNvPr id="61" name="Google Shape;61;p1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Our journey with LiveView</a:t>
            </a:r>
            <a:endParaRPr/>
          </a:p>
          <a:p>
            <a:pPr indent="-342900" lvl="0" marL="457200" rtl="0" algn="l">
              <a:spcBef>
                <a:spcPts val="0"/>
              </a:spcBef>
              <a:spcAft>
                <a:spcPts val="0"/>
              </a:spcAft>
              <a:buSzPts val="1800"/>
              <a:buAutoNum type="arabicPeriod"/>
            </a:pPr>
            <a:r>
              <a:rPr lang="en"/>
              <a:t>Deep dive into LiveView</a:t>
            </a:r>
            <a:endParaRPr/>
          </a:p>
          <a:p>
            <a:pPr indent="-342900" lvl="0" marL="457200" rtl="0" algn="l">
              <a:spcBef>
                <a:spcPts val="0"/>
              </a:spcBef>
              <a:spcAft>
                <a:spcPts val="0"/>
              </a:spcAft>
              <a:buSzPts val="1800"/>
              <a:buAutoNum type="arabicPeriod"/>
            </a:pPr>
            <a:r>
              <a:rPr lang="en"/>
              <a:t>Demo</a:t>
            </a:r>
            <a:endParaRPr/>
          </a:p>
          <a:p>
            <a:pPr indent="-342900" lvl="0" marL="457200" rtl="0" algn="l">
              <a:spcBef>
                <a:spcPts val="0"/>
              </a:spcBef>
              <a:spcAft>
                <a:spcPts val="0"/>
              </a:spcAft>
              <a:buSzPts val="1800"/>
              <a:buAutoNum type="arabicPeriod"/>
            </a:pPr>
            <a:r>
              <a:rPr lang="en"/>
              <a:t>Integrates LiveView with other services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 Rich interactive</a:t>
            </a:r>
            <a:endParaRPr sz="3000">
              <a:solidFill>
                <a:schemeClr val="dk1"/>
              </a:solidFill>
              <a:latin typeface="Roboto"/>
              <a:ea typeface="Roboto"/>
              <a:cs typeface="Roboto"/>
              <a:sym typeface="Roboto"/>
            </a:endParaRPr>
          </a:p>
        </p:txBody>
      </p:sp>
      <p:sp>
        <p:nvSpPr>
          <p:cNvPr id="196" name="Google Shape;196;p32"/>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97" name="Google Shape;197;p32"/>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It’s easy to create a rich interactive web app.</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In client we need add phx-* </a:t>
            </a:r>
            <a:r>
              <a:rPr lang="en" sz="1800">
                <a:solidFill>
                  <a:schemeClr val="dk2"/>
                </a:solidFill>
              </a:rPr>
              <a:t>(like: &lt;button phx-click="update_10"&gt;)</a:t>
            </a:r>
            <a:r>
              <a:rPr lang="en" sz="1800">
                <a:solidFill>
                  <a:schemeClr val="dk2"/>
                </a:solidFill>
              </a:rPr>
              <a:t> event to push event to server.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In server we add handle_event to update state, LiveView process will detect state change and render a diff HTML and push to client if needed.</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203" name="Google Shape;203;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Small Elixir app show how LiveView work.</a:t>
            </a:r>
            <a:endParaRPr/>
          </a:p>
        </p:txBody>
      </p:sp>
      <p:sp>
        <p:nvSpPr>
          <p:cNvPr id="204" name="Google Shape;204;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LiveView run fast &amp; easy to add real-time to web app.</a:t>
            </a:r>
            <a:endParaRPr/>
          </a:p>
          <a:p>
            <a:pPr indent="0" lvl="0" marL="0" rtl="0" algn="l">
              <a:spcBef>
                <a:spcPts val="1200"/>
              </a:spcBef>
              <a:spcAft>
                <a:spcPts val="1200"/>
              </a:spcAft>
              <a:buNone/>
            </a:pPr>
            <a:r>
              <a:rPr lang="en"/>
              <a:t>How LiveView calculate diff HTML to reduce data send to client.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 Optimization Guide</a:t>
            </a:r>
            <a:endParaRPr sz="3000">
              <a:solidFill>
                <a:schemeClr val="dk1"/>
              </a:solidFill>
              <a:latin typeface="Roboto"/>
              <a:ea typeface="Roboto"/>
              <a:cs typeface="Roboto"/>
              <a:sym typeface="Roboto"/>
            </a:endParaRPr>
          </a:p>
        </p:txBody>
      </p:sp>
      <p:sp>
        <p:nvSpPr>
          <p:cNvPr id="210" name="Google Shape;210;p34"/>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11" name="Google Shape;211;p34"/>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Async for fast response to client, data will be pushed later</a:t>
            </a:r>
            <a:r>
              <a:rPr lang="en"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Stream for large list need to insert/update/delete later.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Usings Hook for specialized thing (ex: update route in a map from 3rd, infinite scroll list - can work with stream,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Using connected?(socket) function to ignore things that don’t need to show in first phase (get request - get full HTML).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Avoid to render dynamic content that included big list/table, it </a:t>
            </a:r>
            <a:r>
              <a:rPr lang="en" sz="1800">
                <a:solidFill>
                  <a:schemeClr val="dk2"/>
                </a:solidFill>
              </a:rPr>
              <a:t>consume</a:t>
            </a:r>
            <a:r>
              <a:rPr lang="en" sz="1800">
                <a:solidFill>
                  <a:schemeClr val="dk2"/>
                </a:solidFill>
              </a:rPr>
              <a:t> too much time for LiveView process to calc diff HTML.</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Integrate with other services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Integration</a:t>
            </a:r>
            <a:endParaRPr/>
          </a:p>
        </p:txBody>
      </p:sp>
      <p:sp>
        <p:nvSpPr>
          <p:cNvPr id="222" name="Google Shape;222;p3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journey</a:t>
            </a:r>
            <a:endParaRPr/>
          </a:p>
        </p:txBody>
      </p:sp>
      <p:sp>
        <p:nvSpPr>
          <p:cNvPr id="223" name="Google Shape;223;p3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It’s </a:t>
            </a:r>
            <a:r>
              <a:rPr lang="en"/>
              <a:t>convenience</a:t>
            </a:r>
            <a:r>
              <a:rPr lang="en"/>
              <a:t> when work LiveView with other Elixir services.</a:t>
            </a:r>
            <a:endParaRPr/>
          </a:p>
          <a:p>
            <a:pPr indent="0" lvl="0" marL="0" rtl="0" algn="l">
              <a:spcBef>
                <a:spcPts val="1200"/>
              </a:spcBef>
              <a:spcAft>
                <a:spcPts val="0"/>
              </a:spcAft>
              <a:buNone/>
            </a:pPr>
            <a:r>
              <a:rPr lang="en"/>
              <a:t>Can </a:t>
            </a:r>
            <a:r>
              <a:rPr lang="en"/>
              <a:t>develop a distributed system quick &amp; easily.</a:t>
            </a:r>
            <a:endParaRPr/>
          </a:p>
          <a:p>
            <a:pPr indent="0" lvl="0" marL="0" rtl="0" algn="l">
              <a:spcBef>
                <a:spcPts val="1200"/>
              </a:spcBef>
              <a:spcAft>
                <a:spcPts val="1200"/>
              </a:spcAft>
              <a:buNone/>
            </a:pPr>
            <a:r>
              <a:rPr lang="en"/>
              <a:t>Elixir already support for Data analysis &amp; AI then we can work from </a:t>
            </a:r>
            <a:r>
              <a:rPr lang="en"/>
              <a:t>frontend to 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descr="Background pointer shape in timeline graphic" id="228" name="Google Shape;228;p3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9" name="Google Shape;229;p3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Core</a:t>
            </a:r>
            <a:endParaRPr sz="1600">
              <a:solidFill>
                <a:schemeClr val="lt1"/>
              </a:solidFill>
            </a:endParaRPr>
          </a:p>
        </p:txBody>
      </p:sp>
      <p:grpSp>
        <p:nvGrpSpPr>
          <p:cNvPr id="230" name="Google Shape;230;p37"/>
          <p:cNvGrpSpPr/>
          <p:nvPr/>
        </p:nvGrpSpPr>
        <p:grpSpPr>
          <a:xfrm>
            <a:off x="969270" y="1610215"/>
            <a:ext cx="198900" cy="593656"/>
            <a:chOff x="777447" y="1610215"/>
            <a:chExt cx="198900" cy="593656"/>
          </a:xfrm>
        </p:grpSpPr>
        <p:cxnSp>
          <p:nvCxnSpPr>
            <p:cNvPr id="231" name="Google Shape;231;p3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2" name="Google Shape;232;p3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7"/>
          <p:cNvSpPr txBox="1"/>
          <p:nvPr>
            <p:ph idx="4294967295" type="body"/>
          </p:nvPr>
        </p:nvSpPr>
        <p:spPr>
          <a:xfrm>
            <a:off x="318375"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Core features, start with umbrella project</a:t>
            </a:r>
            <a:endParaRPr sz="1600"/>
          </a:p>
        </p:txBody>
      </p:sp>
      <p:sp>
        <p:nvSpPr>
          <p:cNvPr descr="Background pointer shape in timeline graphic" id="234" name="Google Shape;234;p3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5" name="Google Shape;235;p3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Services</a:t>
            </a:r>
            <a:endParaRPr sz="1600">
              <a:solidFill>
                <a:schemeClr val="lt1"/>
              </a:solidFill>
            </a:endParaRPr>
          </a:p>
        </p:txBody>
      </p:sp>
      <p:grpSp>
        <p:nvGrpSpPr>
          <p:cNvPr id="236" name="Google Shape;236;p37"/>
          <p:cNvGrpSpPr/>
          <p:nvPr/>
        </p:nvGrpSpPr>
        <p:grpSpPr>
          <a:xfrm>
            <a:off x="2684632" y="2938958"/>
            <a:ext cx="198900" cy="593656"/>
            <a:chOff x="2223534" y="2938958"/>
            <a:chExt cx="198900" cy="593656"/>
          </a:xfrm>
        </p:grpSpPr>
        <p:cxnSp>
          <p:nvCxnSpPr>
            <p:cNvPr id="237" name="Google Shape;237;p3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8" name="Google Shape;238;p3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37"/>
          <p:cNvSpPr txBox="1"/>
          <p:nvPr>
            <p:ph idx="4294967295" type="body"/>
          </p:nvPr>
        </p:nvSpPr>
        <p:spPr>
          <a:xfrm>
            <a:off x="1244337" y="3757725"/>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Add other services: Account, Email, 2FA, Chat,...</a:t>
            </a:r>
            <a:endParaRPr sz="1600"/>
          </a:p>
        </p:txBody>
      </p:sp>
      <p:sp>
        <p:nvSpPr>
          <p:cNvPr descr="Background pointer shape in timeline graphic" id="240" name="Google Shape;240;p3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1" name="Google Shape;241;p3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Public APIs</a:t>
            </a:r>
            <a:endParaRPr sz="1600">
              <a:solidFill>
                <a:schemeClr val="lt1"/>
              </a:solidFill>
            </a:endParaRPr>
          </a:p>
        </p:txBody>
      </p:sp>
      <p:grpSp>
        <p:nvGrpSpPr>
          <p:cNvPr id="242" name="Google Shape;242;p37"/>
          <p:cNvGrpSpPr/>
          <p:nvPr/>
        </p:nvGrpSpPr>
        <p:grpSpPr>
          <a:xfrm>
            <a:off x="4319545" y="1610215"/>
            <a:ext cx="198900" cy="593656"/>
            <a:chOff x="3918084" y="1610215"/>
            <a:chExt cx="198900" cy="593656"/>
          </a:xfrm>
        </p:grpSpPr>
        <p:cxnSp>
          <p:nvCxnSpPr>
            <p:cNvPr id="243" name="Google Shape;243;p3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4" name="Google Shape;244;p3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7"/>
          <p:cNvSpPr txBox="1"/>
          <p:nvPr>
            <p:ph idx="4294967295" type="body"/>
          </p:nvPr>
        </p:nvSpPr>
        <p:spPr>
          <a:xfrm>
            <a:off x="3304094"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Support connect to 3rd, publics APIs</a:t>
            </a:r>
            <a:endParaRPr sz="1600"/>
          </a:p>
        </p:txBody>
      </p:sp>
      <p:sp>
        <p:nvSpPr>
          <p:cNvPr descr="Background pointer shape in timeline graphic" id="246" name="Google Shape;246;p3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7" name="Google Shape;247;p3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Scale</a:t>
            </a:r>
            <a:endParaRPr sz="1600">
              <a:solidFill>
                <a:schemeClr val="lt1"/>
              </a:solidFill>
            </a:endParaRPr>
          </a:p>
        </p:txBody>
      </p:sp>
      <p:grpSp>
        <p:nvGrpSpPr>
          <p:cNvPr id="248" name="Google Shape;248;p37"/>
          <p:cNvGrpSpPr/>
          <p:nvPr/>
        </p:nvGrpSpPr>
        <p:grpSpPr>
          <a:xfrm>
            <a:off x="5973070" y="2938958"/>
            <a:ext cx="198900" cy="593656"/>
            <a:chOff x="5958946" y="2938958"/>
            <a:chExt cx="198900" cy="593656"/>
          </a:xfrm>
        </p:grpSpPr>
        <p:cxnSp>
          <p:nvCxnSpPr>
            <p:cNvPr id="249" name="Google Shape;249;p3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50" name="Google Shape;250;p3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37"/>
          <p:cNvSpPr txBox="1"/>
          <p:nvPr>
            <p:ph idx="4294967295" type="body"/>
          </p:nvPr>
        </p:nvSpPr>
        <p:spPr>
          <a:xfrm>
            <a:off x="5126902" y="3757725"/>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Decouple &amp; build distributed system</a:t>
            </a:r>
            <a:endParaRPr sz="1600"/>
          </a:p>
        </p:txBody>
      </p:sp>
      <p:sp>
        <p:nvSpPr>
          <p:cNvPr descr="Background pointer shape in timeline graphic" id="252" name="Google Shape;252;p3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3" name="Google Shape;253;p3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Big data/AI</a:t>
            </a:r>
            <a:endParaRPr sz="1600">
              <a:solidFill>
                <a:schemeClr val="lt1"/>
              </a:solidFill>
            </a:endParaRPr>
          </a:p>
        </p:txBody>
      </p:sp>
      <p:grpSp>
        <p:nvGrpSpPr>
          <p:cNvPr id="254" name="Google Shape;254;p37"/>
          <p:cNvGrpSpPr/>
          <p:nvPr/>
        </p:nvGrpSpPr>
        <p:grpSpPr>
          <a:xfrm>
            <a:off x="7669807" y="1610215"/>
            <a:ext cx="198900" cy="593656"/>
            <a:chOff x="3918084" y="1610215"/>
            <a:chExt cx="198900" cy="593656"/>
          </a:xfrm>
        </p:grpSpPr>
        <p:cxnSp>
          <p:nvCxnSpPr>
            <p:cNvPr id="255" name="Google Shape;255;p3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56" name="Google Shape;256;p3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7"/>
          <p:cNvSpPr txBox="1"/>
          <p:nvPr>
            <p:ph idx="4294967295" type="body"/>
          </p:nvPr>
        </p:nvSpPr>
        <p:spPr>
          <a:xfrm>
            <a:off x="6685979"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Mining data, AI (in the future)</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nvSpPr>
        <p:spPr>
          <a:xfrm>
            <a:off x="1086500" y="508975"/>
            <a:ext cx="7666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LiveView with other services</a:t>
            </a:r>
            <a:endParaRPr sz="3000">
              <a:solidFill>
                <a:schemeClr val="dk1"/>
              </a:solidFill>
              <a:latin typeface="Roboto"/>
              <a:ea typeface="Roboto"/>
              <a:cs typeface="Roboto"/>
              <a:sym typeface="Roboto"/>
            </a:endParaRPr>
          </a:p>
        </p:txBody>
      </p:sp>
      <p:sp>
        <p:nvSpPr>
          <p:cNvPr id="263" name="Google Shape;263;p38"/>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64" name="Google Shape;264;p38"/>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We started build core features then added more services later.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Go first with umbrella project (multi Elixir app in a project) and decouple it very quick.</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Distributed programming in Elixir is very </a:t>
            </a:r>
            <a:r>
              <a:rPr lang="en" sz="1800">
                <a:solidFill>
                  <a:schemeClr val="dk2"/>
                </a:solidFill>
              </a:rPr>
              <a:t>convenience, don’t much take a lot of effort like other languages.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Build whole system by Elixir</a:t>
            </a:r>
            <a:endParaRPr sz="3000">
              <a:solidFill>
                <a:schemeClr val="dk1"/>
              </a:solidFill>
              <a:latin typeface="Roboto"/>
              <a:ea typeface="Roboto"/>
              <a:cs typeface="Roboto"/>
              <a:sym typeface="Roboto"/>
            </a:endParaRPr>
          </a:p>
        </p:txBody>
      </p:sp>
      <p:sp>
        <p:nvSpPr>
          <p:cNvPr id="270" name="Google Shape;270;p39"/>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71" name="Google Shape;271;p39"/>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We use Elixir for build our system.</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Anyone can go quickly to support other members.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Easy to collaborate with team.</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Something we faced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Barriers</a:t>
            </a:r>
            <a:endParaRPr/>
          </a:p>
        </p:txBody>
      </p:sp>
      <p:sp>
        <p:nvSpPr>
          <p:cNvPr id="282" name="Google Shape;282;p4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For new people jump to Elixir/LiveView</a:t>
            </a:r>
            <a:endParaRPr/>
          </a:p>
        </p:txBody>
      </p:sp>
      <p:sp>
        <p:nvSpPr>
          <p:cNvPr id="283" name="Google Shape;283;p4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Elixir is easy to learn but OTP isn’t.</a:t>
            </a:r>
            <a:endParaRPr/>
          </a:p>
          <a:p>
            <a:pPr indent="-342900" lvl="0" marL="457200" rtl="0" algn="l">
              <a:spcBef>
                <a:spcPts val="0"/>
              </a:spcBef>
              <a:spcAft>
                <a:spcPts val="0"/>
              </a:spcAft>
              <a:buSzPts val="1800"/>
              <a:buChar char="●"/>
            </a:pPr>
            <a:r>
              <a:rPr lang="en"/>
              <a:t>New style programming &amp; new knowledge need to learn.</a:t>
            </a:r>
            <a:endParaRPr/>
          </a:p>
          <a:p>
            <a:pPr indent="-342900" lvl="0" marL="457200" rtl="0" algn="l">
              <a:spcBef>
                <a:spcPts val="0"/>
              </a:spcBef>
              <a:spcAft>
                <a:spcPts val="0"/>
              </a:spcAft>
              <a:buSzPts val="1800"/>
              <a:buChar char="●"/>
            </a:pPr>
            <a:r>
              <a:rPr lang="en"/>
              <a:t>Phoenix framework is change so quick (but now is more stable).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About</a:t>
            </a:r>
            <a:r>
              <a:rPr lang="en"/>
              <a:t> us</a:t>
            </a:r>
            <a:endParaRPr/>
          </a:p>
        </p:txBody>
      </p:sp>
      <p:sp>
        <p:nvSpPr>
          <p:cNvPr id="67" name="Google Shape;67;p1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Ohhi.vn</a:t>
            </a:r>
            <a:endParaRPr/>
          </a:p>
        </p:txBody>
      </p:sp>
      <p:sp>
        <p:nvSpPr>
          <p:cNvPr id="68" name="Google Shape;68;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fontScale="77500"/>
          </a:bodyPr>
          <a:lstStyle/>
          <a:p>
            <a:pPr indent="0" lvl="0" marL="114300" rtl="0" algn="l">
              <a:spcBef>
                <a:spcPts val="0"/>
              </a:spcBef>
              <a:spcAft>
                <a:spcPts val="0"/>
              </a:spcAft>
              <a:buNone/>
            </a:pPr>
            <a:r>
              <a:rPr lang="en"/>
              <a:t>Team:</a:t>
            </a:r>
            <a:endParaRPr/>
          </a:p>
          <a:p>
            <a:pPr indent="-317182" lvl="0" marL="457200" rtl="0" algn="l">
              <a:spcBef>
                <a:spcPts val="1200"/>
              </a:spcBef>
              <a:spcAft>
                <a:spcPts val="0"/>
              </a:spcAft>
              <a:buSzPct val="100000"/>
              <a:buChar char="-"/>
            </a:pPr>
            <a:r>
              <a:rPr lang="en"/>
              <a:t>Build a new thing with Elixir.</a:t>
            </a:r>
            <a:endParaRPr/>
          </a:p>
          <a:p>
            <a:pPr indent="-317182" lvl="0" marL="457200" rtl="0" algn="l">
              <a:spcBef>
                <a:spcPts val="0"/>
              </a:spcBef>
              <a:spcAft>
                <a:spcPts val="0"/>
              </a:spcAft>
              <a:buSzPct val="100000"/>
              <a:buChar char="-"/>
            </a:pPr>
            <a:r>
              <a:rPr lang="en"/>
              <a:t>Support &amp; contribute for Elixir community in Vietnam.</a:t>
            </a:r>
            <a:endParaRPr/>
          </a:p>
          <a:p>
            <a:pPr indent="-317182" lvl="0" marL="457200" rtl="0" algn="l">
              <a:spcBef>
                <a:spcPts val="0"/>
              </a:spcBef>
              <a:spcAft>
                <a:spcPts val="0"/>
              </a:spcAft>
              <a:buSzPct val="100000"/>
              <a:buChar char="-"/>
            </a:pPr>
            <a:r>
              <a:rPr lang="en"/>
              <a:t>We like open source &amp; contribute to it.</a:t>
            </a:r>
            <a:endParaRPr/>
          </a:p>
          <a:p>
            <a:pPr indent="0" lvl="0" marL="457200" rtl="0" algn="l">
              <a:spcBef>
                <a:spcPts val="1200"/>
              </a:spcBef>
              <a:spcAft>
                <a:spcPts val="0"/>
              </a:spcAft>
              <a:buNone/>
            </a:pPr>
            <a:r>
              <a:t/>
            </a:r>
            <a:endParaRPr/>
          </a:p>
          <a:p>
            <a:pPr indent="0" lvl="0" marL="114300" rtl="0" algn="l">
              <a:spcBef>
                <a:spcPts val="1200"/>
              </a:spcBef>
              <a:spcAft>
                <a:spcPts val="0"/>
              </a:spcAft>
              <a:buNone/>
            </a:pPr>
            <a:r>
              <a:rPr lang="en"/>
              <a:t>Me:</a:t>
            </a:r>
            <a:endParaRPr/>
          </a:p>
          <a:p>
            <a:pPr indent="-317182" lvl="0" marL="457200" rtl="0" algn="l">
              <a:spcBef>
                <a:spcPts val="1200"/>
              </a:spcBef>
              <a:spcAft>
                <a:spcPts val="0"/>
              </a:spcAft>
              <a:buSzPct val="100000"/>
              <a:buChar char="-"/>
            </a:pPr>
            <a:r>
              <a:rPr lang="en"/>
              <a:t>Interested in big system.</a:t>
            </a:r>
            <a:endParaRPr/>
          </a:p>
          <a:p>
            <a:pPr indent="-317182" lvl="0" marL="457200" rtl="0" algn="l">
              <a:spcBef>
                <a:spcPts val="0"/>
              </a:spcBef>
              <a:spcAft>
                <a:spcPts val="0"/>
              </a:spcAft>
              <a:buSzPct val="100000"/>
              <a:buChar char="-"/>
            </a:pPr>
            <a:r>
              <a:rPr lang="en"/>
              <a:t>Worked with Erlang, Golang, C/C++, Delphi. Now focus to Elixir.</a:t>
            </a:r>
            <a:endParaRPr/>
          </a:p>
          <a:p>
            <a:pPr indent="-317182" lvl="0" marL="457200" rtl="0" algn="l">
              <a:spcBef>
                <a:spcPts val="0"/>
              </a:spcBef>
              <a:spcAft>
                <a:spcPts val="0"/>
              </a:spcAft>
              <a:buSzPct val="100000"/>
              <a:buChar char="-"/>
            </a:pPr>
            <a:r>
              <a:rPr lang="en"/>
              <a:t>Leader of Anti-virus/Ransomware defender software &amp; SOC team before.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nvSpPr>
        <p:spPr>
          <a:xfrm>
            <a:off x="1086500" y="508975"/>
            <a:ext cx="65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Some </a:t>
            </a:r>
            <a:r>
              <a:rPr lang="en" sz="3000">
                <a:solidFill>
                  <a:schemeClr val="dk1"/>
                </a:solidFill>
                <a:latin typeface="Roboto"/>
                <a:ea typeface="Roboto"/>
                <a:cs typeface="Roboto"/>
                <a:sym typeface="Roboto"/>
              </a:rPr>
              <a:t>recommended</a:t>
            </a:r>
            <a:r>
              <a:rPr lang="en" sz="3000">
                <a:solidFill>
                  <a:schemeClr val="dk1"/>
                </a:solidFill>
                <a:latin typeface="Roboto"/>
                <a:ea typeface="Roboto"/>
                <a:cs typeface="Roboto"/>
                <a:sym typeface="Roboto"/>
              </a:rPr>
              <a:t> docs</a:t>
            </a:r>
            <a:endParaRPr sz="3000">
              <a:solidFill>
                <a:schemeClr val="dk1"/>
              </a:solidFill>
              <a:latin typeface="Roboto"/>
              <a:ea typeface="Roboto"/>
              <a:cs typeface="Roboto"/>
              <a:sym typeface="Roboto"/>
            </a:endParaRPr>
          </a:p>
        </p:txBody>
      </p:sp>
      <p:sp>
        <p:nvSpPr>
          <p:cNvPr id="289" name="Google Shape;289;p42"/>
          <p:cNvSpPr txBox="1"/>
          <p:nvPr/>
        </p:nvSpPr>
        <p:spPr>
          <a:xfrm>
            <a:off x="962250" y="1557125"/>
            <a:ext cx="311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90" name="Google Shape;290;p42"/>
          <p:cNvSpPr txBox="1"/>
          <p:nvPr/>
        </p:nvSpPr>
        <p:spPr>
          <a:xfrm>
            <a:off x="719125" y="1368025"/>
            <a:ext cx="7482900" cy="3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Phoenix LiveView Lifecycle - The </a:t>
            </a:r>
            <a:r>
              <a:rPr lang="en" sz="1800">
                <a:solidFill>
                  <a:schemeClr val="dk2"/>
                </a:solidFill>
              </a:rPr>
              <a:t>Pragmatic</a:t>
            </a:r>
            <a:r>
              <a:rPr lang="en" sz="1800">
                <a:solidFill>
                  <a:schemeClr val="dk2"/>
                </a:solidFill>
              </a:rPr>
              <a:t> studio https://www.youtube.com/watch?v=ffB9gmzYJJg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Dashbit blog </a:t>
            </a:r>
            <a:r>
              <a:rPr lang="en" sz="1800" u="sng">
                <a:solidFill>
                  <a:schemeClr val="hlink"/>
                </a:solidFill>
                <a:hlinkClick r:id="rId3"/>
              </a:rPr>
              <a:t>https://dashbit.co/blog/latency-rendering-liveview</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LiveView Async features</a:t>
            </a:r>
            <a:endParaRPr sz="1800">
              <a:solidFill>
                <a:schemeClr val="dk2"/>
              </a:solidFill>
            </a:endParaRPr>
          </a:p>
          <a:p>
            <a:pPr indent="0" lvl="0" marL="0" rtl="0" algn="l">
              <a:spcBef>
                <a:spcPts val="0"/>
              </a:spcBef>
              <a:spcAft>
                <a:spcPts val="0"/>
              </a:spcAft>
              <a:buNone/>
            </a:pPr>
            <a:r>
              <a:rPr lang="en" sz="1800">
                <a:solidFill>
                  <a:schemeClr val="dk2"/>
                </a:solidFill>
              </a:rPr>
              <a:t>https://fly.io/phoenix-files/abusing-liveview-new-async-assigns-feature/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LiveView Streams features</a:t>
            </a:r>
            <a:endParaRPr sz="1800">
              <a:solidFill>
                <a:schemeClr val="dk2"/>
              </a:solidFill>
            </a:endParaRPr>
          </a:p>
          <a:p>
            <a:pPr indent="0" lvl="0" marL="0" rtl="0" algn="l">
              <a:spcBef>
                <a:spcPts val="0"/>
              </a:spcBef>
              <a:spcAft>
                <a:spcPts val="0"/>
              </a:spcAft>
              <a:buNone/>
            </a:pPr>
            <a:r>
              <a:rPr lang="en" sz="1800">
                <a:solidFill>
                  <a:schemeClr val="dk2"/>
                </a:solidFill>
              </a:rPr>
              <a:t>https://fly.io/phoenix-files/phoenix-dev-blog-streams/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311700" y="8986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 &amp; A</a:t>
            </a:r>
            <a:endParaRPr/>
          </a:p>
        </p:txBody>
      </p:sp>
      <p:pic>
        <p:nvPicPr>
          <p:cNvPr id="296" name="Google Shape;296;p43"/>
          <p:cNvPicPr preferRelativeResize="0"/>
          <p:nvPr/>
        </p:nvPicPr>
        <p:blipFill>
          <a:blip r:embed="rId3">
            <a:alphaModFix/>
          </a:blip>
          <a:stretch>
            <a:fillRect/>
          </a:stretch>
        </p:blipFill>
        <p:spPr>
          <a:xfrm>
            <a:off x="3232838" y="1772950"/>
            <a:ext cx="2678325" cy="2678325"/>
          </a:xfrm>
          <a:prstGeom prst="rect">
            <a:avLst/>
          </a:prstGeom>
          <a:noFill/>
          <a:ln>
            <a:noFill/>
          </a:ln>
        </p:spPr>
      </p:pic>
      <p:sp>
        <p:nvSpPr>
          <p:cNvPr id="297" name="Google Shape;297;p43"/>
          <p:cNvSpPr txBox="1"/>
          <p:nvPr/>
        </p:nvSpPr>
        <p:spPr>
          <a:xfrm>
            <a:off x="2412600" y="4451275"/>
            <a:ext cx="4318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https://github.com/ohhi-vn/live_pub_demo</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journey with Phoenix LiveView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best tech for a tech startup or small company?</a:t>
            </a:r>
            <a:endParaRPr/>
          </a:p>
        </p:txBody>
      </p:sp>
      <p:grpSp>
        <p:nvGrpSpPr>
          <p:cNvPr id="79" name="Google Shape;79;p17"/>
          <p:cNvGrpSpPr/>
          <p:nvPr/>
        </p:nvGrpSpPr>
        <p:grpSpPr>
          <a:xfrm>
            <a:off x="431925" y="1304875"/>
            <a:ext cx="2628925" cy="3416400"/>
            <a:chOff x="431925" y="1304875"/>
            <a:chExt cx="2628925" cy="3416400"/>
          </a:xfrm>
        </p:grpSpPr>
        <p:sp>
          <p:nvSpPr>
            <p:cNvPr id="80" name="Google Shape;80;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idea</a:t>
            </a:r>
            <a:endParaRPr>
              <a:solidFill>
                <a:schemeClr val="lt1"/>
              </a:solidFill>
            </a:endParaRPr>
          </a:p>
        </p:txBody>
      </p:sp>
      <p:sp>
        <p:nvSpPr>
          <p:cNvPr id="83" name="Google Shape;83;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Idea is free but validate it is hard.</a:t>
            </a:r>
            <a:endParaRPr sz="1600"/>
          </a:p>
        </p:txBody>
      </p:sp>
      <p:grpSp>
        <p:nvGrpSpPr>
          <p:cNvPr id="84" name="Google Shape;84;p17"/>
          <p:cNvGrpSpPr/>
          <p:nvPr/>
        </p:nvGrpSpPr>
        <p:grpSpPr>
          <a:xfrm>
            <a:off x="3320450" y="1304875"/>
            <a:ext cx="2632500" cy="3416400"/>
            <a:chOff x="3320450" y="1304875"/>
            <a:chExt cx="2632500" cy="3416400"/>
          </a:xfrm>
        </p:grpSpPr>
        <p:sp>
          <p:nvSpPr>
            <p:cNvPr id="85" name="Google Shape;85;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Prototype</a:t>
            </a:r>
            <a:endParaRPr>
              <a:solidFill>
                <a:schemeClr val="lt1"/>
              </a:solidFill>
            </a:endParaRPr>
          </a:p>
        </p:txBody>
      </p:sp>
      <p:sp>
        <p:nvSpPr>
          <p:cNvPr id="88" name="Google Shape;88;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How to still get prototype but ready to bring it to production?</a:t>
            </a:r>
            <a:endParaRPr sz="1600"/>
          </a:p>
          <a:p>
            <a:pPr indent="0" lvl="0" marL="0" rtl="0" algn="l">
              <a:spcBef>
                <a:spcPts val="1200"/>
              </a:spcBef>
              <a:spcAft>
                <a:spcPts val="1200"/>
              </a:spcAft>
              <a:buNone/>
            </a:pPr>
            <a:r>
              <a:rPr lang="en" sz="1600"/>
              <a:t>Usually, startup use Python or </a:t>
            </a:r>
            <a:r>
              <a:rPr lang="en" sz="1600"/>
              <a:t>Node JS</a:t>
            </a:r>
            <a:r>
              <a:rPr lang="en" sz="1600"/>
              <a:t> to made a prototype.</a:t>
            </a:r>
            <a:endParaRPr sz="1600"/>
          </a:p>
        </p:txBody>
      </p:sp>
      <p:grpSp>
        <p:nvGrpSpPr>
          <p:cNvPr id="89" name="Google Shape;89;p17"/>
          <p:cNvGrpSpPr/>
          <p:nvPr/>
        </p:nvGrpSpPr>
        <p:grpSpPr>
          <a:xfrm>
            <a:off x="6212550" y="1304875"/>
            <a:ext cx="2632500" cy="3416400"/>
            <a:chOff x="6212550" y="1304875"/>
            <a:chExt cx="2632500" cy="3416400"/>
          </a:xfrm>
        </p:grpSpPr>
        <p:sp>
          <p:nvSpPr>
            <p:cNvPr id="90" name="Google Shape;90;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Product</a:t>
            </a:r>
            <a:endParaRPr>
              <a:solidFill>
                <a:schemeClr val="lt1"/>
              </a:solidFill>
            </a:endParaRPr>
          </a:p>
        </p:txBody>
      </p:sp>
      <p:sp>
        <p:nvSpPr>
          <p:cNvPr id="93" name="Google Shape;93;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Product</a:t>
            </a:r>
            <a:r>
              <a:rPr lang="en" sz="1600"/>
              <a:t> need good </a:t>
            </a:r>
            <a:r>
              <a:rPr lang="en" sz="1600"/>
              <a:t>performance</a:t>
            </a:r>
            <a:r>
              <a:rPr lang="en" sz="1600"/>
              <a:t> &amp; scalable.</a:t>
            </a:r>
            <a:endParaRPr sz="1600"/>
          </a:p>
          <a:p>
            <a:pPr indent="0" lvl="0" marL="0" rtl="0" algn="l">
              <a:spcBef>
                <a:spcPts val="1200"/>
              </a:spcBef>
              <a:spcAft>
                <a:spcPts val="0"/>
              </a:spcAft>
              <a:buNone/>
            </a:pPr>
            <a:r>
              <a:rPr lang="en" sz="1600"/>
              <a:t>Save cost &amp; time for expanding.</a:t>
            </a:r>
            <a:endParaRPr sz="1600"/>
          </a:p>
          <a:p>
            <a:pPr indent="0" lvl="0" marL="45720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journey with Elixir/Phoenix LiveView</a:t>
            </a:r>
            <a:endParaRPr/>
          </a:p>
        </p:txBody>
      </p:sp>
      <p:sp>
        <p:nvSpPr>
          <p:cNvPr id="99" name="Google Shape;99;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Draft a prototype</a:t>
            </a:r>
            <a:endParaRPr>
              <a:solidFill>
                <a:schemeClr val="lt1"/>
              </a:solidFill>
            </a:endParaRPr>
          </a:p>
        </p:txBody>
      </p:sp>
      <p:sp>
        <p:nvSpPr>
          <p:cNvPr id="101" name="Google Shape;101;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Our journey</a:t>
            </a:r>
            <a:endParaRPr sz="1600"/>
          </a:p>
          <a:p>
            <a:pPr indent="0" lvl="0" marL="0" rtl="0" algn="l">
              <a:spcBef>
                <a:spcPts val="800"/>
              </a:spcBef>
              <a:spcAft>
                <a:spcPts val="0"/>
              </a:spcAft>
              <a:buNone/>
            </a:pPr>
            <a:r>
              <a:rPr lang="en" sz="1600"/>
              <a:t>Start idea with Elixir/Phoenix by learn &amp; build a new thing.</a:t>
            </a:r>
            <a:endParaRPr sz="1600"/>
          </a:p>
          <a:p>
            <a:pPr indent="0" lvl="0" marL="0" rtl="0" algn="l">
              <a:spcBef>
                <a:spcPts val="800"/>
              </a:spcBef>
              <a:spcAft>
                <a:spcPts val="800"/>
              </a:spcAft>
              <a:buNone/>
            </a:pPr>
            <a:r>
              <a:rPr lang="en" sz="1600"/>
              <a:t>LiveView is very attractive for us in case  realtime, scalable &amp; easy to use.</a:t>
            </a:r>
            <a:endParaRPr sz="1600"/>
          </a:p>
        </p:txBody>
      </p:sp>
      <p:sp>
        <p:nvSpPr>
          <p:cNvPr id="102" name="Google Shape;102;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Bring it to product</a:t>
            </a:r>
            <a:endParaRPr>
              <a:solidFill>
                <a:schemeClr val="lt1"/>
              </a:solidFill>
            </a:endParaRPr>
          </a:p>
        </p:txBody>
      </p:sp>
      <p:sp>
        <p:nvSpPr>
          <p:cNvPr id="104" name="Google Shape;104;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Prototype is quite good then we bring it to next phase.</a:t>
            </a:r>
            <a:endParaRPr b="1" sz="1600"/>
          </a:p>
          <a:p>
            <a:pPr indent="0" lvl="0" marL="0" rtl="0" algn="l">
              <a:spcBef>
                <a:spcPts val="800"/>
              </a:spcBef>
              <a:spcAft>
                <a:spcPts val="800"/>
              </a:spcAft>
              <a:buNone/>
            </a:pPr>
            <a:r>
              <a:rPr lang="en" sz="1600"/>
              <a:t>We try to test our prototype with real data &amp; see</a:t>
            </a:r>
            <a:r>
              <a:rPr lang="en" sz="1600"/>
              <a:t> it can run smoothly without any </a:t>
            </a:r>
            <a:r>
              <a:rPr lang="en" sz="1600"/>
              <a:t>optimization</a:t>
            </a:r>
            <a:r>
              <a:rPr lang="en" sz="1600"/>
              <a:t>.</a:t>
            </a:r>
            <a:endParaRPr sz="1600"/>
          </a:p>
        </p:txBody>
      </p:sp>
      <p:sp>
        <p:nvSpPr>
          <p:cNvPr id="105" name="Google Shape;105;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Scale out</a:t>
            </a:r>
            <a:endParaRPr>
              <a:solidFill>
                <a:schemeClr val="lt1"/>
              </a:solidFill>
            </a:endParaRPr>
          </a:p>
        </p:txBody>
      </p:sp>
      <p:sp>
        <p:nvSpPr>
          <p:cNvPr id="107" name="Google Shape;107;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We back to this soon!</a:t>
            </a:r>
            <a:endParaRPr b="1" sz="1600"/>
          </a:p>
          <a:p>
            <a:pPr indent="0" lvl="0" marL="0" rtl="0" algn="l">
              <a:spcBef>
                <a:spcPts val="800"/>
              </a:spcBef>
              <a:spcAft>
                <a:spcPts val="800"/>
              </a:spcAft>
              <a:buNone/>
            </a:pPr>
            <a:r>
              <a:rPr lang="en" sz="1600"/>
              <a:t>Elixir is support natively distributed then we will use that to build cluster with minimum effort</a:t>
            </a:r>
            <a:r>
              <a:rPr lang="en" sz="1600"/>
              <a: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Benefits</a:t>
            </a:r>
            <a:endParaRPr/>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From using Phoenix LiveView</a:t>
            </a:r>
            <a:endParaRPr/>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Low latency.</a:t>
            </a:r>
            <a:endParaRPr/>
          </a:p>
          <a:p>
            <a:pPr indent="-342900" lvl="0" marL="457200" rtl="0" algn="l">
              <a:spcBef>
                <a:spcPts val="0"/>
              </a:spcBef>
              <a:spcAft>
                <a:spcPts val="0"/>
              </a:spcAft>
              <a:buSzPts val="1800"/>
              <a:buChar char="●"/>
            </a:pPr>
            <a:r>
              <a:rPr lang="en"/>
              <a:t>Good performance.</a:t>
            </a:r>
            <a:endParaRPr/>
          </a:p>
          <a:p>
            <a:pPr indent="-342900" lvl="0" marL="457200" rtl="0" algn="l">
              <a:spcBef>
                <a:spcPts val="0"/>
              </a:spcBef>
              <a:spcAft>
                <a:spcPts val="0"/>
              </a:spcAft>
              <a:buSzPts val="1800"/>
              <a:buChar char="●"/>
            </a:pPr>
            <a:r>
              <a:rPr lang="en"/>
              <a:t>Easy to synchronize data in multi views/</a:t>
            </a:r>
            <a:r>
              <a:rPr lang="en"/>
              <a:t>multi nodes</a:t>
            </a:r>
            <a:r>
              <a:rPr lang="en"/>
              <a:t>.</a:t>
            </a:r>
            <a:endParaRPr/>
          </a:p>
          <a:p>
            <a:pPr indent="-342900" lvl="0" marL="457200" rtl="0" algn="l">
              <a:spcBef>
                <a:spcPts val="0"/>
              </a:spcBef>
              <a:spcAft>
                <a:spcPts val="0"/>
              </a:spcAft>
              <a:buSzPts val="1800"/>
              <a:buChar char="●"/>
            </a:pPr>
            <a:r>
              <a:rPr lang="en"/>
              <a:t>Very quick to build a prototype.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Deep dive into LiveView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Web frameworks today</a:t>
            </a:r>
            <a:endParaRPr/>
          </a:p>
        </p:txBody>
      </p:sp>
      <p:sp>
        <p:nvSpPr>
          <p:cNvPr id="125" name="Google Shape;12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Before deep dive into Phoenix LiveView</a:t>
            </a:r>
            <a:endParaRPr/>
          </a:p>
        </p:txBody>
      </p:sp>
      <p:sp>
        <p:nvSpPr>
          <p:cNvPr id="126" name="Google Shape;12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Separated</a:t>
            </a:r>
            <a:r>
              <a:rPr lang="en"/>
              <a:t> development </a:t>
            </a:r>
            <a:r>
              <a:rPr lang="en"/>
              <a:t>env </a:t>
            </a:r>
            <a:r>
              <a:rPr lang="en"/>
              <a:t>between client &amp; server.</a:t>
            </a:r>
            <a:endParaRPr/>
          </a:p>
          <a:p>
            <a:pPr indent="-342900" lvl="0" marL="457200" rtl="0" algn="l">
              <a:spcBef>
                <a:spcPts val="0"/>
              </a:spcBef>
              <a:spcAft>
                <a:spcPts val="0"/>
              </a:spcAft>
              <a:buSzPts val="1800"/>
              <a:buChar char="●"/>
            </a:pPr>
            <a:r>
              <a:rPr lang="en"/>
              <a:t>Take too much effort to build a real-time web app.</a:t>
            </a:r>
            <a:endParaRPr/>
          </a:p>
          <a:p>
            <a:pPr indent="-342900" lvl="0" marL="457200" rtl="0" algn="l">
              <a:spcBef>
                <a:spcPts val="0"/>
              </a:spcBef>
              <a:spcAft>
                <a:spcPts val="0"/>
              </a:spcAft>
              <a:buSzPts val="1800"/>
              <a:buChar char="●"/>
            </a:pPr>
            <a:r>
              <a:rPr lang="en"/>
              <a:t>Hard for a dev works in a full stack (API, languages, lib, deployment,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