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907" r:id="rId1"/>
  </p:sldMasterIdLst>
  <p:notesMasterIdLst>
    <p:notesMasterId r:id="rId24"/>
  </p:notesMasterIdLst>
  <p:sldIdLst>
    <p:sldId id="256" r:id="rId2"/>
    <p:sldId id="281" r:id="rId3"/>
    <p:sldId id="257" r:id="rId4"/>
    <p:sldId id="27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7" r:id="rId13"/>
    <p:sldId id="278" r:id="rId14"/>
    <p:sldId id="279" r:id="rId15"/>
    <p:sldId id="280" r:id="rId16"/>
    <p:sldId id="269" r:id="rId17"/>
    <p:sldId id="270" r:id="rId18"/>
    <p:sldId id="271" r:id="rId19"/>
    <p:sldId id="272" r:id="rId20"/>
    <p:sldId id="275" r:id="rId21"/>
    <p:sldId id="273" r:id="rId22"/>
    <p:sldId id="274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A5F9-1FB6-4B7B-A0AC-8AA0533E0FE2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D7855FF-F0D0-4B17-AD59-43AA20CEE608}">
      <dgm:prSet/>
      <dgm:spPr/>
      <dgm:t>
        <a:bodyPr/>
        <a:lstStyle/>
        <a:p>
          <a:r>
            <a:rPr lang="en-US"/>
            <a:t>LiveView (in server side) is a process.</a:t>
          </a:r>
        </a:p>
      </dgm:t>
    </dgm:pt>
    <dgm:pt modelId="{A47F7C46-3B19-41D5-8A87-BD5CDECE7896}" type="parTrans" cxnId="{F7343939-BC05-450A-B7E4-2F1A8000F22D}">
      <dgm:prSet/>
      <dgm:spPr/>
      <dgm:t>
        <a:bodyPr/>
        <a:lstStyle/>
        <a:p>
          <a:endParaRPr lang="en-US"/>
        </a:p>
      </dgm:t>
    </dgm:pt>
    <dgm:pt modelId="{22129C72-BCD8-4B9A-8FB6-404CA4EB5FB0}" type="sibTrans" cxnId="{F7343939-BC05-450A-B7E4-2F1A8000F22D}">
      <dgm:prSet/>
      <dgm:spPr/>
      <dgm:t>
        <a:bodyPr/>
        <a:lstStyle/>
        <a:p>
          <a:endParaRPr lang="en-US"/>
        </a:p>
      </dgm:t>
    </dgm:pt>
    <dgm:pt modelId="{44B3AF65-A248-4612-983E-89A1C0F52B80}">
      <dgm:prSet/>
      <dgm:spPr/>
      <dgm:t>
        <a:bodyPr/>
        <a:lstStyle/>
        <a:p>
          <a:r>
            <a:rPr lang="en-US"/>
            <a:t>Handle event from client or other process.</a:t>
          </a:r>
        </a:p>
      </dgm:t>
    </dgm:pt>
    <dgm:pt modelId="{97DD0903-A34F-4DA4-951A-3A3A3C5A6A09}" type="parTrans" cxnId="{BE796615-BED7-476A-9CEC-1658365061AB}">
      <dgm:prSet/>
      <dgm:spPr/>
      <dgm:t>
        <a:bodyPr/>
        <a:lstStyle/>
        <a:p>
          <a:endParaRPr lang="en-US"/>
        </a:p>
      </dgm:t>
    </dgm:pt>
    <dgm:pt modelId="{2F1EEB42-8CF1-4305-80B7-67A1350852D1}" type="sibTrans" cxnId="{BE796615-BED7-476A-9CEC-1658365061AB}">
      <dgm:prSet/>
      <dgm:spPr/>
      <dgm:t>
        <a:bodyPr/>
        <a:lstStyle/>
        <a:p>
          <a:endParaRPr lang="en-US"/>
        </a:p>
      </dgm:t>
    </dgm:pt>
    <dgm:pt modelId="{471B0AAC-B70C-43F9-B441-662F741E4C30}">
      <dgm:prSet/>
      <dgm:spPr/>
      <dgm:t>
        <a:bodyPr/>
        <a:lstStyle/>
        <a:p>
          <a:r>
            <a:rPr lang="en-US"/>
            <a:t>Calculate difference data for updating.</a:t>
          </a:r>
        </a:p>
      </dgm:t>
    </dgm:pt>
    <dgm:pt modelId="{B0F42A50-FB30-4B2C-8BA5-7541AAE214EE}" type="parTrans" cxnId="{918DFFAC-4130-42AB-A58C-C6EF7C6CCC5D}">
      <dgm:prSet/>
      <dgm:spPr/>
      <dgm:t>
        <a:bodyPr/>
        <a:lstStyle/>
        <a:p>
          <a:endParaRPr lang="en-US"/>
        </a:p>
      </dgm:t>
    </dgm:pt>
    <dgm:pt modelId="{653A5F5C-A325-4F39-B726-F3429107FD95}" type="sibTrans" cxnId="{918DFFAC-4130-42AB-A58C-C6EF7C6CCC5D}">
      <dgm:prSet/>
      <dgm:spPr/>
      <dgm:t>
        <a:bodyPr/>
        <a:lstStyle/>
        <a:p>
          <a:endParaRPr lang="en-US"/>
        </a:p>
      </dgm:t>
    </dgm:pt>
    <dgm:pt modelId="{766FEF1F-B22A-492E-8BCD-B8EE7AC38785}">
      <dgm:prSet/>
      <dgm:spPr/>
      <dgm:t>
        <a:bodyPr/>
        <a:lstStyle/>
        <a:p>
          <a:r>
            <a:rPr lang="en-US"/>
            <a:t>Send update diff HTML to client. </a:t>
          </a:r>
        </a:p>
      </dgm:t>
    </dgm:pt>
    <dgm:pt modelId="{1507BD88-F960-45ED-9FDF-2788AE9B8EF2}" type="parTrans" cxnId="{56198532-0716-473F-90BE-0BE4B180E28C}">
      <dgm:prSet/>
      <dgm:spPr/>
      <dgm:t>
        <a:bodyPr/>
        <a:lstStyle/>
        <a:p>
          <a:endParaRPr lang="en-US"/>
        </a:p>
      </dgm:t>
    </dgm:pt>
    <dgm:pt modelId="{2B619951-3293-486D-874A-C2C506338217}" type="sibTrans" cxnId="{56198532-0716-473F-90BE-0BE4B180E28C}">
      <dgm:prSet/>
      <dgm:spPr/>
      <dgm:t>
        <a:bodyPr/>
        <a:lstStyle/>
        <a:p>
          <a:endParaRPr lang="en-US"/>
        </a:p>
      </dgm:t>
    </dgm:pt>
    <dgm:pt modelId="{6D9EDD8B-09C8-47CC-B6C4-F61FFD92FB3E}">
      <dgm:prSet/>
      <dgm:spPr/>
      <dgm:t>
        <a:bodyPr/>
        <a:lstStyle/>
        <a:p>
          <a:r>
            <a:rPr lang="en-US"/>
            <a:t>Client use JS:</a:t>
          </a:r>
        </a:p>
      </dgm:t>
    </dgm:pt>
    <dgm:pt modelId="{7F5FBB20-875E-4A7E-9B43-3AFDFD8B0811}" type="parTrans" cxnId="{B05394A7-F53A-4AB9-97D4-F32504EE0E14}">
      <dgm:prSet/>
      <dgm:spPr/>
      <dgm:t>
        <a:bodyPr/>
        <a:lstStyle/>
        <a:p>
          <a:endParaRPr lang="en-US"/>
        </a:p>
      </dgm:t>
    </dgm:pt>
    <dgm:pt modelId="{191CE82F-7809-47AB-B1B7-3C5671E01571}" type="sibTrans" cxnId="{B05394A7-F53A-4AB9-97D4-F32504EE0E14}">
      <dgm:prSet/>
      <dgm:spPr/>
      <dgm:t>
        <a:bodyPr/>
        <a:lstStyle/>
        <a:p>
          <a:endParaRPr lang="en-US"/>
        </a:p>
      </dgm:t>
    </dgm:pt>
    <dgm:pt modelId="{32A0370A-F2B2-4F0D-AA9D-3D272DC5DC9A}">
      <dgm:prSet/>
      <dgm:spPr/>
      <dgm:t>
        <a:bodyPr/>
        <a:lstStyle/>
        <a:p>
          <a:r>
            <a:rPr lang="en-US"/>
            <a:t>Load full HTML page then execute JS.</a:t>
          </a:r>
        </a:p>
      </dgm:t>
    </dgm:pt>
    <dgm:pt modelId="{29DD0AF4-FE00-4BE7-943B-537DFEA63D9F}" type="parTrans" cxnId="{DB7A1E98-3D5B-44EF-8C9A-9420A5506C09}">
      <dgm:prSet/>
      <dgm:spPr/>
      <dgm:t>
        <a:bodyPr/>
        <a:lstStyle/>
        <a:p>
          <a:endParaRPr lang="en-US"/>
        </a:p>
      </dgm:t>
    </dgm:pt>
    <dgm:pt modelId="{FB6E1E24-EAB4-45A1-B272-18139A127F4E}" type="sibTrans" cxnId="{DB7A1E98-3D5B-44EF-8C9A-9420A5506C09}">
      <dgm:prSet/>
      <dgm:spPr/>
      <dgm:t>
        <a:bodyPr/>
        <a:lstStyle/>
        <a:p>
          <a:endParaRPr lang="en-US"/>
        </a:p>
      </dgm:t>
    </dgm:pt>
    <dgm:pt modelId="{A1F47403-FFF7-4E91-9FF0-574ACD746E1C}">
      <dgm:prSet/>
      <dgm:spPr/>
      <dgm:t>
        <a:bodyPr/>
        <a:lstStyle/>
        <a:p>
          <a:r>
            <a:rPr lang="en-US"/>
            <a:t>Update DOM received diff HTML from server.</a:t>
          </a:r>
        </a:p>
      </dgm:t>
    </dgm:pt>
    <dgm:pt modelId="{C5F1B825-9A00-41F0-8AF2-135465739380}" type="parTrans" cxnId="{455C171D-6ED7-4980-9AC8-F558D9D73AD2}">
      <dgm:prSet/>
      <dgm:spPr/>
      <dgm:t>
        <a:bodyPr/>
        <a:lstStyle/>
        <a:p>
          <a:endParaRPr lang="en-US"/>
        </a:p>
      </dgm:t>
    </dgm:pt>
    <dgm:pt modelId="{5B1AF8BE-1082-40D9-B68D-AD21CA39473F}" type="sibTrans" cxnId="{455C171D-6ED7-4980-9AC8-F558D9D73AD2}">
      <dgm:prSet/>
      <dgm:spPr/>
      <dgm:t>
        <a:bodyPr/>
        <a:lstStyle/>
        <a:p>
          <a:endParaRPr lang="en-US"/>
        </a:p>
      </dgm:t>
    </dgm:pt>
    <dgm:pt modelId="{7330E773-9C59-42B1-A819-5247F390DFCF}">
      <dgm:prSet/>
      <dgm:spPr/>
      <dgm:t>
        <a:bodyPr/>
        <a:lstStyle/>
        <a:p>
          <a:r>
            <a:rPr lang="en-US"/>
            <a:t>Push events to server.</a:t>
          </a:r>
        </a:p>
      </dgm:t>
    </dgm:pt>
    <dgm:pt modelId="{8EE2FB17-8F75-40DE-93D5-30C67FC71007}" type="parTrans" cxnId="{80541AFC-14D3-43D5-9A3F-59514EEA5012}">
      <dgm:prSet/>
      <dgm:spPr/>
      <dgm:t>
        <a:bodyPr/>
        <a:lstStyle/>
        <a:p>
          <a:endParaRPr lang="en-US"/>
        </a:p>
      </dgm:t>
    </dgm:pt>
    <dgm:pt modelId="{A9A138BE-6A29-45CF-A778-257A0633523C}" type="sibTrans" cxnId="{80541AFC-14D3-43D5-9A3F-59514EEA5012}">
      <dgm:prSet/>
      <dgm:spPr/>
      <dgm:t>
        <a:bodyPr/>
        <a:lstStyle/>
        <a:p>
          <a:endParaRPr lang="en-US"/>
        </a:p>
      </dgm:t>
    </dgm:pt>
    <dgm:pt modelId="{78F1B04C-9C99-4C32-88C7-B9E5D526D9BF}" type="pres">
      <dgm:prSet presAssocID="{3F44A5F9-1FB6-4B7B-A0AC-8AA0533E0FE2}" presName="linear" presStyleCnt="0">
        <dgm:presLayoutVars>
          <dgm:animLvl val="lvl"/>
          <dgm:resizeHandles val="exact"/>
        </dgm:presLayoutVars>
      </dgm:prSet>
      <dgm:spPr/>
    </dgm:pt>
    <dgm:pt modelId="{5ADB99E3-1B4E-4794-ADA6-AB13955A5D22}" type="pres">
      <dgm:prSet presAssocID="{5D7855FF-F0D0-4B17-AD59-43AA20CEE60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AD2C59E-F719-4547-9535-276B050468A9}" type="pres">
      <dgm:prSet presAssocID="{5D7855FF-F0D0-4B17-AD59-43AA20CEE608}" presName="childText" presStyleLbl="revTx" presStyleIdx="0" presStyleCnt="2">
        <dgm:presLayoutVars>
          <dgm:bulletEnabled val="1"/>
        </dgm:presLayoutVars>
      </dgm:prSet>
      <dgm:spPr/>
    </dgm:pt>
    <dgm:pt modelId="{0A578F1F-A7B2-446E-AF4B-62C1FFEBFD56}" type="pres">
      <dgm:prSet presAssocID="{6D9EDD8B-09C8-47CC-B6C4-F61FFD92FB3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4CBCE86-B5B7-4EAE-BA80-B38BCC2434C4}" type="pres">
      <dgm:prSet presAssocID="{6D9EDD8B-09C8-47CC-B6C4-F61FFD92FB3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E796615-BED7-476A-9CEC-1658365061AB}" srcId="{5D7855FF-F0D0-4B17-AD59-43AA20CEE608}" destId="{44B3AF65-A248-4612-983E-89A1C0F52B80}" srcOrd="0" destOrd="0" parTransId="{97DD0903-A34F-4DA4-951A-3A3A3C5A6A09}" sibTransId="{2F1EEB42-8CF1-4305-80B7-67A1350852D1}"/>
    <dgm:cxn modelId="{455C171D-6ED7-4980-9AC8-F558D9D73AD2}" srcId="{6D9EDD8B-09C8-47CC-B6C4-F61FFD92FB3E}" destId="{A1F47403-FFF7-4E91-9FF0-574ACD746E1C}" srcOrd="1" destOrd="0" parTransId="{C5F1B825-9A00-41F0-8AF2-135465739380}" sibTransId="{5B1AF8BE-1082-40D9-B68D-AD21CA39473F}"/>
    <dgm:cxn modelId="{56198532-0716-473F-90BE-0BE4B180E28C}" srcId="{5D7855FF-F0D0-4B17-AD59-43AA20CEE608}" destId="{766FEF1F-B22A-492E-8BCD-B8EE7AC38785}" srcOrd="2" destOrd="0" parTransId="{1507BD88-F960-45ED-9FDF-2788AE9B8EF2}" sibTransId="{2B619951-3293-486D-874A-C2C506338217}"/>
    <dgm:cxn modelId="{F7343939-BC05-450A-B7E4-2F1A8000F22D}" srcId="{3F44A5F9-1FB6-4B7B-A0AC-8AA0533E0FE2}" destId="{5D7855FF-F0D0-4B17-AD59-43AA20CEE608}" srcOrd="0" destOrd="0" parTransId="{A47F7C46-3B19-41D5-8A87-BD5CDECE7896}" sibTransId="{22129C72-BCD8-4B9A-8FB6-404CA4EB5FB0}"/>
    <dgm:cxn modelId="{7888243D-C5D7-453E-9047-609DEA3AA33D}" type="presOf" srcId="{471B0AAC-B70C-43F9-B441-662F741E4C30}" destId="{AAD2C59E-F719-4547-9535-276B050468A9}" srcOrd="0" destOrd="1" presId="urn:microsoft.com/office/officeart/2005/8/layout/vList2"/>
    <dgm:cxn modelId="{DBEB7B3E-F10A-4DC2-B9C0-A0EDF2E8AD2D}" type="presOf" srcId="{3F44A5F9-1FB6-4B7B-A0AC-8AA0533E0FE2}" destId="{78F1B04C-9C99-4C32-88C7-B9E5D526D9BF}" srcOrd="0" destOrd="0" presId="urn:microsoft.com/office/officeart/2005/8/layout/vList2"/>
    <dgm:cxn modelId="{F3E9BD72-E800-4440-9EFA-DB6CC1626795}" type="presOf" srcId="{7330E773-9C59-42B1-A819-5247F390DFCF}" destId="{F4CBCE86-B5B7-4EAE-BA80-B38BCC2434C4}" srcOrd="0" destOrd="2" presId="urn:microsoft.com/office/officeart/2005/8/layout/vList2"/>
    <dgm:cxn modelId="{A6335A93-EC4E-4A86-A022-0BDD4573DE03}" type="presOf" srcId="{5D7855FF-F0D0-4B17-AD59-43AA20CEE608}" destId="{5ADB99E3-1B4E-4794-ADA6-AB13955A5D22}" srcOrd="0" destOrd="0" presId="urn:microsoft.com/office/officeart/2005/8/layout/vList2"/>
    <dgm:cxn modelId="{DB7A1E98-3D5B-44EF-8C9A-9420A5506C09}" srcId="{6D9EDD8B-09C8-47CC-B6C4-F61FFD92FB3E}" destId="{32A0370A-F2B2-4F0D-AA9D-3D272DC5DC9A}" srcOrd="0" destOrd="0" parTransId="{29DD0AF4-FE00-4BE7-943B-537DFEA63D9F}" sibTransId="{FB6E1E24-EAB4-45A1-B272-18139A127F4E}"/>
    <dgm:cxn modelId="{B1262B9C-8447-4924-8A60-8B781380889C}" type="presOf" srcId="{6D9EDD8B-09C8-47CC-B6C4-F61FFD92FB3E}" destId="{0A578F1F-A7B2-446E-AF4B-62C1FFEBFD56}" srcOrd="0" destOrd="0" presId="urn:microsoft.com/office/officeart/2005/8/layout/vList2"/>
    <dgm:cxn modelId="{B05394A7-F53A-4AB9-97D4-F32504EE0E14}" srcId="{3F44A5F9-1FB6-4B7B-A0AC-8AA0533E0FE2}" destId="{6D9EDD8B-09C8-47CC-B6C4-F61FFD92FB3E}" srcOrd="1" destOrd="0" parTransId="{7F5FBB20-875E-4A7E-9B43-3AFDFD8B0811}" sibTransId="{191CE82F-7809-47AB-B1B7-3C5671E01571}"/>
    <dgm:cxn modelId="{918DFFAC-4130-42AB-A58C-C6EF7C6CCC5D}" srcId="{5D7855FF-F0D0-4B17-AD59-43AA20CEE608}" destId="{471B0AAC-B70C-43F9-B441-662F741E4C30}" srcOrd="1" destOrd="0" parTransId="{B0F42A50-FB30-4B2C-8BA5-7541AAE214EE}" sibTransId="{653A5F5C-A325-4F39-B726-F3429107FD95}"/>
    <dgm:cxn modelId="{33C139CF-E77A-4EF0-A70A-73CF07183A20}" type="presOf" srcId="{766FEF1F-B22A-492E-8BCD-B8EE7AC38785}" destId="{AAD2C59E-F719-4547-9535-276B050468A9}" srcOrd="0" destOrd="2" presId="urn:microsoft.com/office/officeart/2005/8/layout/vList2"/>
    <dgm:cxn modelId="{580CE4DD-C007-4F1B-B0F4-F908EEE98521}" type="presOf" srcId="{44B3AF65-A248-4612-983E-89A1C0F52B80}" destId="{AAD2C59E-F719-4547-9535-276B050468A9}" srcOrd="0" destOrd="0" presId="urn:microsoft.com/office/officeart/2005/8/layout/vList2"/>
    <dgm:cxn modelId="{432D88F4-2CEF-43D1-A385-8CE89E9F35B2}" type="presOf" srcId="{A1F47403-FFF7-4E91-9FF0-574ACD746E1C}" destId="{F4CBCE86-B5B7-4EAE-BA80-B38BCC2434C4}" srcOrd="0" destOrd="1" presId="urn:microsoft.com/office/officeart/2005/8/layout/vList2"/>
    <dgm:cxn modelId="{5A1534F9-759A-4F69-A653-3161D4606111}" type="presOf" srcId="{32A0370A-F2B2-4F0D-AA9D-3D272DC5DC9A}" destId="{F4CBCE86-B5B7-4EAE-BA80-B38BCC2434C4}" srcOrd="0" destOrd="0" presId="urn:microsoft.com/office/officeart/2005/8/layout/vList2"/>
    <dgm:cxn modelId="{80541AFC-14D3-43D5-9A3F-59514EEA5012}" srcId="{6D9EDD8B-09C8-47CC-B6C4-F61FFD92FB3E}" destId="{7330E773-9C59-42B1-A819-5247F390DFCF}" srcOrd="2" destOrd="0" parTransId="{8EE2FB17-8F75-40DE-93D5-30C67FC71007}" sibTransId="{A9A138BE-6A29-45CF-A778-257A0633523C}"/>
    <dgm:cxn modelId="{AF54CA5B-F9B8-4419-847E-D0322768B5B5}" type="presParOf" srcId="{78F1B04C-9C99-4C32-88C7-B9E5D526D9BF}" destId="{5ADB99E3-1B4E-4794-ADA6-AB13955A5D22}" srcOrd="0" destOrd="0" presId="urn:microsoft.com/office/officeart/2005/8/layout/vList2"/>
    <dgm:cxn modelId="{5F370AD2-DB6A-451D-8381-8720E56239EE}" type="presParOf" srcId="{78F1B04C-9C99-4C32-88C7-B9E5D526D9BF}" destId="{AAD2C59E-F719-4547-9535-276B050468A9}" srcOrd="1" destOrd="0" presId="urn:microsoft.com/office/officeart/2005/8/layout/vList2"/>
    <dgm:cxn modelId="{CFE3CF1F-7157-431F-A93B-986EAA8B45BA}" type="presParOf" srcId="{78F1B04C-9C99-4C32-88C7-B9E5D526D9BF}" destId="{0A578F1F-A7B2-446E-AF4B-62C1FFEBFD56}" srcOrd="2" destOrd="0" presId="urn:microsoft.com/office/officeart/2005/8/layout/vList2"/>
    <dgm:cxn modelId="{C9047A5E-16F6-4417-88D3-DD4D826FD538}" type="presParOf" srcId="{78F1B04C-9C99-4C32-88C7-B9E5D526D9BF}" destId="{F4CBCE86-B5B7-4EAE-BA80-B38BCC2434C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8292CD-0C24-460D-B9CE-16F95F62BC3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11E485E-C1B2-4E03-AD97-5B7E21415555}">
      <dgm:prSet/>
      <dgm:spPr/>
      <dgm:t>
        <a:bodyPr/>
        <a:lstStyle/>
        <a:p>
          <a:r>
            <a:rPr lang="en-US" b="0" i="0"/>
            <a:t>LiveView has three main event:</a:t>
          </a:r>
          <a:endParaRPr lang="en-US"/>
        </a:p>
      </dgm:t>
    </dgm:pt>
    <dgm:pt modelId="{688B7FDA-D2E7-40A7-8FA1-F6AAEE19F8F4}" type="parTrans" cxnId="{7E3C3D63-68BC-4B30-A74B-950D38F2CC1C}">
      <dgm:prSet/>
      <dgm:spPr/>
      <dgm:t>
        <a:bodyPr/>
        <a:lstStyle/>
        <a:p>
          <a:endParaRPr lang="en-US"/>
        </a:p>
      </dgm:t>
    </dgm:pt>
    <dgm:pt modelId="{58413528-E09E-41D8-874F-D0842DF7BCF2}" type="sibTrans" cxnId="{7E3C3D63-68BC-4B30-A74B-950D38F2CC1C}">
      <dgm:prSet/>
      <dgm:spPr/>
      <dgm:t>
        <a:bodyPr/>
        <a:lstStyle/>
        <a:p>
          <a:endParaRPr lang="en-US"/>
        </a:p>
      </dgm:t>
    </dgm:pt>
    <dgm:pt modelId="{18C93E05-5FAD-49F5-A726-2B71C258BCC2}">
      <dgm:prSet/>
      <dgm:spPr/>
      <dgm:t>
        <a:bodyPr/>
        <a:lstStyle/>
        <a:p>
          <a:r>
            <a:rPr lang="en-US" b="0" i="0"/>
            <a:t>1. mount event for init state &amp; verify/authen (if don’t use plug).</a:t>
          </a:r>
          <a:endParaRPr lang="en-US"/>
        </a:p>
      </dgm:t>
    </dgm:pt>
    <dgm:pt modelId="{D3B64E86-0A9B-49EC-AD29-9E069B20A1B6}" type="parTrans" cxnId="{087468E9-D66E-4593-8B21-CC2C443321D5}">
      <dgm:prSet/>
      <dgm:spPr/>
      <dgm:t>
        <a:bodyPr/>
        <a:lstStyle/>
        <a:p>
          <a:endParaRPr lang="en-US"/>
        </a:p>
      </dgm:t>
    </dgm:pt>
    <dgm:pt modelId="{5F600889-8089-4380-A0C9-08826EBDD515}" type="sibTrans" cxnId="{087468E9-D66E-4593-8B21-CC2C443321D5}">
      <dgm:prSet/>
      <dgm:spPr/>
      <dgm:t>
        <a:bodyPr/>
        <a:lstStyle/>
        <a:p>
          <a:endParaRPr lang="en-US"/>
        </a:p>
      </dgm:t>
    </dgm:pt>
    <dgm:pt modelId="{F2AE7522-A145-401E-889E-91FB5AA00DE0}">
      <dgm:prSet/>
      <dgm:spPr/>
      <dgm:t>
        <a:bodyPr/>
        <a:lstStyle/>
        <a:p>
          <a:r>
            <a:rPr lang="en-US" b="0" i="0"/>
            <a:t>2. Render event for render html (render first full html page, then calculate diff html for updating).</a:t>
          </a:r>
          <a:endParaRPr lang="en-US"/>
        </a:p>
      </dgm:t>
    </dgm:pt>
    <dgm:pt modelId="{D29804FF-C3C3-41E6-8F78-F119D14785DA}" type="parTrans" cxnId="{82CFD9FF-B739-4CBC-8F98-ADEB0304B184}">
      <dgm:prSet/>
      <dgm:spPr/>
      <dgm:t>
        <a:bodyPr/>
        <a:lstStyle/>
        <a:p>
          <a:endParaRPr lang="en-US"/>
        </a:p>
      </dgm:t>
    </dgm:pt>
    <dgm:pt modelId="{935E8048-E971-484B-80E9-5FA13F3E83B5}" type="sibTrans" cxnId="{82CFD9FF-B739-4CBC-8F98-ADEB0304B184}">
      <dgm:prSet/>
      <dgm:spPr/>
      <dgm:t>
        <a:bodyPr/>
        <a:lstStyle/>
        <a:p>
          <a:endParaRPr lang="en-US"/>
        </a:p>
      </dgm:t>
    </dgm:pt>
    <dgm:pt modelId="{8304C23F-9195-470A-B3CE-96F9F23E07D6}">
      <dgm:prSet/>
      <dgm:spPr/>
      <dgm:t>
        <a:bodyPr/>
        <a:lstStyle/>
        <a:p>
          <a:r>
            <a:rPr lang="en-US" b="0" i="0"/>
            <a:t>3. handle_event handle events from client.</a:t>
          </a:r>
          <a:endParaRPr lang="en-US"/>
        </a:p>
      </dgm:t>
    </dgm:pt>
    <dgm:pt modelId="{1783E0FF-3477-4099-8BB9-A37BC4B4FE4F}" type="parTrans" cxnId="{D96789E0-3AD2-43C6-9E6A-FFCC89763194}">
      <dgm:prSet/>
      <dgm:spPr/>
      <dgm:t>
        <a:bodyPr/>
        <a:lstStyle/>
        <a:p>
          <a:endParaRPr lang="en-US"/>
        </a:p>
      </dgm:t>
    </dgm:pt>
    <dgm:pt modelId="{B2FF7F83-4424-4BBD-BAD1-499584846BAE}" type="sibTrans" cxnId="{D96789E0-3AD2-43C6-9E6A-FFCC89763194}">
      <dgm:prSet/>
      <dgm:spPr/>
      <dgm:t>
        <a:bodyPr/>
        <a:lstStyle/>
        <a:p>
          <a:endParaRPr lang="en-US"/>
        </a:p>
      </dgm:t>
    </dgm:pt>
    <dgm:pt modelId="{EC73F6C3-1268-49CF-AAD9-A718580DAE34}">
      <dgm:prSet/>
      <dgm:spPr/>
      <dgm:t>
        <a:bodyPr/>
        <a:lstStyle/>
        <a:p>
          <a:r>
            <a:rPr lang="en-US" b="0" i="0"/>
            <a:t>Opts:</a:t>
          </a:r>
          <a:endParaRPr lang="en-US"/>
        </a:p>
      </dgm:t>
    </dgm:pt>
    <dgm:pt modelId="{CD32F09D-F7D3-4552-A2FF-B192A42CDF6D}" type="parTrans" cxnId="{A247B592-0C93-4F06-A6B1-D344C1DB14D7}">
      <dgm:prSet/>
      <dgm:spPr/>
      <dgm:t>
        <a:bodyPr/>
        <a:lstStyle/>
        <a:p>
          <a:endParaRPr lang="en-US"/>
        </a:p>
      </dgm:t>
    </dgm:pt>
    <dgm:pt modelId="{34DB05E3-6397-4B5C-BDD3-15D6A02623B2}" type="sibTrans" cxnId="{A247B592-0C93-4F06-A6B1-D344C1DB14D7}">
      <dgm:prSet/>
      <dgm:spPr/>
      <dgm:t>
        <a:bodyPr/>
        <a:lstStyle/>
        <a:p>
          <a:endParaRPr lang="en-US"/>
        </a:p>
      </dgm:t>
    </dgm:pt>
    <dgm:pt modelId="{993D9BF2-EFC3-471A-854C-89F724104031}">
      <dgm:prSet/>
      <dgm:spPr/>
      <dgm:t>
        <a:bodyPr/>
        <a:lstStyle/>
        <a:p>
          <a:r>
            <a:rPr lang="en-US" b="0" i="0"/>
            <a:t>handle_info (handle msg from other/self).</a:t>
          </a:r>
          <a:endParaRPr lang="en-US"/>
        </a:p>
      </dgm:t>
    </dgm:pt>
    <dgm:pt modelId="{FD4EE30D-EE7A-46D0-83DC-9577D9BE711A}" type="parTrans" cxnId="{F488C803-6592-487E-96EA-8272BE25A266}">
      <dgm:prSet/>
      <dgm:spPr/>
      <dgm:t>
        <a:bodyPr/>
        <a:lstStyle/>
        <a:p>
          <a:endParaRPr lang="en-US"/>
        </a:p>
      </dgm:t>
    </dgm:pt>
    <dgm:pt modelId="{850373F2-3B71-4DBF-AAB7-507EC00034C0}" type="sibTrans" cxnId="{F488C803-6592-487E-96EA-8272BE25A266}">
      <dgm:prSet/>
      <dgm:spPr/>
      <dgm:t>
        <a:bodyPr/>
        <a:lstStyle/>
        <a:p>
          <a:endParaRPr lang="en-US"/>
        </a:p>
      </dgm:t>
    </dgm:pt>
    <dgm:pt modelId="{E7ABAE0B-B773-4E79-BF71-EE8EAD2C8EB9}">
      <dgm:prSet/>
      <dgm:spPr/>
      <dgm:t>
        <a:bodyPr/>
        <a:lstStyle/>
        <a:p>
          <a:r>
            <a:rPr lang="en-US" b="0" i="0"/>
            <a:t>terminate for clean up/save state.</a:t>
          </a:r>
          <a:endParaRPr lang="en-US"/>
        </a:p>
      </dgm:t>
    </dgm:pt>
    <dgm:pt modelId="{CC139E96-3349-45F5-97A9-9B90D8A04FFE}" type="parTrans" cxnId="{B520B10A-F1AE-4D35-9FEC-1CDC89C583DF}">
      <dgm:prSet/>
      <dgm:spPr/>
      <dgm:t>
        <a:bodyPr/>
        <a:lstStyle/>
        <a:p>
          <a:endParaRPr lang="en-US"/>
        </a:p>
      </dgm:t>
    </dgm:pt>
    <dgm:pt modelId="{46451540-6BA6-4981-9321-8E4BC8CC005B}" type="sibTrans" cxnId="{B520B10A-F1AE-4D35-9FEC-1CDC89C583DF}">
      <dgm:prSet/>
      <dgm:spPr/>
      <dgm:t>
        <a:bodyPr/>
        <a:lstStyle/>
        <a:p>
          <a:endParaRPr lang="en-US"/>
        </a:p>
      </dgm:t>
    </dgm:pt>
    <dgm:pt modelId="{D4F9C6AF-AC49-4A27-830A-EEFDBF901535}">
      <dgm:prSet/>
      <dgm:spPr/>
      <dgm:t>
        <a:bodyPr/>
        <a:lstStyle/>
        <a:p>
          <a:r>
            <a:rPr lang="en-US" b="0" i="0"/>
            <a:t>Others: handle_async, handle_cast, handle_call.</a:t>
          </a:r>
          <a:endParaRPr lang="en-US"/>
        </a:p>
      </dgm:t>
    </dgm:pt>
    <dgm:pt modelId="{487636C0-E829-4DA7-B3ED-42DC8D80751B}" type="parTrans" cxnId="{45C3D1C7-8678-42B0-89A0-FAE8A62CD87E}">
      <dgm:prSet/>
      <dgm:spPr/>
      <dgm:t>
        <a:bodyPr/>
        <a:lstStyle/>
        <a:p>
          <a:endParaRPr lang="en-US"/>
        </a:p>
      </dgm:t>
    </dgm:pt>
    <dgm:pt modelId="{70E28F15-B043-4F8E-822E-546D920A1C2B}" type="sibTrans" cxnId="{45C3D1C7-8678-42B0-89A0-FAE8A62CD87E}">
      <dgm:prSet/>
      <dgm:spPr/>
      <dgm:t>
        <a:bodyPr/>
        <a:lstStyle/>
        <a:p>
          <a:endParaRPr lang="en-US"/>
        </a:p>
      </dgm:t>
    </dgm:pt>
    <dgm:pt modelId="{1479F98E-4320-466B-BBBC-68BCE2CCAC5A}" type="pres">
      <dgm:prSet presAssocID="{878292CD-0C24-460D-B9CE-16F95F62BC30}" presName="linear" presStyleCnt="0">
        <dgm:presLayoutVars>
          <dgm:animLvl val="lvl"/>
          <dgm:resizeHandles val="exact"/>
        </dgm:presLayoutVars>
      </dgm:prSet>
      <dgm:spPr/>
    </dgm:pt>
    <dgm:pt modelId="{D57B1AAB-11CC-4ABE-9184-C86A68EB7B77}" type="pres">
      <dgm:prSet presAssocID="{E11E485E-C1B2-4E03-AD97-5B7E2141555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DDD3C49-0521-493F-BDB4-03423002FDB2}" type="pres">
      <dgm:prSet presAssocID="{E11E485E-C1B2-4E03-AD97-5B7E21415555}" presName="childText" presStyleLbl="revTx" presStyleIdx="0" presStyleCnt="2">
        <dgm:presLayoutVars>
          <dgm:bulletEnabled val="1"/>
        </dgm:presLayoutVars>
      </dgm:prSet>
      <dgm:spPr/>
    </dgm:pt>
    <dgm:pt modelId="{D16FAF15-3F12-4555-B056-43E1A641AC1A}" type="pres">
      <dgm:prSet presAssocID="{EC73F6C3-1268-49CF-AAD9-A718580DAE3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F73D860-6FC1-44DB-BC6E-C4DDF76C7DD1}" type="pres">
      <dgm:prSet presAssocID="{EC73F6C3-1268-49CF-AAD9-A718580DAE3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488C803-6592-487E-96EA-8272BE25A266}" srcId="{EC73F6C3-1268-49CF-AAD9-A718580DAE34}" destId="{993D9BF2-EFC3-471A-854C-89F724104031}" srcOrd="0" destOrd="0" parTransId="{FD4EE30D-EE7A-46D0-83DC-9577D9BE711A}" sibTransId="{850373F2-3B71-4DBF-AAB7-507EC00034C0}"/>
    <dgm:cxn modelId="{B520B10A-F1AE-4D35-9FEC-1CDC89C583DF}" srcId="{EC73F6C3-1268-49CF-AAD9-A718580DAE34}" destId="{E7ABAE0B-B773-4E79-BF71-EE8EAD2C8EB9}" srcOrd="1" destOrd="0" parTransId="{CC139E96-3349-45F5-97A9-9B90D8A04FFE}" sibTransId="{46451540-6BA6-4981-9321-8E4BC8CC005B}"/>
    <dgm:cxn modelId="{88759B27-F693-4AFE-A3B7-CE1537DBAE7F}" type="presOf" srcId="{18C93E05-5FAD-49F5-A726-2B71C258BCC2}" destId="{9DDD3C49-0521-493F-BDB4-03423002FDB2}" srcOrd="0" destOrd="0" presId="urn:microsoft.com/office/officeart/2005/8/layout/vList2"/>
    <dgm:cxn modelId="{BE8AEE30-45EB-4A94-BD5E-A4F1E7B9BB0B}" type="presOf" srcId="{D4F9C6AF-AC49-4A27-830A-EEFDBF901535}" destId="{4F73D860-6FC1-44DB-BC6E-C4DDF76C7DD1}" srcOrd="0" destOrd="2" presId="urn:microsoft.com/office/officeart/2005/8/layout/vList2"/>
    <dgm:cxn modelId="{A5056F34-389B-44CD-BFE2-6327ACC6CAF9}" type="presOf" srcId="{E11E485E-C1B2-4E03-AD97-5B7E21415555}" destId="{D57B1AAB-11CC-4ABE-9184-C86A68EB7B77}" srcOrd="0" destOrd="0" presId="urn:microsoft.com/office/officeart/2005/8/layout/vList2"/>
    <dgm:cxn modelId="{7E3C3D63-68BC-4B30-A74B-950D38F2CC1C}" srcId="{878292CD-0C24-460D-B9CE-16F95F62BC30}" destId="{E11E485E-C1B2-4E03-AD97-5B7E21415555}" srcOrd="0" destOrd="0" parTransId="{688B7FDA-D2E7-40A7-8FA1-F6AAEE19F8F4}" sibTransId="{58413528-E09E-41D8-874F-D0842DF7BCF2}"/>
    <dgm:cxn modelId="{4BAA414B-1CE6-44C0-86EE-183BE39D6F8C}" type="presOf" srcId="{878292CD-0C24-460D-B9CE-16F95F62BC30}" destId="{1479F98E-4320-466B-BBBC-68BCE2CCAC5A}" srcOrd="0" destOrd="0" presId="urn:microsoft.com/office/officeart/2005/8/layout/vList2"/>
    <dgm:cxn modelId="{A247B592-0C93-4F06-A6B1-D344C1DB14D7}" srcId="{878292CD-0C24-460D-B9CE-16F95F62BC30}" destId="{EC73F6C3-1268-49CF-AAD9-A718580DAE34}" srcOrd="1" destOrd="0" parTransId="{CD32F09D-F7D3-4552-A2FF-B192A42CDF6D}" sibTransId="{34DB05E3-6397-4B5C-BDD3-15D6A02623B2}"/>
    <dgm:cxn modelId="{BDB0A095-DEBE-4876-85C0-94739E3BA972}" type="presOf" srcId="{8304C23F-9195-470A-B3CE-96F9F23E07D6}" destId="{9DDD3C49-0521-493F-BDB4-03423002FDB2}" srcOrd="0" destOrd="2" presId="urn:microsoft.com/office/officeart/2005/8/layout/vList2"/>
    <dgm:cxn modelId="{C1478CA4-9101-4553-BEBF-35A27B6BED9F}" type="presOf" srcId="{E7ABAE0B-B773-4E79-BF71-EE8EAD2C8EB9}" destId="{4F73D860-6FC1-44DB-BC6E-C4DDF76C7DD1}" srcOrd="0" destOrd="1" presId="urn:microsoft.com/office/officeart/2005/8/layout/vList2"/>
    <dgm:cxn modelId="{ABD4EAA8-2C89-4035-945C-69555B8CCD1B}" type="presOf" srcId="{993D9BF2-EFC3-471A-854C-89F724104031}" destId="{4F73D860-6FC1-44DB-BC6E-C4DDF76C7DD1}" srcOrd="0" destOrd="0" presId="urn:microsoft.com/office/officeart/2005/8/layout/vList2"/>
    <dgm:cxn modelId="{45C3D1C7-8678-42B0-89A0-FAE8A62CD87E}" srcId="{EC73F6C3-1268-49CF-AAD9-A718580DAE34}" destId="{D4F9C6AF-AC49-4A27-830A-EEFDBF901535}" srcOrd="2" destOrd="0" parTransId="{487636C0-E829-4DA7-B3ED-42DC8D80751B}" sibTransId="{70E28F15-B043-4F8E-822E-546D920A1C2B}"/>
    <dgm:cxn modelId="{EF5A62CF-6E66-4174-A52E-0D212CBD5A8F}" type="presOf" srcId="{F2AE7522-A145-401E-889E-91FB5AA00DE0}" destId="{9DDD3C49-0521-493F-BDB4-03423002FDB2}" srcOrd="0" destOrd="1" presId="urn:microsoft.com/office/officeart/2005/8/layout/vList2"/>
    <dgm:cxn modelId="{D96789E0-3AD2-43C6-9E6A-FFCC89763194}" srcId="{E11E485E-C1B2-4E03-AD97-5B7E21415555}" destId="{8304C23F-9195-470A-B3CE-96F9F23E07D6}" srcOrd="2" destOrd="0" parTransId="{1783E0FF-3477-4099-8BB9-A37BC4B4FE4F}" sibTransId="{B2FF7F83-4424-4BBD-BAD1-499584846BAE}"/>
    <dgm:cxn modelId="{087468E9-D66E-4593-8B21-CC2C443321D5}" srcId="{E11E485E-C1B2-4E03-AD97-5B7E21415555}" destId="{18C93E05-5FAD-49F5-A726-2B71C258BCC2}" srcOrd="0" destOrd="0" parTransId="{D3B64E86-0A9B-49EC-AD29-9E069B20A1B6}" sibTransId="{5F600889-8089-4380-A0C9-08826EBDD515}"/>
    <dgm:cxn modelId="{BE6C07EF-D3F5-40F2-B4CB-DA51C621B487}" type="presOf" srcId="{EC73F6C3-1268-49CF-AAD9-A718580DAE34}" destId="{D16FAF15-3F12-4555-B056-43E1A641AC1A}" srcOrd="0" destOrd="0" presId="urn:microsoft.com/office/officeart/2005/8/layout/vList2"/>
    <dgm:cxn modelId="{82CFD9FF-B739-4CBC-8F98-ADEB0304B184}" srcId="{E11E485E-C1B2-4E03-AD97-5B7E21415555}" destId="{F2AE7522-A145-401E-889E-91FB5AA00DE0}" srcOrd="1" destOrd="0" parTransId="{D29804FF-C3C3-41E6-8F78-F119D14785DA}" sibTransId="{935E8048-E971-484B-80E9-5FA13F3E83B5}"/>
    <dgm:cxn modelId="{1A263F7B-7EFF-4729-ADFE-6E615DAA4E64}" type="presParOf" srcId="{1479F98E-4320-466B-BBBC-68BCE2CCAC5A}" destId="{D57B1AAB-11CC-4ABE-9184-C86A68EB7B77}" srcOrd="0" destOrd="0" presId="urn:microsoft.com/office/officeart/2005/8/layout/vList2"/>
    <dgm:cxn modelId="{79C29C6D-2901-4EB2-978E-E86DC5F78966}" type="presParOf" srcId="{1479F98E-4320-466B-BBBC-68BCE2CCAC5A}" destId="{9DDD3C49-0521-493F-BDB4-03423002FDB2}" srcOrd="1" destOrd="0" presId="urn:microsoft.com/office/officeart/2005/8/layout/vList2"/>
    <dgm:cxn modelId="{9B39465E-4774-4771-B85E-1974FC0AD20B}" type="presParOf" srcId="{1479F98E-4320-466B-BBBC-68BCE2CCAC5A}" destId="{D16FAF15-3F12-4555-B056-43E1A641AC1A}" srcOrd="2" destOrd="0" presId="urn:microsoft.com/office/officeart/2005/8/layout/vList2"/>
    <dgm:cxn modelId="{1E58986A-D078-4CB5-B01C-F37F9A57F6E7}" type="presParOf" srcId="{1479F98E-4320-466B-BBBC-68BCE2CCAC5A}" destId="{4F73D860-6FC1-44DB-BC6E-C4DDF76C7DD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B99E3-1B4E-4794-ADA6-AB13955A5D22}">
      <dsp:nvSpPr>
        <dsp:cNvPr id="0" name=""/>
        <dsp:cNvSpPr/>
      </dsp:nvSpPr>
      <dsp:spPr>
        <a:xfrm>
          <a:off x="0" y="63472"/>
          <a:ext cx="7219037" cy="4077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LiveView (in server side) is a process.</a:t>
          </a:r>
        </a:p>
      </dsp:txBody>
      <dsp:txXfrm>
        <a:off x="19904" y="83376"/>
        <a:ext cx="7179229" cy="367937"/>
      </dsp:txXfrm>
    </dsp:sp>
    <dsp:sp modelId="{AAD2C59E-F719-4547-9535-276B050468A9}">
      <dsp:nvSpPr>
        <dsp:cNvPr id="0" name=""/>
        <dsp:cNvSpPr/>
      </dsp:nvSpPr>
      <dsp:spPr>
        <a:xfrm>
          <a:off x="0" y="471217"/>
          <a:ext cx="7219037" cy="686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20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Handle event from client or other process.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Calculate difference data for updating.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Send update diff HTML to client. </a:t>
          </a:r>
        </a:p>
      </dsp:txBody>
      <dsp:txXfrm>
        <a:off x="0" y="471217"/>
        <a:ext cx="7219037" cy="686204"/>
      </dsp:txXfrm>
    </dsp:sp>
    <dsp:sp modelId="{0A578F1F-A7B2-446E-AF4B-62C1FFEBFD56}">
      <dsp:nvSpPr>
        <dsp:cNvPr id="0" name=""/>
        <dsp:cNvSpPr/>
      </dsp:nvSpPr>
      <dsp:spPr>
        <a:xfrm>
          <a:off x="0" y="1157422"/>
          <a:ext cx="7219037" cy="4077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Client use JS:</a:t>
          </a:r>
        </a:p>
      </dsp:txBody>
      <dsp:txXfrm>
        <a:off x="19904" y="1177326"/>
        <a:ext cx="7179229" cy="367937"/>
      </dsp:txXfrm>
    </dsp:sp>
    <dsp:sp modelId="{F4CBCE86-B5B7-4EAE-BA80-B38BCC2434C4}">
      <dsp:nvSpPr>
        <dsp:cNvPr id="0" name=""/>
        <dsp:cNvSpPr/>
      </dsp:nvSpPr>
      <dsp:spPr>
        <a:xfrm>
          <a:off x="0" y="1565167"/>
          <a:ext cx="7219037" cy="686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20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Load full HTML page then execute JS.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Update DOM received diff HTML from server.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Push events to server.</a:t>
          </a:r>
        </a:p>
      </dsp:txBody>
      <dsp:txXfrm>
        <a:off x="0" y="1565167"/>
        <a:ext cx="7219037" cy="6862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B1AAB-11CC-4ABE-9184-C86A68EB7B77}">
      <dsp:nvSpPr>
        <dsp:cNvPr id="0" name=""/>
        <dsp:cNvSpPr/>
      </dsp:nvSpPr>
      <dsp:spPr>
        <a:xfrm>
          <a:off x="0" y="61582"/>
          <a:ext cx="7219037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LiveView has three main event:</a:t>
          </a:r>
          <a:endParaRPr lang="en-US" sz="1600" kern="1200"/>
        </a:p>
      </dsp:txBody>
      <dsp:txXfrm>
        <a:off x="18734" y="80316"/>
        <a:ext cx="7181569" cy="346292"/>
      </dsp:txXfrm>
    </dsp:sp>
    <dsp:sp modelId="{9DDD3C49-0521-493F-BDB4-03423002FDB2}">
      <dsp:nvSpPr>
        <dsp:cNvPr id="0" name=""/>
        <dsp:cNvSpPr/>
      </dsp:nvSpPr>
      <dsp:spPr>
        <a:xfrm>
          <a:off x="0" y="445342"/>
          <a:ext cx="7219037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20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/>
            <a:t>1. mount event for init state &amp; verify/authen (if don’t use plug).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/>
            <a:t>2. Render event for render html (render first full html page, then calculate diff html for updating).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/>
            <a:t>3. handle_event handle events from client.</a:t>
          </a:r>
          <a:endParaRPr lang="en-US" sz="1200" kern="1200"/>
        </a:p>
      </dsp:txBody>
      <dsp:txXfrm>
        <a:off x="0" y="445342"/>
        <a:ext cx="7219037" cy="794880"/>
      </dsp:txXfrm>
    </dsp:sp>
    <dsp:sp modelId="{D16FAF15-3F12-4555-B056-43E1A641AC1A}">
      <dsp:nvSpPr>
        <dsp:cNvPr id="0" name=""/>
        <dsp:cNvSpPr/>
      </dsp:nvSpPr>
      <dsp:spPr>
        <a:xfrm>
          <a:off x="0" y="1240222"/>
          <a:ext cx="7219037" cy="38376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Opts:</a:t>
          </a:r>
          <a:endParaRPr lang="en-US" sz="1600" kern="1200"/>
        </a:p>
      </dsp:txBody>
      <dsp:txXfrm>
        <a:off x="18734" y="1258956"/>
        <a:ext cx="7181569" cy="346292"/>
      </dsp:txXfrm>
    </dsp:sp>
    <dsp:sp modelId="{4F73D860-6FC1-44DB-BC6E-C4DDF76C7DD1}">
      <dsp:nvSpPr>
        <dsp:cNvPr id="0" name=""/>
        <dsp:cNvSpPr/>
      </dsp:nvSpPr>
      <dsp:spPr>
        <a:xfrm>
          <a:off x="0" y="1623982"/>
          <a:ext cx="7219037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20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/>
            <a:t>handle_info (handle msg from other/self).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/>
            <a:t>terminate for clean up/save state.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/>
            <a:t>Others: handle_async, handle_cast, handle_call.</a:t>
          </a:r>
          <a:endParaRPr lang="en-US" sz="1200" kern="1200"/>
        </a:p>
      </dsp:txBody>
      <dsp:txXfrm>
        <a:off x="0" y="1623982"/>
        <a:ext cx="7219037" cy="629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6febb73ba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6febb73ba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6febb73ba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6febb73ba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264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6febb73ba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6febb73ba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05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6febb73ba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6febb73ba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38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6febb73ba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6febb73ba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424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094ead88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094ead88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a1728ca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a1728ca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6febb73ba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6febb73ba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972b789f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972b789f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972b789f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972b789f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6febb73ba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6febb73ba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972b789f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972b789f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6febb73ba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6febb73ba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094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05a3df0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05a3df0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972b789f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972b789f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a266cc7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a266cc7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6febb73ba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6febb73ba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6febb73ba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6febb73ba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6febb73ba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6febb73ba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402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167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653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3218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1500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385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5833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05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9458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365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387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13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585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951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683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872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256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231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49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923" r:id="rId16"/>
    <p:sldLayoutId id="2147483924" r:id="rId17"/>
    <p:sldLayoutId id="2147483925" r:id="rId18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ragmaticstudio.com/tutorials/getting-started-with-phoenix-liveview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poeticoding.com/phoenix-liveview-javascript-hooks-and-select2" TargetMode="External"/><Relationship Id="rId5" Type="http://schemas.openxmlformats.org/officeDocument/2006/relationships/hyperlink" Target="https://www.mitchellhanberg.com/how-eex-turns-your-template-into-html" TargetMode="External"/><Relationship Id="rId4" Type="http://schemas.openxmlformats.org/officeDocument/2006/relationships/hyperlink" Target="https://pragmaticstudio.com/tutorials/the-life-cycle-of-a-phoenix-liveview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eticoding.com/distributed-phoenix-chat-with-pubsub-pg2-adapter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threadreaderapp.com/thread/1421126817373507584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hhi-vn/live_pub_demo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 useBgFill="1">
          <p:nvSpPr>
            <p:cNvPr id="62" name="Rectangle 61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262378" y="877329"/>
            <a:ext cx="6619243" cy="2152621"/>
          </a:xfrm>
          <a:prstGeom prst="rect">
            <a:avLst/>
          </a:prstGeom>
        </p:spPr>
        <p:txBody>
          <a:bodyPr spcFirstLastPara="1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</a:rPr>
              <a:t>Phoenix LiveView &amp; PubSub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262378" y="3220080"/>
            <a:ext cx="6619243" cy="925611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500"/>
              <a:t>For real time and scalable web app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8686" y="3125166"/>
            <a:ext cx="50662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oogle Shape;56;p13"/>
          <p:cNvSpPr txBox="1"/>
          <p:nvPr/>
        </p:nvSpPr>
        <p:spPr>
          <a:xfrm>
            <a:off x="-1" y="3499375"/>
            <a:ext cx="91440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Saigon Elixir - Athena Studio</a:t>
            </a:r>
            <a:r>
              <a:rPr lang="en-US" sz="1800" b="0" i="0" u="none" strike="noStrike" dirty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 </a:t>
            </a:r>
            <a:endParaRPr lang="en-U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(by Ohhi.vn team)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>
              <a:solidFill>
                <a:srgbClr val="999999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1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LiveView</a:t>
            </a:r>
            <a:r>
              <a:rPr lang="en-US" sz="31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- Events - render</a:t>
            </a:r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866215" y="1952625"/>
            <a:ext cx="3908984" cy="25622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defTabSz="457200"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Render full html page for the first time.</a:t>
            </a:r>
          </a:p>
          <a:p>
            <a:pPr lvl="0" defTabSz="457200"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Render diff content for next time.</a:t>
            </a:r>
          </a:p>
          <a:p>
            <a:pPr lvl="0" defTabSz="457200"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Uses </a:t>
            </a:r>
            <a:r>
              <a:rPr lang="en-US" dirty="0" err="1"/>
              <a:t>EEx</a:t>
            </a:r>
            <a:r>
              <a:rPr lang="en-US" dirty="0"/>
              <a:t> engine to evaluate code in inside string.</a:t>
            </a:r>
          </a:p>
        </p:txBody>
      </p:sp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7764405" y="221796"/>
            <a:ext cx="628649" cy="57576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2800">
                <a:solidFill>
                  <a:srgbClr val="FFFFFF"/>
                </a:solidFill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10</a:t>
            </a:fld>
            <a:endParaRPr lang="en-US" sz="2800">
              <a:solidFill>
                <a:srgbClr val="FFFFFF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99049" y="2788142"/>
            <a:ext cx="3258768" cy="888014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1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LiveView - Events - handle_event</a:t>
            </a:r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866216" y="1952625"/>
            <a:ext cx="2610790" cy="25622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defTabSz="457200"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1200" dirty="0"/>
              <a:t>Handle events from client.</a:t>
            </a:r>
          </a:p>
          <a:p>
            <a:pPr lvl="0" defTabSz="457200"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1200" dirty="0"/>
              <a:t>Update state for </a:t>
            </a:r>
            <a:r>
              <a:rPr lang="en-US" sz="1200" dirty="0" err="1"/>
              <a:t>LiveView</a:t>
            </a:r>
            <a:r>
              <a:rPr lang="en-US" sz="1200" dirty="0"/>
              <a:t> process.</a:t>
            </a:r>
          </a:p>
          <a:p>
            <a:pPr lvl="0" defTabSz="457200"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1200" dirty="0"/>
              <a:t>After new value was </a:t>
            </a:r>
            <a:r>
              <a:rPr lang="en-US" sz="1200" dirty="0" err="1"/>
              <a:t>setted</a:t>
            </a:r>
            <a:r>
              <a:rPr lang="en-US" sz="1200" dirty="0"/>
              <a:t> to socket </a:t>
            </a:r>
            <a:r>
              <a:rPr lang="en-US" sz="1200" dirty="0" err="1"/>
              <a:t>LiveView</a:t>
            </a:r>
            <a:r>
              <a:rPr lang="en-US" sz="1200" dirty="0"/>
              <a:t> will check different and push update to client.</a:t>
            </a:r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7764405" y="221796"/>
            <a:ext cx="628649" cy="57576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2800">
                <a:solidFill>
                  <a:srgbClr val="FFFFFF"/>
                </a:solidFill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11</a:t>
            </a:fld>
            <a:endParaRPr lang="en-US" sz="2800">
              <a:solidFill>
                <a:srgbClr val="FFFFFF"/>
              </a:solidFill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738717" y="2770239"/>
            <a:ext cx="4619101" cy="923819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1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LiveView - Events - handle_event</a:t>
            </a:r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866216" y="1952625"/>
            <a:ext cx="2610790" cy="25622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defTabSz="457200"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1200" dirty="0"/>
              <a:t>Handle events from client.</a:t>
            </a:r>
          </a:p>
          <a:p>
            <a:pPr lvl="0" defTabSz="457200"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1200" dirty="0"/>
              <a:t>Update state for </a:t>
            </a:r>
            <a:r>
              <a:rPr lang="en-US" sz="1200" dirty="0" err="1"/>
              <a:t>LiveView</a:t>
            </a:r>
            <a:r>
              <a:rPr lang="en-US" sz="1200" dirty="0"/>
              <a:t> process.</a:t>
            </a:r>
          </a:p>
          <a:p>
            <a:pPr lvl="0" defTabSz="457200"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1200" dirty="0"/>
              <a:t>After new value was </a:t>
            </a:r>
            <a:r>
              <a:rPr lang="en-US" sz="1200" dirty="0" err="1"/>
              <a:t>setted</a:t>
            </a:r>
            <a:r>
              <a:rPr lang="en-US" sz="1200" dirty="0"/>
              <a:t> to socket </a:t>
            </a:r>
            <a:r>
              <a:rPr lang="en-US" sz="1200" dirty="0" err="1"/>
              <a:t>LiveView</a:t>
            </a:r>
            <a:r>
              <a:rPr lang="en-US" sz="1200" dirty="0"/>
              <a:t> will check different and push update to client.</a:t>
            </a:r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7764405" y="221796"/>
            <a:ext cx="628649" cy="57576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2800">
                <a:solidFill>
                  <a:srgbClr val="FFFFFF"/>
                </a:solidFill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12</a:t>
            </a:fld>
            <a:endParaRPr lang="en-US" sz="2800">
              <a:solidFill>
                <a:srgbClr val="FFFFFF"/>
              </a:solidFill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738717" y="2770239"/>
            <a:ext cx="4619101" cy="923819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1620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0000"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dirty="0" err="1">
                <a:solidFill>
                  <a:srgbClr val="FFFFFF"/>
                </a:solidFill>
              </a:rPr>
              <a:t>LiveView</a:t>
            </a:r>
            <a:r>
              <a:rPr lang="en-US" sz="3200" dirty="0">
                <a:solidFill>
                  <a:srgbClr val="FFFFFF"/>
                </a:solidFill>
              </a:rPr>
              <a:t> - Some docs</a:t>
            </a:r>
            <a:endParaRPr lang="en-US" sz="31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7764405" y="221796"/>
            <a:ext cx="628649" cy="57576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2800">
                <a:solidFill>
                  <a:srgbClr val="FFFFFF"/>
                </a:solidFill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13</a:t>
            </a:fld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4" name="Google Shape;126;p23">
            <a:extLst>
              <a:ext uri="{FF2B5EF4-FFF2-40B4-BE49-F238E27FC236}">
                <a16:creationId xmlns:a16="http://schemas.microsoft.com/office/drawing/2014/main" id="{B0661EB0-D381-E32D-01BE-C07D7E5AB3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838275"/>
            <a:ext cx="8520600" cy="341640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85750" lvl="0" indent="-285750" defTabSz="457200"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u="sng" dirty="0">
                <a:hlinkClick r:id="rId3"/>
              </a:rPr>
              <a:t>Getting Started with Phoenix </a:t>
            </a:r>
            <a:r>
              <a:rPr lang="en-US" u="sng" dirty="0" err="1">
                <a:hlinkClick r:id="rId3"/>
              </a:rPr>
              <a:t>LiveView</a:t>
            </a:r>
            <a:endParaRPr lang="en-US" u="sng" dirty="0"/>
          </a:p>
          <a:p>
            <a:pPr marL="285750" lvl="0" indent="-285750" defTabSz="457200"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lvl="0" indent="-285750" defTabSz="457200"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u="sng" dirty="0">
                <a:hlinkClick r:id="rId4"/>
              </a:rPr>
              <a:t>The Lifecycle of a Phoenix </a:t>
            </a:r>
            <a:r>
              <a:rPr lang="en-US" u="sng" dirty="0" err="1">
                <a:hlinkClick r:id="rId4"/>
              </a:rPr>
              <a:t>LiveView</a:t>
            </a:r>
            <a:endParaRPr lang="en-US" u="sng" dirty="0"/>
          </a:p>
          <a:p>
            <a:pPr marL="285750" lvl="0" indent="-285750" defTabSz="457200"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lvl="0" indent="-285750" defTabSz="457200"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u="sng" dirty="0">
                <a:hlinkClick r:id="rId5"/>
              </a:rPr>
              <a:t>How </a:t>
            </a:r>
            <a:r>
              <a:rPr lang="en-US" u="sng" dirty="0" err="1">
                <a:hlinkClick r:id="rId5"/>
              </a:rPr>
              <a:t>EEx</a:t>
            </a:r>
            <a:r>
              <a:rPr lang="en-US" u="sng" dirty="0">
                <a:hlinkClick r:id="rId5"/>
              </a:rPr>
              <a:t> Turns Your Template Into HTML | Mitchell </a:t>
            </a:r>
            <a:r>
              <a:rPr lang="en-US" u="sng" dirty="0" err="1">
                <a:hlinkClick r:id="rId5"/>
              </a:rPr>
              <a:t>Hanberg</a:t>
            </a:r>
            <a:endParaRPr lang="en-US" u="sng" dirty="0"/>
          </a:p>
          <a:p>
            <a:pPr marL="285750" lvl="0" indent="-285750" defTabSz="457200"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lvl="0" indent="-285750" defTabSz="457200"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u="sng" dirty="0">
                <a:hlinkClick r:id="rId6"/>
              </a:rPr>
              <a:t>Phoenix </a:t>
            </a:r>
            <a:r>
              <a:rPr lang="en-US" u="sng" dirty="0" err="1">
                <a:hlinkClick r:id="rId6"/>
              </a:rPr>
              <a:t>LiveView</a:t>
            </a:r>
            <a:r>
              <a:rPr lang="en-US" u="sng" dirty="0">
                <a:hlinkClick r:id="rId6"/>
              </a:rPr>
              <a:t> JavaScript Hooks and Select2</a:t>
            </a:r>
            <a:endParaRPr lang="en-US" dirty="0"/>
          </a:p>
          <a:p>
            <a:pPr marL="45720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dirty="0"/>
          </a:p>
          <a:p>
            <a:pPr marL="45720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dirty="0"/>
          </a:p>
          <a:p>
            <a:pPr marL="45720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dirty="0"/>
          </a:p>
          <a:p>
            <a:pPr marL="45720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dirty="0"/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50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0000"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dirty="0" err="1"/>
              <a:t>PubSub</a:t>
            </a:r>
            <a:r>
              <a:rPr lang="en-US" sz="3200" dirty="0"/>
              <a:t> - Introduce</a:t>
            </a:r>
            <a:endParaRPr lang="en-US" sz="31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7764405" y="221796"/>
            <a:ext cx="628649" cy="57576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2800">
                <a:solidFill>
                  <a:srgbClr val="FFFFFF"/>
                </a:solidFill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14</a:t>
            </a:fld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4" name="Google Shape;133;p24">
            <a:extLst>
              <a:ext uri="{FF2B5EF4-FFF2-40B4-BE49-F238E27FC236}">
                <a16:creationId xmlns:a16="http://schemas.microsoft.com/office/drawing/2014/main" id="{20D5057B-49B8-23AA-E61D-6B99670D02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A message broker for process.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A Phoenix library, can use for any Elixir app.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Use for send messages between processes on local (a node) or across a cluster (many nodes).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Don’t like send message between processes, </a:t>
            </a:r>
            <a:r>
              <a:rPr lang="en-US" dirty="0" err="1"/>
              <a:t>PubSub</a:t>
            </a:r>
            <a:r>
              <a:rPr lang="en-US" dirty="0"/>
              <a:t> don’t need to know who will receive (yes, reduce complexity on develop).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Scalable for small or medium service.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We can use third party dispatcher or self develop.</a:t>
            </a: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19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0000"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dirty="0" err="1">
                <a:solidFill>
                  <a:srgbClr val="FFFFFF"/>
                </a:solidFill>
              </a:rPr>
              <a:t>PubSub</a:t>
            </a:r>
            <a:r>
              <a:rPr lang="en-US" sz="3200" dirty="0">
                <a:solidFill>
                  <a:srgbClr val="FFFFFF"/>
                </a:solidFill>
              </a:rPr>
              <a:t> - How to use</a:t>
            </a:r>
            <a:endParaRPr lang="en-US" sz="31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7764405" y="221796"/>
            <a:ext cx="628649" cy="57576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2800">
                <a:solidFill>
                  <a:srgbClr val="FFFFFF"/>
                </a:solidFill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15</a:t>
            </a:fld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5" name="Google Shape;140;p25">
            <a:extLst>
              <a:ext uri="{FF2B5EF4-FFF2-40B4-BE49-F238E27FC236}">
                <a16:creationId xmlns:a16="http://schemas.microsoft.com/office/drawing/2014/main" id="{7B1CACDC-2B66-A9EA-58EC-7FB00322EF5E}"/>
              </a:ext>
            </a:extLst>
          </p:cNvPr>
          <p:cNvSpPr txBox="1">
            <a:spLocks/>
          </p:cNvSpPr>
          <p:nvPr/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t" anchorCtr="0">
            <a:normAutofit/>
          </a:bodyPr>
          <a:lstStyle>
            <a:lvl1pPr marL="457200" lvl="0" indent="-3429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3" charset="2"/>
              <a:buChar char="●"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○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■"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●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○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■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●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○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■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Add deps (</a:t>
            </a:r>
            <a:r>
              <a:rPr lang="en-US" dirty="0" err="1"/>
              <a:t>mix.exs</a:t>
            </a:r>
            <a:r>
              <a:rPr lang="en-US" dirty="0"/>
              <a:t>) &amp; a supervisor (ex: Application’s supervisor):</a:t>
            </a: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{:</a:t>
            </a:r>
            <a:r>
              <a:rPr lang="en-US" dirty="0" err="1"/>
              <a:t>phoenix_pubsub</a:t>
            </a:r>
            <a:r>
              <a:rPr lang="en-US" dirty="0"/>
              <a:t>, "~&gt; 2.1"}</a:t>
            </a: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{</a:t>
            </a:r>
            <a:r>
              <a:rPr lang="en-US" dirty="0" err="1"/>
              <a:t>Phoenix.PubSub</a:t>
            </a:r>
            <a:r>
              <a:rPr lang="en-US" dirty="0"/>
              <a:t>, name: </a:t>
            </a:r>
            <a:r>
              <a:rPr lang="en-US" dirty="0" err="1"/>
              <a:t>Trading.PubSub</a:t>
            </a:r>
            <a:r>
              <a:rPr lang="en-US" dirty="0"/>
              <a:t>}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Subscribe/Unsubscribe a topic:</a:t>
            </a: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dirty="0" err="1"/>
              <a:t>PubSub.subscribe</a:t>
            </a:r>
            <a:r>
              <a:rPr lang="en-US" dirty="0"/>
              <a:t>(:</a:t>
            </a:r>
            <a:r>
              <a:rPr lang="en-US" dirty="0" err="1"/>
              <a:t>pubsub_name</a:t>
            </a:r>
            <a:r>
              <a:rPr lang="en-US" dirty="0"/>
              <a:t>, “</a:t>
            </a:r>
            <a:r>
              <a:rPr lang="en-US" dirty="0" err="1"/>
              <a:t>topic_name</a:t>
            </a:r>
            <a:r>
              <a:rPr lang="en-US" dirty="0"/>
              <a:t>”)</a:t>
            </a: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dirty="0" err="1"/>
              <a:t>PubSub.unsubscribe</a:t>
            </a:r>
            <a:r>
              <a:rPr lang="en-US" dirty="0"/>
              <a:t>(:</a:t>
            </a:r>
            <a:r>
              <a:rPr lang="en-US" dirty="0" err="1"/>
              <a:t>pubsub_name</a:t>
            </a:r>
            <a:r>
              <a:rPr lang="en-US" dirty="0"/>
              <a:t>, “</a:t>
            </a:r>
            <a:r>
              <a:rPr lang="en-US" dirty="0" err="1"/>
              <a:t>topic_name</a:t>
            </a:r>
            <a:r>
              <a:rPr lang="en-US" dirty="0"/>
              <a:t>”)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Broadcast a message:</a:t>
            </a: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dirty="0" err="1"/>
              <a:t>PubSub.broadcast</a:t>
            </a:r>
            <a:r>
              <a:rPr lang="en-US" dirty="0"/>
              <a:t>(:</a:t>
            </a:r>
            <a:r>
              <a:rPr lang="en-US" dirty="0" err="1"/>
              <a:t>pubsub_name</a:t>
            </a:r>
            <a:r>
              <a:rPr lang="en-US" dirty="0"/>
              <a:t>, “</a:t>
            </a:r>
            <a:r>
              <a:rPr lang="en-US" dirty="0" err="1"/>
              <a:t>topic_name</a:t>
            </a:r>
            <a:r>
              <a:rPr lang="en-US" dirty="0"/>
              <a:t>”, {:greeting, “hello”})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Handle event from </a:t>
            </a:r>
            <a:r>
              <a:rPr lang="en-US" dirty="0" err="1"/>
              <a:t>PubSub</a:t>
            </a:r>
            <a:r>
              <a:rPr lang="en-US" dirty="0"/>
              <a:t>:</a:t>
            </a: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dirty="0" err="1"/>
              <a:t>handle_info</a:t>
            </a:r>
            <a:r>
              <a:rPr lang="en-US" dirty="0"/>
              <a:t>({:greeting, content}, state)</a:t>
            </a:r>
          </a:p>
        </p:txBody>
      </p:sp>
    </p:spTree>
    <p:extLst>
      <p:ext uri="{BB962C8B-B14F-4D97-AF65-F5344CB8AC3E}">
        <p14:creationId xmlns:p14="http://schemas.microsoft.com/office/powerpoint/2010/main" val="2058210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PubSub - Docs</a:t>
            </a:r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4294967295"/>
          </p:nvPr>
        </p:nvSpPr>
        <p:spPr>
          <a:xfrm>
            <a:off x="92869" y="1795462"/>
            <a:ext cx="8521700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Distributed Phoenix Chat with PubSub PG2 adapter</a:t>
            </a:r>
            <a:endParaRPr lang="en" u="sng" dirty="0">
              <a:solidFill>
                <a:schemeClr val="hlink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https://threadreaderapp.com/thread/1421126817373507584.html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LiveView &amp; PubSub together</a:t>
            </a:r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4294967295"/>
          </p:nvPr>
        </p:nvSpPr>
        <p:spPr>
          <a:xfrm>
            <a:off x="385763" y="1865312"/>
            <a:ext cx="8521700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dirty="0"/>
              <a:t>Use PubSub for transporting data between LiveView processes, LiveView and other process and between nodes.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dirty="0"/>
              <a:t>LiveView process will subscribe/broadcast message to PubSub.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dirty="0"/>
              <a:t>Suitable for async processing.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100"/>
              <a:t>Demo - Stock Price Dashboard</a:t>
            </a:r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1"/>
          </p:nvPr>
        </p:nvSpPr>
        <p:spPr>
          <a:xfrm>
            <a:off x="866215" y="1952625"/>
            <a:ext cx="4797985" cy="25622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Two Elixir apps:</a:t>
            </a:r>
          </a:p>
          <a:p>
            <a:pPr marL="457200" lvl="0" indent="-3429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Frontend app uses Phoenix </a:t>
            </a:r>
            <a:r>
              <a:rPr lang="en-US" dirty="0" err="1"/>
              <a:t>LiveView</a:t>
            </a:r>
            <a:r>
              <a:rPr lang="en-US" dirty="0"/>
              <a:t> for dashboard, subscribes Phoenix </a:t>
            </a:r>
            <a:r>
              <a:rPr lang="en-US" dirty="0" err="1"/>
              <a:t>PubSub</a:t>
            </a:r>
            <a:r>
              <a:rPr lang="en-US" dirty="0"/>
              <a:t> for getting changed price from Trading service.</a:t>
            </a:r>
          </a:p>
          <a:p>
            <a:pPr marL="457200" lvl="0" indent="-34290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Trading app, a stock price simulator.</a:t>
            </a: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dirty="0"/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Repo: </a:t>
            </a:r>
            <a:r>
              <a:rPr lang="en-US" u="sng" dirty="0">
                <a:hlinkClick r:id="rId3"/>
              </a:rPr>
              <a:t>https://github.com/ohhi-vn/live_pub_demo</a:t>
            </a:r>
            <a:r>
              <a:rPr lang="en-US" dirty="0"/>
              <a:t> </a:t>
            </a:r>
          </a:p>
        </p:txBody>
      </p:sp>
      <p:sp>
        <p:nvSpPr>
          <p:cNvPr id="162" name="Google Shape;162;p28"/>
          <p:cNvSpPr txBox="1">
            <a:spLocks noGrp="1"/>
          </p:cNvSpPr>
          <p:nvPr>
            <p:ph type="sldNum" idx="12"/>
          </p:nvPr>
        </p:nvSpPr>
        <p:spPr>
          <a:xfrm>
            <a:off x="7764405" y="221796"/>
            <a:ext cx="628649" cy="57576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2800"/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18</a:t>
            </a:fld>
            <a:endParaRPr lang="en-US" sz="2800"/>
          </a:p>
        </p:txBody>
      </p:sp>
      <p:pic>
        <p:nvPicPr>
          <p:cNvPr id="163" name="Google Shape;163;p28"/>
          <p:cNvPicPr preferRelativeResize="0"/>
          <p:nvPr/>
        </p:nvPicPr>
        <p:blipFill rotWithShape="1">
          <a:blip r:embed="rId4"/>
          <a:srcRect r="584"/>
          <a:stretch/>
        </p:blipFill>
        <p:spPr>
          <a:xfrm>
            <a:off x="6015428" y="2081963"/>
            <a:ext cx="2310036" cy="2300372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3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9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6368213" y="3138837"/>
            <a:ext cx="2474555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1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341709" y="3181350"/>
            <a:ext cx="8458200" cy="175287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3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90"/>
            <a:ext cx="9144000" cy="5142310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1262378" y="857250"/>
            <a:ext cx="6619243" cy="25419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5000" dirty="0">
                <a:solidFill>
                  <a:srgbClr val="FFFFFF"/>
                </a:solidFill>
              </a:rPr>
              <a:t>Simple flow of events in Demo</a:t>
            </a:r>
          </a:p>
        </p:txBody>
      </p:sp>
      <p:sp>
        <p:nvSpPr>
          <p:cNvPr id="169" name="Google Shape;169;p29"/>
          <p:cNvSpPr txBox="1">
            <a:spLocks noGrp="1"/>
          </p:cNvSpPr>
          <p:nvPr>
            <p:ph type="sldNum" idx="12"/>
          </p:nvPr>
        </p:nvSpPr>
        <p:spPr>
          <a:xfrm>
            <a:off x="7764405" y="221796"/>
            <a:ext cx="628649" cy="57576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2800">
                <a:solidFill>
                  <a:srgbClr val="FFFFFF"/>
                </a:solidFill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19</a:t>
            </a:fld>
            <a:endParaRPr lang="en-US"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BD45-4E79-5362-3958-D4BD92C6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974FC-211B-3067-E609-610E1DFB4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208" y="1727100"/>
            <a:ext cx="8520600" cy="3416400"/>
          </a:xfrm>
        </p:spPr>
        <p:txBody>
          <a:bodyPr>
            <a:normAutofit fontScale="77500" lnSpcReduction="20000"/>
          </a:bodyPr>
          <a:lstStyle/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800" b="1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LiveView</a:t>
            </a:r>
            <a:endParaRPr lang="en-US" sz="1800" b="1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5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Introduce about </a:t>
            </a:r>
            <a:r>
              <a:rPr lang="en-US" sz="165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LiveView</a:t>
            </a:r>
            <a:r>
              <a:rPr lang="en-US" sz="165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0" dirty="0">
              <a:effectLst/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5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Concept of </a:t>
            </a:r>
            <a:r>
              <a:rPr lang="en-US" sz="165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LiveView</a:t>
            </a:r>
            <a:r>
              <a:rPr lang="en-US" sz="165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0" dirty="0">
              <a:effectLst/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5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Events of </a:t>
            </a:r>
            <a:r>
              <a:rPr lang="en-US" sz="165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LiveView</a:t>
            </a:r>
            <a:r>
              <a:rPr lang="en-US" sz="165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n-US" sz="1800" b="1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PubSub</a:t>
            </a:r>
            <a:endParaRPr lang="en-US" sz="1800" b="1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5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Introduce about </a:t>
            </a:r>
            <a:r>
              <a:rPr lang="en-US" sz="165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PubSub</a:t>
            </a:r>
            <a:r>
              <a:rPr lang="en-US" sz="165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0" dirty="0">
              <a:effectLst/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5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Use cases.</a:t>
            </a: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3"/>
            </a:pPr>
            <a:r>
              <a:rPr lang="en-US" sz="18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Demo </a:t>
            </a:r>
          </a:p>
          <a:p>
            <a:pPr lvl="1" fontAlgn="base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5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Us</a:t>
            </a:r>
            <a:r>
              <a:rPr lang="en-US" sz="1650" dirty="0">
                <a:solidFill>
                  <a:srgbClr val="595959"/>
                </a:solidFill>
                <a:latin typeface="Arial" panose="020B0604020202020204" pitchFamily="34" charset="0"/>
              </a:rPr>
              <a:t>e</a:t>
            </a:r>
            <a:r>
              <a:rPr lang="en-US" sz="1650" b="1" dirty="0">
                <a:solidFill>
                  <a:srgbClr val="595959"/>
                </a:solidFill>
                <a:latin typeface="Arial" panose="020B0604020202020204" pitchFamily="34" charset="0"/>
              </a:rPr>
              <a:t> </a:t>
            </a:r>
            <a:r>
              <a:rPr lang="en-US" sz="165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LiveView</a:t>
            </a:r>
            <a:r>
              <a:rPr lang="en-US" sz="165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lang="en-US" sz="165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PubSub</a:t>
            </a:r>
            <a:r>
              <a:rPr lang="en-US" sz="165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for simple web app.</a:t>
            </a:r>
            <a:endParaRPr lang="en-US" sz="1650" b="1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3"/>
            </a:pPr>
            <a:r>
              <a:rPr lang="en-US" sz="18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Q&amp;A</a:t>
            </a:r>
          </a:p>
          <a:p>
            <a:pPr marL="596900" lvl="1" indent="0">
              <a:spcAft>
                <a:spcPts val="1200"/>
              </a:spcAft>
              <a:buNone/>
            </a:pPr>
            <a:endParaRPr lang="en-US" sz="1800" b="1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246FA-0ADB-0E59-FA73-4183AD1D94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038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01345"/>
            <a:ext cx="8250178" cy="393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7CECF-92BC-C5BA-56EE-C7D6B6E6BFE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764405" y="221796"/>
            <a:ext cx="628649" cy="5757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2800" smtClean="0"/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20</a:t>
            </a:fld>
            <a:endParaRPr lang="en-US" sz="2800"/>
          </a:p>
        </p:txBody>
      </p:sp>
      <p:pic>
        <p:nvPicPr>
          <p:cNvPr id="5" name="Google Shape;170;p29">
            <a:extLst>
              <a:ext uri="{FF2B5EF4-FFF2-40B4-BE49-F238E27FC236}">
                <a16:creationId xmlns:a16="http://schemas.microsoft.com/office/drawing/2014/main" id="{F30C6361-3F45-CA15-8AC2-58CD022EA834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814384" y="963295"/>
            <a:ext cx="5586608" cy="3212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0002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177" name="Google Shape;177;p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4294967295"/>
          </p:nvPr>
        </p:nvSpPr>
        <p:spPr>
          <a:xfrm>
            <a:off x="311150" y="2005806"/>
            <a:ext cx="8521700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Time for Q/A &amp; discussing!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body" idx="4294967295"/>
          </p:nvPr>
        </p:nvSpPr>
        <p:spPr>
          <a:xfrm>
            <a:off x="311150" y="1727200"/>
            <a:ext cx="8521700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Hope to see you in our next sharing session!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Next topic?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Macro(meta programming) in Elixir &amp; how it works?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Deep dive to Phoenix framework.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Introduce Nx &amp; Axon. An advantage stack (frontend/backend, data analysis, ML/DL).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Build a distributed system with Elixir.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Passwordless authentication &amp; Single Sign On (SSO) solution by WebAuthn &amp; OAuth2 (demo with Elixir).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Or somethings else?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5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2355364" y="1369559"/>
            <a:ext cx="2474555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878973" y="-105650"/>
            <a:ext cx="4540253" cy="5354799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7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90"/>
            <a:ext cx="9144000" cy="5142310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745565" y="847952"/>
            <a:ext cx="2506831" cy="344759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2400">
                <a:solidFill>
                  <a:srgbClr val="EBEBEB"/>
                </a:solidFill>
              </a:rPr>
              <a:t>About team &amp; me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967557" y="328134"/>
            <a:ext cx="4126961" cy="44657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1400" dirty="0"/>
              <a:t>Ohhi.vn team</a:t>
            </a:r>
          </a:p>
          <a:p>
            <a:pPr lvl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1400" dirty="0"/>
              <a:t>Started in 2022, first project from 2023.</a:t>
            </a:r>
          </a:p>
          <a:p>
            <a:pPr lvl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1400" dirty="0"/>
              <a:t>Target about Elixir/Erlang ecosystem &amp; try to make new things.</a:t>
            </a:r>
          </a:p>
          <a:p>
            <a:pPr lvl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1400" dirty="0"/>
              <a:t>Team has contributed 2 open source projects.</a:t>
            </a:r>
          </a:p>
          <a:p>
            <a:pPr lvl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1400" dirty="0"/>
              <a:t>Me (</a:t>
            </a:r>
            <a:r>
              <a:rPr lang="en-US" sz="1400" dirty="0" err="1"/>
              <a:t>Manh</a:t>
            </a:r>
            <a:r>
              <a:rPr lang="en-US" sz="1400" dirty="0"/>
              <a:t> Vu)</a:t>
            </a:r>
          </a:p>
          <a:p>
            <a:pPr lvl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1400" dirty="0"/>
              <a:t>Former core team (Antivirus product) of CMC </a:t>
            </a:r>
            <a:r>
              <a:rPr lang="en-US" sz="1400" dirty="0" err="1"/>
              <a:t>CyberSecurity</a:t>
            </a:r>
            <a:r>
              <a:rPr lang="en-US" sz="1400" dirty="0"/>
              <a:t>. Author of CMC </a:t>
            </a:r>
            <a:r>
              <a:rPr lang="en-US" sz="1400" dirty="0" err="1"/>
              <a:t>CryptoSHIELD</a:t>
            </a:r>
            <a:r>
              <a:rPr lang="en-US" sz="1400" dirty="0"/>
              <a:t> (a ransomware protector).</a:t>
            </a:r>
          </a:p>
          <a:p>
            <a:pPr lvl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1400" dirty="0"/>
              <a:t>Former Sr. Erlang developer (&amp; training Erlang for new members) of DEK.</a:t>
            </a:r>
          </a:p>
          <a:p>
            <a:pPr lvl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1400" dirty="0"/>
              <a:t>Developing high performance rule based detection engine &amp; network graph engine (by Golang) for new SOC (Security Operations Center).</a:t>
            </a: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094518" y="4793878"/>
            <a:ext cx="628649" cy="22859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400">
                <a:solidFill>
                  <a:schemeClr val="accent1"/>
                </a:solidFill>
              </a:rPr>
              <a:pPr lvl="0" indent="0" algn="r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3</a:t>
            </a:fld>
            <a:endParaRPr lang="en-US" sz="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0000"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dirty="0" err="1">
                <a:solidFill>
                  <a:srgbClr val="EBEBEB"/>
                </a:solidFill>
              </a:rPr>
              <a:t>LiveView</a:t>
            </a:r>
            <a:r>
              <a:rPr lang="en-US" sz="3200" dirty="0">
                <a:solidFill>
                  <a:srgbClr val="EBEBEB"/>
                </a:solidFill>
              </a:rPr>
              <a:t> - Introduce</a:t>
            </a:r>
            <a:endParaRPr lang="en-US" sz="31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866215" y="1952625"/>
            <a:ext cx="3908984" cy="25622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defTabSz="457200"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Render full html page for the first time.</a:t>
            </a:r>
          </a:p>
          <a:p>
            <a:pPr defTabSz="457200"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Render diff content for next time.</a:t>
            </a:r>
          </a:p>
          <a:p>
            <a:pPr defTabSz="457200"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dirty="0"/>
              <a:t>Uses </a:t>
            </a:r>
            <a:r>
              <a:rPr lang="en-US" dirty="0" err="1"/>
              <a:t>EEx</a:t>
            </a:r>
            <a:r>
              <a:rPr lang="en-US" dirty="0"/>
              <a:t> engine to evaluate code in inside string.</a:t>
            </a:r>
          </a:p>
        </p:txBody>
      </p:sp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7764405" y="221796"/>
            <a:ext cx="628649" cy="57576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2800">
                <a:solidFill>
                  <a:srgbClr val="FFFFFF"/>
                </a:solidFill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4</a:t>
            </a:fld>
            <a:endParaRPr lang="en-US" sz="2800">
              <a:solidFill>
                <a:srgbClr val="FFFFFF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99049" y="2788142"/>
            <a:ext cx="3258768" cy="888014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492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100">
                <a:solidFill>
                  <a:srgbClr val="EBEBEB"/>
                </a:solidFill>
              </a:rPr>
              <a:t>LiveView - Concept</a:t>
            </a:r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7764405" y="221796"/>
            <a:ext cx="628649" cy="57576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2800" b="0" i="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5</a:t>
            </a:fld>
            <a:endParaRPr lang="en-US" sz="2800" b="0" i="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9" name="Google Shape;76;p16">
            <a:extLst>
              <a:ext uri="{FF2B5EF4-FFF2-40B4-BE49-F238E27FC236}">
                <a16:creationId xmlns:a16="http://schemas.microsoft.com/office/drawing/2014/main" id="{C6329ED0-D266-B474-8024-00CF1C2811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7739125"/>
              </p:ext>
            </p:extLst>
          </p:nvPr>
        </p:nvGraphicFramePr>
        <p:xfrm>
          <a:off x="965200" y="2193924"/>
          <a:ext cx="7219037" cy="2314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01345"/>
            <a:ext cx="8250178" cy="393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7764405" y="221796"/>
            <a:ext cx="628649" cy="57576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2800"/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6</a:t>
            </a:fld>
            <a:endParaRPr lang="en-US" sz="28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254355" y="963295"/>
            <a:ext cx="4706666" cy="3212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01345"/>
            <a:ext cx="8250178" cy="393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7764405" y="221796"/>
            <a:ext cx="628649" cy="57576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2800"/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7</a:t>
            </a:fld>
            <a:endParaRPr lang="en-US" sz="2800"/>
          </a:p>
        </p:txBody>
      </p:sp>
      <p:pic>
        <p:nvPicPr>
          <p:cNvPr id="89" name="Google Shape;89;p18" descr="A diagram of a software system&#10;&#10;Description automatically generated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818106" y="963295"/>
            <a:ext cx="3579164" cy="3212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100">
                <a:solidFill>
                  <a:srgbClr val="EBEBEB"/>
                </a:solidFill>
              </a:rPr>
              <a:t>LiveView - Events</a:t>
            </a:r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7764405" y="221796"/>
            <a:ext cx="628649" cy="57576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2800" b="0" i="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8</a:t>
            </a:fld>
            <a:endParaRPr lang="en-US" sz="2800" b="0" i="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8" name="Google Shape;95;p19">
            <a:extLst>
              <a:ext uri="{FF2B5EF4-FFF2-40B4-BE49-F238E27FC236}">
                <a16:creationId xmlns:a16="http://schemas.microsoft.com/office/drawing/2014/main" id="{D3B3264B-98C3-56D2-82BC-3D80757D7E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4964263"/>
              </p:ext>
            </p:extLst>
          </p:nvPr>
        </p:nvGraphicFramePr>
        <p:xfrm>
          <a:off x="965200" y="2193924"/>
          <a:ext cx="7219037" cy="2314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1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LiveView - Events - mount</a:t>
            </a: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923366" y="2202656"/>
            <a:ext cx="2610790" cy="25622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defTabSz="457200"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1200" dirty="0"/>
              <a:t>Where to </a:t>
            </a:r>
            <a:r>
              <a:rPr lang="en-US" sz="1200" dirty="0" err="1"/>
              <a:t>init</a:t>
            </a:r>
            <a:r>
              <a:rPr lang="en-US" sz="1200" dirty="0"/>
              <a:t> first state (or load saved state), </a:t>
            </a:r>
          </a:p>
          <a:p>
            <a:pPr lvl="0" defTabSz="457200"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r>
              <a:rPr lang="en-US" sz="1200" dirty="0"/>
              <a:t>Handle query params, session.</a:t>
            </a:r>
          </a:p>
          <a:p>
            <a:pPr marL="171450" lvl="0" indent="-171450" defTabSz="457200"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171450" lvl="0" indent="-171450" defTabSz="457200"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171450" lvl="0" indent="-171450" defTabSz="457200"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</a:pPr>
            <a:endParaRPr lang="en-US" sz="1200" dirty="0"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7764405" y="221796"/>
            <a:ext cx="628649" cy="57576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2800">
                <a:solidFill>
                  <a:srgbClr val="FFFFFF"/>
                </a:solidFill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9</a:t>
            </a:fld>
            <a:endParaRPr lang="en-US" sz="2800">
              <a:solidFill>
                <a:srgbClr val="FFFFFF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738717" y="2712500"/>
            <a:ext cx="4619101" cy="1039298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</TotalTime>
  <Words>914</Words>
  <Application>Microsoft Office PowerPoint</Application>
  <PresentationFormat>On-screen Show (16:9)</PresentationFormat>
  <Paragraphs>147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Wingdings</vt:lpstr>
      <vt:lpstr>Wingdings 3</vt:lpstr>
      <vt:lpstr>Ion Boardroom</vt:lpstr>
      <vt:lpstr>Phoenix LiveView &amp; PubSub</vt:lpstr>
      <vt:lpstr>Agenda</vt:lpstr>
      <vt:lpstr>About team &amp; me</vt:lpstr>
      <vt:lpstr>LiveView - Introduce</vt:lpstr>
      <vt:lpstr>LiveView - Concept</vt:lpstr>
      <vt:lpstr>PowerPoint Presentation</vt:lpstr>
      <vt:lpstr>PowerPoint Presentation</vt:lpstr>
      <vt:lpstr>LiveView - Events</vt:lpstr>
      <vt:lpstr>LiveView - Events - mount</vt:lpstr>
      <vt:lpstr>LiveView - Events - render</vt:lpstr>
      <vt:lpstr>LiveView - Events - handle_event</vt:lpstr>
      <vt:lpstr>LiveView - Events - handle_event</vt:lpstr>
      <vt:lpstr>LiveView - Some docs</vt:lpstr>
      <vt:lpstr>PubSub - Introduce</vt:lpstr>
      <vt:lpstr>PubSub - How to use</vt:lpstr>
      <vt:lpstr>PubSub - Docs</vt:lpstr>
      <vt:lpstr>LiveView &amp; PubSub together</vt:lpstr>
      <vt:lpstr>Demo - Stock Price Dashboard</vt:lpstr>
      <vt:lpstr>Simple flow of events in Demo</vt:lpstr>
      <vt:lpstr>PowerPoint Presentation</vt:lpstr>
      <vt:lpstr>Q &amp; 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Phoenix LiveView &amp; PubSub</dc:title>
  <cp:lastModifiedBy>NGUYỄN DUY MINH</cp:lastModifiedBy>
  <cp:revision>2</cp:revision>
  <dcterms:modified xsi:type="dcterms:W3CDTF">2023-11-13T14:06:35Z</dcterms:modified>
</cp:coreProperties>
</file>