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1pPr>
    <a:lvl2pPr marL="0" marR="0" indent="4572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2pPr>
    <a:lvl3pPr marL="0" marR="0" indent="9144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3pPr>
    <a:lvl4pPr marL="0" marR="0" indent="13716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4pPr>
    <a:lvl5pPr marL="0" marR="0" indent="18288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5pPr>
    <a:lvl6pPr marL="0" marR="0" indent="22860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6pPr>
    <a:lvl7pPr marL="0" marR="0" indent="27432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7pPr>
    <a:lvl8pPr marL="0" marR="0" indent="32004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8pPr>
    <a:lvl9pPr marL="0" marR="0" indent="36576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EFA07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254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254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3712597"/>
              <a:satOff val="-23099"/>
              <a:lumOff val="5802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BCEF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2871FF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D1F6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E7FE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Body Level One…"/>
          <p:cNvSpPr txBox="1"/>
          <p:nvPr>
            <p:ph type="body" sz="half" idx="1" hasCustomPrompt="1"/>
          </p:nvPr>
        </p:nvSpPr>
        <p:spPr>
          <a:xfrm>
            <a:off x="1298277" y="4927600"/>
            <a:ext cx="21863646" cy="3853767"/>
          </a:xfrm>
          <a:prstGeom prst="rect">
            <a:avLst/>
          </a:prstGeom>
        </p:spPr>
        <p:txBody>
          <a:bodyPr anchor="ctr"/>
          <a:lstStyle>
            <a:lvl1pPr algn="ctr" defTabSz="1160859">
              <a:defRPr b="1" cap="all" spc="-408" sz="10200">
                <a:latin typeface="+mn-lt"/>
                <a:ea typeface="+mn-ea"/>
                <a:cs typeface="+mn-cs"/>
                <a:sym typeface="Graphik"/>
              </a:defRPr>
            </a:lvl1pPr>
            <a:lvl2pPr algn="ctr" defTabSz="1160859">
              <a:defRPr b="1" cap="all" spc="-408" sz="10200">
                <a:latin typeface="+mn-lt"/>
                <a:ea typeface="+mn-ea"/>
                <a:cs typeface="+mn-cs"/>
                <a:sym typeface="Graphik"/>
              </a:defRPr>
            </a:lvl2pPr>
            <a:lvl3pPr algn="ctr" defTabSz="1160859">
              <a:defRPr b="1" cap="all" spc="-408" sz="10200">
                <a:latin typeface="+mn-lt"/>
                <a:ea typeface="+mn-ea"/>
                <a:cs typeface="+mn-cs"/>
                <a:sym typeface="Graphik"/>
              </a:defRPr>
            </a:lvl3pPr>
            <a:lvl4pPr algn="ctr" defTabSz="1160859">
              <a:defRPr b="1" cap="all" spc="-408" sz="10200">
                <a:latin typeface="+mn-lt"/>
                <a:ea typeface="+mn-ea"/>
                <a:cs typeface="+mn-cs"/>
                <a:sym typeface="Graphik"/>
              </a:defRPr>
            </a:lvl4pPr>
            <a:lvl5pPr algn="ctr" defTabSz="1160859">
              <a:defRPr b="1" cap="all" spc="-408" sz="10200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act information"/>
          <p:cNvSpPr txBox="1"/>
          <p:nvPr>
            <p:ph type="body" sz="quarter" idx="21" hasCustomPrompt="1"/>
          </p:nvPr>
        </p:nvSpPr>
        <p:spPr>
          <a:xfrm>
            <a:off x="1295400" y="8117284"/>
            <a:ext cx="21869400" cy="592456"/>
          </a:xfrm>
          <a:prstGeom prst="rect">
            <a:avLst/>
          </a:prstGeom>
        </p:spPr>
        <p:txBody>
          <a:bodyPr/>
          <a:lstStyle>
            <a:lvl1pPr algn="ctr" defTabSz="490727">
              <a:spcBef>
                <a:spcPts val="2600"/>
              </a:spcBef>
              <a:defRPr cap="all" spc="-88" sz="2940"/>
            </a:lvl1pPr>
          </a:lstStyle>
          <a:p>
            <a:pPr/>
            <a:r>
              <a:t>Fact information</a:t>
            </a:r>
          </a:p>
        </p:txBody>
      </p:sp>
      <p:sp>
        <p:nvSpPr>
          <p:cNvPr id="119" name="Body Level One…"/>
          <p:cNvSpPr txBox="1"/>
          <p:nvPr>
            <p:ph type="body" sz="half" idx="1" hasCustomPrompt="1"/>
          </p:nvPr>
        </p:nvSpPr>
        <p:spPr>
          <a:xfrm>
            <a:off x="1295400" y="3587043"/>
            <a:ext cx="21869400" cy="4730168"/>
          </a:xfrm>
          <a:prstGeom prst="rect">
            <a:avLst/>
          </a:prstGeom>
        </p:spPr>
        <p:txBody>
          <a:bodyPr anchor="b"/>
          <a:lstStyle>
            <a:lvl1pPr algn="ctr" defTabSz="825500">
              <a:lnSpc>
                <a:spcPct val="70000"/>
              </a:lnSpc>
              <a:defRPr b="1" cap="all" spc="-448" sz="22400">
                <a:latin typeface="+mn-lt"/>
                <a:ea typeface="+mn-ea"/>
                <a:cs typeface="+mn-cs"/>
                <a:sym typeface="Graphik"/>
              </a:defRPr>
            </a:lvl1pPr>
            <a:lvl2pPr algn="ctr" defTabSz="825500">
              <a:lnSpc>
                <a:spcPct val="70000"/>
              </a:lnSpc>
              <a:defRPr b="1" cap="all" spc="-448" sz="22400">
                <a:latin typeface="+mn-lt"/>
                <a:ea typeface="+mn-ea"/>
                <a:cs typeface="+mn-cs"/>
                <a:sym typeface="Graphik"/>
              </a:defRPr>
            </a:lvl2pPr>
            <a:lvl3pPr algn="ctr" defTabSz="825500">
              <a:lnSpc>
                <a:spcPct val="70000"/>
              </a:lnSpc>
              <a:defRPr b="1" cap="all" spc="-448" sz="22400">
                <a:latin typeface="+mn-lt"/>
                <a:ea typeface="+mn-ea"/>
                <a:cs typeface="+mn-cs"/>
                <a:sym typeface="Graphik"/>
              </a:defRPr>
            </a:lvl3pPr>
            <a:lvl4pPr algn="ctr" defTabSz="825500">
              <a:lnSpc>
                <a:spcPct val="70000"/>
              </a:lnSpc>
              <a:defRPr b="1" cap="all" spc="-448" sz="22400">
                <a:latin typeface="+mn-lt"/>
                <a:ea typeface="+mn-ea"/>
                <a:cs typeface="+mn-cs"/>
                <a:sym typeface="Graphik"/>
              </a:defRPr>
            </a:lvl4pPr>
            <a:lvl5pPr algn="ctr" defTabSz="825500">
              <a:lnSpc>
                <a:spcPct val="70000"/>
              </a:lnSpc>
              <a:defRPr b="1" cap="all" spc="-448" sz="22400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0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121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Attribution"/>
          <p:cNvSpPr txBox="1"/>
          <p:nvPr>
            <p:ph type="body" sz="quarter" idx="21" hasCustomPrompt="1"/>
          </p:nvPr>
        </p:nvSpPr>
        <p:spPr>
          <a:xfrm>
            <a:off x="2252674" y="10353079"/>
            <a:ext cx="20691414" cy="567945"/>
          </a:xfrm>
          <a:prstGeom prst="rect">
            <a:avLst/>
          </a:prstGeom>
        </p:spPr>
        <p:txBody>
          <a:bodyPr/>
          <a:lstStyle>
            <a:lvl1pPr defTabSz="584200">
              <a:defRPr cap="all" spc="-84" sz="2800"/>
            </a:lvl1pPr>
          </a:lstStyle>
          <a:p>
            <a:pPr/>
            <a:r>
              <a:t>Attribution </a:t>
            </a:r>
          </a:p>
        </p:txBody>
      </p:sp>
      <p:sp>
        <p:nvSpPr>
          <p:cNvPr id="130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131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132" name="Body Level One…"/>
          <p:cNvSpPr txBox="1"/>
          <p:nvPr>
            <p:ph type="body" sz="half" idx="1" hasCustomPrompt="1"/>
          </p:nvPr>
        </p:nvSpPr>
        <p:spPr>
          <a:xfrm>
            <a:off x="1439912" y="4332885"/>
            <a:ext cx="21504176" cy="5497468"/>
          </a:xfrm>
          <a:prstGeom prst="rect">
            <a:avLst/>
          </a:prstGeom>
        </p:spPr>
        <p:txBody>
          <a:bodyPr anchor="b"/>
          <a:lstStyle>
            <a:lvl1pPr marL="714375" indent="-714375" defTabSz="1160859">
              <a:lnSpc>
                <a:spcPct val="70000"/>
              </a:lnSpc>
              <a:defRPr b="1" cap="all" i="1" spc="-532" sz="13300">
                <a:latin typeface="+mn-lt"/>
                <a:ea typeface="+mn-ea"/>
                <a:cs typeface="+mn-cs"/>
                <a:sym typeface="Graphik"/>
              </a:defRPr>
            </a:lvl1pPr>
            <a:lvl2pPr marL="714375" indent="-257175" defTabSz="1160859">
              <a:lnSpc>
                <a:spcPct val="70000"/>
              </a:lnSpc>
              <a:defRPr b="1" cap="all" i="1" spc="-532" sz="13300">
                <a:latin typeface="+mn-lt"/>
                <a:ea typeface="+mn-ea"/>
                <a:cs typeface="+mn-cs"/>
                <a:sym typeface="Graphik"/>
              </a:defRPr>
            </a:lvl2pPr>
            <a:lvl3pPr marL="714375" indent="200025" defTabSz="1160859">
              <a:lnSpc>
                <a:spcPct val="70000"/>
              </a:lnSpc>
              <a:defRPr b="1" cap="all" i="1" spc="-532" sz="13300">
                <a:latin typeface="+mn-lt"/>
                <a:ea typeface="+mn-ea"/>
                <a:cs typeface="+mn-cs"/>
                <a:sym typeface="Graphik"/>
              </a:defRPr>
            </a:lvl3pPr>
            <a:lvl4pPr marL="714375" indent="657225" defTabSz="1160859">
              <a:lnSpc>
                <a:spcPct val="70000"/>
              </a:lnSpc>
              <a:defRPr b="1" cap="all" i="1" spc="-532" sz="13300">
                <a:latin typeface="+mn-lt"/>
                <a:ea typeface="+mn-ea"/>
                <a:cs typeface="+mn-cs"/>
                <a:sym typeface="Graphik"/>
              </a:defRPr>
            </a:lvl4pPr>
            <a:lvl5pPr marL="714375" indent="1114425" defTabSz="1160859">
              <a:lnSpc>
                <a:spcPct val="70000"/>
              </a:lnSpc>
              <a:defRPr b="1" cap="all" i="1" spc="-532" sz="13300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518839134_3132x2088.jpg"/>
          <p:cNvSpPr/>
          <p:nvPr>
            <p:ph type="pic" idx="21"/>
          </p:nvPr>
        </p:nvSpPr>
        <p:spPr>
          <a:xfrm>
            <a:off x="4076700" y="-3937000"/>
            <a:ext cx="26492200" cy="17661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1" name="766363123_1851x1194.jpg"/>
          <p:cNvSpPr/>
          <p:nvPr>
            <p:ph type="pic" sz="half" idx="22"/>
          </p:nvPr>
        </p:nvSpPr>
        <p:spPr>
          <a:xfrm>
            <a:off x="-1" y="-525805"/>
            <a:ext cx="12065001" cy="77826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2" name="981594838_2460x1641.jpg"/>
          <p:cNvSpPr/>
          <p:nvPr>
            <p:ph type="pic" sz="half" idx="23"/>
          </p:nvPr>
        </p:nvSpPr>
        <p:spPr>
          <a:xfrm>
            <a:off x="-1" y="6384784"/>
            <a:ext cx="12065001" cy="80482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463013163_3048x2031.jpg"/>
          <p:cNvSpPr/>
          <p:nvPr>
            <p:ph type="pic" idx="21"/>
          </p:nvPr>
        </p:nvSpPr>
        <p:spPr>
          <a:xfrm>
            <a:off x="0" y="-1266000"/>
            <a:ext cx="24384000" cy="16248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014407370_Retouch_4050x2379.jpg"/>
          <p:cNvSpPr/>
          <p:nvPr>
            <p:ph type="pic" idx="21"/>
          </p:nvPr>
        </p:nvSpPr>
        <p:spPr>
          <a:xfrm>
            <a:off x="-685800" y="-6146800"/>
            <a:ext cx="34201100" cy="200899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Presentation Title"/>
          <p:cNvSpPr txBox="1"/>
          <p:nvPr>
            <p:ph type="title" hasCustomPrompt="1"/>
          </p:nvPr>
        </p:nvSpPr>
        <p:spPr>
          <a:xfrm>
            <a:off x="1295400" y="4384675"/>
            <a:ext cx="21869400" cy="4699000"/>
          </a:xfrm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1295400" y="9268776"/>
            <a:ext cx="21869400" cy="1422714"/>
          </a:xfrm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518839134_3132x2088.jpg"/>
          <p:cNvSpPr/>
          <p:nvPr>
            <p:ph type="pic" idx="21"/>
          </p:nvPr>
        </p:nvSpPr>
        <p:spPr>
          <a:xfrm>
            <a:off x="8922063" y="-1"/>
            <a:ext cx="20573998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1" name="Slide Title"/>
          <p:cNvSpPr txBox="1"/>
          <p:nvPr>
            <p:ph type="title" hasCustomPrompt="1"/>
          </p:nvPr>
        </p:nvSpPr>
        <p:spPr>
          <a:xfrm>
            <a:off x="1295400" y="3743016"/>
            <a:ext cx="11442700" cy="5334001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2" name="Body Level One…"/>
          <p:cNvSpPr txBox="1"/>
          <p:nvPr>
            <p:ph type="body" sz="quarter" idx="1" hasCustomPrompt="1"/>
          </p:nvPr>
        </p:nvSpPr>
        <p:spPr>
          <a:xfrm>
            <a:off x="1295400" y="9271000"/>
            <a:ext cx="11442700" cy="3175000"/>
          </a:xfrm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hor and Date"/>
          <p:cNvSpPr txBox="1"/>
          <p:nvPr>
            <p:ph type="body" sz="quarter" idx="21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cap="all"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41" name="Slide Subtitle"/>
          <p:cNvSpPr txBox="1"/>
          <p:nvPr>
            <p:ph type="body" sz="quarter" idx="22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</p:txBody>
      </p:sp>
      <p:sp>
        <p:nvSpPr>
          <p:cNvPr id="42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3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4" name="Slide Title"/>
          <p:cNvSpPr txBox="1"/>
          <p:nvPr>
            <p:ph type="title" hasCustomPrompt="1"/>
          </p:nvPr>
        </p:nvSpPr>
        <p:spPr>
          <a:xfrm>
            <a:off x="1295400" y="1620697"/>
            <a:ext cx="21869400" cy="1778386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Slide Title</a:t>
            </a:r>
          </a:p>
        </p:txBody>
      </p:sp>
      <p:sp>
        <p:nvSpPr>
          <p:cNvPr id="45" name="Body Level One…"/>
          <p:cNvSpPr txBox="1"/>
          <p:nvPr>
            <p:ph type="body" idx="1" hasCustomPrompt="1"/>
          </p:nvPr>
        </p:nvSpPr>
        <p:spPr>
          <a:xfrm>
            <a:off x="1295400" y="5270500"/>
            <a:ext cx="21869400" cy="7137400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300"/>
              </a:spcBef>
              <a:defRPr spc="0" sz="4000"/>
            </a:lvl1pPr>
            <a:lvl2pPr defTabSz="584200">
              <a:spcBef>
                <a:spcPts val="3300"/>
              </a:spcBef>
              <a:defRPr spc="0" sz="4000"/>
            </a:lvl2pPr>
            <a:lvl3pPr defTabSz="584200">
              <a:spcBef>
                <a:spcPts val="3300"/>
              </a:spcBef>
              <a:defRPr spc="0" sz="4000"/>
            </a:lvl3pPr>
            <a:lvl4pPr defTabSz="584200">
              <a:spcBef>
                <a:spcPts val="3300"/>
              </a:spcBef>
              <a:defRPr spc="0" sz="4000"/>
            </a:lvl4pPr>
            <a:lvl5pPr defTabSz="584200">
              <a:spcBef>
                <a:spcPts val="3300"/>
              </a:spcBef>
              <a:defRPr spc="0" sz="40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xfrm>
            <a:off x="22793706" y="12981031"/>
            <a:ext cx="361189" cy="40411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Author and Date"/>
          <p:cNvSpPr txBox="1"/>
          <p:nvPr>
            <p:ph type="body" sz="quarter" idx="21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cap="all"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54" name="Body Level One…"/>
          <p:cNvSpPr txBox="1"/>
          <p:nvPr>
            <p:ph type="body" idx="1" hasCustomPrompt="1"/>
          </p:nvPr>
        </p:nvSpPr>
        <p:spPr>
          <a:xfrm>
            <a:off x="1295400" y="5270500"/>
            <a:ext cx="21869400" cy="7135317"/>
          </a:xfrm>
          <a:prstGeom prst="rect">
            <a:avLst/>
          </a:prstGeom>
        </p:spPr>
        <p:txBody>
          <a:bodyPr numCol="2" spcCol="1093469"/>
          <a:lstStyle>
            <a:lvl1pPr defTabSz="584200">
              <a:spcBef>
                <a:spcPts val="3300"/>
              </a:spcBef>
              <a:defRPr spc="0" sz="4000"/>
            </a:lvl1pPr>
            <a:lvl2pPr defTabSz="584200">
              <a:spcBef>
                <a:spcPts val="3300"/>
              </a:spcBef>
              <a:defRPr spc="0" sz="4000"/>
            </a:lvl2pPr>
            <a:lvl3pPr defTabSz="584200">
              <a:spcBef>
                <a:spcPts val="3300"/>
              </a:spcBef>
              <a:defRPr spc="0" sz="4000"/>
            </a:lvl3pPr>
            <a:lvl4pPr defTabSz="584200">
              <a:spcBef>
                <a:spcPts val="3300"/>
              </a:spcBef>
              <a:defRPr spc="0" sz="4000"/>
            </a:lvl4pPr>
            <a:lvl5pPr defTabSz="584200">
              <a:spcBef>
                <a:spcPts val="3300"/>
              </a:spcBef>
              <a:defRPr spc="0" sz="40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5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56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981594838_2460x1641.jpg"/>
          <p:cNvSpPr/>
          <p:nvPr>
            <p:ph type="pic" idx="21"/>
          </p:nvPr>
        </p:nvSpPr>
        <p:spPr>
          <a:xfrm>
            <a:off x="10236489" y="-1"/>
            <a:ext cx="2056146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5" name="Body Level One…"/>
          <p:cNvSpPr txBox="1"/>
          <p:nvPr>
            <p:ph type="body" sz="half" idx="1" hasCustomPrompt="1"/>
          </p:nvPr>
        </p:nvSpPr>
        <p:spPr>
          <a:xfrm>
            <a:off x="1295400" y="5257800"/>
            <a:ext cx="11442700" cy="6886575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300"/>
              </a:spcBef>
              <a:defRPr spc="0" sz="4000"/>
            </a:lvl1pPr>
            <a:lvl2pPr defTabSz="584200">
              <a:spcBef>
                <a:spcPts val="3300"/>
              </a:spcBef>
              <a:defRPr spc="0" sz="4000"/>
            </a:lvl2pPr>
            <a:lvl3pPr defTabSz="584200">
              <a:spcBef>
                <a:spcPts val="3300"/>
              </a:spcBef>
              <a:defRPr spc="0" sz="4000"/>
            </a:lvl3pPr>
            <a:lvl4pPr defTabSz="584200">
              <a:spcBef>
                <a:spcPts val="3300"/>
              </a:spcBef>
              <a:defRPr spc="0" sz="4000"/>
            </a:lvl4pPr>
            <a:lvl5pPr defTabSz="584200">
              <a:spcBef>
                <a:spcPts val="3300"/>
              </a:spcBef>
              <a:defRPr spc="0" sz="40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6" name="Rectangle"/>
          <p:cNvSpPr/>
          <p:nvPr/>
        </p:nvSpPr>
        <p:spPr>
          <a:xfrm>
            <a:off x="0" y="990550"/>
            <a:ext cx="12538389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67" name="Author and Date"/>
          <p:cNvSpPr txBox="1"/>
          <p:nvPr>
            <p:ph type="body" sz="quarter" idx="22" hasCustomPrompt="1"/>
          </p:nvPr>
        </p:nvSpPr>
        <p:spPr>
          <a:xfrm>
            <a:off x="1295400" y="12955885"/>
            <a:ext cx="114427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cap="all"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68" name="Slide Title"/>
          <p:cNvSpPr txBox="1"/>
          <p:nvPr>
            <p:ph type="title" hasCustomPrompt="1"/>
          </p:nvPr>
        </p:nvSpPr>
        <p:spPr>
          <a:xfrm>
            <a:off x="1295400" y="1625600"/>
            <a:ext cx="11442700" cy="2466975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Slide Title</a:t>
            </a:r>
          </a:p>
        </p:txBody>
      </p:sp>
      <p:sp>
        <p:nvSpPr>
          <p:cNvPr id="69" name="Slide Subtitle"/>
          <p:cNvSpPr txBox="1"/>
          <p:nvPr>
            <p:ph type="body" sz="quarter" idx="23" hasCustomPrompt="1"/>
          </p:nvPr>
        </p:nvSpPr>
        <p:spPr>
          <a:xfrm>
            <a:off x="1295400" y="4092575"/>
            <a:ext cx="11442701" cy="678372"/>
          </a:xfrm>
          <a:prstGeom prst="rect">
            <a:avLst/>
          </a:prstGeom>
        </p:spPr>
        <p:txBody>
          <a:bodyPr/>
          <a:lstStyle>
            <a:lvl1pPr defTabSz="566674">
              <a:defRPr spc="-101" sz="3395"/>
            </a:lvl1pPr>
          </a:lstStyle>
          <a:p>
            <a:pPr/>
            <a:r>
              <a:t>Slide Subtitle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ection Title"/>
          <p:cNvSpPr txBox="1"/>
          <p:nvPr>
            <p:ph type="title" hasCustomPrompt="1"/>
          </p:nvPr>
        </p:nvSpPr>
        <p:spPr>
          <a:xfrm>
            <a:off x="1295400" y="5404408"/>
            <a:ext cx="21869400" cy="2881785"/>
          </a:xfrm>
          <a:prstGeom prst="rect">
            <a:avLst/>
          </a:prstGeom>
        </p:spPr>
        <p:txBody>
          <a:bodyPr anchor="ctr"/>
          <a:lstStyle>
            <a:lvl1pPr defTabSz="825500">
              <a:defRPr spc="-408" sz="10200"/>
            </a:lvl1pPr>
          </a:lstStyle>
          <a:p>
            <a:pPr/>
            <a:r>
              <a:t>Section Title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Author and Date"/>
          <p:cNvSpPr txBox="1"/>
          <p:nvPr>
            <p:ph type="body" sz="quarter" idx="21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cap="all"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86" name="Slide Subtitle"/>
          <p:cNvSpPr txBox="1"/>
          <p:nvPr>
            <p:ph type="body" sz="quarter" idx="22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/>
          <a:p>
            <a:pPr/>
            <a:r>
              <a:t>Slide Subtitle </a:t>
            </a:r>
          </a:p>
        </p:txBody>
      </p:sp>
      <p:sp>
        <p:nvSpPr>
          <p:cNvPr id="87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89" name="Slide Title"/>
          <p:cNvSpPr txBox="1"/>
          <p:nvPr>
            <p:ph type="title" hasCustomPrompt="1"/>
          </p:nvPr>
        </p:nvSpPr>
        <p:spPr>
          <a:xfrm>
            <a:off x="1295400" y="1620697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Slide Title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Author and Date"/>
          <p:cNvSpPr txBox="1"/>
          <p:nvPr>
            <p:ph type="body" sz="quarter" idx="21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cap="all"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98" name="Agenda Subtitle"/>
          <p:cNvSpPr txBox="1"/>
          <p:nvPr>
            <p:ph type="body" sz="quarter" idx="22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/>
          <a:p>
            <a:pPr/>
            <a:r>
              <a:t>Agenda Subtitle</a:t>
            </a:r>
          </a:p>
        </p:txBody>
      </p:sp>
      <p:sp>
        <p:nvSpPr>
          <p:cNvPr id="99" name="Body Level One…"/>
          <p:cNvSpPr txBox="1"/>
          <p:nvPr>
            <p:ph type="body" idx="1" hasCustomPrompt="1"/>
          </p:nvPr>
        </p:nvSpPr>
        <p:spPr>
          <a:xfrm>
            <a:off x="1295400" y="5118100"/>
            <a:ext cx="21869400" cy="7137400"/>
          </a:xfrm>
          <a:prstGeom prst="rect">
            <a:avLst/>
          </a:prstGeom>
        </p:spPr>
        <p:txBody>
          <a:bodyPr/>
          <a:lstStyle>
            <a:lvl1pPr defTabSz="825500">
              <a:spcBef>
                <a:spcPts val="3200"/>
              </a:spcBef>
              <a:defRPr b="1" spc="-53" sz="5400" u="sng">
                <a:latin typeface="+mn-lt"/>
                <a:ea typeface="+mn-ea"/>
                <a:cs typeface="+mn-cs"/>
                <a:sym typeface="Graphik"/>
              </a:defRPr>
            </a:lvl1pPr>
            <a:lvl2pPr defTabSz="825500">
              <a:spcBef>
                <a:spcPts val="3200"/>
              </a:spcBef>
              <a:defRPr b="1" spc="-53" sz="5400" u="sng">
                <a:latin typeface="+mn-lt"/>
                <a:ea typeface="+mn-ea"/>
                <a:cs typeface="+mn-cs"/>
                <a:sym typeface="Graphik"/>
              </a:defRPr>
            </a:lvl2pPr>
            <a:lvl3pPr defTabSz="825500">
              <a:spcBef>
                <a:spcPts val="3200"/>
              </a:spcBef>
              <a:defRPr b="1" spc="-53" sz="5400" u="sng">
                <a:latin typeface="+mn-lt"/>
                <a:ea typeface="+mn-ea"/>
                <a:cs typeface="+mn-cs"/>
                <a:sym typeface="Graphik"/>
              </a:defRPr>
            </a:lvl3pPr>
            <a:lvl4pPr defTabSz="825500">
              <a:spcBef>
                <a:spcPts val="3200"/>
              </a:spcBef>
              <a:defRPr b="1" spc="-53" sz="5400" u="sng">
                <a:latin typeface="+mn-lt"/>
                <a:ea typeface="+mn-ea"/>
                <a:cs typeface="+mn-cs"/>
                <a:sym typeface="Graphik"/>
              </a:defRPr>
            </a:lvl4pPr>
            <a:lvl5pPr defTabSz="825500">
              <a:spcBef>
                <a:spcPts val="3200"/>
              </a:spcBef>
              <a:defRPr b="1" spc="-53" sz="5400" u="sng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0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101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102" name="Agenda Title"/>
          <p:cNvSpPr txBox="1"/>
          <p:nvPr>
            <p:ph type="title" hasCustomPrompt="1"/>
          </p:nvPr>
        </p:nvSpPr>
        <p:spPr>
          <a:xfrm>
            <a:off x="1295400" y="1620697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Agenda Title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/>
          <p:nvPr>
            <p:ph type="title" hasCustomPrompt="1"/>
          </p:nvPr>
        </p:nvSpPr>
        <p:spPr>
          <a:xfrm>
            <a:off x="1298349" y="4384675"/>
            <a:ext cx="21869401" cy="469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98349" y="9268776"/>
            <a:ext cx="21869401" cy="140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2797516" y="12979146"/>
            <a:ext cx="361189" cy="4041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3428914">
              <a:lnSpc>
                <a:spcPct val="100000"/>
              </a:lnSpc>
              <a:spcBef>
                <a:spcPts val="0"/>
              </a:spcBef>
              <a:tabLst/>
              <a:defRPr spc="0" sz="1800"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9pPr>
    </p:bodyStyle>
    <p:otherStyle>
      <a:lvl1pPr marL="0" marR="0" indent="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7-Eleven-1000x600-removebg-preview.png" descr="7-Eleven-1000x600-removebg-preview.png"/>
          <p:cNvPicPr>
            <a:picLocks noChangeAspect="1"/>
          </p:cNvPicPr>
          <p:nvPr/>
        </p:nvPicPr>
        <p:blipFill>
          <a:blip r:embed="rId2">
            <a:extLst/>
          </a:blip>
          <a:srcRect l="3287" t="0" r="0" b="0"/>
          <a:stretch>
            <a:fillRect/>
          </a:stretch>
        </p:blipFill>
        <p:spPr>
          <a:xfrm>
            <a:off x="10866340" y="1900132"/>
            <a:ext cx="19061731" cy="11825814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7-Eleven…"/>
          <p:cNvSpPr txBox="1"/>
          <p:nvPr>
            <p:ph type="title"/>
          </p:nvPr>
        </p:nvSpPr>
        <p:spPr>
          <a:xfrm>
            <a:off x="1041400" y="4371909"/>
            <a:ext cx="21869400" cy="4699001"/>
          </a:xfrm>
          <a:prstGeom prst="rect">
            <a:avLst/>
          </a:prstGeom>
        </p:spPr>
        <p:txBody>
          <a:bodyPr/>
          <a:lstStyle/>
          <a:p>
            <a:pPr>
              <a:defRPr>
                <a:ln w="139700">
                  <a:solidFill>
                    <a:srgbClr val="147351"/>
                  </a:solidFill>
                </a:ln>
                <a:solidFill>
                  <a:srgbClr val="F4811F"/>
                </a:solidFill>
                <a:effectLst>
                  <a:outerShdw sx="100000" sy="100000" kx="0" ky="0" algn="b" rotWithShape="0" blurRad="12700" dist="165100" dir="3900000">
                    <a:srgbClr val="ED2525"/>
                  </a:outerShdw>
                </a:effectLst>
              </a:defRPr>
            </a:pPr>
            <a:r>
              <a:t>7-Eleven </a:t>
            </a:r>
          </a:p>
          <a:p>
            <a:pPr>
              <a:defRPr spc="-335" sz="6700">
                <a:solidFill>
                  <a:srgbClr val="147351"/>
                </a:solidFill>
              </a:defRPr>
            </a:pPr>
            <a:r>
              <a:t>Experimentation </a:t>
            </a:r>
          </a:p>
          <a:p>
            <a:pPr>
              <a:defRPr spc="-335" sz="6700">
                <a:solidFill>
                  <a:srgbClr val="147351"/>
                </a:solidFill>
              </a:defRPr>
            </a:pPr>
            <a:r>
              <a:t>Platform</a:t>
            </a:r>
          </a:p>
        </p:txBody>
      </p:sp>
      <p:sp>
        <p:nvSpPr>
          <p:cNvPr id="169" name="Fall Internship Demo…"/>
          <p:cNvSpPr txBox="1"/>
          <p:nvPr>
            <p:ph type="body" sz="quarter" idx="1"/>
          </p:nvPr>
        </p:nvSpPr>
        <p:spPr>
          <a:xfrm>
            <a:off x="1041400" y="9258540"/>
            <a:ext cx="21869400" cy="1422714"/>
          </a:xfrm>
          <a:prstGeom prst="rect">
            <a:avLst/>
          </a:prstGeom>
        </p:spPr>
        <p:txBody>
          <a:bodyPr/>
          <a:lstStyle/>
          <a:p>
            <a:pPr/>
            <a:r>
              <a:t>Fall Internship Demo</a:t>
            </a:r>
          </a:p>
          <a:p>
            <a:pPr/>
            <a:r>
              <a:t>By Kevin Kuo</a:t>
            </a:r>
          </a:p>
        </p:txBody>
      </p:sp>
      <p:grpSp>
        <p:nvGrpSpPr>
          <p:cNvPr id="177" name="Group"/>
          <p:cNvGrpSpPr/>
          <p:nvPr/>
        </p:nvGrpSpPr>
        <p:grpSpPr>
          <a:xfrm>
            <a:off x="-52984" y="-33867"/>
            <a:ext cx="24553468" cy="2046893"/>
            <a:chOff x="0" y="0"/>
            <a:chExt cx="24553467" cy="2046892"/>
          </a:xfrm>
        </p:grpSpPr>
        <p:grpSp>
          <p:nvGrpSpPr>
            <p:cNvPr id="175" name="Group"/>
            <p:cNvGrpSpPr/>
            <p:nvPr/>
          </p:nvGrpSpPr>
          <p:grpSpPr>
            <a:xfrm>
              <a:off x="-1" y="0"/>
              <a:ext cx="24553469" cy="2046893"/>
              <a:chOff x="0" y="0"/>
              <a:chExt cx="24553467" cy="2046892"/>
            </a:xfrm>
          </p:grpSpPr>
          <p:sp>
            <p:nvSpPr>
              <p:cNvPr id="170" name="Rectangle"/>
              <p:cNvSpPr/>
              <p:nvPr/>
            </p:nvSpPr>
            <p:spPr>
              <a:xfrm>
                <a:off x="12699" y="1263866"/>
                <a:ext cx="24540769" cy="282343"/>
              </a:xfrm>
              <a:prstGeom prst="rect">
                <a:avLst/>
              </a:prstGeom>
              <a:solidFill>
                <a:srgbClr val="F4811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tabLst/>
                  <a:defRPr spc="-44" sz="2200">
                    <a:solidFill>
                      <a:srgbClr val="FFFFFF"/>
                    </a:solidFill>
                    <a:latin typeface="Graphik Semibold"/>
                    <a:ea typeface="Graphik Semibold"/>
                    <a:cs typeface="Graphik Semibold"/>
                    <a:sym typeface="Graphik Semibold"/>
                  </a:defRPr>
                </a:pPr>
              </a:p>
            </p:txBody>
          </p:sp>
          <p:grpSp>
            <p:nvGrpSpPr>
              <p:cNvPr id="174" name="Group"/>
              <p:cNvGrpSpPr/>
              <p:nvPr/>
            </p:nvGrpSpPr>
            <p:grpSpPr>
              <a:xfrm>
                <a:off x="-1" y="0"/>
                <a:ext cx="24553468" cy="2046893"/>
                <a:chOff x="0" y="0"/>
                <a:chExt cx="24553466" cy="2046892"/>
              </a:xfrm>
            </p:grpSpPr>
            <p:sp>
              <p:nvSpPr>
                <p:cNvPr id="171" name="Rectangle"/>
                <p:cNvSpPr/>
                <p:nvPr/>
              </p:nvSpPr>
              <p:spPr>
                <a:xfrm>
                  <a:off x="0" y="1657566"/>
                  <a:ext cx="24540768" cy="282343"/>
                </a:xfrm>
                <a:prstGeom prst="rect">
                  <a:avLst/>
                </a:prstGeom>
                <a:solidFill>
                  <a:srgbClr val="ED252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tabLst/>
                    <a:defRPr spc="-44" sz="2200">
                      <a:solidFill>
                        <a:srgbClr val="FFFFFF"/>
                      </a:solidFill>
                      <a:latin typeface="Graphik Semibold"/>
                      <a:ea typeface="Graphik Semibold"/>
                      <a:cs typeface="Graphik Semibold"/>
                      <a:sym typeface="Graphik Semibold"/>
                    </a:defRPr>
                  </a:pPr>
                </a:p>
              </p:txBody>
            </p:sp>
            <p:sp>
              <p:nvSpPr>
                <p:cNvPr id="172" name="Rectangle"/>
                <p:cNvSpPr/>
                <p:nvPr/>
              </p:nvSpPr>
              <p:spPr>
                <a:xfrm>
                  <a:off x="12699" y="28770"/>
                  <a:ext cx="24540768" cy="1098663"/>
                </a:xfrm>
                <a:prstGeom prst="rect">
                  <a:avLst/>
                </a:prstGeom>
                <a:solidFill>
                  <a:srgbClr val="14735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tabLst/>
                    <a:defRPr spc="-44" sz="2200">
                      <a:solidFill>
                        <a:srgbClr val="FFFFFF"/>
                      </a:solidFill>
                      <a:latin typeface="Graphik Semibold"/>
                      <a:ea typeface="Graphik Semibold"/>
                      <a:cs typeface="Graphik Semibold"/>
                      <a:sym typeface="Graphik Semibold"/>
                    </a:defRPr>
                  </a:pPr>
                </a:p>
              </p:txBody>
            </p:sp>
            <p:pic>
              <p:nvPicPr>
                <p:cNvPr id="173" name="7-Eleven.png" descr="7-Eleven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2006364" y="0"/>
                  <a:ext cx="1624519" cy="204689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sp>
          <p:nvSpPr>
            <p:cNvPr id="176" name="7Eleven - Enterprise Data"/>
            <p:cNvSpPr txBox="1"/>
            <p:nvPr/>
          </p:nvSpPr>
          <p:spPr>
            <a:xfrm>
              <a:off x="20078708" y="538290"/>
              <a:ext cx="4070427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Hypothesis Testing"/>
          <p:cNvSpPr txBox="1"/>
          <p:nvPr>
            <p:ph type="title" idx="4294967295"/>
          </p:nvPr>
        </p:nvSpPr>
        <p:spPr>
          <a:xfrm>
            <a:off x="1257300" y="6375854"/>
            <a:ext cx="21869401" cy="1778001"/>
          </a:xfrm>
          <a:prstGeom prst="rect">
            <a:avLst/>
          </a:prstGeom>
        </p:spPr>
        <p:txBody>
          <a:bodyPr anchor="t"/>
          <a:lstStyle>
            <a:lvl1pPr algn="ctr" defTabSz="363220">
              <a:lnSpc>
                <a:spcPct val="70000"/>
              </a:lnSpc>
              <a:defRPr spc="-197" sz="9856"/>
            </a:lvl1pPr>
          </a:lstStyle>
          <a:p>
            <a:pPr/>
            <a:r>
              <a:t>Hypothesis Testing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354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355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356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357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8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9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Hypothesis Testing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Hypothesis Testing</a:t>
            </a:r>
          </a:p>
        </p:txBody>
      </p:sp>
      <p:grpSp>
        <p:nvGrpSpPr>
          <p:cNvPr id="369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363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364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365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366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7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8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370" name="H0: the coffee sales units, on average, has no difference           between treatment and control group…"/>
          <p:cNvSpPr txBox="1"/>
          <p:nvPr/>
        </p:nvSpPr>
        <p:spPr>
          <a:xfrm>
            <a:off x="4751603" y="6168169"/>
            <a:ext cx="13821157" cy="3208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H0: the coffee sales units, on average, has no difference </a:t>
            </a:r>
            <a:br/>
            <a:r>
              <a:t>         between treatment and control group </a:t>
            </a:r>
          </a:p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H1: the coffee sales units, on average, is better </a:t>
            </a:r>
            <a:br/>
            <a:r>
              <a:t>        in treatment group than in control group</a:t>
            </a:r>
          </a:p>
        </p:txBody>
      </p:sp>
      <p:sp>
        <p:nvSpPr>
          <p:cNvPr id="371" name="1. Design the experiment and set the hypotheses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1. Design the experiment and set the hypotheses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Hypothesis Testing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Hypothesis Testing</a:t>
            </a:r>
          </a:p>
        </p:txBody>
      </p:sp>
      <p:grpSp>
        <p:nvGrpSpPr>
          <p:cNvPr id="380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374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375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376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377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8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9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381" name="2. Create Cohort (Treatment &amp; Control) using Stratified Random Sampling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2. Create Cohort (Treatment &amp; Control) using Stratified Random Sampling</a:t>
            </a:r>
          </a:p>
        </p:txBody>
      </p:sp>
      <p:sp>
        <p:nvSpPr>
          <p:cNvPr id="382" name="For each Treatment and Control group, we want to simulate  the target customers as much as possible"/>
          <p:cNvSpPr txBox="1"/>
          <p:nvPr/>
        </p:nvSpPr>
        <p:spPr>
          <a:xfrm>
            <a:off x="2656173" y="5528422"/>
            <a:ext cx="19135154" cy="1442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lnSpc>
                <a:spcPct val="100000"/>
              </a:lnSpc>
              <a:spcBef>
                <a:spcPts val="3300"/>
              </a:spcBef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For each Treatment and Control group, we want to simulate  the target customers as much as possible </a:t>
            </a:r>
          </a:p>
        </p:txBody>
      </p:sp>
      <p:sp>
        <p:nvSpPr>
          <p:cNvPr id="383" name="Male: 12 (60%)…"/>
          <p:cNvSpPr txBox="1"/>
          <p:nvPr/>
        </p:nvSpPr>
        <p:spPr>
          <a:xfrm>
            <a:off x="15046767" y="8933555"/>
            <a:ext cx="2584375" cy="1086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pc="-31" sz="3100"/>
            </a:pPr>
            <a:r>
              <a:t>Male: 12 (60%)</a:t>
            </a:r>
          </a:p>
          <a:p>
            <a:pPr algn="l">
              <a:defRPr spc="-31" sz="3100"/>
            </a:pPr>
            <a:r>
              <a:t>Female: 8 (40%)</a:t>
            </a:r>
          </a:p>
        </p:txBody>
      </p:sp>
      <p:sp>
        <p:nvSpPr>
          <p:cNvPr id="384" name="Man"/>
          <p:cNvSpPr/>
          <p:nvPr/>
        </p:nvSpPr>
        <p:spPr>
          <a:xfrm>
            <a:off x="11868234" y="7754391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85" name="Woman"/>
          <p:cNvSpPr/>
          <p:nvPr/>
        </p:nvSpPr>
        <p:spPr>
          <a:xfrm>
            <a:off x="12594041" y="7754054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86" name="Man"/>
          <p:cNvSpPr/>
          <p:nvPr/>
        </p:nvSpPr>
        <p:spPr>
          <a:xfrm>
            <a:off x="11899984" y="8710779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87" name="Woman"/>
          <p:cNvSpPr/>
          <p:nvPr/>
        </p:nvSpPr>
        <p:spPr>
          <a:xfrm>
            <a:off x="12575746" y="8710443"/>
            <a:ext cx="630558" cy="1578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88" name="Man"/>
          <p:cNvSpPr/>
          <p:nvPr/>
        </p:nvSpPr>
        <p:spPr>
          <a:xfrm>
            <a:off x="13306919" y="7754391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89" name="Man"/>
          <p:cNvSpPr/>
          <p:nvPr/>
        </p:nvSpPr>
        <p:spPr>
          <a:xfrm>
            <a:off x="10461300" y="7754391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0096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90" name="Woman"/>
          <p:cNvSpPr/>
          <p:nvPr/>
        </p:nvSpPr>
        <p:spPr>
          <a:xfrm>
            <a:off x="11187107" y="7754054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91" name="Man"/>
          <p:cNvSpPr/>
          <p:nvPr/>
        </p:nvSpPr>
        <p:spPr>
          <a:xfrm>
            <a:off x="13338669" y="8710779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92" name="Man"/>
          <p:cNvSpPr/>
          <p:nvPr/>
        </p:nvSpPr>
        <p:spPr>
          <a:xfrm>
            <a:off x="10493050" y="8710779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93" name="Woman"/>
          <p:cNvSpPr/>
          <p:nvPr/>
        </p:nvSpPr>
        <p:spPr>
          <a:xfrm>
            <a:off x="11187107" y="8710443"/>
            <a:ext cx="612263" cy="1532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94" name="Man"/>
          <p:cNvSpPr/>
          <p:nvPr/>
        </p:nvSpPr>
        <p:spPr>
          <a:xfrm>
            <a:off x="11205928" y="9738874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95" name="Man"/>
          <p:cNvSpPr/>
          <p:nvPr/>
        </p:nvSpPr>
        <p:spPr>
          <a:xfrm>
            <a:off x="10461300" y="9738874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96" name="Man"/>
          <p:cNvSpPr/>
          <p:nvPr/>
        </p:nvSpPr>
        <p:spPr>
          <a:xfrm>
            <a:off x="11950556" y="9738874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97" name="Man"/>
          <p:cNvSpPr/>
          <p:nvPr/>
        </p:nvSpPr>
        <p:spPr>
          <a:xfrm>
            <a:off x="12603451" y="9738874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98" name="Man"/>
          <p:cNvSpPr/>
          <p:nvPr/>
        </p:nvSpPr>
        <p:spPr>
          <a:xfrm>
            <a:off x="13338669" y="9738874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99" name="Woman"/>
          <p:cNvSpPr/>
          <p:nvPr/>
        </p:nvSpPr>
        <p:spPr>
          <a:xfrm>
            <a:off x="10442478" y="10756266"/>
            <a:ext cx="612264" cy="1532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00" name="Woman"/>
          <p:cNvSpPr/>
          <p:nvPr/>
        </p:nvSpPr>
        <p:spPr>
          <a:xfrm>
            <a:off x="11205928" y="10756266"/>
            <a:ext cx="612263" cy="1532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01" name="Man"/>
          <p:cNvSpPr/>
          <p:nvPr/>
        </p:nvSpPr>
        <p:spPr>
          <a:xfrm>
            <a:off x="11969377" y="10756603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02" name="Woman"/>
          <p:cNvSpPr/>
          <p:nvPr/>
        </p:nvSpPr>
        <p:spPr>
          <a:xfrm>
            <a:off x="12584894" y="10756266"/>
            <a:ext cx="612263" cy="1532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03" name="Woman"/>
          <p:cNvSpPr/>
          <p:nvPr/>
        </p:nvSpPr>
        <p:spPr>
          <a:xfrm>
            <a:off x="13329258" y="10756266"/>
            <a:ext cx="612264" cy="1532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Hypothesis Testing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Hypothesis Testing</a:t>
            </a:r>
          </a:p>
        </p:txBody>
      </p:sp>
      <p:grpSp>
        <p:nvGrpSpPr>
          <p:cNvPr id="412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406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407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408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409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0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1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413" name="2. Create Cohort (Treatment &amp; Control) using Stratified Sampling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2. Create Cohort (Treatment &amp; Control) using Stratified Sampling</a:t>
            </a:r>
          </a:p>
        </p:txBody>
      </p:sp>
      <p:sp>
        <p:nvSpPr>
          <p:cNvPr id="414" name="Rule out the homogeneity factor that might potentially affect the result"/>
          <p:cNvSpPr txBox="1"/>
          <p:nvPr/>
        </p:nvSpPr>
        <p:spPr>
          <a:xfrm>
            <a:off x="2656173" y="5219594"/>
            <a:ext cx="19135154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lnSpc>
                <a:spcPct val="100000"/>
              </a:lnSpc>
              <a:spcBef>
                <a:spcPts val="3300"/>
              </a:spcBef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Rule out the homogeneity factor that might potentially affect the result</a:t>
            </a:r>
          </a:p>
        </p:txBody>
      </p:sp>
      <p:sp>
        <p:nvSpPr>
          <p:cNvPr id="415" name="Man"/>
          <p:cNvSpPr/>
          <p:nvPr/>
        </p:nvSpPr>
        <p:spPr>
          <a:xfrm>
            <a:off x="16942172" y="6782311"/>
            <a:ext cx="593441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16" name="Woman"/>
          <p:cNvSpPr/>
          <p:nvPr/>
        </p:nvSpPr>
        <p:spPr>
          <a:xfrm>
            <a:off x="17667978" y="6781974"/>
            <a:ext cx="612264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17" name="Man"/>
          <p:cNvSpPr/>
          <p:nvPr/>
        </p:nvSpPr>
        <p:spPr>
          <a:xfrm>
            <a:off x="16973922" y="7738698"/>
            <a:ext cx="593441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18" name="Woman"/>
          <p:cNvSpPr/>
          <p:nvPr/>
        </p:nvSpPr>
        <p:spPr>
          <a:xfrm>
            <a:off x="17667978" y="7738362"/>
            <a:ext cx="612264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19" name="Man"/>
          <p:cNvSpPr/>
          <p:nvPr/>
        </p:nvSpPr>
        <p:spPr>
          <a:xfrm>
            <a:off x="18380857" y="6782311"/>
            <a:ext cx="593441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20" name="Man"/>
          <p:cNvSpPr/>
          <p:nvPr/>
        </p:nvSpPr>
        <p:spPr>
          <a:xfrm>
            <a:off x="15535237" y="6782311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0096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21" name="Woman"/>
          <p:cNvSpPr/>
          <p:nvPr/>
        </p:nvSpPr>
        <p:spPr>
          <a:xfrm>
            <a:off x="16261044" y="6781974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22" name="Man"/>
          <p:cNvSpPr/>
          <p:nvPr/>
        </p:nvSpPr>
        <p:spPr>
          <a:xfrm>
            <a:off x="18412607" y="7738698"/>
            <a:ext cx="593441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23" name="Man"/>
          <p:cNvSpPr/>
          <p:nvPr/>
        </p:nvSpPr>
        <p:spPr>
          <a:xfrm>
            <a:off x="15566987" y="7738698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24" name="Woman"/>
          <p:cNvSpPr/>
          <p:nvPr/>
        </p:nvSpPr>
        <p:spPr>
          <a:xfrm>
            <a:off x="16261044" y="7738362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25" name="Man"/>
          <p:cNvSpPr/>
          <p:nvPr/>
        </p:nvSpPr>
        <p:spPr>
          <a:xfrm>
            <a:off x="16970403" y="8637795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26" name="Woman"/>
          <p:cNvSpPr/>
          <p:nvPr/>
        </p:nvSpPr>
        <p:spPr>
          <a:xfrm>
            <a:off x="17696210" y="8637457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27" name="Man"/>
          <p:cNvSpPr/>
          <p:nvPr/>
        </p:nvSpPr>
        <p:spPr>
          <a:xfrm>
            <a:off x="16973922" y="11441298"/>
            <a:ext cx="593441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28" name="Woman"/>
          <p:cNvSpPr/>
          <p:nvPr/>
        </p:nvSpPr>
        <p:spPr>
          <a:xfrm>
            <a:off x="17667978" y="11428261"/>
            <a:ext cx="612264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29" name="Man"/>
          <p:cNvSpPr/>
          <p:nvPr/>
        </p:nvSpPr>
        <p:spPr>
          <a:xfrm>
            <a:off x="18409087" y="8637795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30" name="Man"/>
          <p:cNvSpPr/>
          <p:nvPr/>
        </p:nvSpPr>
        <p:spPr>
          <a:xfrm>
            <a:off x="15563469" y="8637795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0096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31" name="Woman"/>
          <p:cNvSpPr/>
          <p:nvPr/>
        </p:nvSpPr>
        <p:spPr>
          <a:xfrm>
            <a:off x="16289276" y="8637457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32" name="Man"/>
          <p:cNvSpPr/>
          <p:nvPr/>
        </p:nvSpPr>
        <p:spPr>
          <a:xfrm>
            <a:off x="18412606" y="11441298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33" name="Man"/>
          <p:cNvSpPr/>
          <p:nvPr/>
        </p:nvSpPr>
        <p:spPr>
          <a:xfrm>
            <a:off x="15566987" y="11441298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34" name="Woman"/>
          <p:cNvSpPr/>
          <p:nvPr/>
        </p:nvSpPr>
        <p:spPr>
          <a:xfrm>
            <a:off x="16261044" y="11440961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35" name="Line"/>
          <p:cNvSpPr/>
          <p:nvPr/>
        </p:nvSpPr>
        <p:spPr>
          <a:xfrm flipV="1">
            <a:off x="9179421" y="7877589"/>
            <a:ext cx="5834244" cy="1578296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6" name="Line"/>
          <p:cNvSpPr/>
          <p:nvPr/>
        </p:nvSpPr>
        <p:spPr>
          <a:xfrm>
            <a:off x="9172193" y="9509921"/>
            <a:ext cx="6065073" cy="2643824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7" name="Treatment:…"/>
          <p:cNvSpPr txBox="1"/>
          <p:nvPr/>
        </p:nvSpPr>
        <p:spPr>
          <a:xfrm>
            <a:off x="19787791" y="7444211"/>
            <a:ext cx="2187297" cy="1356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Treatment:</a:t>
            </a:r>
          </a:p>
          <a:p>
            <a:pPr algn="l"/>
            <a:r>
              <a:t>Male: 9 (60%)</a:t>
            </a:r>
          </a:p>
          <a:p>
            <a:pPr algn="l"/>
            <a:r>
              <a:t>Female: 6 (40%)</a:t>
            </a:r>
          </a:p>
        </p:txBody>
      </p:sp>
      <p:sp>
        <p:nvSpPr>
          <p:cNvPr id="438" name="Control:…"/>
          <p:cNvSpPr txBox="1"/>
          <p:nvPr/>
        </p:nvSpPr>
        <p:spPr>
          <a:xfrm>
            <a:off x="19787792" y="11499830"/>
            <a:ext cx="2173428" cy="13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Control:</a:t>
            </a:r>
          </a:p>
          <a:p>
            <a:pPr algn="l"/>
            <a:r>
              <a:t>Male: 3 (60%)</a:t>
            </a:r>
          </a:p>
          <a:p>
            <a:pPr algn="l"/>
            <a:r>
              <a:t>Female: 2 (40%)</a:t>
            </a:r>
          </a:p>
        </p:txBody>
      </p:sp>
      <p:sp>
        <p:nvSpPr>
          <p:cNvPr id="439" name="Man"/>
          <p:cNvSpPr/>
          <p:nvPr/>
        </p:nvSpPr>
        <p:spPr>
          <a:xfrm>
            <a:off x="6743810" y="7444548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40" name="Woman"/>
          <p:cNvSpPr/>
          <p:nvPr/>
        </p:nvSpPr>
        <p:spPr>
          <a:xfrm>
            <a:off x="7469617" y="7444211"/>
            <a:ext cx="612263" cy="1532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41" name="Man"/>
          <p:cNvSpPr/>
          <p:nvPr/>
        </p:nvSpPr>
        <p:spPr>
          <a:xfrm>
            <a:off x="6775560" y="8400936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42" name="Woman"/>
          <p:cNvSpPr/>
          <p:nvPr/>
        </p:nvSpPr>
        <p:spPr>
          <a:xfrm>
            <a:off x="7451322" y="8400599"/>
            <a:ext cx="630558" cy="1578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43" name="Man"/>
          <p:cNvSpPr/>
          <p:nvPr/>
        </p:nvSpPr>
        <p:spPr>
          <a:xfrm>
            <a:off x="8182495" y="7444548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44" name="Man"/>
          <p:cNvSpPr/>
          <p:nvPr/>
        </p:nvSpPr>
        <p:spPr>
          <a:xfrm>
            <a:off x="5336876" y="7444548"/>
            <a:ext cx="593441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0096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45" name="Woman"/>
          <p:cNvSpPr/>
          <p:nvPr/>
        </p:nvSpPr>
        <p:spPr>
          <a:xfrm>
            <a:off x="6062682" y="7444211"/>
            <a:ext cx="612264" cy="1532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46" name="Man"/>
          <p:cNvSpPr/>
          <p:nvPr/>
        </p:nvSpPr>
        <p:spPr>
          <a:xfrm>
            <a:off x="8214245" y="8400936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47" name="Man"/>
          <p:cNvSpPr/>
          <p:nvPr/>
        </p:nvSpPr>
        <p:spPr>
          <a:xfrm>
            <a:off x="5368626" y="8400936"/>
            <a:ext cx="593441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48" name="Woman"/>
          <p:cNvSpPr/>
          <p:nvPr/>
        </p:nvSpPr>
        <p:spPr>
          <a:xfrm>
            <a:off x="6062682" y="8400599"/>
            <a:ext cx="612264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49" name="Man"/>
          <p:cNvSpPr/>
          <p:nvPr/>
        </p:nvSpPr>
        <p:spPr>
          <a:xfrm>
            <a:off x="6081504" y="9429031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50" name="Man"/>
          <p:cNvSpPr/>
          <p:nvPr/>
        </p:nvSpPr>
        <p:spPr>
          <a:xfrm>
            <a:off x="5336876" y="9429031"/>
            <a:ext cx="593441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51" name="Man"/>
          <p:cNvSpPr/>
          <p:nvPr/>
        </p:nvSpPr>
        <p:spPr>
          <a:xfrm>
            <a:off x="6826131" y="9429031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52" name="Man"/>
          <p:cNvSpPr/>
          <p:nvPr/>
        </p:nvSpPr>
        <p:spPr>
          <a:xfrm>
            <a:off x="7479027" y="9429031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53" name="Man"/>
          <p:cNvSpPr/>
          <p:nvPr/>
        </p:nvSpPr>
        <p:spPr>
          <a:xfrm>
            <a:off x="8214245" y="9429031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54" name="Woman"/>
          <p:cNvSpPr/>
          <p:nvPr/>
        </p:nvSpPr>
        <p:spPr>
          <a:xfrm>
            <a:off x="5318054" y="10446422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55" name="Woman"/>
          <p:cNvSpPr/>
          <p:nvPr/>
        </p:nvSpPr>
        <p:spPr>
          <a:xfrm>
            <a:off x="6081504" y="10446422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56" name="Man"/>
          <p:cNvSpPr/>
          <p:nvPr/>
        </p:nvSpPr>
        <p:spPr>
          <a:xfrm>
            <a:off x="6844953" y="10446760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57" name="Woman"/>
          <p:cNvSpPr/>
          <p:nvPr/>
        </p:nvSpPr>
        <p:spPr>
          <a:xfrm>
            <a:off x="7460469" y="10446422"/>
            <a:ext cx="612264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58" name="Woman"/>
          <p:cNvSpPr/>
          <p:nvPr/>
        </p:nvSpPr>
        <p:spPr>
          <a:xfrm>
            <a:off x="8204834" y="10446422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Hypothesis Testing"/>
          <p:cNvSpPr txBox="1"/>
          <p:nvPr>
            <p:ph type="title" idx="4294967295"/>
          </p:nvPr>
        </p:nvSpPr>
        <p:spPr>
          <a:xfrm>
            <a:off x="1289050" y="23372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Hypothesis Testing</a:t>
            </a:r>
          </a:p>
        </p:txBody>
      </p:sp>
      <p:sp>
        <p:nvSpPr>
          <p:cNvPr id="461" name="3. After the experiment ends, compute the test score: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3. After the experiment ends, compute the test score:</a:t>
            </a:r>
          </a:p>
        </p:txBody>
      </p:sp>
      <p:grpSp>
        <p:nvGrpSpPr>
          <p:cNvPr id="468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462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463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464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465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6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7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469" name="Mann-Whitney U test (Numerical): Test if two numerical variables have the same  mean when the distribution of target customers are not normally distributed…"/>
          <p:cNvSpPr txBox="1"/>
          <p:nvPr/>
        </p:nvSpPr>
        <p:spPr>
          <a:xfrm>
            <a:off x="2325324" y="6424808"/>
            <a:ext cx="20250405" cy="2801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47700" indent="-647700" algn="l" defTabSz="584200">
              <a:lnSpc>
                <a:spcPct val="100000"/>
              </a:lnSpc>
              <a:spcBef>
                <a:spcPts val="3000"/>
              </a:spcBef>
              <a:buClr>
                <a:srgbClr val="000000"/>
              </a:buClr>
              <a:buSzPct val="200000"/>
              <a:buChar char="•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Mann-Whitney U test </a:t>
            </a:r>
            <a:r>
              <a:rPr>
                <a:solidFill>
                  <a:srgbClr val="ED2525"/>
                </a:solidFill>
              </a:rPr>
              <a:t>(Numerical)</a:t>
            </a:r>
            <a:r>
              <a:t>: Test if two numerical variables have the same </a:t>
            </a:r>
            <a:br/>
            <a:r>
              <a:rPr>
                <a:solidFill>
                  <a:srgbClr val="147351"/>
                </a:solidFill>
              </a:rPr>
              <a:t>mean</a:t>
            </a:r>
            <a:r>
              <a:t> when the distribution of target customers are not normally distributed </a:t>
            </a:r>
          </a:p>
          <a:p>
            <a:pPr marL="647700" indent="-647700" algn="l" defTabSz="584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200000"/>
              <a:buChar char="•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Chi-Square test </a:t>
            </a:r>
            <a:r>
              <a:rPr>
                <a:solidFill>
                  <a:srgbClr val="ED2525"/>
                </a:solidFill>
              </a:rPr>
              <a:t>(Categorical)</a:t>
            </a:r>
            <a:r>
              <a:t>: Test if two categorical variables are </a:t>
            </a:r>
            <a:r>
              <a:rPr>
                <a:solidFill>
                  <a:srgbClr val="147351"/>
                </a:solidFill>
              </a:rPr>
              <a:t>independent</a:t>
            </a:r>
            <a:br/>
            <a:r>
              <a:t>of each other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tatistically   Significant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Statistically   Significant</a:t>
            </a:r>
          </a:p>
        </p:txBody>
      </p:sp>
      <p:sp>
        <p:nvSpPr>
          <p:cNvPr id="472" name="How do we know if the difference is large enough?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How do we know if the difference is large enough?</a:t>
            </a:r>
          </a:p>
        </p:txBody>
      </p:sp>
      <p:grpSp>
        <p:nvGrpSpPr>
          <p:cNvPr id="479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473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474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475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476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7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8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graphicFrame>
        <p:nvGraphicFramePr>
          <p:cNvPr id="480" name="Table"/>
          <p:cNvGraphicFramePr/>
          <p:nvPr/>
        </p:nvGraphicFramePr>
        <p:xfrm>
          <a:off x="1731707" y="6367280"/>
          <a:ext cx="9416950" cy="324817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3134749"/>
                <a:gridCol w="3134749"/>
                <a:gridCol w="3134749"/>
              </a:tblGrid>
              <a:tr h="1078492">
                <a:tc>
                  <a:txBody>
                    <a:bodyPr/>
                    <a:lstStyle/>
                    <a:p>
                      <a:pPr defTabSz="914400"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sz="3200">
                          <a:sym typeface="Graphik Semibold"/>
                        </a:rPr>
                        <a:t>Size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sz="3200">
                          <a:sym typeface="Graphik Semibold"/>
                        </a:rPr>
                        <a:t>Sales Units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78492"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sz="3200">
                          <a:solidFill>
                            <a:srgbClr val="147351"/>
                          </a:solidFill>
                          <a:sym typeface="Graphik Semibold"/>
                        </a:rPr>
                        <a:t>Treatment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78492"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sz="3200">
                          <a:solidFill>
                            <a:srgbClr val="ED2525"/>
                          </a:solidFill>
                          <a:sym typeface="Graphik Semibold"/>
                        </a:rPr>
                        <a:t>Control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481" name="Table"/>
          <p:cNvGraphicFramePr/>
          <p:nvPr/>
        </p:nvGraphicFramePr>
        <p:xfrm>
          <a:off x="13248965" y="6367280"/>
          <a:ext cx="9416950" cy="324817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3134749"/>
                <a:gridCol w="3134749"/>
                <a:gridCol w="3134749"/>
              </a:tblGrid>
              <a:tr h="1078492">
                <a:tc>
                  <a:txBody>
                    <a:bodyPr/>
                    <a:lstStyle/>
                    <a:p>
                      <a:pPr defTabSz="914400"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sz="3200">
                          <a:sym typeface="Graphik Semibold"/>
                        </a:rPr>
                        <a:t>Size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sz="3200">
                          <a:sym typeface="Graphik Semibold"/>
                        </a:rPr>
                        <a:t>Sales Units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78492"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sz="3200">
                          <a:solidFill>
                            <a:srgbClr val="147351"/>
                          </a:solidFill>
                          <a:sym typeface="Graphik Semibold"/>
                        </a:rPr>
                        <a:t>Treatment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10,000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8900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78492"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sz="3200">
                          <a:solidFill>
                            <a:srgbClr val="ED2525"/>
                          </a:solidFill>
                          <a:sym typeface="Graphik Semibold"/>
                        </a:rPr>
                        <a:t>Control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10,000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8800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82" name="Scenario 1"/>
          <p:cNvSpPr/>
          <p:nvPr/>
        </p:nvSpPr>
        <p:spPr>
          <a:xfrm>
            <a:off x="5249038" y="5085711"/>
            <a:ext cx="2369588" cy="694056"/>
          </a:xfrm>
          <a:prstGeom prst="roundRect">
            <a:avLst>
              <a:gd name="adj" fmla="val 27447"/>
            </a:avLst>
          </a:prstGeom>
          <a:solidFill>
            <a:srgbClr val="F4811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59" sz="3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Scenario 1</a:t>
            </a:r>
          </a:p>
        </p:txBody>
      </p:sp>
      <p:sp>
        <p:nvSpPr>
          <p:cNvPr id="483" name="Scenario 2"/>
          <p:cNvSpPr/>
          <p:nvPr/>
        </p:nvSpPr>
        <p:spPr>
          <a:xfrm>
            <a:off x="16766296" y="5085711"/>
            <a:ext cx="2369588" cy="694056"/>
          </a:xfrm>
          <a:prstGeom prst="roundRect">
            <a:avLst>
              <a:gd name="adj" fmla="val 27447"/>
            </a:avLst>
          </a:prstGeom>
          <a:solidFill>
            <a:srgbClr val="F4811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59" sz="3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Scenario 2</a:t>
            </a:r>
          </a:p>
        </p:txBody>
      </p:sp>
      <p:sp>
        <p:nvSpPr>
          <p:cNvPr id="484" name="We Have to take Sample Size and Standard Deviation into consideration"/>
          <p:cNvSpPr txBox="1"/>
          <p:nvPr/>
        </p:nvSpPr>
        <p:spPr>
          <a:xfrm>
            <a:off x="4822444" y="11224527"/>
            <a:ext cx="14802613" cy="605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cap="all" spc="-90" sz="30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We Have to take Sample Size and Standard Deviation into consideration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Hypothesis Testing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Hypothesis Testing</a:t>
            </a:r>
          </a:p>
        </p:txBody>
      </p:sp>
      <p:sp>
        <p:nvSpPr>
          <p:cNvPr id="487" name="4. Convert test score into p-value: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4. Convert test score into p-value:</a:t>
            </a:r>
          </a:p>
        </p:txBody>
      </p:sp>
      <p:grpSp>
        <p:nvGrpSpPr>
          <p:cNvPr id="494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488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489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490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491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2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3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495" name="p-value : probability value, is a number describing how likely it is that H0 is true.…"/>
          <p:cNvSpPr txBox="1"/>
          <p:nvPr/>
        </p:nvSpPr>
        <p:spPr>
          <a:xfrm>
            <a:off x="3335350" y="6235874"/>
            <a:ext cx="17776800" cy="3208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p-value : probability value, is a number describing how likely it is that H0 is true. </a:t>
            </a:r>
          </a:p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If p-value &lt; 0.05, then it indicates strong evidence against the null hypothesis. (Less than 0.05 probability that null hypothesis is true)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Hypothesis Testing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Hypothesis Testing</a:t>
            </a:r>
          </a:p>
        </p:txBody>
      </p:sp>
      <p:grpSp>
        <p:nvGrpSpPr>
          <p:cNvPr id="504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498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499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500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501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2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3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505" name="H0: the sales units, on average, has no difference between treatment and control group…"/>
          <p:cNvSpPr txBox="1"/>
          <p:nvPr/>
        </p:nvSpPr>
        <p:spPr>
          <a:xfrm>
            <a:off x="1819756" y="6424722"/>
            <a:ext cx="21470621" cy="1861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H0: the sales units, on average, has no difference between treatment and control group </a:t>
            </a:r>
          </a:p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H1: the sales units, on average, is better in treatment group than in control group</a:t>
            </a:r>
          </a:p>
        </p:txBody>
      </p:sp>
      <p:sp>
        <p:nvSpPr>
          <p:cNvPr id="506" name="5. Reject or Accept Null Hypothesis H0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5. Reject or Accept Null Hypothesis H0</a:t>
            </a:r>
          </a:p>
        </p:txBody>
      </p:sp>
      <p:sp>
        <p:nvSpPr>
          <p:cNvPr id="507" name="P-value &lt; 0.05, means that there is less than 5% probability that null hypothesis is correct."/>
          <p:cNvSpPr txBox="1"/>
          <p:nvPr/>
        </p:nvSpPr>
        <p:spPr>
          <a:xfrm>
            <a:off x="1316736" y="9237815"/>
            <a:ext cx="21814029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lnSpc>
                <a:spcPct val="100000"/>
              </a:lnSpc>
              <a:spcBef>
                <a:spcPts val="3300"/>
              </a:spcBef>
              <a:tabLst/>
              <a:defRPr spc="0" sz="4000">
                <a:solidFill>
                  <a:srgbClr val="ED2525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P-value &lt; 0.05, means that there is less than 5% probability that null hypothesis is correct.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Rfm Coffee Journey offer 1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Rfm Coffee Journey offer 1</a:t>
            </a:r>
          </a:p>
        </p:txBody>
      </p:sp>
      <p:grpSp>
        <p:nvGrpSpPr>
          <p:cNvPr id="516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510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511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512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513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4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5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517" name="Buy 1 and get 1 any size coffee for free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Buy 1 and get 1 any size coffee for free</a:t>
            </a:r>
          </a:p>
        </p:txBody>
      </p:sp>
      <p:sp>
        <p:nvSpPr>
          <p:cNvPr id="518" name="Treatment Group: 188,872 Loyalty Members…"/>
          <p:cNvSpPr txBox="1"/>
          <p:nvPr/>
        </p:nvSpPr>
        <p:spPr>
          <a:xfrm>
            <a:off x="6838442" y="6408587"/>
            <a:ext cx="10770617" cy="295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Treatment Group: 188,872 Loyalty Members</a:t>
            </a:r>
          </a:p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Control Group: 69,774 Loyalty Members</a:t>
            </a:r>
          </a:p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Duration: May 06th - May 15th,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Hypothesis Testing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Hypothesis Testing</a:t>
            </a:r>
          </a:p>
        </p:txBody>
      </p:sp>
      <p:grpSp>
        <p:nvGrpSpPr>
          <p:cNvPr id="527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521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522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523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524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5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6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528" name="6. Provide a useful conclusion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6. Provide a useful conclusion</a:t>
            </a:r>
          </a:p>
        </p:txBody>
      </p:sp>
      <p:sp>
        <p:nvSpPr>
          <p:cNvPr id="529" name="Visualization…"/>
          <p:cNvSpPr txBox="1"/>
          <p:nvPr/>
        </p:nvSpPr>
        <p:spPr>
          <a:xfrm>
            <a:off x="1852299" y="6376255"/>
            <a:ext cx="4295649" cy="295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Visualization</a:t>
            </a:r>
          </a:p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Power Analysis</a:t>
            </a:r>
          </a:p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Significance Test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"/>
          <p:cNvSpPr/>
          <p:nvPr/>
        </p:nvSpPr>
        <p:spPr>
          <a:xfrm>
            <a:off x="-137368" y="3016034"/>
            <a:ext cx="24553468" cy="93108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180" name="7Eleven - Enterprise Data"/>
          <p:cNvSpPr txBox="1"/>
          <p:nvPr/>
        </p:nvSpPr>
        <p:spPr>
          <a:xfrm>
            <a:off x="20021559" y="500190"/>
            <a:ext cx="4070428" cy="542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pPr/>
            <a:r>
              <a:t>7Eleven - Enterprise Data</a:t>
            </a:r>
          </a:p>
        </p:txBody>
      </p:sp>
      <p:sp>
        <p:nvSpPr>
          <p:cNvPr id="181" name="Agenda"/>
          <p:cNvSpPr txBox="1"/>
          <p:nvPr>
            <p:ph type="title" idx="4294967295"/>
          </p:nvPr>
        </p:nvSpPr>
        <p:spPr>
          <a:xfrm>
            <a:off x="11564861" y="2076147"/>
            <a:ext cx="11239501" cy="2915964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>
                <a:ln w="76200" cap="flat">
                  <a:solidFill>
                    <a:srgbClr val="FFFFFF"/>
                  </a:solidFill>
                  <a:prstDash val="solid"/>
                  <a:miter lim="400000"/>
                </a:ln>
                <a:solidFill>
                  <a:srgbClr val="147351"/>
                </a:solidFill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182" name="Slide Number"/>
          <p:cNvSpPr txBox="1"/>
          <p:nvPr>
            <p:ph type="sldNum" sz="quarter" idx="4294967295"/>
          </p:nvPr>
        </p:nvSpPr>
        <p:spPr>
          <a:xfrm>
            <a:off x="22857638" y="12979146"/>
            <a:ext cx="240945" cy="4041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3" name="1"/>
          <p:cNvSpPr/>
          <p:nvPr/>
        </p:nvSpPr>
        <p:spPr>
          <a:xfrm>
            <a:off x="10478370" y="4568717"/>
            <a:ext cx="1005957" cy="1052826"/>
          </a:xfrm>
          <a:prstGeom prst="ellipse">
            <a:avLst/>
          </a:prstGeom>
          <a:solidFill>
            <a:srgbClr val="F4811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97" sz="49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184" name="Screen Shot 2021-11-07 at 1.10.16 AM.png" descr="Screen Shot 2021-11-07 at 1.10.16 AM.png"/>
          <p:cNvPicPr>
            <a:picLocks noChangeAspect="1"/>
          </p:cNvPicPr>
          <p:nvPr/>
        </p:nvPicPr>
        <p:blipFill>
          <a:blip r:embed="rId2">
            <a:extLst/>
          </a:blip>
          <a:srcRect l="2158" t="5380" r="4495" b="985"/>
          <a:stretch>
            <a:fillRect/>
          </a:stretch>
        </p:blipFill>
        <p:spPr>
          <a:xfrm>
            <a:off x="1021853" y="3163157"/>
            <a:ext cx="8561393" cy="9168914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A/B Testing…"/>
          <p:cNvSpPr txBox="1"/>
          <p:nvPr>
            <p:ph type="body" sz="half" idx="4294967295"/>
          </p:nvPr>
        </p:nvSpPr>
        <p:spPr>
          <a:xfrm>
            <a:off x="11552161" y="4600769"/>
            <a:ext cx="11239501" cy="7927479"/>
          </a:xfrm>
          <a:prstGeom prst="rect">
            <a:avLst/>
          </a:prstGeom>
        </p:spPr>
        <p:txBody>
          <a:bodyPr/>
          <a:lstStyle/>
          <a:p>
            <a:pPr defTabSz="584200">
              <a:spcBef>
                <a:spcPts val="3300"/>
              </a:spcBef>
              <a:defRPr spc="0" sz="4000">
                <a:solidFill>
                  <a:srgbClr val="FFFFFF"/>
                </a:solidFill>
              </a:defRPr>
            </a:pPr>
            <a:r>
              <a:t> A/B Testing</a:t>
            </a:r>
            <a:endParaRPr sz="4500"/>
          </a:p>
          <a:p>
            <a:pPr defTabSz="584200">
              <a:spcBef>
                <a:spcPts val="2400"/>
              </a:spcBef>
              <a:defRPr spc="0" sz="4000">
                <a:solidFill>
                  <a:srgbClr val="FFFFFF"/>
                </a:solidFill>
              </a:defRPr>
            </a:pPr>
            <a:endParaRPr sz="4500"/>
          </a:p>
          <a:p>
            <a:pPr defTabSz="584200">
              <a:lnSpc>
                <a:spcPct val="70000"/>
              </a:lnSpc>
              <a:spcBef>
                <a:spcPts val="200"/>
              </a:spcBef>
              <a:defRPr spc="0" sz="4500">
                <a:solidFill>
                  <a:srgbClr val="FFFFFF"/>
                </a:solidFill>
              </a:defRPr>
            </a:pPr>
            <a:r>
              <a:t> Experimentation Platform</a:t>
            </a:r>
          </a:p>
          <a:p>
            <a:pPr defTabSz="584200">
              <a:lnSpc>
                <a:spcPct val="70000"/>
              </a:lnSpc>
              <a:spcBef>
                <a:spcPts val="200"/>
              </a:spcBef>
              <a:defRPr spc="0" sz="4500">
                <a:solidFill>
                  <a:srgbClr val="FFFFFF"/>
                </a:solidFill>
              </a:defRPr>
            </a:pPr>
          </a:p>
          <a:p>
            <a:pPr defTabSz="584200">
              <a:lnSpc>
                <a:spcPct val="70000"/>
              </a:lnSpc>
              <a:spcBef>
                <a:spcPts val="200"/>
              </a:spcBef>
              <a:defRPr spc="0" sz="4500">
                <a:solidFill>
                  <a:srgbClr val="FFFFFF"/>
                </a:solidFill>
              </a:defRPr>
            </a:pPr>
          </a:p>
          <a:p>
            <a:pPr defTabSz="584200">
              <a:lnSpc>
                <a:spcPct val="70000"/>
              </a:lnSpc>
              <a:spcBef>
                <a:spcPts val="1300"/>
              </a:spcBef>
              <a:defRPr spc="0" sz="4500">
                <a:solidFill>
                  <a:srgbClr val="FFFFFF"/>
                </a:solidFill>
              </a:defRPr>
            </a:pPr>
            <a:r>
              <a:t> Correlation</a:t>
            </a:r>
          </a:p>
          <a:p>
            <a:pPr defTabSz="584200">
              <a:lnSpc>
                <a:spcPct val="70000"/>
              </a:lnSpc>
              <a:spcBef>
                <a:spcPts val="200"/>
              </a:spcBef>
              <a:defRPr spc="0" sz="4500">
                <a:solidFill>
                  <a:srgbClr val="FFFFFF"/>
                </a:solidFill>
              </a:defRPr>
            </a:pPr>
          </a:p>
          <a:p>
            <a:pPr defTabSz="584200">
              <a:lnSpc>
                <a:spcPct val="70000"/>
              </a:lnSpc>
              <a:spcBef>
                <a:spcPts val="700"/>
              </a:spcBef>
              <a:defRPr spc="0" sz="4500">
                <a:solidFill>
                  <a:srgbClr val="FFFFFF"/>
                </a:solidFill>
              </a:defRPr>
            </a:pPr>
            <a:r>
              <a:t> </a:t>
            </a:r>
          </a:p>
          <a:p>
            <a:pPr defTabSz="584200">
              <a:lnSpc>
                <a:spcPct val="70000"/>
              </a:lnSpc>
              <a:spcBef>
                <a:spcPts val="200"/>
              </a:spcBef>
              <a:defRPr spc="0" sz="4500">
                <a:solidFill>
                  <a:srgbClr val="FFFFFF"/>
                </a:solidFill>
              </a:defRPr>
            </a:pPr>
            <a:r>
              <a:t> Interesting Findings </a:t>
            </a:r>
          </a:p>
        </p:txBody>
      </p:sp>
      <p:sp>
        <p:nvSpPr>
          <p:cNvPr id="186" name="2"/>
          <p:cNvSpPr/>
          <p:nvPr/>
        </p:nvSpPr>
        <p:spPr>
          <a:xfrm>
            <a:off x="10478370" y="6331587"/>
            <a:ext cx="1005958" cy="1052826"/>
          </a:xfrm>
          <a:prstGeom prst="ellipse">
            <a:avLst/>
          </a:prstGeom>
          <a:solidFill>
            <a:srgbClr val="14735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97" sz="49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7" name="3"/>
          <p:cNvSpPr/>
          <p:nvPr/>
        </p:nvSpPr>
        <p:spPr>
          <a:xfrm>
            <a:off x="10478370" y="8094457"/>
            <a:ext cx="1005958" cy="1052827"/>
          </a:xfrm>
          <a:prstGeom prst="ellipse">
            <a:avLst/>
          </a:prstGeom>
          <a:solidFill>
            <a:srgbClr val="ED25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97" sz="49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8" name="4"/>
          <p:cNvSpPr/>
          <p:nvPr/>
        </p:nvSpPr>
        <p:spPr>
          <a:xfrm>
            <a:off x="10478370" y="9857327"/>
            <a:ext cx="1005957" cy="1052827"/>
          </a:xfrm>
          <a:prstGeom prst="ellipse">
            <a:avLst/>
          </a:prstGeom>
          <a:solidFill>
            <a:srgbClr val="F4811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97" sz="49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4</a:t>
            </a:r>
          </a:p>
        </p:txBody>
      </p:sp>
      <p:grpSp>
        <p:nvGrpSpPr>
          <p:cNvPr id="195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189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190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191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192" name="7-Eleven.png" descr="7-Eleven.png"/>
            <p:cNvPicPr>
              <a:picLocks noChangeAspect="1"/>
            </p:cNvPicPr>
            <p:nvPr/>
          </p:nvPicPr>
          <p:blipFill>
            <a:blip r:embed="rId3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3" name="7-Eleven.png" descr="7-Eleven.png"/>
            <p:cNvPicPr>
              <a:picLocks noChangeAspect="1"/>
            </p:cNvPicPr>
            <p:nvPr/>
          </p:nvPicPr>
          <p:blipFill>
            <a:blip r:embed="rId3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4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Experimentation Platform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Experimentation Platform</a:t>
            </a:r>
          </a:p>
        </p:txBody>
      </p:sp>
      <p:grpSp>
        <p:nvGrpSpPr>
          <p:cNvPr id="538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532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533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534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535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6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7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539" name="Automates the whole pipeline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Automates the whole pipeline</a:t>
            </a:r>
          </a:p>
        </p:txBody>
      </p:sp>
      <p:sp>
        <p:nvSpPr>
          <p:cNvPr id="540" name="Collect target customers criteria, and target KPIs from the end users…"/>
          <p:cNvSpPr txBox="1"/>
          <p:nvPr/>
        </p:nvSpPr>
        <p:spPr>
          <a:xfrm>
            <a:off x="2279546" y="5671102"/>
            <a:ext cx="17645381" cy="5138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889000" indent="-889000" algn="l" defTabSz="584200">
              <a:lnSpc>
                <a:spcPct val="100000"/>
              </a:lnSpc>
              <a:spcBef>
                <a:spcPts val="33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Collect target customers criteria, and target KPIs from the end users</a:t>
            </a:r>
          </a:p>
          <a:p>
            <a:pPr marL="889000" indent="-889000" algn="l" defTabSz="584200">
              <a:lnSpc>
                <a:spcPct val="100000"/>
              </a:lnSpc>
              <a:spcBef>
                <a:spcPts val="33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Create treatment and control groups</a:t>
            </a:r>
          </a:p>
          <a:p>
            <a:pPr marL="889000" indent="-889000" algn="l" defTabSz="584200">
              <a:lnSpc>
                <a:spcPct val="100000"/>
              </a:lnSpc>
              <a:spcBef>
                <a:spcPts val="33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Keep track of the KPIs during the experiment</a:t>
            </a:r>
          </a:p>
          <a:p>
            <a:pPr marL="889000" indent="-889000" algn="l" defTabSz="584200">
              <a:lnSpc>
                <a:spcPct val="100000"/>
              </a:lnSpc>
              <a:spcBef>
                <a:spcPts val="33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Analyze the result statistically</a:t>
            </a:r>
          </a:p>
          <a:p>
            <a:pPr marL="889000" indent="-889000" algn="l" defTabSz="584200">
              <a:lnSpc>
                <a:spcPct val="100000"/>
              </a:lnSpc>
              <a:spcBef>
                <a:spcPts val="33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Display and visualize the result, and show statistical inference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Line"/>
          <p:cNvSpPr/>
          <p:nvPr/>
        </p:nvSpPr>
        <p:spPr>
          <a:xfrm>
            <a:off x="73087" y="7559032"/>
            <a:ext cx="24237826" cy="1"/>
          </a:xfrm>
          <a:prstGeom prst="line">
            <a:avLst/>
          </a:prstGeom>
          <a:ln w="1270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3" name="Process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Process</a:t>
            </a:r>
          </a:p>
        </p:txBody>
      </p:sp>
      <p:grpSp>
        <p:nvGrpSpPr>
          <p:cNvPr id="550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544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545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546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547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8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49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551" name="Circle"/>
          <p:cNvSpPr/>
          <p:nvPr/>
        </p:nvSpPr>
        <p:spPr>
          <a:xfrm>
            <a:off x="2042583" y="7273282"/>
            <a:ext cx="571501" cy="571501"/>
          </a:xfrm>
          <a:prstGeom prst="ellipse">
            <a:avLst/>
          </a:prstGeom>
          <a:solidFill>
            <a:srgbClr val="ED252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552" name="Before"/>
          <p:cNvSpPr txBox="1"/>
          <p:nvPr/>
        </p:nvSpPr>
        <p:spPr>
          <a:xfrm>
            <a:off x="1848197" y="7941267"/>
            <a:ext cx="960273" cy="542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Before</a:t>
            </a:r>
          </a:p>
        </p:txBody>
      </p:sp>
      <p:sp>
        <p:nvSpPr>
          <p:cNvPr id="553" name="What we can do as an end users?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What we can do as an end users?</a:t>
            </a:r>
          </a:p>
        </p:txBody>
      </p:sp>
      <p:sp>
        <p:nvSpPr>
          <p:cNvPr id="554" name="Set Hypothesis…"/>
          <p:cNvSpPr txBox="1"/>
          <p:nvPr/>
        </p:nvSpPr>
        <p:spPr>
          <a:xfrm>
            <a:off x="620917" y="8492523"/>
            <a:ext cx="9232901" cy="3970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889000" indent="-889000" algn="l" defTabSz="584200">
              <a:lnSpc>
                <a:spcPct val="100000"/>
              </a:lnSpc>
              <a:spcBef>
                <a:spcPts val="10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Set Hypothesis</a:t>
            </a:r>
          </a:p>
          <a:p>
            <a:pPr marL="889000" indent="-889000" algn="l" defTabSz="584200">
              <a:lnSpc>
                <a:spcPct val="100000"/>
              </a:lnSpc>
              <a:spcBef>
                <a:spcPts val="10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Proper Design the Experiment</a:t>
            </a:r>
          </a:p>
          <a:p>
            <a:pPr marL="889000" indent="-889000" algn="l" defTabSz="584200">
              <a:lnSpc>
                <a:spcPct val="100000"/>
              </a:lnSpc>
              <a:spcBef>
                <a:spcPts val="10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Data Quality</a:t>
            </a:r>
          </a:p>
          <a:p>
            <a:pPr marL="889000" indent="-889000" algn="l" defTabSz="584200">
              <a:lnSpc>
                <a:spcPct val="100000"/>
              </a:lnSpc>
              <a:spcBef>
                <a:spcPts val="10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Set Primary KPI and other Metrics</a:t>
            </a:r>
          </a:p>
          <a:p>
            <a:pPr marL="889000" indent="-889000" algn="l" defTabSz="584200">
              <a:lnSpc>
                <a:spcPct val="100000"/>
              </a:lnSpc>
              <a:spcBef>
                <a:spcPts val="10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Create Treatment and Control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Line"/>
          <p:cNvSpPr/>
          <p:nvPr/>
        </p:nvSpPr>
        <p:spPr>
          <a:xfrm>
            <a:off x="73087" y="7559032"/>
            <a:ext cx="24237826" cy="1"/>
          </a:xfrm>
          <a:prstGeom prst="line">
            <a:avLst/>
          </a:prstGeom>
          <a:ln w="1270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7" name="Process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Process</a:t>
            </a:r>
          </a:p>
        </p:txBody>
      </p:sp>
      <p:grpSp>
        <p:nvGrpSpPr>
          <p:cNvPr id="564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558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559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560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561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2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63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565" name="Circle"/>
          <p:cNvSpPr/>
          <p:nvPr/>
        </p:nvSpPr>
        <p:spPr>
          <a:xfrm>
            <a:off x="2042583" y="7273282"/>
            <a:ext cx="571501" cy="571501"/>
          </a:xfrm>
          <a:prstGeom prst="ellipse">
            <a:avLst/>
          </a:prstGeom>
          <a:solidFill>
            <a:srgbClr val="ED2525">
              <a:alpha val="731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566" name="Before"/>
          <p:cNvSpPr txBox="1"/>
          <p:nvPr/>
        </p:nvSpPr>
        <p:spPr>
          <a:xfrm>
            <a:off x="1848197" y="7941267"/>
            <a:ext cx="960273" cy="542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Before</a:t>
            </a:r>
          </a:p>
        </p:txBody>
      </p:sp>
      <p:sp>
        <p:nvSpPr>
          <p:cNvPr id="567" name="Circle"/>
          <p:cNvSpPr/>
          <p:nvPr/>
        </p:nvSpPr>
        <p:spPr>
          <a:xfrm>
            <a:off x="8887624" y="7273282"/>
            <a:ext cx="571501" cy="571501"/>
          </a:xfrm>
          <a:prstGeom prst="ellipse">
            <a:avLst/>
          </a:pr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568" name="During"/>
          <p:cNvSpPr txBox="1"/>
          <p:nvPr/>
        </p:nvSpPr>
        <p:spPr>
          <a:xfrm>
            <a:off x="8682671" y="6633998"/>
            <a:ext cx="981406" cy="542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During</a:t>
            </a:r>
          </a:p>
        </p:txBody>
      </p:sp>
      <p:sp>
        <p:nvSpPr>
          <p:cNvPr id="569" name="Quick Diagnosis Weekly…"/>
          <p:cNvSpPr txBox="1"/>
          <p:nvPr/>
        </p:nvSpPr>
        <p:spPr>
          <a:xfrm>
            <a:off x="8874448" y="4896708"/>
            <a:ext cx="7159245" cy="1569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889000" indent="-889000" algn="l" defTabSz="584200">
              <a:lnSpc>
                <a:spcPct val="100000"/>
              </a:lnSpc>
              <a:spcBef>
                <a:spcPts val="10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Quick Diagnosis Weekly</a:t>
            </a:r>
          </a:p>
          <a:p>
            <a:pPr marL="889000" indent="-889000" algn="l" defTabSz="584200">
              <a:lnSpc>
                <a:spcPct val="100000"/>
              </a:lnSpc>
              <a:spcBef>
                <a:spcPts val="10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Monitoring &amp; Debugging </a:t>
            </a:r>
          </a:p>
        </p:txBody>
      </p:sp>
      <p:sp>
        <p:nvSpPr>
          <p:cNvPr id="570" name="What we can do as an end users?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What we can do as an end users?</a:t>
            </a:r>
          </a:p>
        </p:txBody>
      </p:sp>
      <p:sp>
        <p:nvSpPr>
          <p:cNvPr id="571" name="Set Hypothesis…"/>
          <p:cNvSpPr txBox="1"/>
          <p:nvPr/>
        </p:nvSpPr>
        <p:spPr>
          <a:xfrm>
            <a:off x="620917" y="8492523"/>
            <a:ext cx="9232901" cy="3970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889000" indent="-889000" algn="l" defTabSz="584200">
              <a:lnSpc>
                <a:spcPct val="100000"/>
              </a:lnSpc>
              <a:spcBef>
                <a:spcPts val="10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Set Hypothesis</a:t>
            </a:r>
          </a:p>
          <a:p>
            <a:pPr marL="889000" indent="-889000" algn="l" defTabSz="584200">
              <a:lnSpc>
                <a:spcPct val="100000"/>
              </a:lnSpc>
              <a:spcBef>
                <a:spcPts val="10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Proper Design the Experiment</a:t>
            </a:r>
          </a:p>
          <a:p>
            <a:pPr marL="889000" indent="-889000" algn="l" defTabSz="584200">
              <a:lnSpc>
                <a:spcPct val="100000"/>
              </a:lnSpc>
              <a:spcBef>
                <a:spcPts val="10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Data Quality</a:t>
            </a:r>
          </a:p>
          <a:p>
            <a:pPr marL="889000" indent="-889000" algn="l" defTabSz="584200">
              <a:lnSpc>
                <a:spcPct val="100000"/>
              </a:lnSpc>
              <a:spcBef>
                <a:spcPts val="10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Set Primary KPI and other Metrics</a:t>
            </a:r>
          </a:p>
          <a:p>
            <a:pPr marL="889000" indent="-889000" algn="l" defTabSz="584200">
              <a:lnSpc>
                <a:spcPct val="100000"/>
              </a:lnSpc>
              <a:spcBef>
                <a:spcPts val="10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Create Treatment and Control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Line"/>
          <p:cNvSpPr/>
          <p:nvPr/>
        </p:nvSpPr>
        <p:spPr>
          <a:xfrm>
            <a:off x="73087" y="7559032"/>
            <a:ext cx="24237826" cy="1"/>
          </a:xfrm>
          <a:prstGeom prst="line">
            <a:avLst/>
          </a:prstGeom>
          <a:ln w="1270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4" name="Process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Process</a:t>
            </a:r>
          </a:p>
        </p:txBody>
      </p:sp>
      <p:grpSp>
        <p:nvGrpSpPr>
          <p:cNvPr id="581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575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576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577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578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9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0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582" name="Circle"/>
          <p:cNvSpPr/>
          <p:nvPr/>
        </p:nvSpPr>
        <p:spPr>
          <a:xfrm>
            <a:off x="2042583" y="7273282"/>
            <a:ext cx="571501" cy="571501"/>
          </a:xfrm>
          <a:prstGeom prst="ellipse">
            <a:avLst/>
          </a:prstGeom>
          <a:solidFill>
            <a:srgbClr val="ED2525">
              <a:alpha val="731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583" name="Before"/>
          <p:cNvSpPr txBox="1"/>
          <p:nvPr/>
        </p:nvSpPr>
        <p:spPr>
          <a:xfrm>
            <a:off x="1848197" y="7941267"/>
            <a:ext cx="960273" cy="542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Before</a:t>
            </a:r>
          </a:p>
        </p:txBody>
      </p:sp>
      <p:sp>
        <p:nvSpPr>
          <p:cNvPr id="584" name="Circle"/>
          <p:cNvSpPr/>
          <p:nvPr/>
        </p:nvSpPr>
        <p:spPr>
          <a:xfrm>
            <a:off x="8887624" y="7273282"/>
            <a:ext cx="571501" cy="571501"/>
          </a:xfrm>
          <a:prstGeom prst="ellipse">
            <a:avLst/>
          </a:prstGeom>
          <a:solidFill>
            <a:srgbClr val="147351">
              <a:alpha val="7339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585" name="During"/>
          <p:cNvSpPr txBox="1"/>
          <p:nvPr/>
        </p:nvSpPr>
        <p:spPr>
          <a:xfrm>
            <a:off x="8682671" y="6633998"/>
            <a:ext cx="981406" cy="542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During</a:t>
            </a:r>
          </a:p>
        </p:txBody>
      </p:sp>
      <p:sp>
        <p:nvSpPr>
          <p:cNvPr id="586" name="Quick Diagnosis Weekly…"/>
          <p:cNvSpPr txBox="1"/>
          <p:nvPr/>
        </p:nvSpPr>
        <p:spPr>
          <a:xfrm>
            <a:off x="8846802" y="4896708"/>
            <a:ext cx="7159245" cy="1569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889000" indent="-889000" algn="l" defTabSz="584200">
              <a:lnSpc>
                <a:spcPct val="100000"/>
              </a:lnSpc>
              <a:spcBef>
                <a:spcPts val="10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Quick Diagnosis Weekly</a:t>
            </a:r>
          </a:p>
          <a:p>
            <a:pPr marL="889000" indent="-889000" algn="l" defTabSz="584200">
              <a:lnSpc>
                <a:spcPct val="100000"/>
              </a:lnSpc>
              <a:spcBef>
                <a:spcPts val="10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Monitoring &amp; Debugging </a:t>
            </a:r>
          </a:p>
        </p:txBody>
      </p:sp>
      <p:sp>
        <p:nvSpPr>
          <p:cNvPr id="587" name="Circle"/>
          <p:cNvSpPr/>
          <p:nvPr/>
        </p:nvSpPr>
        <p:spPr>
          <a:xfrm>
            <a:off x="15732665" y="7273282"/>
            <a:ext cx="571501" cy="571501"/>
          </a:xfrm>
          <a:prstGeom prst="ellipse">
            <a:avLst/>
          </a:pr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588" name="After"/>
          <p:cNvSpPr txBox="1"/>
          <p:nvPr/>
        </p:nvSpPr>
        <p:spPr>
          <a:xfrm>
            <a:off x="15666040" y="7941267"/>
            <a:ext cx="755550" cy="542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After</a:t>
            </a:r>
          </a:p>
        </p:txBody>
      </p:sp>
      <p:sp>
        <p:nvSpPr>
          <p:cNvPr id="589" name="Statistical Analysis…"/>
          <p:cNvSpPr txBox="1"/>
          <p:nvPr/>
        </p:nvSpPr>
        <p:spPr>
          <a:xfrm>
            <a:off x="14864997" y="8580551"/>
            <a:ext cx="9232901" cy="304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89000" indent="-889000" algn="l" defTabSz="584200">
              <a:lnSpc>
                <a:spcPct val="100000"/>
              </a:lnSpc>
              <a:spcBef>
                <a:spcPts val="10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Statistical Analysis</a:t>
            </a:r>
          </a:p>
          <a:p>
            <a:pPr marL="889000" indent="-889000" algn="l" defTabSz="584200">
              <a:lnSpc>
                <a:spcPct val="100000"/>
              </a:lnSpc>
              <a:spcBef>
                <a:spcPts val="10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Collect Useful Information from the Experiment</a:t>
            </a:r>
          </a:p>
          <a:p>
            <a:pPr marL="889000" indent="-889000" algn="l" defTabSz="584200">
              <a:lnSpc>
                <a:spcPct val="100000"/>
              </a:lnSpc>
              <a:spcBef>
                <a:spcPts val="10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Draw a Conclusion</a:t>
            </a:r>
          </a:p>
        </p:txBody>
      </p:sp>
      <p:sp>
        <p:nvSpPr>
          <p:cNvPr id="590" name="What we can do as an end users?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What we can do as an end users?</a:t>
            </a:r>
          </a:p>
        </p:txBody>
      </p:sp>
      <p:sp>
        <p:nvSpPr>
          <p:cNvPr id="591" name="Set Hypothesis…"/>
          <p:cNvSpPr txBox="1"/>
          <p:nvPr/>
        </p:nvSpPr>
        <p:spPr>
          <a:xfrm>
            <a:off x="620917" y="8492523"/>
            <a:ext cx="9232901" cy="3970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889000" indent="-889000" algn="l" defTabSz="584200">
              <a:lnSpc>
                <a:spcPct val="100000"/>
              </a:lnSpc>
              <a:spcBef>
                <a:spcPts val="10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Set Hypothesis</a:t>
            </a:r>
          </a:p>
          <a:p>
            <a:pPr marL="889000" indent="-889000" algn="l" defTabSz="584200">
              <a:lnSpc>
                <a:spcPct val="100000"/>
              </a:lnSpc>
              <a:spcBef>
                <a:spcPts val="10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Proper Design the Experiment</a:t>
            </a:r>
          </a:p>
          <a:p>
            <a:pPr marL="889000" indent="-889000" algn="l" defTabSz="584200">
              <a:lnSpc>
                <a:spcPct val="100000"/>
              </a:lnSpc>
              <a:spcBef>
                <a:spcPts val="10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Data Quality</a:t>
            </a:r>
          </a:p>
          <a:p>
            <a:pPr marL="889000" indent="-889000" algn="l" defTabSz="584200">
              <a:lnSpc>
                <a:spcPct val="100000"/>
              </a:lnSpc>
              <a:spcBef>
                <a:spcPts val="10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Set Primary KPI and other Metrics</a:t>
            </a:r>
          </a:p>
          <a:p>
            <a:pPr marL="889000" indent="-889000" algn="l" defTabSz="584200">
              <a:lnSpc>
                <a:spcPct val="100000"/>
              </a:lnSpc>
              <a:spcBef>
                <a:spcPts val="10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Create Treatment and Control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home_intro_img_min.png" descr="home_intro_img_m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0347" y="3007211"/>
            <a:ext cx="19180451" cy="1192970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1" name="Group"/>
          <p:cNvGrpSpPr/>
          <p:nvPr/>
        </p:nvGrpSpPr>
        <p:grpSpPr>
          <a:xfrm>
            <a:off x="-52984" y="-33867"/>
            <a:ext cx="24553468" cy="2046893"/>
            <a:chOff x="0" y="0"/>
            <a:chExt cx="24553467" cy="2046892"/>
          </a:xfrm>
        </p:grpSpPr>
        <p:grpSp>
          <p:nvGrpSpPr>
            <p:cNvPr id="599" name="Group"/>
            <p:cNvGrpSpPr/>
            <p:nvPr/>
          </p:nvGrpSpPr>
          <p:grpSpPr>
            <a:xfrm>
              <a:off x="-1" y="0"/>
              <a:ext cx="24553469" cy="2046893"/>
              <a:chOff x="0" y="0"/>
              <a:chExt cx="24553467" cy="2046892"/>
            </a:xfrm>
          </p:grpSpPr>
          <p:sp>
            <p:nvSpPr>
              <p:cNvPr id="594" name="Rectangle"/>
              <p:cNvSpPr/>
              <p:nvPr/>
            </p:nvSpPr>
            <p:spPr>
              <a:xfrm>
                <a:off x="12699" y="1263866"/>
                <a:ext cx="24540769" cy="282343"/>
              </a:xfrm>
              <a:prstGeom prst="rect">
                <a:avLst/>
              </a:prstGeom>
              <a:solidFill>
                <a:srgbClr val="F4811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tabLst/>
                  <a:defRPr spc="-44" sz="2200">
                    <a:solidFill>
                      <a:srgbClr val="FFFFFF"/>
                    </a:solidFill>
                    <a:latin typeface="Graphik Semibold"/>
                    <a:ea typeface="Graphik Semibold"/>
                    <a:cs typeface="Graphik Semibold"/>
                    <a:sym typeface="Graphik Semibold"/>
                  </a:defRPr>
                </a:pPr>
              </a:p>
            </p:txBody>
          </p:sp>
          <p:grpSp>
            <p:nvGrpSpPr>
              <p:cNvPr id="598" name="Group"/>
              <p:cNvGrpSpPr/>
              <p:nvPr/>
            </p:nvGrpSpPr>
            <p:grpSpPr>
              <a:xfrm>
                <a:off x="-1" y="0"/>
                <a:ext cx="24553468" cy="2046893"/>
                <a:chOff x="0" y="0"/>
                <a:chExt cx="24553466" cy="2046892"/>
              </a:xfrm>
            </p:grpSpPr>
            <p:sp>
              <p:nvSpPr>
                <p:cNvPr id="595" name="Rectangle"/>
                <p:cNvSpPr/>
                <p:nvPr/>
              </p:nvSpPr>
              <p:spPr>
                <a:xfrm>
                  <a:off x="0" y="1657566"/>
                  <a:ext cx="24540768" cy="282343"/>
                </a:xfrm>
                <a:prstGeom prst="rect">
                  <a:avLst/>
                </a:prstGeom>
                <a:solidFill>
                  <a:srgbClr val="ED252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tabLst/>
                    <a:defRPr spc="-44" sz="2200">
                      <a:solidFill>
                        <a:srgbClr val="FFFFFF"/>
                      </a:solidFill>
                      <a:latin typeface="Graphik Semibold"/>
                      <a:ea typeface="Graphik Semibold"/>
                      <a:cs typeface="Graphik Semibold"/>
                      <a:sym typeface="Graphik Semibold"/>
                    </a:defRPr>
                  </a:pPr>
                </a:p>
              </p:txBody>
            </p:sp>
            <p:sp>
              <p:nvSpPr>
                <p:cNvPr id="596" name="Rectangle"/>
                <p:cNvSpPr/>
                <p:nvPr/>
              </p:nvSpPr>
              <p:spPr>
                <a:xfrm>
                  <a:off x="12699" y="28770"/>
                  <a:ext cx="24540768" cy="1098663"/>
                </a:xfrm>
                <a:prstGeom prst="rect">
                  <a:avLst/>
                </a:prstGeom>
                <a:solidFill>
                  <a:srgbClr val="14735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tabLst/>
                    <a:defRPr spc="-44" sz="2200">
                      <a:solidFill>
                        <a:srgbClr val="FFFFFF"/>
                      </a:solidFill>
                      <a:latin typeface="Graphik Semibold"/>
                      <a:ea typeface="Graphik Semibold"/>
                      <a:cs typeface="Graphik Semibold"/>
                      <a:sym typeface="Graphik Semibold"/>
                    </a:defRPr>
                  </a:pPr>
                </a:p>
              </p:txBody>
            </p:sp>
            <p:pic>
              <p:nvPicPr>
                <p:cNvPr id="597" name="7-Eleven.png" descr="7-Eleven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2006364" y="0"/>
                  <a:ext cx="1624519" cy="204689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sp>
          <p:nvSpPr>
            <p:cNvPr id="600" name="7Eleven - Enterprise Data"/>
            <p:cNvSpPr txBox="1"/>
            <p:nvPr/>
          </p:nvSpPr>
          <p:spPr>
            <a:xfrm>
              <a:off x="20078708" y="538290"/>
              <a:ext cx="4070427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602" name="Correlation"/>
          <p:cNvSpPr txBox="1"/>
          <p:nvPr>
            <p:ph type="title"/>
          </p:nvPr>
        </p:nvSpPr>
        <p:spPr>
          <a:xfrm>
            <a:off x="1257300" y="3017242"/>
            <a:ext cx="21869401" cy="4699001"/>
          </a:xfrm>
          <a:prstGeom prst="rect">
            <a:avLst/>
          </a:prstGeom>
        </p:spPr>
        <p:txBody>
          <a:bodyPr/>
          <a:lstStyle>
            <a:lvl1pPr defTabSz="584200">
              <a:defRPr cap="small" spc="-400" sz="10000"/>
            </a:lvl1pPr>
          </a:lstStyle>
          <a:p>
            <a:pPr/>
            <a:r>
              <a:t>Correlation</a:t>
            </a:r>
          </a:p>
        </p:txBody>
      </p:sp>
      <p:sp>
        <p:nvSpPr>
          <p:cNvPr id="603" name="Are there correlation between…"/>
          <p:cNvSpPr txBox="1"/>
          <p:nvPr>
            <p:ph type="body" sz="quarter" idx="1"/>
          </p:nvPr>
        </p:nvSpPr>
        <p:spPr>
          <a:xfrm>
            <a:off x="1289049" y="8260708"/>
            <a:ext cx="21869401" cy="1422714"/>
          </a:xfrm>
          <a:prstGeom prst="rect">
            <a:avLst/>
          </a:prstGeom>
        </p:spPr>
        <p:txBody>
          <a:bodyPr/>
          <a:lstStyle/>
          <a:p>
            <a:pPr/>
            <a:r>
              <a:t>Are there correlation between</a:t>
            </a:r>
          </a:p>
          <a:p>
            <a:pPr/>
            <a:r>
              <a:t>2 products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Rfm Coffee Journey offer 1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Rfm Coffee Journey offer 1</a:t>
            </a:r>
          </a:p>
        </p:txBody>
      </p:sp>
      <p:grpSp>
        <p:nvGrpSpPr>
          <p:cNvPr id="612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606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607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608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609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0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1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613" name="When do the redeemers redeem the offer?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When do the redeemers redeem the offer?</a:t>
            </a:r>
          </a:p>
        </p:txBody>
      </p:sp>
      <p:sp>
        <p:nvSpPr>
          <p:cNvPr id="614" name="Treatment Group: 188,872 Loyalty Members…"/>
          <p:cNvSpPr txBox="1"/>
          <p:nvPr/>
        </p:nvSpPr>
        <p:spPr>
          <a:xfrm>
            <a:off x="1327020" y="6072146"/>
            <a:ext cx="10770617" cy="295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Treatment Group: 188,872 Loyalty Members</a:t>
            </a:r>
          </a:p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Control Group: 69,774 Loyalty Members</a:t>
            </a:r>
          </a:p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Duration: May 06th - May 15th,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andwiches and Coffee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Sandwiches and Coffee</a:t>
            </a:r>
          </a:p>
        </p:txBody>
      </p:sp>
      <p:grpSp>
        <p:nvGrpSpPr>
          <p:cNvPr id="623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617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618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619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620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1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2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624" name="Will this bundle sales work in US?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Will this bundle sales work in US?</a:t>
            </a:r>
          </a:p>
        </p:txBody>
      </p:sp>
      <p:pic>
        <p:nvPicPr>
          <p:cNvPr id="625" name="7-11TaiwanBreakfast.jpeg" descr="7-11TaiwanBreakfast.jpeg"/>
          <p:cNvPicPr>
            <a:picLocks noChangeAspect="1"/>
          </p:cNvPicPr>
          <p:nvPr/>
        </p:nvPicPr>
        <p:blipFill>
          <a:blip r:embed="rId3">
            <a:extLst/>
          </a:blip>
          <a:srcRect l="33232" t="28965" r="33684" b="1632"/>
          <a:stretch>
            <a:fillRect/>
          </a:stretch>
        </p:blipFill>
        <p:spPr>
          <a:xfrm>
            <a:off x="9923633" y="5216105"/>
            <a:ext cx="5721828" cy="8219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orrelation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Correlation</a:t>
            </a:r>
          </a:p>
        </p:txBody>
      </p:sp>
      <p:grpSp>
        <p:nvGrpSpPr>
          <p:cNvPr id="634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628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629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630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631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2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3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635" name="Spearman’s    test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Spearman’s  </a:t>
            </a:r>
            <a14:m>
              <m:oMath>
                <m:r>
                  <a:rPr xmlns:a="http://schemas.openxmlformats.org/drawingml/2006/main" sz="3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ρ</m:t>
                </m:r>
              </m:oMath>
            </a14:m>
            <a:r>
              <a:t> test</a:t>
            </a:r>
          </a:p>
        </p:txBody>
      </p:sp>
      <p:sp>
        <p:nvSpPr>
          <p:cNvPr id="636" name="Line"/>
          <p:cNvSpPr/>
          <p:nvPr/>
        </p:nvSpPr>
        <p:spPr>
          <a:xfrm>
            <a:off x="2004403" y="7875423"/>
            <a:ext cx="20375194" cy="1"/>
          </a:xfrm>
          <a:prstGeom prst="line">
            <a:avLst/>
          </a:prstGeom>
          <a:ln w="1270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37" name="=-1"/>
          <p:cNvSpPr txBox="1"/>
          <p:nvPr/>
        </p:nvSpPr>
        <p:spPr>
          <a:xfrm>
            <a:off x="1461536" y="6638579"/>
            <a:ext cx="1202879" cy="92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14:m>
              <m:oMath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ρ</m:t>
                </m:r>
              </m:oMath>
            </a14:m>
            <a:r>
              <a:t> =-1</a:t>
            </a:r>
          </a:p>
        </p:txBody>
      </p:sp>
      <p:sp>
        <p:nvSpPr>
          <p:cNvPr id="638" name="= 1"/>
          <p:cNvSpPr txBox="1"/>
          <p:nvPr/>
        </p:nvSpPr>
        <p:spPr>
          <a:xfrm>
            <a:off x="21663435" y="6638579"/>
            <a:ext cx="1140902" cy="92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14:m>
              <m:oMath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ρ</m:t>
                </m:r>
              </m:oMath>
            </a14:m>
            <a:r>
              <a:t> = 1</a:t>
            </a:r>
          </a:p>
        </p:txBody>
      </p:sp>
      <p:sp>
        <p:nvSpPr>
          <p:cNvPr id="639" name="Perfect Negative…"/>
          <p:cNvSpPr txBox="1"/>
          <p:nvPr/>
        </p:nvSpPr>
        <p:spPr>
          <a:xfrm>
            <a:off x="1211068" y="8191266"/>
            <a:ext cx="1558926" cy="130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Perfect</a:t>
            </a:r>
            <a:br/>
            <a:r>
              <a:t>Negative</a:t>
            </a:r>
          </a:p>
          <a:p>
            <a:pPr/>
            <a:r>
              <a:t>Correlation</a:t>
            </a:r>
          </a:p>
        </p:txBody>
      </p:sp>
      <p:sp>
        <p:nvSpPr>
          <p:cNvPr id="640" name="Circle"/>
          <p:cNvSpPr/>
          <p:nvPr/>
        </p:nvSpPr>
        <p:spPr>
          <a:xfrm>
            <a:off x="1704780" y="7589673"/>
            <a:ext cx="571501" cy="571501"/>
          </a:xfrm>
          <a:prstGeom prst="ellipse">
            <a:avLst/>
          </a:pr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641" name="Circle"/>
          <p:cNvSpPr/>
          <p:nvPr/>
        </p:nvSpPr>
        <p:spPr>
          <a:xfrm>
            <a:off x="21891748" y="7589673"/>
            <a:ext cx="571501" cy="571501"/>
          </a:xfrm>
          <a:prstGeom prst="ellipse">
            <a:avLst/>
          </a:pr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642" name="Circle"/>
          <p:cNvSpPr/>
          <p:nvPr/>
        </p:nvSpPr>
        <p:spPr>
          <a:xfrm>
            <a:off x="11938000" y="7589673"/>
            <a:ext cx="571501" cy="571501"/>
          </a:xfrm>
          <a:prstGeom prst="ellipse">
            <a:avLst/>
          </a:prstGeom>
          <a:solidFill>
            <a:srgbClr val="ED252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643" name="No…"/>
          <p:cNvSpPr txBox="1"/>
          <p:nvPr/>
        </p:nvSpPr>
        <p:spPr>
          <a:xfrm>
            <a:off x="11444287" y="8369396"/>
            <a:ext cx="1558926" cy="94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</a:t>
            </a:r>
          </a:p>
          <a:p>
            <a:pPr/>
            <a:r>
              <a:t>Correlation</a:t>
            </a:r>
          </a:p>
        </p:txBody>
      </p:sp>
      <p:sp>
        <p:nvSpPr>
          <p:cNvPr id="644" name="Perfect Positive…"/>
          <p:cNvSpPr txBox="1"/>
          <p:nvPr/>
        </p:nvSpPr>
        <p:spPr>
          <a:xfrm>
            <a:off x="21398035" y="8191266"/>
            <a:ext cx="1558926" cy="130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Perfect</a:t>
            </a:r>
            <a:br/>
            <a:r>
              <a:t>Positive</a:t>
            </a:r>
          </a:p>
          <a:p>
            <a:pPr/>
            <a:r>
              <a:t>Correlation</a:t>
            </a:r>
          </a:p>
        </p:txBody>
      </p:sp>
      <p:sp>
        <p:nvSpPr>
          <p:cNvPr id="645" name="= 0"/>
          <p:cNvSpPr txBox="1"/>
          <p:nvPr/>
        </p:nvSpPr>
        <p:spPr>
          <a:xfrm>
            <a:off x="11622311" y="6638579"/>
            <a:ext cx="1284158" cy="92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14:m>
              <m:oMath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ρ</m:t>
                </m:r>
              </m:oMath>
            </a14:m>
            <a:r>
              <a:t> = 0</a:t>
            </a:r>
          </a:p>
        </p:txBody>
      </p:sp>
      <p:sp>
        <p:nvSpPr>
          <p:cNvPr id="646" name="Circle"/>
          <p:cNvSpPr/>
          <p:nvPr/>
        </p:nvSpPr>
        <p:spPr>
          <a:xfrm>
            <a:off x="6821390" y="7589673"/>
            <a:ext cx="571501" cy="571501"/>
          </a:xfrm>
          <a:prstGeom prst="ellipse">
            <a:avLst/>
          </a:pr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647" name="Circle"/>
          <p:cNvSpPr/>
          <p:nvPr/>
        </p:nvSpPr>
        <p:spPr>
          <a:xfrm>
            <a:off x="9379695" y="7589673"/>
            <a:ext cx="571501" cy="571501"/>
          </a:xfrm>
          <a:prstGeom prst="ellipse">
            <a:avLst/>
          </a:pr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648" name="Circle"/>
          <p:cNvSpPr/>
          <p:nvPr/>
        </p:nvSpPr>
        <p:spPr>
          <a:xfrm>
            <a:off x="14496304" y="7589673"/>
            <a:ext cx="571501" cy="571501"/>
          </a:xfrm>
          <a:prstGeom prst="ellipse">
            <a:avLst/>
          </a:pr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649" name="Circle"/>
          <p:cNvSpPr/>
          <p:nvPr/>
        </p:nvSpPr>
        <p:spPr>
          <a:xfrm>
            <a:off x="17054609" y="7589673"/>
            <a:ext cx="571501" cy="571501"/>
          </a:xfrm>
          <a:prstGeom prst="ellipse">
            <a:avLst/>
          </a:pr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650" name="= -0.3"/>
          <p:cNvSpPr txBox="1"/>
          <p:nvPr/>
        </p:nvSpPr>
        <p:spPr>
          <a:xfrm>
            <a:off x="8937760" y="6843429"/>
            <a:ext cx="1455371" cy="716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3000">
                <a:latin typeface="Graphik Semibold"/>
                <a:ea typeface="Graphik Semibold"/>
                <a:cs typeface="Graphik Semibold"/>
                <a:sym typeface="Graphik Semibold"/>
              </a:defRPr>
            </a:pPr>
            <a14:m>
              <m:oMath>
                <m:r>
                  <a:rPr xmlns:a="http://schemas.openxmlformats.org/drawingml/2006/main" sz="3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ρ</m:t>
                </m:r>
              </m:oMath>
            </a14:m>
            <a:r>
              <a:t> = -0.3</a:t>
            </a:r>
          </a:p>
        </p:txBody>
      </p:sp>
      <p:sp>
        <p:nvSpPr>
          <p:cNvPr id="651" name="= 0.3"/>
          <p:cNvSpPr txBox="1"/>
          <p:nvPr/>
        </p:nvSpPr>
        <p:spPr>
          <a:xfrm>
            <a:off x="14092469" y="6843429"/>
            <a:ext cx="1316687" cy="716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3000">
                <a:latin typeface="Graphik Semibold"/>
                <a:ea typeface="Graphik Semibold"/>
                <a:cs typeface="Graphik Semibold"/>
                <a:sym typeface="Graphik Semibold"/>
              </a:defRPr>
            </a:pPr>
            <a14:m>
              <m:oMath>
                <m:r>
                  <a:rPr xmlns:a="http://schemas.openxmlformats.org/drawingml/2006/main" sz="3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ρ</m:t>
                </m:r>
              </m:oMath>
            </a14:m>
            <a:r>
              <a:t> = 0.3</a:t>
            </a:r>
          </a:p>
        </p:txBody>
      </p:sp>
      <p:sp>
        <p:nvSpPr>
          <p:cNvPr id="652" name="= -0.5"/>
          <p:cNvSpPr txBox="1"/>
          <p:nvPr/>
        </p:nvSpPr>
        <p:spPr>
          <a:xfrm>
            <a:off x="6417582" y="6843429"/>
            <a:ext cx="1451561" cy="716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3000">
                <a:latin typeface="Graphik Semibold"/>
                <a:ea typeface="Graphik Semibold"/>
                <a:cs typeface="Graphik Semibold"/>
                <a:sym typeface="Graphik Semibold"/>
              </a:defRPr>
            </a:pPr>
            <a14:m>
              <m:oMath>
                <m:r>
                  <a:rPr xmlns:a="http://schemas.openxmlformats.org/drawingml/2006/main" sz="3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ρ</m:t>
                </m:r>
              </m:oMath>
            </a14:m>
            <a:r>
              <a:t> = -0.5</a:t>
            </a:r>
          </a:p>
        </p:txBody>
      </p:sp>
      <p:sp>
        <p:nvSpPr>
          <p:cNvPr id="653" name="= 0.5"/>
          <p:cNvSpPr txBox="1"/>
          <p:nvPr/>
        </p:nvSpPr>
        <p:spPr>
          <a:xfrm>
            <a:off x="16620557" y="6781974"/>
            <a:ext cx="1312877" cy="716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3000">
                <a:latin typeface="Graphik Semibold"/>
                <a:ea typeface="Graphik Semibold"/>
                <a:cs typeface="Graphik Semibold"/>
                <a:sym typeface="Graphik Semibold"/>
              </a:defRPr>
            </a:pPr>
            <a14:m>
              <m:oMath>
                <m:r>
                  <a:rPr xmlns:a="http://schemas.openxmlformats.org/drawingml/2006/main" sz="3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ρ</m:t>
                </m:r>
              </m:oMath>
            </a14:m>
            <a:r>
              <a:t> = 0.5</a:t>
            </a:r>
          </a:p>
        </p:txBody>
      </p:sp>
      <p:sp>
        <p:nvSpPr>
          <p:cNvPr id="654" name="Weak…"/>
          <p:cNvSpPr txBox="1"/>
          <p:nvPr/>
        </p:nvSpPr>
        <p:spPr>
          <a:xfrm>
            <a:off x="10113163" y="5211921"/>
            <a:ext cx="1558926" cy="13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Weak</a:t>
            </a:r>
          </a:p>
          <a:p>
            <a:pPr/>
            <a:r>
              <a:t>Negative</a:t>
            </a:r>
          </a:p>
          <a:p>
            <a:pPr/>
            <a:r>
              <a:t>Correlation</a:t>
            </a:r>
          </a:p>
        </p:txBody>
      </p:sp>
      <p:sp>
        <p:nvSpPr>
          <p:cNvPr id="655" name="Weak…"/>
          <p:cNvSpPr txBox="1"/>
          <p:nvPr/>
        </p:nvSpPr>
        <p:spPr>
          <a:xfrm>
            <a:off x="12783619" y="5234167"/>
            <a:ext cx="1558926" cy="13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Weak</a:t>
            </a:r>
          </a:p>
          <a:p>
            <a:pPr/>
            <a:r>
              <a:t>Positive</a:t>
            </a:r>
          </a:p>
          <a:p>
            <a:pPr/>
            <a:r>
              <a:t>Correlation</a:t>
            </a:r>
          </a:p>
        </p:txBody>
      </p:sp>
      <p:sp>
        <p:nvSpPr>
          <p:cNvPr id="656" name="Line"/>
          <p:cNvSpPr/>
          <p:nvPr/>
        </p:nvSpPr>
        <p:spPr>
          <a:xfrm>
            <a:off x="9958441" y="7872269"/>
            <a:ext cx="1985013" cy="1"/>
          </a:xfrm>
          <a:prstGeom prst="line">
            <a:avLst/>
          </a:prstGeom>
          <a:ln w="127000">
            <a:solidFill>
              <a:srgbClr val="FF2F92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7" name="Line"/>
          <p:cNvSpPr/>
          <p:nvPr/>
        </p:nvSpPr>
        <p:spPr>
          <a:xfrm>
            <a:off x="12529446" y="7875423"/>
            <a:ext cx="1972313" cy="1"/>
          </a:xfrm>
          <a:prstGeom prst="line">
            <a:avLst/>
          </a:prstGeom>
          <a:ln w="127000">
            <a:solidFill>
              <a:srgbClr val="FF2F92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8" name="Line"/>
          <p:cNvSpPr/>
          <p:nvPr/>
        </p:nvSpPr>
        <p:spPr>
          <a:xfrm>
            <a:off x="10931589" y="6538037"/>
            <a:ext cx="1" cy="1306120"/>
          </a:xfrm>
          <a:prstGeom prst="line">
            <a:avLst/>
          </a:prstGeom>
          <a:ln w="127000">
            <a:solidFill>
              <a:srgbClr val="00905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9" name="Line"/>
          <p:cNvSpPr/>
          <p:nvPr/>
        </p:nvSpPr>
        <p:spPr>
          <a:xfrm>
            <a:off x="13563081" y="6496820"/>
            <a:ext cx="1" cy="1306120"/>
          </a:xfrm>
          <a:prstGeom prst="line">
            <a:avLst/>
          </a:prstGeom>
          <a:ln w="127000">
            <a:solidFill>
              <a:srgbClr val="00905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Correlation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Correlation</a:t>
            </a:r>
          </a:p>
        </p:txBody>
      </p:sp>
      <p:grpSp>
        <p:nvGrpSpPr>
          <p:cNvPr id="668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662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663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664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665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6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67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669" name="Line"/>
          <p:cNvSpPr/>
          <p:nvPr/>
        </p:nvSpPr>
        <p:spPr>
          <a:xfrm>
            <a:off x="2004403" y="7875423"/>
            <a:ext cx="20375194" cy="1"/>
          </a:xfrm>
          <a:prstGeom prst="line">
            <a:avLst/>
          </a:prstGeom>
          <a:ln w="1270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0" name="=-1"/>
          <p:cNvSpPr txBox="1"/>
          <p:nvPr/>
        </p:nvSpPr>
        <p:spPr>
          <a:xfrm>
            <a:off x="1461536" y="6638579"/>
            <a:ext cx="1202879" cy="92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14:m>
              <m:oMath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ρ</m:t>
                </m:r>
              </m:oMath>
            </a14:m>
            <a:r>
              <a:t> =-1</a:t>
            </a:r>
          </a:p>
        </p:txBody>
      </p:sp>
      <p:sp>
        <p:nvSpPr>
          <p:cNvPr id="671" name="= 1"/>
          <p:cNvSpPr txBox="1"/>
          <p:nvPr/>
        </p:nvSpPr>
        <p:spPr>
          <a:xfrm>
            <a:off x="21663435" y="6638579"/>
            <a:ext cx="1140903" cy="92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14:m>
              <m:oMath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ρ</m:t>
                </m:r>
              </m:oMath>
            </a14:m>
            <a:r>
              <a:t> = 1</a:t>
            </a:r>
          </a:p>
        </p:txBody>
      </p:sp>
      <p:sp>
        <p:nvSpPr>
          <p:cNvPr id="672" name="Perfect Negative…"/>
          <p:cNvSpPr txBox="1"/>
          <p:nvPr/>
        </p:nvSpPr>
        <p:spPr>
          <a:xfrm>
            <a:off x="1211068" y="8191266"/>
            <a:ext cx="1558926" cy="130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Perfect</a:t>
            </a:r>
            <a:br/>
            <a:r>
              <a:t>Negative</a:t>
            </a:r>
          </a:p>
          <a:p>
            <a:pPr/>
            <a:r>
              <a:t>Correlation</a:t>
            </a:r>
          </a:p>
        </p:txBody>
      </p:sp>
      <p:sp>
        <p:nvSpPr>
          <p:cNvPr id="673" name="Circle"/>
          <p:cNvSpPr/>
          <p:nvPr/>
        </p:nvSpPr>
        <p:spPr>
          <a:xfrm>
            <a:off x="1704780" y="7589673"/>
            <a:ext cx="571501" cy="571501"/>
          </a:xfrm>
          <a:prstGeom prst="ellipse">
            <a:avLst/>
          </a:pr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674" name="Circle"/>
          <p:cNvSpPr/>
          <p:nvPr/>
        </p:nvSpPr>
        <p:spPr>
          <a:xfrm>
            <a:off x="21891747" y="7589673"/>
            <a:ext cx="571501" cy="571501"/>
          </a:xfrm>
          <a:prstGeom prst="ellipse">
            <a:avLst/>
          </a:pr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675" name="Circle"/>
          <p:cNvSpPr/>
          <p:nvPr/>
        </p:nvSpPr>
        <p:spPr>
          <a:xfrm>
            <a:off x="11938000" y="7589673"/>
            <a:ext cx="571500" cy="571501"/>
          </a:xfrm>
          <a:prstGeom prst="ellipse">
            <a:avLst/>
          </a:prstGeom>
          <a:solidFill>
            <a:srgbClr val="ED252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676" name="No…"/>
          <p:cNvSpPr txBox="1"/>
          <p:nvPr/>
        </p:nvSpPr>
        <p:spPr>
          <a:xfrm>
            <a:off x="11444287" y="8369396"/>
            <a:ext cx="1558926" cy="949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</a:t>
            </a:r>
          </a:p>
          <a:p>
            <a:pPr/>
            <a:r>
              <a:t>Correlation</a:t>
            </a:r>
          </a:p>
        </p:txBody>
      </p:sp>
      <p:sp>
        <p:nvSpPr>
          <p:cNvPr id="677" name="Perfect Positive…"/>
          <p:cNvSpPr txBox="1"/>
          <p:nvPr/>
        </p:nvSpPr>
        <p:spPr>
          <a:xfrm>
            <a:off x="21398034" y="8191266"/>
            <a:ext cx="1558926" cy="130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Perfect</a:t>
            </a:r>
            <a:br/>
            <a:r>
              <a:t>Positive</a:t>
            </a:r>
          </a:p>
          <a:p>
            <a:pPr/>
            <a:r>
              <a:t>Correlation</a:t>
            </a:r>
          </a:p>
        </p:txBody>
      </p:sp>
      <p:sp>
        <p:nvSpPr>
          <p:cNvPr id="678" name="= 0"/>
          <p:cNvSpPr txBox="1"/>
          <p:nvPr/>
        </p:nvSpPr>
        <p:spPr>
          <a:xfrm>
            <a:off x="11622311" y="6638579"/>
            <a:ext cx="1284159" cy="92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14:m>
              <m:oMath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ρ</m:t>
                </m:r>
              </m:oMath>
            </a14:m>
            <a:r>
              <a:t> = 0</a:t>
            </a:r>
          </a:p>
        </p:txBody>
      </p:sp>
      <p:sp>
        <p:nvSpPr>
          <p:cNvPr id="679" name="Circle"/>
          <p:cNvSpPr/>
          <p:nvPr/>
        </p:nvSpPr>
        <p:spPr>
          <a:xfrm>
            <a:off x="6821390" y="7589673"/>
            <a:ext cx="571501" cy="571501"/>
          </a:xfrm>
          <a:prstGeom prst="ellipse">
            <a:avLst/>
          </a:pr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680" name="Circle"/>
          <p:cNvSpPr/>
          <p:nvPr/>
        </p:nvSpPr>
        <p:spPr>
          <a:xfrm>
            <a:off x="9379694" y="7589673"/>
            <a:ext cx="571501" cy="571501"/>
          </a:xfrm>
          <a:prstGeom prst="ellipse">
            <a:avLst/>
          </a:pr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681" name="Circle"/>
          <p:cNvSpPr/>
          <p:nvPr/>
        </p:nvSpPr>
        <p:spPr>
          <a:xfrm>
            <a:off x="14496304" y="7589673"/>
            <a:ext cx="571501" cy="571501"/>
          </a:xfrm>
          <a:prstGeom prst="ellipse">
            <a:avLst/>
          </a:pr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682" name="Circle"/>
          <p:cNvSpPr/>
          <p:nvPr/>
        </p:nvSpPr>
        <p:spPr>
          <a:xfrm>
            <a:off x="17054610" y="7589673"/>
            <a:ext cx="571501" cy="571501"/>
          </a:xfrm>
          <a:prstGeom prst="ellipse">
            <a:avLst/>
          </a:pr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683" name="= -0.3"/>
          <p:cNvSpPr txBox="1"/>
          <p:nvPr/>
        </p:nvSpPr>
        <p:spPr>
          <a:xfrm>
            <a:off x="8937759" y="6843429"/>
            <a:ext cx="1455372" cy="716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3000">
                <a:latin typeface="Graphik Semibold"/>
                <a:ea typeface="Graphik Semibold"/>
                <a:cs typeface="Graphik Semibold"/>
                <a:sym typeface="Graphik Semibold"/>
              </a:defRPr>
            </a:pPr>
            <a14:m>
              <m:oMath>
                <m:r>
                  <a:rPr xmlns:a="http://schemas.openxmlformats.org/drawingml/2006/main" sz="3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ρ</m:t>
                </m:r>
              </m:oMath>
            </a14:m>
            <a:r>
              <a:t> = -0.3</a:t>
            </a:r>
          </a:p>
        </p:txBody>
      </p:sp>
      <p:sp>
        <p:nvSpPr>
          <p:cNvPr id="684" name="= 0.3"/>
          <p:cNvSpPr txBox="1"/>
          <p:nvPr/>
        </p:nvSpPr>
        <p:spPr>
          <a:xfrm>
            <a:off x="14092470" y="6843429"/>
            <a:ext cx="1316687" cy="716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3000">
                <a:latin typeface="Graphik Semibold"/>
                <a:ea typeface="Graphik Semibold"/>
                <a:cs typeface="Graphik Semibold"/>
                <a:sym typeface="Graphik Semibold"/>
              </a:defRPr>
            </a:pPr>
            <a14:m>
              <m:oMath>
                <m:r>
                  <a:rPr xmlns:a="http://schemas.openxmlformats.org/drawingml/2006/main" sz="3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ρ</m:t>
                </m:r>
              </m:oMath>
            </a14:m>
            <a:r>
              <a:t> = 0.3</a:t>
            </a:r>
          </a:p>
        </p:txBody>
      </p:sp>
      <p:sp>
        <p:nvSpPr>
          <p:cNvPr id="685" name="= -0.5"/>
          <p:cNvSpPr txBox="1"/>
          <p:nvPr/>
        </p:nvSpPr>
        <p:spPr>
          <a:xfrm>
            <a:off x="6417582" y="6843429"/>
            <a:ext cx="1451561" cy="716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3000">
                <a:latin typeface="Graphik Semibold"/>
                <a:ea typeface="Graphik Semibold"/>
                <a:cs typeface="Graphik Semibold"/>
                <a:sym typeface="Graphik Semibold"/>
              </a:defRPr>
            </a:pPr>
            <a14:m>
              <m:oMath>
                <m:r>
                  <a:rPr xmlns:a="http://schemas.openxmlformats.org/drawingml/2006/main" sz="3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ρ</m:t>
                </m:r>
              </m:oMath>
            </a14:m>
            <a:r>
              <a:t> = -0.5</a:t>
            </a:r>
          </a:p>
        </p:txBody>
      </p:sp>
      <p:sp>
        <p:nvSpPr>
          <p:cNvPr id="686" name="= 0.5"/>
          <p:cNvSpPr txBox="1"/>
          <p:nvPr/>
        </p:nvSpPr>
        <p:spPr>
          <a:xfrm>
            <a:off x="16620557" y="6781974"/>
            <a:ext cx="1312877" cy="716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3000">
                <a:latin typeface="Graphik Semibold"/>
                <a:ea typeface="Graphik Semibold"/>
                <a:cs typeface="Graphik Semibold"/>
                <a:sym typeface="Graphik Semibold"/>
              </a:defRPr>
            </a:pPr>
            <a14:m>
              <m:oMath>
                <m:r>
                  <a:rPr xmlns:a="http://schemas.openxmlformats.org/drawingml/2006/main" sz="3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ρ</m:t>
                </m:r>
              </m:oMath>
            </a14:m>
            <a:r>
              <a:t> = 0.5</a:t>
            </a:r>
          </a:p>
        </p:txBody>
      </p:sp>
      <p:sp>
        <p:nvSpPr>
          <p:cNvPr id="687" name="Moderate…"/>
          <p:cNvSpPr txBox="1"/>
          <p:nvPr/>
        </p:nvSpPr>
        <p:spPr>
          <a:xfrm>
            <a:off x="7598979" y="5239567"/>
            <a:ext cx="1558926" cy="13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Moderate</a:t>
            </a:r>
          </a:p>
          <a:p>
            <a:pPr/>
            <a:r>
              <a:t>Negative</a:t>
            </a:r>
          </a:p>
          <a:p>
            <a:pPr/>
            <a:r>
              <a:t>Correlation</a:t>
            </a:r>
          </a:p>
        </p:txBody>
      </p:sp>
      <p:sp>
        <p:nvSpPr>
          <p:cNvPr id="688" name="Moderate…"/>
          <p:cNvSpPr txBox="1"/>
          <p:nvPr/>
        </p:nvSpPr>
        <p:spPr>
          <a:xfrm>
            <a:off x="15248820" y="5261813"/>
            <a:ext cx="1558926" cy="13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Moderate</a:t>
            </a:r>
          </a:p>
          <a:p>
            <a:pPr/>
            <a:r>
              <a:t>Positive</a:t>
            </a:r>
          </a:p>
          <a:p>
            <a:pPr/>
            <a:r>
              <a:t>Correlation</a:t>
            </a:r>
          </a:p>
        </p:txBody>
      </p:sp>
      <p:sp>
        <p:nvSpPr>
          <p:cNvPr id="689" name="Line"/>
          <p:cNvSpPr/>
          <p:nvPr/>
        </p:nvSpPr>
        <p:spPr>
          <a:xfrm>
            <a:off x="7385936" y="7875423"/>
            <a:ext cx="1985013" cy="1"/>
          </a:xfrm>
          <a:prstGeom prst="line">
            <a:avLst/>
          </a:prstGeom>
          <a:ln w="127000">
            <a:solidFill>
              <a:srgbClr val="FF2F92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0" name="Line"/>
          <p:cNvSpPr/>
          <p:nvPr/>
        </p:nvSpPr>
        <p:spPr>
          <a:xfrm>
            <a:off x="15076551" y="7875423"/>
            <a:ext cx="1972313" cy="1"/>
          </a:xfrm>
          <a:prstGeom prst="line">
            <a:avLst/>
          </a:prstGeom>
          <a:ln w="127000">
            <a:solidFill>
              <a:srgbClr val="FF2F92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1" name="Line"/>
          <p:cNvSpPr/>
          <p:nvPr/>
        </p:nvSpPr>
        <p:spPr>
          <a:xfrm>
            <a:off x="8417406" y="6565684"/>
            <a:ext cx="1" cy="1306120"/>
          </a:xfrm>
          <a:prstGeom prst="line">
            <a:avLst/>
          </a:prstGeom>
          <a:ln w="127000">
            <a:solidFill>
              <a:srgbClr val="00905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2" name="Line"/>
          <p:cNvSpPr/>
          <p:nvPr/>
        </p:nvSpPr>
        <p:spPr>
          <a:xfrm>
            <a:off x="16028282" y="6524466"/>
            <a:ext cx="1" cy="1306120"/>
          </a:xfrm>
          <a:prstGeom prst="line">
            <a:avLst/>
          </a:prstGeom>
          <a:ln w="127000">
            <a:solidFill>
              <a:srgbClr val="00905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3" name="Spearman’s    test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Spearman’s  </a:t>
            </a:r>
            <a14:m>
              <m:oMath>
                <m:r>
                  <a:rPr xmlns:a="http://schemas.openxmlformats.org/drawingml/2006/main" sz="3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ρ</m:t>
                </m:r>
              </m:oMath>
            </a14:m>
            <a:r>
              <a:t> test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Correlation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Correlation</a:t>
            </a:r>
          </a:p>
        </p:txBody>
      </p:sp>
      <p:grpSp>
        <p:nvGrpSpPr>
          <p:cNvPr id="702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696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697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698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699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0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01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703" name="Line"/>
          <p:cNvSpPr/>
          <p:nvPr/>
        </p:nvSpPr>
        <p:spPr>
          <a:xfrm>
            <a:off x="2004403" y="7875423"/>
            <a:ext cx="20375194" cy="1"/>
          </a:xfrm>
          <a:prstGeom prst="line">
            <a:avLst/>
          </a:prstGeom>
          <a:ln w="1270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4" name="=-1"/>
          <p:cNvSpPr txBox="1"/>
          <p:nvPr/>
        </p:nvSpPr>
        <p:spPr>
          <a:xfrm>
            <a:off x="1461536" y="6638579"/>
            <a:ext cx="1202879" cy="92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14:m>
              <m:oMath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ρ</m:t>
                </m:r>
              </m:oMath>
            </a14:m>
            <a:r>
              <a:t> =-1</a:t>
            </a:r>
          </a:p>
        </p:txBody>
      </p:sp>
      <p:sp>
        <p:nvSpPr>
          <p:cNvPr id="705" name="= 1"/>
          <p:cNvSpPr txBox="1"/>
          <p:nvPr/>
        </p:nvSpPr>
        <p:spPr>
          <a:xfrm>
            <a:off x="21663435" y="6638579"/>
            <a:ext cx="1140903" cy="92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14:m>
              <m:oMath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ρ</m:t>
                </m:r>
              </m:oMath>
            </a14:m>
            <a:r>
              <a:t> = 1</a:t>
            </a:r>
          </a:p>
        </p:txBody>
      </p:sp>
      <p:sp>
        <p:nvSpPr>
          <p:cNvPr id="706" name="Perfect Negative…"/>
          <p:cNvSpPr txBox="1"/>
          <p:nvPr/>
        </p:nvSpPr>
        <p:spPr>
          <a:xfrm>
            <a:off x="1211068" y="8191266"/>
            <a:ext cx="1558926" cy="130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Perfect</a:t>
            </a:r>
            <a:br/>
            <a:r>
              <a:t>Negative</a:t>
            </a:r>
          </a:p>
          <a:p>
            <a:pPr/>
            <a:r>
              <a:t>Correlation</a:t>
            </a:r>
          </a:p>
        </p:txBody>
      </p:sp>
      <p:sp>
        <p:nvSpPr>
          <p:cNvPr id="707" name="Circle"/>
          <p:cNvSpPr/>
          <p:nvPr/>
        </p:nvSpPr>
        <p:spPr>
          <a:xfrm>
            <a:off x="1704780" y="7589673"/>
            <a:ext cx="571501" cy="571501"/>
          </a:xfrm>
          <a:prstGeom prst="ellipse">
            <a:avLst/>
          </a:pr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708" name="Circle"/>
          <p:cNvSpPr/>
          <p:nvPr/>
        </p:nvSpPr>
        <p:spPr>
          <a:xfrm>
            <a:off x="21891747" y="7589673"/>
            <a:ext cx="571501" cy="571501"/>
          </a:xfrm>
          <a:prstGeom prst="ellipse">
            <a:avLst/>
          </a:pr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709" name="Circle"/>
          <p:cNvSpPr/>
          <p:nvPr/>
        </p:nvSpPr>
        <p:spPr>
          <a:xfrm>
            <a:off x="11938000" y="7589673"/>
            <a:ext cx="571500" cy="571501"/>
          </a:xfrm>
          <a:prstGeom prst="ellipse">
            <a:avLst/>
          </a:prstGeom>
          <a:solidFill>
            <a:srgbClr val="ED252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710" name="No…"/>
          <p:cNvSpPr txBox="1"/>
          <p:nvPr/>
        </p:nvSpPr>
        <p:spPr>
          <a:xfrm>
            <a:off x="11444287" y="8369396"/>
            <a:ext cx="1558926" cy="949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</a:t>
            </a:r>
          </a:p>
          <a:p>
            <a:pPr/>
            <a:r>
              <a:t>Correlation</a:t>
            </a:r>
          </a:p>
        </p:txBody>
      </p:sp>
      <p:sp>
        <p:nvSpPr>
          <p:cNvPr id="711" name="Perfect Positive…"/>
          <p:cNvSpPr txBox="1"/>
          <p:nvPr/>
        </p:nvSpPr>
        <p:spPr>
          <a:xfrm>
            <a:off x="21398034" y="8191266"/>
            <a:ext cx="1558926" cy="130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Perfect</a:t>
            </a:r>
            <a:br/>
            <a:r>
              <a:t>Positive</a:t>
            </a:r>
          </a:p>
          <a:p>
            <a:pPr/>
            <a:r>
              <a:t>Correlation</a:t>
            </a:r>
          </a:p>
        </p:txBody>
      </p:sp>
      <p:sp>
        <p:nvSpPr>
          <p:cNvPr id="712" name="= 0"/>
          <p:cNvSpPr txBox="1"/>
          <p:nvPr/>
        </p:nvSpPr>
        <p:spPr>
          <a:xfrm>
            <a:off x="11622311" y="6638579"/>
            <a:ext cx="1284159" cy="92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14:m>
              <m:oMath>
                <m:r>
                  <a:rPr xmlns:a="http://schemas.openxmlformats.org/drawingml/2006/main" sz="4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ρ</m:t>
                </m:r>
              </m:oMath>
            </a14:m>
            <a:r>
              <a:t> = 0</a:t>
            </a:r>
          </a:p>
        </p:txBody>
      </p:sp>
      <p:sp>
        <p:nvSpPr>
          <p:cNvPr id="713" name="Circle"/>
          <p:cNvSpPr/>
          <p:nvPr/>
        </p:nvSpPr>
        <p:spPr>
          <a:xfrm>
            <a:off x="6821390" y="7589673"/>
            <a:ext cx="571501" cy="571501"/>
          </a:xfrm>
          <a:prstGeom prst="ellipse">
            <a:avLst/>
          </a:pr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714" name="Circle"/>
          <p:cNvSpPr/>
          <p:nvPr/>
        </p:nvSpPr>
        <p:spPr>
          <a:xfrm>
            <a:off x="9379694" y="7589673"/>
            <a:ext cx="571501" cy="571501"/>
          </a:xfrm>
          <a:prstGeom prst="ellipse">
            <a:avLst/>
          </a:pr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715" name="Circle"/>
          <p:cNvSpPr/>
          <p:nvPr/>
        </p:nvSpPr>
        <p:spPr>
          <a:xfrm>
            <a:off x="14496304" y="7589673"/>
            <a:ext cx="571501" cy="571501"/>
          </a:xfrm>
          <a:prstGeom prst="ellipse">
            <a:avLst/>
          </a:pr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716" name="Circle"/>
          <p:cNvSpPr/>
          <p:nvPr/>
        </p:nvSpPr>
        <p:spPr>
          <a:xfrm>
            <a:off x="17054610" y="7589673"/>
            <a:ext cx="571501" cy="571501"/>
          </a:xfrm>
          <a:prstGeom prst="ellipse">
            <a:avLst/>
          </a:pr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717" name="= -0.3"/>
          <p:cNvSpPr txBox="1"/>
          <p:nvPr/>
        </p:nvSpPr>
        <p:spPr>
          <a:xfrm>
            <a:off x="8937759" y="6843429"/>
            <a:ext cx="1455372" cy="716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3000">
                <a:latin typeface="Graphik Semibold"/>
                <a:ea typeface="Graphik Semibold"/>
                <a:cs typeface="Graphik Semibold"/>
                <a:sym typeface="Graphik Semibold"/>
              </a:defRPr>
            </a:pPr>
            <a14:m>
              <m:oMath>
                <m:r>
                  <a:rPr xmlns:a="http://schemas.openxmlformats.org/drawingml/2006/main" sz="3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ρ</m:t>
                </m:r>
              </m:oMath>
            </a14:m>
            <a:r>
              <a:t> = -0.3</a:t>
            </a:r>
          </a:p>
        </p:txBody>
      </p:sp>
      <p:sp>
        <p:nvSpPr>
          <p:cNvPr id="718" name="= 0.3"/>
          <p:cNvSpPr txBox="1"/>
          <p:nvPr/>
        </p:nvSpPr>
        <p:spPr>
          <a:xfrm>
            <a:off x="14092470" y="6843429"/>
            <a:ext cx="1316687" cy="716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3000">
                <a:latin typeface="Graphik Semibold"/>
                <a:ea typeface="Graphik Semibold"/>
                <a:cs typeface="Graphik Semibold"/>
                <a:sym typeface="Graphik Semibold"/>
              </a:defRPr>
            </a:pPr>
            <a14:m>
              <m:oMath>
                <m:r>
                  <a:rPr xmlns:a="http://schemas.openxmlformats.org/drawingml/2006/main" sz="3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ρ</m:t>
                </m:r>
              </m:oMath>
            </a14:m>
            <a:r>
              <a:t> = 0.3</a:t>
            </a:r>
          </a:p>
        </p:txBody>
      </p:sp>
      <p:sp>
        <p:nvSpPr>
          <p:cNvPr id="719" name="= -0.5"/>
          <p:cNvSpPr txBox="1"/>
          <p:nvPr/>
        </p:nvSpPr>
        <p:spPr>
          <a:xfrm>
            <a:off x="6417582" y="6843429"/>
            <a:ext cx="1451561" cy="716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3000">
                <a:latin typeface="Graphik Semibold"/>
                <a:ea typeface="Graphik Semibold"/>
                <a:cs typeface="Graphik Semibold"/>
                <a:sym typeface="Graphik Semibold"/>
              </a:defRPr>
            </a:pPr>
            <a14:m>
              <m:oMath>
                <m:r>
                  <a:rPr xmlns:a="http://schemas.openxmlformats.org/drawingml/2006/main" sz="3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ρ</m:t>
                </m:r>
              </m:oMath>
            </a14:m>
            <a:r>
              <a:t> = -0.5</a:t>
            </a:r>
          </a:p>
        </p:txBody>
      </p:sp>
      <p:sp>
        <p:nvSpPr>
          <p:cNvPr id="720" name="= 0.5"/>
          <p:cNvSpPr txBox="1"/>
          <p:nvPr/>
        </p:nvSpPr>
        <p:spPr>
          <a:xfrm>
            <a:off x="16620557" y="6781974"/>
            <a:ext cx="1312877" cy="716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lnSpc>
                <a:spcPct val="100000"/>
              </a:lnSpc>
              <a:spcBef>
                <a:spcPts val="3300"/>
              </a:spcBef>
              <a:tabLst/>
              <a:defRPr spc="0" sz="3000">
                <a:latin typeface="Graphik Semibold"/>
                <a:ea typeface="Graphik Semibold"/>
                <a:cs typeface="Graphik Semibold"/>
                <a:sym typeface="Graphik Semibold"/>
              </a:defRPr>
            </a:pPr>
            <a14:m>
              <m:oMath>
                <m:r>
                  <a:rPr xmlns:a="http://schemas.openxmlformats.org/drawingml/2006/main" sz="3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ρ</m:t>
                </m:r>
              </m:oMath>
            </a14:m>
            <a:r>
              <a:t> = 0.5</a:t>
            </a:r>
          </a:p>
        </p:txBody>
      </p:sp>
      <p:sp>
        <p:nvSpPr>
          <p:cNvPr id="721" name="Strong…"/>
          <p:cNvSpPr txBox="1"/>
          <p:nvPr/>
        </p:nvSpPr>
        <p:spPr>
          <a:xfrm>
            <a:off x="3761535" y="5211921"/>
            <a:ext cx="1558926" cy="13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Strong</a:t>
            </a:r>
          </a:p>
          <a:p>
            <a:pPr/>
            <a:r>
              <a:t>Negative</a:t>
            </a:r>
          </a:p>
          <a:p>
            <a:pPr/>
            <a:r>
              <a:t>Correlation</a:t>
            </a:r>
          </a:p>
        </p:txBody>
      </p:sp>
      <p:sp>
        <p:nvSpPr>
          <p:cNvPr id="722" name="Strong…"/>
          <p:cNvSpPr txBox="1"/>
          <p:nvPr/>
        </p:nvSpPr>
        <p:spPr>
          <a:xfrm>
            <a:off x="18979466" y="5201467"/>
            <a:ext cx="1558926" cy="1356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Strong</a:t>
            </a:r>
          </a:p>
          <a:p>
            <a:pPr/>
            <a:r>
              <a:t>Positive</a:t>
            </a:r>
          </a:p>
          <a:p>
            <a:pPr/>
            <a:r>
              <a:t>Correlation</a:t>
            </a:r>
          </a:p>
        </p:txBody>
      </p:sp>
      <p:sp>
        <p:nvSpPr>
          <p:cNvPr id="723" name="Line"/>
          <p:cNvSpPr/>
          <p:nvPr/>
        </p:nvSpPr>
        <p:spPr>
          <a:xfrm>
            <a:off x="17622998" y="7875423"/>
            <a:ext cx="4271860" cy="1"/>
          </a:xfrm>
          <a:prstGeom prst="line">
            <a:avLst/>
          </a:prstGeom>
          <a:ln w="127000">
            <a:solidFill>
              <a:srgbClr val="FF2F92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4" name="Line"/>
          <p:cNvSpPr/>
          <p:nvPr/>
        </p:nvSpPr>
        <p:spPr>
          <a:xfrm>
            <a:off x="4579962" y="6538038"/>
            <a:ext cx="1" cy="1306119"/>
          </a:xfrm>
          <a:prstGeom prst="line">
            <a:avLst/>
          </a:prstGeom>
          <a:ln w="127000">
            <a:solidFill>
              <a:srgbClr val="00905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5" name="Line"/>
          <p:cNvSpPr/>
          <p:nvPr/>
        </p:nvSpPr>
        <p:spPr>
          <a:xfrm>
            <a:off x="19758928" y="6514013"/>
            <a:ext cx="1" cy="1306119"/>
          </a:xfrm>
          <a:prstGeom prst="line">
            <a:avLst/>
          </a:prstGeom>
          <a:ln w="127000">
            <a:solidFill>
              <a:srgbClr val="00905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6" name="Line"/>
          <p:cNvSpPr/>
          <p:nvPr/>
        </p:nvSpPr>
        <p:spPr>
          <a:xfrm>
            <a:off x="2289040" y="7875423"/>
            <a:ext cx="4529317" cy="1"/>
          </a:xfrm>
          <a:prstGeom prst="line">
            <a:avLst/>
          </a:prstGeom>
          <a:ln w="127000">
            <a:solidFill>
              <a:srgbClr val="FF2F92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7" name="Spearman’s    test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Spearman’s  </a:t>
            </a:r>
            <a14:m>
              <m:oMath>
                <m:r>
                  <a:rPr xmlns:a="http://schemas.openxmlformats.org/drawingml/2006/main" sz="3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ρ</m:t>
                </m:r>
              </m:oMath>
            </a14:m>
            <a:r>
              <a:t> test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lurpee Offer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Slurpee Offer</a:t>
            </a:r>
          </a:p>
        </p:txBody>
      </p:sp>
      <p:sp>
        <p:nvSpPr>
          <p:cNvPr id="198" name="How do we know if it is successful?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How do we know if it is successful?</a:t>
            </a:r>
          </a:p>
        </p:txBody>
      </p:sp>
      <p:pic>
        <p:nvPicPr>
          <p:cNvPr id="199" name="grandma2-removebg-preview.png" descr="grandma2-removebg-previe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36113" y="-85898"/>
            <a:ext cx="20476899" cy="1388779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Increase in SLURPEE sales units:…"/>
          <p:cNvSpPr txBox="1"/>
          <p:nvPr>
            <p:ph type="body" idx="4294967295"/>
          </p:nvPr>
        </p:nvSpPr>
        <p:spPr>
          <a:xfrm>
            <a:off x="1295400" y="5118100"/>
            <a:ext cx="21869400" cy="7137400"/>
          </a:xfrm>
          <a:prstGeom prst="rect">
            <a:avLst/>
          </a:prstGeom>
        </p:spPr>
        <p:txBody>
          <a:bodyPr/>
          <a:lstStyle/>
          <a:p>
            <a:pPr defTabSz="825500">
              <a:spcBef>
                <a:spcPts val="3200"/>
              </a:spcBef>
              <a:defRPr b="1" spc="-53" sz="5400" u="sng">
                <a:latin typeface="+mn-lt"/>
                <a:ea typeface="+mn-ea"/>
                <a:cs typeface="+mn-cs"/>
                <a:sym typeface="Graphik"/>
              </a:defRPr>
            </a:pPr>
            <a:r>
              <a:t>Increase in SLURPEE sales units:</a:t>
            </a:r>
          </a:p>
          <a:p>
            <a:pPr marL="647700" indent="-647700" defTabSz="584200">
              <a:spcBef>
                <a:spcPts val="3300"/>
              </a:spcBef>
              <a:buClr>
                <a:srgbClr val="F4811F"/>
              </a:buClr>
              <a:buSzPct val="200000"/>
              <a:buChar char="•"/>
              <a:defRPr spc="0" sz="4000"/>
            </a:pPr>
            <a:r>
              <a:t>SLURPEE Promotion?</a:t>
            </a:r>
          </a:p>
          <a:p>
            <a:pPr marL="647700" indent="-647700" defTabSz="584200">
              <a:spcBef>
                <a:spcPts val="3300"/>
              </a:spcBef>
              <a:buClr>
                <a:srgbClr val="F4811F"/>
              </a:buClr>
              <a:buSzPct val="200000"/>
              <a:buChar char="•"/>
              <a:defRPr spc="0" sz="4000"/>
            </a:pPr>
            <a:r>
              <a:t>Weather is too hot?</a:t>
            </a:r>
          </a:p>
          <a:p>
            <a:pPr marL="647700" indent="-647700" defTabSz="584200">
              <a:spcBef>
                <a:spcPts val="3300"/>
              </a:spcBef>
              <a:buClr>
                <a:srgbClr val="F4811F"/>
              </a:buClr>
              <a:buSzPct val="200000"/>
              <a:buChar char="•"/>
              <a:defRPr spc="0" sz="4000"/>
            </a:pPr>
            <a:r>
              <a:t>Any other factor….?</a:t>
            </a:r>
          </a:p>
        </p:txBody>
      </p:sp>
      <p:grpSp>
        <p:nvGrpSpPr>
          <p:cNvPr id="207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201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202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203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204" name="7-Eleven.png" descr="7-Eleven.png"/>
            <p:cNvPicPr>
              <a:picLocks noChangeAspect="1"/>
            </p:cNvPicPr>
            <p:nvPr/>
          </p:nvPicPr>
          <p:blipFill>
            <a:blip r:embed="rId3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5" name="7-Eleven.png" descr="7-Eleven.png"/>
            <p:cNvPicPr>
              <a:picLocks noChangeAspect="1"/>
            </p:cNvPicPr>
            <p:nvPr/>
          </p:nvPicPr>
          <p:blipFill>
            <a:blip r:embed="rId3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6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Correlation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Correlation</a:t>
            </a:r>
          </a:p>
        </p:txBody>
      </p:sp>
      <p:grpSp>
        <p:nvGrpSpPr>
          <p:cNvPr id="736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730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731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732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733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4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35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737" name="6am - 11am Coffee &amp; Sandwiches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6am - 11am Coffee &amp; Sandwiches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Correlation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Correlation</a:t>
            </a:r>
          </a:p>
        </p:txBody>
      </p:sp>
      <p:grpSp>
        <p:nvGrpSpPr>
          <p:cNvPr id="746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740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741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742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743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4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5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747" name="6am - 11am Coffee &amp; Sandwiches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6am - 11am Coffee &amp; Sandwiches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Correlation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Correlation</a:t>
            </a:r>
          </a:p>
        </p:txBody>
      </p:sp>
      <p:grpSp>
        <p:nvGrpSpPr>
          <p:cNvPr id="756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750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751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752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753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4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55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757" name="What did people buy with Coffee?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What did people buy with Coffee?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Correlation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Correlation</a:t>
            </a:r>
          </a:p>
        </p:txBody>
      </p:sp>
      <p:grpSp>
        <p:nvGrpSpPr>
          <p:cNvPr id="766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760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761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762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763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4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65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767" name="6am - 11am Coffee &amp; Donuts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6am - 11am Coffee &amp; Donuts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Correlation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Correlation</a:t>
            </a:r>
          </a:p>
        </p:txBody>
      </p:sp>
      <p:grpSp>
        <p:nvGrpSpPr>
          <p:cNvPr id="776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770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771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772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773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4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5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777" name="6am - 11am Coffee &amp; Donuts from 01/01/2021 - 11/13/2021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6am - 11am Coffee &amp; Donuts from 01/01/2021 - 11/13/2021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Correlation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Correlation</a:t>
            </a:r>
          </a:p>
        </p:txBody>
      </p:sp>
      <p:grpSp>
        <p:nvGrpSpPr>
          <p:cNvPr id="786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780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781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782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783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4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85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787" name="6am - 11am Coffee &amp; Donuts Outlier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6am - 11am Coffee &amp; Donuts Outlier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Correlation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Correlation</a:t>
            </a:r>
          </a:p>
        </p:txBody>
      </p:sp>
      <p:grpSp>
        <p:nvGrpSpPr>
          <p:cNvPr id="796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790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791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792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793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94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5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797" name="Coffee Donuts correlation in different day part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Coffee Donuts correlation in different day part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Correlation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Correlation</a:t>
            </a:r>
          </a:p>
        </p:txBody>
      </p:sp>
      <p:grpSp>
        <p:nvGrpSpPr>
          <p:cNvPr id="806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800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801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802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803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4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5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807" name="6am - 11am Coffee &amp; Muffins 01/01/2021 - 11/13/2021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6am - 11am Coffee &amp; Muffins 01/01/2021 - 11/13/2021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Correlation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Correlation</a:t>
            </a:r>
          </a:p>
        </p:txBody>
      </p:sp>
      <p:grpSp>
        <p:nvGrpSpPr>
          <p:cNvPr id="816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810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811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812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813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4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15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817" name="6am - 11am Coffee &amp; Muffins Outliers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6am - 11am Coffee &amp; Muffins Outliers</a:t>
            </a:r>
          </a:p>
        </p:txBody>
      </p:sp>
      <p:pic>
        <p:nvPicPr>
          <p:cNvPr id="818" name="Screen Shot 2021-11-14 at 8.21.38 PM.png" descr="Screen Shot 2021-11-14 at 8.21.3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55528" y="5924204"/>
            <a:ext cx="5372101" cy="623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Correlation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Correlation</a:t>
            </a:r>
          </a:p>
        </p:txBody>
      </p:sp>
      <p:grpSp>
        <p:nvGrpSpPr>
          <p:cNvPr id="827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821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822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823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824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5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26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828" name="6am - 11am Coffee &amp; Muffins 01/01/2021 - 10/31/2021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6am - 11am Coffee &amp; Muffins 01/01/2021 - 10/31/2021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209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210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211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212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3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4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216" name="7-Eleven Market"/>
          <p:cNvSpPr/>
          <p:nvPr/>
        </p:nvSpPr>
        <p:spPr>
          <a:xfrm>
            <a:off x="8633054" y="5476551"/>
            <a:ext cx="7185760" cy="3971666"/>
          </a:xfrm>
          <a:prstGeom prst="rect">
            <a:avLst/>
          </a:prstGeom>
          <a:solidFill>
            <a:srgbClr val="14735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105" sz="53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7-Eleven Market</a:t>
            </a:r>
          </a:p>
        </p:txBody>
      </p:sp>
      <p:sp>
        <p:nvSpPr>
          <p:cNvPr id="217" name="Offer"/>
          <p:cNvSpPr/>
          <p:nvPr/>
        </p:nvSpPr>
        <p:spPr>
          <a:xfrm>
            <a:off x="4092510" y="6827383"/>
            <a:ext cx="2896918" cy="1270001"/>
          </a:xfrm>
          <a:prstGeom prst="roundRect">
            <a:avLst>
              <a:gd name="adj" fmla="val 15000"/>
            </a:avLst>
          </a:prstGeom>
          <a:solidFill>
            <a:srgbClr val="ED25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70" sz="35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Offer</a:t>
            </a:r>
          </a:p>
        </p:txBody>
      </p:sp>
      <p:sp>
        <p:nvSpPr>
          <p:cNvPr id="218" name="Result"/>
          <p:cNvSpPr/>
          <p:nvPr/>
        </p:nvSpPr>
        <p:spPr>
          <a:xfrm>
            <a:off x="17462439" y="6827383"/>
            <a:ext cx="2896918" cy="1270001"/>
          </a:xfrm>
          <a:prstGeom prst="roundRect">
            <a:avLst>
              <a:gd name="adj" fmla="val 15000"/>
            </a:avLst>
          </a:prstGeom>
          <a:solidFill>
            <a:srgbClr val="ED25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70" sz="35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Result</a:t>
            </a:r>
          </a:p>
        </p:txBody>
      </p:sp>
      <p:sp>
        <p:nvSpPr>
          <p:cNvPr id="219" name="Weather"/>
          <p:cNvSpPr/>
          <p:nvPr/>
        </p:nvSpPr>
        <p:spPr>
          <a:xfrm>
            <a:off x="7741816" y="3110770"/>
            <a:ext cx="1606184" cy="1270001"/>
          </a:xfrm>
          <a:prstGeom prst="roundRect">
            <a:avLst>
              <a:gd name="adj" fmla="val 15000"/>
            </a:avLst>
          </a:prstGeom>
          <a:solidFill>
            <a:srgbClr val="F4811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Weather</a:t>
            </a:r>
          </a:p>
        </p:txBody>
      </p:sp>
      <p:sp>
        <p:nvSpPr>
          <p:cNvPr id="220" name="Season"/>
          <p:cNvSpPr/>
          <p:nvPr/>
        </p:nvSpPr>
        <p:spPr>
          <a:xfrm>
            <a:off x="10004489" y="3110770"/>
            <a:ext cx="1715797" cy="1270001"/>
          </a:xfrm>
          <a:prstGeom prst="roundRect">
            <a:avLst>
              <a:gd name="adj" fmla="val 15000"/>
            </a:avLst>
          </a:prstGeom>
          <a:solidFill>
            <a:srgbClr val="F4811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Season</a:t>
            </a:r>
          </a:p>
        </p:txBody>
      </p:sp>
      <p:sp>
        <p:nvSpPr>
          <p:cNvPr id="221" name="City"/>
          <p:cNvSpPr/>
          <p:nvPr/>
        </p:nvSpPr>
        <p:spPr>
          <a:xfrm>
            <a:off x="12418245" y="3110770"/>
            <a:ext cx="1715797" cy="1270001"/>
          </a:xfrm>
          <a:prstGeom prst="roundRect">
            <a:avLst>
              <a:gd name="adj" fmla="val 15000"/>
            </a:avLst>
          </a:prstGeom>
          <a:solidFill>
            <a:srgbClr val="F4811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City</a:t>
            </a:r>
          </a:p>
        </p:txBody>
      </p:sp>
      <p:sp>
        <p:nvSpPr>
          <p:cNvPr id="222" name="Traffic"/>
          <p:cNvSpPr/>
          <p:nvPr/>
        </p:nvSpPr>
        <p:spPr>
          <a:xfrm>
            <a:off x="14879193" y="3110770"/>
            <a:ext cx="1715797" cy="1270001"/>
          </a:xfrm>
          <a:prstGeom prst="roundRect">
            <a:avLst>
              <a:gd name="adj" fmla="val 15000"/>
            </a:avLst>
          </a:prstGeom>
          <a:solidFill>
            <a:srgbClr val="F4811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Traffic</a:t>
            </a:r>
          </a:p>
        </p:txBody>
      </p:sp>
      <p:sp>
        <p:nvSpPr>
          <p:cNvPr id="223" name="Cost"/>
          <p:cNvSpPr/>
          <p:nvPr/>
        </p:nvSpPr>
        <p:spPr>
          <a:xfrm>
            <a:off x="7789010" y="10543996"/>
            <a:ext cx="1606184" cy="1270001"/>
          </a:xfrm>
          <a:prstGeom prst="roundRect">
            <a:avLst>
              <a:gd name="adj" fmla="val 15000"/>
            </a:avLst>
          </a:prstGeom>
          <a:solidFill>
            <a:srgbClr val="F4811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Cost</a:t>
            </a:r>
          </a:p>
        </p:txBody>
      </p:sp>
      <p:sp>
        <p:nvSpPr>
          <p:cNvPr id="224" name="Shipment"/>
          <p:cNvSpPr/>
          <p:nvPr/>
        </p:nvSpPr>
        <p:spPr>
          <a:xfrm>
            <a:off x="10051683" y="10543996"/>
            <a:ext cx="1715796" cy="1270001"/>
          </a:xfrm>
          <a:prstGeom prst="roundRect">
            <a:avLst>
              <a:gd name="adj" fmla="val 15000"/>
            </a:avLst>
          </a:prstGeom>
          <a:solidFill>
            <a:srgbClr val="F4811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Shipment</a:t>
            </a:r>
          </a:p>
        </p:txBody>
      </p:sp>
      <p:sp>
        <p:nvSpPr>
          <p:cNvPr id="225" name="Sold Out"/>
          <p:cNvSpPr/>
          <p:nvPr/>
        </p:nvSpPr>
        <p:spPr>
          <a:xfrm>
            <a:off x="12465438" y="10543996"/>
            <a:ext cx="1715797" cy="1270001"/>
          </a:xfrm>
          <a:prstGeom prst="roundRect">
            <a:avLst>
              <a:gd name="adj" fmla="val 15000"/>
            </a:avLst>
          </a:prstGeom>
          <a:solidFill>
            <a:srgbClr val="F4811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Sold Out</a:t>
            </a:r>
          </a:p>
        </p:txBody>
      </p:sp>
      <p:sp>
        <p:nvSpPr>
          <p:cNvPr id="226" name="Other"/>
          <p:cNvSpPr/>
          <p:nvPr/>
        </p:nvSpPr>
        <p:spPr>
          <a:xfrm>
            <a:off x="14879193" y="10543996"/>
            <a:ext cx="1715797" cy="1270001"/>
          </a:xfrm>
          <a:prstGeom prst="roundRect">
            <a:avLst>
              <a:gd name="adj" fmla="val 15000"/>
            </a:avLst>
          </a:prstGeom>
          <a:solidFill>
            <a:srgbClr val="F4811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Other</a:t>
            </a:r>
          </a:p>
        </p:txBody>
      </p:sp>
      <p:sp>
        <p:nvSpPr>
          <p:cNvPr id="227" name="External…"/>
          <p:cNvSpPr txBox="1"/>
          <p:nvPr/>
        </p:nvSpPr>
        <p:spPr>
          <a:xfrm>
            <a:off x="4467564" y="3110770"/>
            <a:ext cx="2146809" cy="1442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lnSpc>
                <a:spcPct val="100000"/>
              </a:lnSpc>
              <a:spcBef>
                <a:spcPts val="0"/>
              </a:spcBef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External</a:t>
            </a:r>
          </a:p>
          <a:p>
            <a:pPr defTabSz="584200">
              <a:lnSpc>
                <a:spcPct val="100000"/>
              </a:lnSpc>
              <a:spcBef>
                <a:spcPts val="0"/>
              </a:spcBef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Factor</a:t>
            </a:r>
          </a:p>
        </p:txBody>
      </p:sp>
      <p:sp>
        <p:nvSpPr>
          <p:cNvPr id="228" name="Internal…"/>
          <p:cNvSpPr txBox="1"/>
          <p:nvPr/>
        </p:nvSpPr>
        <p:spPr>
          <a:xfrm>
            <a:off x="4525731" y="10457636"/>
            <a:ext cx="2030477" cy="1442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lnSpc>
                <a:spcPct val="100000"/>
              </a:lnSpc>
              <a:spcBef>
                <a:spcPts val="0"/>
              </a:spcBef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Internal</a:t>
            </a:r>
          </a:p>
          <a:p>
            <a:pPr defTabSz="584200">
              <a:lnSpc>
                <a:spcPct val="100000"/>
              </a:lnSpc>
              <a:spcBef>
                <a:spcPts val="0"/>
              </a:spcBef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Factor</a:t>
            </a:r>
          </a:p>
        </p:txBody>
      </p:sp>
      <p:sp>
        <p:nvSpPr>
          <p:cNvPr id="229" name="Line"/>
          <p:cNvSpPr/>
          <p:nvPr/>
        </p:nvSpPr>
        <p:spPr>
          <a:xfrm>
            <a:off x="8575373" y="4421619"/>
            <a:ext cx="149613" cy="1019625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0" name="Line"/>
          <p:cNvSpPr/>
          <p:nvPr/>
        </p:nvSpPr>
        <p:spPr>
          <a:xfrm flipV="1">
            <a:off x="8506776" y="9448216"/>
            <a:ext cx="171970" cy="1082306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1" name="Line"/>
          <p:cNvSpPr/>
          <p:nvPr/>
        </p:nvSpPr>
        <p:spPr>
          <a:xfrm>
            <a:off x="7015045" y="7431705"/>
            <a:ext cx="1606184" cy="1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2" name="Line"/>
          <p:cNvSpPr/>
          <p:nvPr/>
        </p:nvSpPr>
        <p:spPr>
          <a:xfrm>
            <a:off x="15837534" y="7431705"/>
            <a:ext cx="1606184" cy="1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3" name="Line"/>
          <p:cNvSpPr/>
          <p:nvPr/>
        </p:nvSpPr>
        <p:spPr>
          <a:xfrm>
            <a:off x="10884180" y="4429494"/>
            <a:ext cx="1" cy="994323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4" name="Line"/>
          <p:cNvSpPr/>
          <p:nvPr/>
        </p:nvSpPr>
        <p:spPr>
          <a:xfrm>
            <a:off x="13276143" y="4429494"/>
            <a:ext cx="1" cy="994323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5" name="Line"/>
          <p:cNvSpPr/>
          <p:nvPr/>
        </p:nvSpPr>
        <p:spPr>
          <a:xfrm flipH="1">
            <a:off x="15564602" y="4429494"/>
            <a:ext cx="172490" cy="994323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6" name="Line"/>
          <p:cNvSpPr/>
          <p:nvPr/>
        </p:nvSpPr>
        <p:spPr>
          <a:xfrm flipV="1">
            <a:off x="10909580" y="9448216"/>
            <a:ext cx="1" cy="1092270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7" name="Line"/>
          <p:cNvSpPr/>
          <p:nvPr/>
        </p:nvSpPr>
        <p:spPr>
          <a:xfrm flipV="1">
            <a:off x="13323336" y="9500951"/>
            <a:ext cx="1" cy="1092270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8" name="Line"/>
          <p:cNvSpPr/>
          <p:nvPr/>
        </p:nvSpPr>
        <p:spPr>
          <a:xfrm flipH="1" flipV="1">
            <a:off x="15647957" y="9439594"/>
            <a:ext cx="189000" cy="1099138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Intersting Findings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Intersting Findings</a:t>
            </a:r>
          </a:p>
        </p:txBody>
      </p:sp>
      <p:grpSp>
        <p:nvGrpSpPr>
          <p:cNvPr id="837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831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832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833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834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35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36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838" name="Top 4 products that correlates with Coffee from 6am - 11am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Top 4 products that correlates with Coffee from 6am - 11am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Intersting Findings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Intersting Findings</a:t>
            </a:r>
          </a:p>
        </p:txBody>
      </p:sp>
      <p:grpSp>
        <p:nvGrpSpPr>
          <p:cNvPr id="847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841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842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843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844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5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46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848" name="Last 4 products that correlates with Coffee from 6am - 11am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Last 4 products that correlates with Coffee from 6am - 11am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Conclusion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Conclusion</a:t>
            </a:r>
          </a:p>
        </p:txBody>
      </p:sp>
      <p:grpSp>
        <p:nvGrpSpPr>
          <p:cNvPr id="857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851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852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853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854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55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56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858" name="What role does Experimentation Platform play?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What role does Experimentation Platform play?</a:t>
            </a:r>
          </a:p>
        </p:txBody>
      </p:sp>
      <p:sp>
        <p:nvSpPr>
          <p:cNvPr id="859" name="Encourage proper experiment design (Since we have exp_platform)…"/>
          <p:cNvSpPr txBox="1"/>
          <p:nvPr/>
        </p:nvSpPr>
        <p:spPr>
          <a:xfrm>
            <a:off x="3523488" y="6527673"/>
            <a:ext cx="17400525" cy="295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889000" indent="-889000" algn="l" defTabSz="584200">
              <a:lnSpc>
                <a:spcPct val="100000"/>
              </a:lnSpc>
              <a:spcBef>
                <a:spcPts val="33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Encourage proper experiment design (Since we have exp_platform)</a:t>
            </a:r>
          </a:p>
          <a:p>
            <a:pPr marL="889000" indent="-889000" algn="l" defTabSz="584200">
              <a:lnSpc>
                <a:spcPct val="100000"/>
              </a:lnSpc>
              <a:spcBef>
                <a:spcPts val="33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Provide visualization for users to quickly understand the data</a:t>
            </a:r>
          </a:p>
          <a:p>
            <a:pPr marL="889000" indent="-889000" algn="l" defTabSz="584200">
              <a:lnSpc>
                <a:spcPct val="100000"/>
              </a:lnSpc>
              <a:spcBef>
                <a:spcPts val="33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Provide statistical analysis for decision making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7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861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862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863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864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5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66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868" name="QA"/>
          <p:cNvSpPr txBox="1"/>
          <p:nvPr/>
        </p:nvSpPr>
        <p:spPr>
          <a:xfrm>
            <a:off x="10021163" y="4935473"/>
            <a:ext cx="4341674" cy="3845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70000"/>
              </a:lnSpc>
              <a:spcBef>
                <a:spcPts val="0"/>
              </a:spcBef>
              <a:tabLst/>
              <a:defRPr b="1" cap="all" spc="-448" sz="22400"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pPr/>
            <a:r>
              <a:t>QA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KPI"/>
          <p:cNvSpPr txBox="1"/>
          <p:nvPr>
            <p:ph type="title" idx="4294967295"/>
          </p:nvPr>
        </p:nvSpPr>
        <p:spPr>
          <a:xfrm>
            <a:off x="1289049" y="2311854"/>
            <a:ext cx="21869401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KPI</a:t>
            </a:r>
          </a:p>
        </p:txBody>
      </p:sp>
      <p:sp>
        <p:nvSpPr>
          <p:cNvPr id="871" name="ttl sales"/>
          <p:cNvSpPr/>
          <p:nvPr/>
        </p:nvSpPr>
        <p:spPr>
          <a:xfrm>
            <a:off x="1244945" y="4388682"/>
            <a:ext cx="3349842" cy="1270001"/>
          </a:xfrm>
          <a:prstGeom prst="roundRect">
            <a:avLst>
              <a:gd name="adj" fmla="val 15000"/>
            </a:avLst>
          </a:prstGeom>
          <a:solidFill>
            <a:srgbClr val="F8B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78" sz="39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ttl sales</a:t>
            </a:r>
          </a:p>
        </p:txBody>
      </p:sp>
      <p:sp>
        <p:nvSpPr>
          <p:cNvPr id="872" name="ttl units"/>
          <p:cNvSpPr/>
          <p:nvPr/>
        </p:nvSpPr>
        <p:spPr>
          <a:xfrm>
            <a:off x="1244945" y="6222999"/>
            <a:ext cx="3349842" cy="1270001"/>
          </a:xfrm>
          <a:prstGeom prst="roundRect">
            <a:avLst>
              <a:gd name="adj" fmla="val 15000"/>
            </a:avLst>
          </a:prstGeom>
          <a:solidFill>
            <a:srgbClr val="F8B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78" sz="39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ttl units</a:t>
            </a:r>
          </a:p>
        </p:txBody>
      </p:sp>
      <p:sp>
        <p:nvSpPr>
          <p:cNvPr id="873" name="avg spend"/>
          <p:cNvSpPr/>
          <p:nvPr/>
        </p:nvSpPr>
        <p:spPr>
          <a:xfrm>
            <a:off x="1244945" y="8034339"/>
            <a:ext cx="3349842" cy="1270001"/>
          </a:xfrm>
          <a:prstGeom prst="roundRect">
            <a:avLst>
              <a:gd name="adj" fmla="val 15000"/>
            </a:avLst>
          </a:prstGeom>
          <a:solidFill>
            <a:srgbClr val="F8B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78" sz="39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avg spend</a:t>
            </a:r>
          </a:p>
        </p:txBody>
      </p:sp>
      <p:sp>
        <p:nvSpPr>
          <p:cNvPr id="874" name="unq psa bought"/>
          <p:cNvSpPr/>
          <p:nvPr/>
        </p:nvSpPr>
        <p:spPr>
          <a:xfrm>
            <a:off x="6574625" y="4388682"/>
            <a:ext cx="4342516" cy="1270001"/>
          </a:xfrm>
          <a:prstGeom prst="roundRect">
            <a:avLst>
              <a:gd name="adj" fmla="val 15000"/>
            </a:avLst>
          </a:prstGeom>
          <a:solidFill>
            <a:srgbClr val="8CC73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78" sz="39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unq psa bought</a:t>
            </a:r>
          </a:p>
        </p:txBody>
      </p:sp>
      <p:sp>
        <p:nvSpPr>
          <p:cNvPr id="875" name="coupon redemption rate"/>
          <p:cNvSpPr/>
          <p:nvPr/>
        </p:nvSpPr>
        <p:spPr>
          <a:xfrm>
            <a:off x="19219333" y="4388682"/>
            <a:ext cx="3349842" cy="2244208"/>
          </a:xfrm>
          <a:prstGeom prst="roundRect">
            <a:avLst>
              <a:gd name="adj" fmla="val 8489"/>
            </a:avLst>
          </a:prstGeom>
          <a:solidFill>
            <a:srgbClr val="E3115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78" sz="39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coupon redemption rate</a:t>
            </a:r>
          </a:p>
        </p:txBody>
      </p:sp>
      <p:sp>
        <p:nvSpPr>
          <p:cNvPr id="876" name="avg per…"/>
          <p:cNvSpPr/>
          <p:nvPr/>
        </p:nvSpPr>
        <p:spPr>
          <a:xfrm>
            <a:off x="1244945" y="11657017"/>
            <a:ext cx="3349842" cy="1640310"/>
          </a:xfrm>
          <a:prstGeom prst="roundRect">
            <a:avLst>
              <a:gd name="adj" fmla="val 11614"/>
            </a:avLst>
          </a:prstGeom>
          <a:solidFill>
            <a:srgbClr val="F8B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78" sz="39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avg per</a:t>
            </a:r>
          </a:p>
          <a:p>
            <a:pPr>
              <a:lnSpc>
                <a:spcPct val="100000"/>
              </a:lnSpc>
              <a:spcBef>
                <a:spcPts val="0"/>
              </a:spcBef>
              <a:tabLst/>
              <a:defRPr spc="-78" sz="39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 sales date</a:t>
            </a:r>
          </a:p>
        </p:txBody>
      </p:sp>
      <p:sp>
        <p:nvSpPr>
          <p:cNvPr id="877" name="avg units"/>
          <p:cNvSpPr/>
          <p:nvPr/>
        </p:nvSpPr>
        <p:spPr>
          <a:xfrm>
            <a:off x="1244945" y="9845678"/>
            <a:ext cx="3349842" cy="1270001"/>
          </a:xfrm>
          <a:prstGeom prst="roundRect">
            <a:avLst>
              <a:gd name="adj" fmla="val 15000"/>
            </a:avLst>
          </a:prstGeom>
          <a:solidFill>
            <a:srgbClr val="F8B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78" sz="39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avg units</a:t>
            </a:r>
          </a:p>
        </p:txBody>
      </p:sp>
      <p:sp>
        <p:nvSpPr>
          <p:cNvPr id="878" name="unq cat bought"/>
          <p:cNvSpPr/>
          <p:nvPr/>
        </p:nvSpPr>
        <p:spPr>
          <a:xfrm>
            <a:off x="6574625" y="6222999"/>
            <a:ext cx="4342516" cy="1270001"/>
          </a:xfrm>
          <a:prstGeom prst="roundRect">
            <a:avLst>
              <a:gd name="adj" fmla="val 15000"/>
            </a:avLst>
          </a:prstGeom>
          <a:solidFill>
            <a:srgbClr val="8CC74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78" sz="39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unq cat bought</a:t>
            </a:r>
          </a:p>
        </p:txBody>
      </p:sp>
      <p:sp>
        <p:nvSpPr>
          <p:cNvPr id="879" name="unq subcat bought"/>
          <p:cNvSpPr/>
          <p:nvPr/>
        </p:nvSpPr>
        <p:spPr>
          <a:xfrm>
            <a:off x="6574625" y="8057317"/>
            <a:ext cx="4342516" cy="1778001"/>
          </a:xfrm>
          <a:prstGeom prst="roundRect">
            <a:avLst>
              <a:gd name="adj" fmla="val 10714"/>
            </a:avLst>
          </a:prstGeom>
          <a:solidFill>
            <a:srgbClr val="8BC64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78" sz="39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unq subcat bought</a:t>
            </a:r>
          </a:p>
        </p:txBody>
      </p:sp>
      <p:sp>
        <p:nvSpPr>
          <p:cNvPr id="880" name="email opened"/>
          <p:cNvSpPr/>
          <p:nvPr/>
        </p:nvSpPr>
        <p:spPr>
          <a:xfrm>
            <a:off x="12896979" y="4388682"/>
            <a:ext cx="4342516" cy="1270001"/>
          </a:xfrm>
          <a:prstGeom prst="roundRect">
            <a:avLst>
              <a:gd name="adj" fmla="val 15000"/>
            </a:avLst>
          </a:prstGeom>
          <a:solidFill>
            <a:srgbClr val="05549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78" sz="39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email opened</a:t>
            </a:r>
          </a:p>
        </p:txBody>
      </p:sp>
      <p:sp>
        <p:nvSpPr>
          <p:cNvPr id="881" name="email open rate"/>
          <p:cNvSpPr/>
          <p:nvPr/>
        </p:nvSpPr>
        <p:spPr>
          <a:xfrm>
            <a:off x="12896979" y="6223000"/>
            <a:ext cx="4342516" cy="1270001"/>
          </a:xfrm>
          <a:prstGeom prst="roundRect">
            <a:avLst>
              <a:gd name="adj" fmla="val 15000"/>
            </a:avLst>
          </a:prstGeom>
          <a:solidFill>
            <a:srgbClr val="05549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78" sz="39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email open rate</a:t>
            </a:r>
          </a:p>
        </p:txBody>
      </p:sp>
      <p:sp>
        <p:nvSpPr>
          <p:cNvPr id="882" name="push opened"/>
          <p:cNvSpPr/>
          <p:nvPr/>
        </p:nvSpPr>
        <p:spPr>
          <a:xfrm>
            <a:off x="12896979" y="8057317"/>
            <a:ext cx="4342516" cy="1270001"/>
          </a:xfrm>
          <a:prstGeom prst="roundRect">
            <a:avLst>
              <a:gd name="adj" fmla="val 15000"/>
            </a:avLst>
          </a:prstGeom>
          <a:solidFill>
            <a:srgbClr val="05549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78" sz="39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push opened</a:t>
            </a:r>
          </a:p>
        </p:txBody>
      </p:sp>
      <p:sp>
        <p:nvSpPr>
          <p:cNvPr id="883" name="push open rate"/>
          <p:cNvSpPr/>
          <p:nvPr/>
        </p:nvSpPr>
        <p:spPr>
          <a:xfrm>
            <a:off x="12896979" y="9845678"/>
            <a:ext cx="4342516" cy="1270001"/>
          </a:xfrm>
          <a:prstGeom prst="roundRect">
            <a:avLst>
              <a:gd name="adj" fmla="val 15000"/>
            </a:avLst>
          </a:prstGeom>
          <a:solidFill>
            <a:srgbClr val="05549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78" sz="39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push open rate</a:t>
            </a:r>
          </a:p>
        </p:txBody>
      </p:sp>
      <p:sp>
        <p:nvSpPr>
          <p:cNvPr id="884" name="Reward redemption rate"/>
          <p:cNvSpPr/>
          <p:nvPr/>
        </p:nvSpPr>
        <p:spPr>
          <a:xfrm>
            <a:off x="19219333" y="7197369"/>
            <a:ext cx="3349842" cy="2244208"/>
          </a:xfrm>
          <a:prstGeom prst="roundRect">
            <a:avLst>
              <a:gd name="adj" fmla="val 8489"/>
            </a:avLst>
          </a:prstGeom>
          <a:solidFill>
            <a:srgbClr val="E3115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78" sz="39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Reward redemption rate</a:t>
            </a:r>
          </a:p>
        </p:txBody>
      </p:sp>
      <p:grpSp>
        <p:nvGrpSpPr>
          <p:cNvPr id="891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885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886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887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888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9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90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tratified Random Sampling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Stratified Random Sampling</a:t>
            </a:r>
          </a:p>
        </p:txBody>
      </p:sp>
      <p:grpSp>
        <p:nvGrpSpPr>
          <p:cNvPr id="900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894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895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896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897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8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99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901" name="Man"/>
          <p:cNvSpPr/>
          <p:nvPr/>
        </p:nvSpPr>
        <p:spPr>
          <a:xfrm>
            <a:off x="2466763" y="6237593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02" name="Woman"/>
          <p:cNvSpPr/>
          <p:nvPr/>
        </p:nvSpPr>
        <p:spPr>
          <a:xfrm>
            <a:off x="3192570" y="6237256"/>
            <a:ext cx="612263" cy="1532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03" name="Man"/>
          <p:cNvSpPr/>
          <p:nvPr/>
        </p:nvSpPr>
        <p:spPr>
          <a:xfrm>
            <a:off x="2498513" y="7193980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04" name="Woman"/>
          <p:cNvSpPr/>
          <p:nvPr/>
        </p:nvSpPr>
        <p:spPr>
          <a:xfrm>
            <a:off x="3174275" y="7193644"/>
            <a:ext cx="630558" cy="1578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05" name="Man"/>
          <p:cNvSpPr/>
          <p:nvPr/>
        </p:nvSpPr>
        <p:spPr>
          <a:xfrm>
            <a:off x="3905448" y="6237593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06" name="Man"/>
          <p:cNvSpPr/>
          <p:nvPr/>
        </p:nvSpPr>
        <p:spPr>
          <a:xfrm>
            <a:off x="1059829" y="6237593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0096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07" name="Woman"/>
          <p:cNvSpPr/>
          <p:nvPr/>
        </p:nvSpPr>
        <p:spPr>
          <a:xfrm>
            <a:off x="1785636" y="6237256"/>
            <a:ext cx="612263" cy="1532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08" name="Man"/>
          <p:cNvSpPr/>
          <p:nvPr/>
        </p:nvSpPr>
        <p:spPr>
          <a:xfrm>
            <a:off x="3937198" y="7193980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09" name="Man"/>
          <p:cNvSpPr/>
          <p:nvPr/>
        </p:nvSpPr>
        <p:spPr>
          <a:xfrm>
            <a:off x="1091579" y="7193980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10" name="Woman"/>
          <p:cNvSpPr/>
          <p:nvPr/>
        </p:nvSpPr>
        <p:spPr>
          <a:xfrm>
            <a:off x="1785636" y="7193644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11" name="Man"/>
          <p:cNvSpPr/>
          <p:nvPr/>
        </p:nvSpPr>
        <p:spPr>
          <a:xfrm>
            <a:off x="1804457" y="8222076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12" name="Man"/>
          <p:cNvSpPr/>
          <p:nvPr/>
        </p:nvSpPr>
        <p:spPr>
          <a:xfrm>
            <a:off x="1059829" y="8222076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13" name="Man"/>
          <p:cNvSpPr/>
          <p:nvPr/>
        </p:nvSpPr>
        <p:spPr>
          <a:xfrm>
            <a:off x="2549085" y="8222076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14" name="Man"/>
          <p:cNvSpPr/>
          <p:nvPr/>
        </p:nvSpPr>
        <p:spPr>
          <a:xfrm>
            <a:off x="3201980" y="8222076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15" name="Man"/>
          <p:cNvSpPr/>
          <p:nvPr/>
        </p:nvSpPr>
        <p:spPr>
          <a:xfrm>
            <a:off x="3937198" y="8222076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16" name="Woman"/>
          <p:cNvSpPr/>
          <p:nvPr/>
        </p:nvSpPr>
        <p:spPr>
          <a:xfrm>
            <a:off x="1041007" y="9239467"/>
            <a:ext cx="612264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17" name="Woman"/>
          <p:cNvSpPr/>
          <p:nvPr/>
        </p:nvSpPr>
        <p:spPr>
          <a:xfrm>
            <a:off x="1804457" y="9239467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18" name="Man"/>
          <p:cNvSpPr/>
          <p:nvPr/>
        </p:nvSpPr>
        <p:spPr>
          <a:xfrm>
            <a:off x="2567906" y="9239804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19" name="Woman"/>
          <p:cNvSpPr/>
          <p:nvPr/>
        </p:nvSpPr>
        <p:spPr>
          <a:xfrm>
            <a:off x="3183423" y="9239467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20" name="Woman"/>
          <p:cNvSpPr/>
          <p:nvPr/>
        </p:nvSpPr>
        <p:spPr>
          <a:xfrm>
            <a:off x="3927787" y="9239467"/>
            <a:ext cx="612264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21" name="Man"/>
          <p:cNvSpPr/>
          <p:nvPr/>
        </p:nvSpPr>
        <p:spPr>
          <a:xfrm>
            <a:off x="7374584" y="10514556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22" name="Woman"/>
          <p:cNvSpPr/>
          <p:nvPr/>
        </p:nvSpPr>
        <p:spPr>
          <a:xfrm>
            <a:off x="8212958" y="5316722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23" name="Man"/>
          <p:cNvSpPr/>
          <p:nvPr/>
        </p:nvSpPr>
        <p:spPr>
          <a:xfrm>
            <a:off x="8120482" y="10514556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24" name="Woman"/>
          <p:cNvSpPr/>
          <p:nvPr/>
        </p:nvSpPr>
        <p:spPr>
          <a:xfrm>
            <a:off x="9807385" y="5316722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25" name="Man"/>
          <p:cNvSpPr/>
          <p:nvPr/>
        </p:nvSpPr>
        <p:spPr>
          <a:xfrm>
            <a:off x="8865110" y="10514556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26" name="Man"/>
          <p:cNvSpPr/>
          <p:nvPr/>
        </p:nvSpPr>
        <p:spPr>
          <a:xfrm>
            <a:off x="7374584" y="9410142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0096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27" name="Woman"/>
          <p:cNvSpPr/>
          <p:nvPr/>
        </p:nvSpPr>
        <p:spPr>
          <a:xfrm>
            <a:off x="7415745" y="5316722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28" name="Man"/>
          <p:cNvSpPr/>
          <p:nvPr/>
        </p:nvSpPr>
        <p:spPr>
          <a:xfrm>
            <a:off x="11098994" y="9410142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29" name="Man"/>
          <p:cNvSpPr/>
          <p:nvPr/>
        </p:nvSpPr>
        <p:spPr>
          <a:xfrm>
            <a:off x="8120482" y="9410142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30" name="Woman"/>
          <p:cNvSpPr/>
          <p:nvPr/>
        </p:nvSpPr>
        <p:spPr>
          <a:xfrm>
            <a:off x="9010171" y="5316722"/>
            <a:ext cx="612264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31" name="Man"/>
          <p:cNvSpPr/>
          <p:nvPr/>
        </p:nvSpPr>
        <p:spPr>
          <a:xfrm>
            <a:off x="9609738" y="9410142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32" name="Woman"/>
          <p:cNvSpPr/>
          <p:nvPr/>
        </p:nvSpPr>
        <p:spPr>
          <a:xfrm>
            <a:off x="8288122" y="6311457"/>
            <a:ext cx="612264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33" name="Man"/>
          <p:cNvSpPr/>
          <p:nvPr/>
        </p:nvSpPr>
        <p:spPr>
          <a:xfrm>
            <a:off x="10351421" y="10514556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34" name="Woman"/>
          <p:cNvSpPr/>
          <p:nvPr/>
        </p:nvSpPr>
        <p:spPr>
          <a:xfrm>
            <a:off x="9811669" y="6311457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35" name="Man"/>
          <p:cNvSpPr/>
          <p:nvPr/>
        </p:nvSpPr>
        <p:spPr>
          <a:xfrm>
            <a:off x="10354366" y="9410142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36" name="Man"/>
          <p:cNvSpPr/>
          <p:nvPr/>
        </p:nvSpPr>
        <p:spPr>
          <a:xfrm>
            <a:off x="8865110" y="9410142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0096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37" name="Woman"/>
          <p:cNvSpPr/>
          <p:nvPr/>
        </p:nvSpPr>
        <p:spPr>
          <a:xfrm>
            <a:off x="7415745" y="6311457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38" name="Man"/>
          <p:cNvSpPr/>
          <p:nvPr/>
        </p:nvSpPr>
        <p:spPr>
          <a:xfrm>
            <a:off x="11098994" y="10514556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39" name="Man"/>
          <p:cNvSpPr/>
          <p:nvPr/>
        </p:nvSpPr>
        <p:spPr>
          <a:xfrm>
            <a:off x="9609738" y="10514556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40" name="Woman"/>
          <p:cNvSpPr/>
          <p:nvPr/>
        </p:nvSpPr>
        <p:spPr>
          <a:xfrm>
            <a:off x="9014456" y="6311457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41" name="Line"/>
          <p:cNvSpPr/>
          <p:nvPr/>
        </p:nvSpPr>
        <p:spPr>
          <a:xfrm flipV="1">
            <a:off x="5004837" y="6559819"/>
            <a:ext cx="2100135" cy="1728228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42" name="Line"/>
          <p:cNvSpPr/>
          <p:nvPr/>
        </p:nvSpPr>
        <p:spPr>
          <a:xfrm>
            <a:off x="4997986" y="8362719"/>
            <a:ext cx="2001992" cy="2001992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43" name="Line"/>
          <p:cNvSpPr/>
          <p:nvPr/>
        </p:nvSpPr>
        <p:spPr>
          <a:xfrm flipV="1">
            <a:off x="10622183" y="5276436"/>
            <a:ext cx="3159294" cy="910497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44" name="Line"/>
          <p:cNvSpPr/>
          <p:nvPr/>
        </p:nvSpPr>
        <p:spPr>
          <a:xfrm>
            <a:off x="10649499" y="6323660"/>
            <a:ext cx="3167464" cy="1042203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45" name="Woman"/>
          <p:cNvSpPr/>
          <p:nvPr/>
        </p:nvSpPr>
        <p:spPr>
          <a:xfrm>
            <a:off x="15168584" y="4386717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46" name="Woman"/>
          <p:cNvSpPr/>
          <p:nvPr/>
        </p:nvSpPr>
        <p:spPr>
          <a:xfrm>
            <a:off x="16763010" y="4386717"/>
            <a:ext cx="612264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47" name="Woman"/>
          <p:cNvSpPr/>
          <p:nvPr/>
        </p:nvSpPr>
        <p:spPr>
          <a:xfrm>
            <a:off x="14371370" y="4386717"/>
            <a:ext cx="612264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48" name="Woman"/>
          <p:cNvSpPr/>
          <p:nvPr/>
        </p:nvSpPr>
        <p:spPr>
          <a:xfrm>
            <a:off x="15965797" y="4386717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49" name="Woman"/>
          <p:cNvSpPr/>
          <p:nvPr/>
        </p:nvSpPr>
        <p:spPr>
          <a:xfrm>
            <a:off x="15243748" y="6682080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50" name="Woman"/>
          <p:cNvSpPr/>
          <p:nvPr/>
        </p:nvSpPr>
        <p:spPr>
          <a:xfrm>
            <a:off x="16767295" y="6682080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51" name="Woman"/>
          <p:cNvSpPr/>
          <p:nvPr/>
        </p:nvSpPr>
        <p:spPr>
          <a:xfrm>
            <a:off x="14371370" y="6682080"/>
            <a:ext cx="612264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52" name="Woman"/>
          <p:cNvSpPr/>
          <p:nvPr/>
        </p:nvSpPr>
        <p:spPr>
          <a:xfrm>
            <a:off x="15970081" y="6682080"/>
            <a:ext cx="612264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53" name="Line"/>
          <p:cNvSpPr/>
          <p:nvPr/>
        </p:nvSpPr>
        <p:spPr>
          <a:xfrm flipV="1">
            <a:off x="11855317" y="9737177"/>
            <a:ext cx="2140271" cy="891122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54" name="Man"/>
          <p:cNvSpPr/>
          <p:nvPr/>
        </p:nvSpPr>
        <p:spPr>
          <a:xfrm>
            <a:off x="14302196" y="8763047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0096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55" name="Man"/>
          <p:cNvSpPr/>
          <p:nvPr/>
        </p:nvSpPr>
        <p:spPr>
          <a:xfrm>
            <a:off x="17417005" y="8763047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56" name="Man"/>
          <p:cNvSpPr/>
          <p:nvPr/>
        </p:nvSpPr>
        <p:spPr>
          <a:xfrm>
            <a:off x="14935748" y="8763047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57" name="Man"/>
          <p:cNvSpPr/>
          <p:nvPr/>
        </p:nvSpPr>
        <p:spPr>
          <a:xfrm>
            <a:off x="16181749" y="8763047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58" name="Man"/>
          <p:cNvSpPr/>
          <p:nvPr/>
        </p:nvSpPr>
        <p:spPr>
          <a:xfrm>
            <a:off x="16799377" y="8763047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59" name="Man"/>
          <p:cNvSpPr/>
          <p:nvPr/>
        </p:nvSpPr>
        <p:spPr>
          <a:xfrm>
            <a:off x="15559817" y="8763047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0096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60" name="Line"/>
          <p:cNvSpPr/>
          <p:nvPr/>
        </p:nvSpPr>
        <p:spPr>
          <a:xfrm>
            <a:off x="11886100" y="10774191"/>
            <a:ext cx="2066273" cy="1069413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61" name="Man"/>
          <p:cNvSpPr/>
          <p:nvPr/>
        </p:nvSpPr>
        <p:spPr>
          <a:xfrm>
            <a:off x="14295088" y="10843340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0096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62" name="Man"/>
          <p:cNvSpPr/>
          <p:nvPr/>
        </p:nvSpPr>
        <p:spPr>
          <a:xfrm>
            <a:off x="17409896" y="10843340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63" name="Man"/>
          <p:cNvSpPr/>
          <p:nvPr/>
        </p:nvSpPr>
        <p:spPr>
          <a:xfrm>
            <a:off x="14913985" y="10843340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64" name="Man"/>
          <p:cNvSpPr/>
          <p:nvPr/>
        </p:nvSpPr>
        <p:spPr>
          <a:xfrm>
            <a:off x="16161941" y="10843340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65" name="Man"/>
          <p:cNvSpPr/>
          <p:nvPr/>
        </p:nvSpPr>
        <p:spPr>
          <a:xfrm>
            <a:off x="16779569" y="10843340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66" name="Man"/>
          <p:cNvSpPr/>
          <p:nvPr/>
        </p:nvSpPr>
        <p:spPr>
          <a:xfrm>
            <a:off x="15544314" y="10843340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0096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67" name="Female"/>
          <p:cNvSpPr txBox="1"/>
          <p:nvPr/>
        </p:nvSpPr>
        <p:spPr>
          <a:xfrm>
            <a:off x="5086566" y="6682080"/>
            <a:ext cx="1047446" cy="542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Female</a:t>
            </a:r>
          </a:p>
        </p:txBody>
      </p:sp>
      <p:sp>
        <p:nvSpPr>
          <p:cNvPr id="968" name="Male"/>
          <p:cNvSpPr txBox="1"/>
          <p:nvPr/>
        </p:nvSpPr>
        <p:spPr>
          <a:xfrm>
            <a:off x="5220107" y="9410142"/>
            <a:ext cx="729793" cy="542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Male</a:t>
            </a:r>
          </a:p>
        </p:txBody>
      </p:sp>
      <p:sp>
        <p:nvSpPr>
          <p:cNvPr id="969" name="Age &lt; =40"/>
          <p:cNvSpPr txBox="1"/>
          <p:nvPr/>
        </p:nvSpPr>
        <p:spPr>
          <a:xfrm>
            <a:off x="11162419" y="6951116"/>
            <a:ext cx="1397128" cy="542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Age &lt; =40</a:t>
            </a:r>
          </a:p>
        </p:txBody>
      </p:sp>
      <p:sp>
        <p:nvSpPr>
          <p:cNvPr id="970" name="Age &gt; 40"/>
          <p:cNvSpPr txBox="1"/>
          <p:nvPr/>
        </p:nvSpPr>
        <p:spPr>
          <a:xfrm>
            <a:off x="11326647" y="4905198"/>
            <a:ext cx="1256463" cy="542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Age &gt; 40</a:t>
            </a:r>
          </a:p>
        </p:txBody>
      </p:sp>
      <p:sp>
        <p:nvSpPr>
          <p:cNvPr id="971" name="Age &gt; 40"/>
          <p:cNvSpPr txBox="1"/>
          <p:nvPr/>
        </p:nvSpPr>
        <p:spPr>
          <a:xfrm>
            <a:off x="11885060" y="9410142"/>
            <a:ext cx="1256463" cy="542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Age &gt; 40</a:t>
            </a:r>
          </a:p>
        </p:txBody>
      </p:sp>
      <p:sp>
        <p:nvSpPr>
          <p:cNvPr id="972" name="Age &lt; =40"/>
          <p:cNvSpPr txBox="1"/>
          <p:nvPr/>
        </p:nvSpPr>
        <p:spPr>
          <a:xfrm>
            <a:off x="11813161" y="11337973"/>
            <a:ext cx="1397128" cy="542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Age &lt; =40</a:t>
            </a:r>
          </a:p>
        </p:txBody>
      </p:sp>
      <p:sp>
        <p:nvSpPr>
          <p:cNvPr id="973" name="Woman"/>
          <p:cNvSpPr/>
          <p:nvPr/>
        </p:nvSpPr>
        <p:spPr>
          <a:xfrm>
            <a:off x="19740551" y="4386717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74" name="Woman"/>
          <p:cNvSpPr/>
          <p:nvPr/>
        </p:nvSpPr>
        <p:spPr>
          <a:xfrm>
            <a:off x="19154650" y="4410228"/>
            <a:ext cx="612264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75" name="Woman"/>
          <p:cNvSpPr/>
          <p:nvPr/>
        </p:nvSpPr>
        <p:spPr>
          <a:xfrm>
            <a:off x="20356807" y="4386717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76" name="Woman"/>
          <p:cNvSpPr/>
          <p:nvPr/>
        </p:nvSpPr>
        <p:spPr>
          <a:xfrm>
            <a:off x="22476070" y="6676481"/>
            <a:ext cx="612264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ED252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77" name="Woman"/>
          <p:cNvSpPr/>
          <p:nvPr/>
        </p:nvSpPr>
        <p:spPr>
          <a:xfrm>
            <a:off x="19808976" y="6676481"/>
            <a:ext cx="612264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78" name="Woman"/>
          <p:cNvSpPr/>
          <p:nvPr/>
        </p:nvSpPr>
        <p:spPr>
          <a:xfrm>
            <a:off x="19223076" y="6699993"/>
            <a:ext cx="612263" cy="1532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79" name="Woman"/>
          <p:cNvSpPr/>
          <p:nvPr/>
        </p:nvSpPr>
        <p:spPr>
          <a:xfrm>
            <a:off x="20425232" y="6676481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80" name="Woman"/>
          <p:cNvSpPr/>
          <p:nvPr/>
        </p:nvSpPr>
        <p:spPr>
          <a:xfrm>
            <a:off x="22476070" y="4386717"/>
            <a:ext cx="612264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ED252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81" name="Man"/>
          <p:cNvSpPr/>
          <p:nvPr/>
        </p:nvSpPr>
        <p:spPr>
          <a:xfrm>
            <a:off x="19248641" y="8763047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0096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82" name="Man"/>
          <p:cNvSpPr/>
          <p:nvPr/>
        </p:nvSpPr>
        <p:spPr>
          <a:xfrm>
            <a:off x="19876597" y="8763047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83" name="Man"/>
          <p:cNvSpPr/>
          <p:nvPr/>
        </p:nvSpPr>
        <p:spPr>
          <a:xfrm>
            <a:off x="21006386" y="8763047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84" name="Man"/>
          <p:cNvSpPr/>
          <p:nvPr/>
        </p:nvSpPr>
        <p:spPr>
          <a:xfrm>
            <a:off x="20470038" y="8763047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0096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85" name="Man"/>
          <p:cNvSpPr/>
          <p:nvPr/>
        </p:nvSpPr>
        <p:spPr>
          <a:xfrm>
            <a:off x="19248641" y="10825427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0096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86" name="Man"/>
          <p:cNvSpPr/>
          <p:nvPr/>
        </p:nvSpPr>
        <p:spPr>
          <a:xfrm>
            <a:off x="19876598" y="10825427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87" name="Man"/>
          <p:cNvSpPr/>
          <p:nvPr/>
        </p:nvSpPr>
        <p:spPr>
          <a:xfrm>
            <a:off x="21006386" y="10825427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88" name="Man"/>
          <p:cNvSpPr/>
          <p:nvPr/>
        </p:nvSpPr>
        <p:spPr>
          <a:xfrm>
            <a:off x="20470039" y="10825427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0096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89" name="Man"/>
          <p:cNvSpPr/>
          <p:nvPr/>
        </p:nvSpPr>
        <p:spPr>
          <a:xfrm>
            <a:off x="22952967" y="8763047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ED252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90" name="Man"/>
          <p:cNvSpPr/>
          <p:nvPr/>
        </p:nvSpPr>
        <p:spPr>
          <a:xfrm>
            <a:off x="22335340" y="8763047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ED252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91" name="Man"/>
          <p:cNvSpPr/>
          <p:nvPr/>
        </p:nvSpPr>
        <p:spPr>
          <a:xfrm>
            <a:off x="22965667" y="10843340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ED252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92" name="Man"/>
          <p:cNvSpPr/>
          <p:nvPr/>
        </p:nvSpPr>
        <p:spPr>
          <a:xfrm>
            <a:off x="22335340" y="10843340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ED252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993" name="Line"/>
          <p:cNvSpPr/>
          <p:nvPr/>
        </p:nvSpPr>
        <p:spPr>
          <a:xfrm>
            <a:off x="17456277" y="5250056"/>
            <a:ext cx="1406057" cy="1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94" name="Line"/>
          <p:cNvSpPr/>
          <p:nvPr/>
        </p:nvSpPr>
        <p:spPr>
          <a:xfrm>
            <a:off x="17598288" y="7466362"/>
            <a:ext cx="1406058" cy="1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95" name="Line"/>
          <p:cNvSpPr/>
          <p:nvPr/>
        </p:nvSpPr>
        <p:spPr>
          <a:xfrm>
            <a:off x="18019605" y="9682667"/>
            <a:ext cx="1080169" cy="1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96" name="Line"/>
          <p:cNvSpPr/>
          <p:nvPr/>
        </p:nvSpPr>
        <p:spPr>
          <a:xfrm>
            <a:off x="18005134" y="11609372"/>
            <a:ext cx="1080169" cy="1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97" name="Random…"/>
          <p:cNvSpPr txBox="1"/>
          <p:nvPr/>
        </p:nvSpPr>
        <p:spPr>
          <a:xfrm>
            <a:off x="17375705" y="4268295"/>
            <a:ext cx="1196366" cy="94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Random</a:t>
            </a:r>
          </a:p>
          <a:p>
            <a:pPr/>
            <a:r>
              <a:t>Split</a:t>
            </a:r>
          </a:p>
        </p:txBody>
      </p:sp>
      <p:sp>
        <p:nvSpPr>
          <p:cNvPr id="998" name="Treatment 75%"/>
          <p:cNvSpPr txBox="1"/>
          <p:nvPr/>
        </p:nvSpPr>
        <p:spPr>
          <a:xfrm>
            <a:off x="18887385" y="3552395"/>
            <a:ext cx="2571866" cy="555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lnSpc>
                <a:spcPct val="100000"/>
              </a:lnSpc>
              <a:spcBef>
                <a:spcPts val="3300"/>
              </a:spcBef>
              <a:tabLst/>
              <a:defRPr spc="0" sz="2700">
                <a:solidFill>
                  <a:srgbClr val="147351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Treatment 75%</a:t>
            </a:r>
          </a:p>
        </p:txBody>
      </p:sp>
      <p:sp>
        <p:nvSpPr>
          <p:cNvPr id="999" name="Control 25%"/>
          <p:cNvSpPr txBox="1"/>
          <p:nvPr/>
        </p:nvSpPr>
        <p:spPr>
          <a:xfrm>
            <a:off x="21858772" y="3552395"/>
            <a:ext cx="2124381" cy="555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lnSpc>
                <a:spcPct val="100000"/>
              </a:lnSpc>
              <a:spcBef>
                <a:spcPts val="3300"/>
              </a:spcBef>
              <a:tabLst/>
              <a:defRPr spc="0" sz="2700">
                <a:solidFill>
                  <a:srgbClr val="ED2525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Control 25%</a:t>
            </a:r>
          </a:p>
        </p:txBody>
      </p:sp>
      <p:sp>
        <p:nvSpPr>
          <p:cNvPr id="1000" name="20 Target Customers Treatment Group: 15 (75%)…"/>
          <p:cNvSpPr txBox="1"/>
          <p:nvPr/>
        </p:nvSpPr>
        <p:spPr>
          <a:xfrm>
            <a:off x="1297888" y="10956312"/>
            <a:ext cx="3508097" cy="130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20 Target Customers</a:t>
            </a:r>
            <a:br/>
            <a:r>
              <a:t>Treatment Group: 15 (75%)</a:t>
            </a:r>
          </a:p>
          <a:p>
            <a:pPr algn="l"/>
            <a:r>
              <a:t>Control Group: 5 (25%)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Flow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Flow</a:t>
            </a:r>
          </a:p>
        </p:txBody>
      </p:sp>
      <p:grpSp>
        <p:nvGrpSpPr>
          <p:cNvPr id="1009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1003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1004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1005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1006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07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08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1010" name="Stratified Random Sampling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Stratified Random Sampling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ML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ML</a:t>
            </a:r>
          </a:p>
        </p:txBody>
      </p:sp>
      <p:grpSp>
        <p:nvGrpSpPr>
          <p:cNvPr id="1019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1013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1014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1015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1016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17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18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1020" name="Can we add any Machine Learning to the platform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Can we add any Machine Learning to the platform</a:t>
            </a:r>
          </a:p>
        </p:txBody>
      </p:sp>
      <p:sp>
        <p:nvSpPr>
          <p:cNvPr id="1021" name="Target Customer Condition: Can we train a model that can tell who is the potential customer for the campaign…"/>
          <p:cNvSpPr txBox="1"/>
          <p:nvPr/>
        </p:nvSpPr>
        <p:spPr>
          <a:xfrm>
            <a:off x="2527254" y="5539489"/>
            <a:ext cx="19392992" cy="606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89000" indent="-889000" algn="l" defTabSz="584200">
              <a:lnSpc>
                <a:spcPct val="100000"/>
              </a:lnSpc>
              <a:spcBef>
                <a:spcPts val="33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Target Customer Condition: Can we train a model that can tell who is the potential customer for the campaign</a:t>
            </a:r>
          </a:p>
          <a:p>
            <a:pPr marL="889000" indent="-889000" algn="l" defTabSz="584200">
              <a:lnSpc>
                <a:spcPct val="100000"/>
              </a:lnSpc>
              <a:spcBef>
                <a:spcPts val="33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Products Correlation: Can we train a model and  predict what products (category) might get affected in a campaign</a:t>
            </a:r>
          </a:p>
          <a:p>
            <a:pPr marL="889000" indent="-889000" algn="l" defTabSz="584200">
              <a:lnSpc>
                <a:spcPct val="100000"/>
              </a:lnSpc>
              <a:spcBef>
                <a:spcPts val="33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Products Correlation: Can we train a model and  predict the outcome of a campaign</a:t>
            </a:r>
          </a:p>
          <a:p>
            <a:pPr marL="889000" indent="-889000" algn="l" defTabSz="584200">
              <a:lnSpc>
                <a:spcPct val="100000"/>
              </a:lnSpc>
              <a:spcBef>
                <a:spcPts val="3300"/>
              </a:spcBef>
              <a:buSzPct val="100000"/>
              <a:buAutoNum type="arabicPeriod" startAt="1"/>
              <a:tabLst/>
              <a:defRPr spc="0" sz="4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Can we train a model so that we know where to place the products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A/B Testing"/>
          <p:cNvSpPr txBox="1"/>
          <p:nvPr>
            <p:ph type="title" idx="4294967295"/>
          </p:nvPr>
        </p:nvSpPr>
        <p:spPr>
          <a:xfrm>
            <a:off x="1257300" y="6375854"/>
            <a:ext cx="21869400" cy="1778001"/>
          </a:xfrm>
          <a:prstGeom prst="rect">
            <a:avLst/>
          </a:prstGeom>
        </p:spPr>
        <p:txBody>
          <a:bodyPr anchor="t"/>
          <a:lstStyle>
            <a:lvl1pPr algn="ctr" defTabSz="363220">
              <a:lnSpc>
                <a:spcPct val="70000"/>
              </a:lnSpc>
              <a:defRPr spc="-197" sz="9856"/>
            </a:lvl1pPr>
          </a:lstStyle>
          <a:p>
            <a:pPr/>
            <a:r>
              <a:t>A/B Testing</a:t>
            </a:r>
          </a:p>
        </p:txBody>
      </p:sp>
      <p:grpSp>
        <p:nvGrpSpPr>
          <p:cNvPr id="247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241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242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243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244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5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6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Man"/>
          <p:cNvSpPr/>
          <p:nvPr/>
        </p:nvSpPr>
        <p:spPr>
          <a:xfrm>
            <a:off x="11704779" y="6091968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4811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250" name="Woman"/>
          <p:cNvSpPr/>
          <p:nvPr/>
        </p:nvSpPr>
        <p:spPr>
          <a:xfrm>
            <a:off x="12430586" y="6091631"/>
            <a:ext cx="612263" cy="1532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4811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251" name="Man"/>
          <p:cNvSpPr/>
          <p:nvPr/>
        </p:nvSpPr>
        <p:spPr>
          <a:xfrm>
            <a:off x="11736529" y="7048356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4811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252" name="Woman"/>
          <p:cNvSpPr/>
          <p:nvPr/>
        </p:nvSpPr>
        <p:spPr>
          <a:xfrm>
            <a:off x="12430586" y="7048019"/>
            <a:ext cx="612263" cy="1532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4811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253" name="Man"/>
          <p:cNvSpPr/>
          <p:nvPr/>
        </p:nvSpPr>
        <p:spPr>
          <a:xfrm>
            <a:off x="13143464" y="6091968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4811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254" name="Woman"/>
          <p:cNvSpPr/>
          <p:nvPr/>
        </p:nvSpPr>
        <p:spPr>
          <a:xfrm>
            <a:off x="13869271" y="6091631"/>
            <a:ext cx="612264" cy="1532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4811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255" name="Man"/>
          <p:cNvSpPr/>
          <p:nvPr/>
        </p:nvSpPr>
        <p:spPr>
          <a:xfrm>
            <a:off x="10297844" y="6091968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4811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256" name="Woman"/>
          <p:cNvSpPr/>
          <p:nvPr/>
        </p:nvSpPr>
        <p:spPr>
          <a:xfrm>
            <a:off x="11023651" y="6091631"/>
            <a:ext cx="612263" cy="1532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4811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257" name="Man"/>
          <p:cNvSpPr/>
          <p:nvPr/>
        </p:nvSpPr>
        <p:spPr>
          <a:xfrm>
            <a:off x="13175214" y="7048355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4811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258" name="Woman"/>
          <p:cNvSpPr/>
          <p:nvPr/>
        </p:nvSpPr>
        <p:spPr>
          <a:xfrm>
            <a:off x="13869271" y="7048019"/>
            <a:ext cx="612264" cy="1532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4811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259" name="Man"/>
          <p:cNvSpPr/>
          <p:nvPr/>
        </p:nvSpPr>
        <p:spPr>
          <a:xfrm>
            <a:off x="10329594" y="7048355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4811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260" name="Woman"/>
          <p:cNvSpPr/>
          <p:nvPr/>
        </p:nvSpPr>
        <p:spPr>
          <a:xfrm>
            <a:off x="11023651" y="7048019"/>
            <a:ext cx="612263" cy="1532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4811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261" name="Target Customers"/>
          <p:cNvSpPr txBox="1"/>
          <p:nvPr/>
        </p:nvSpPr>
        <p:spPr>
          <a:xfrm>
            <a:off x="10303846" y="8728951"/>
            <a:ext cx="4479545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lnSpc>
                <a:spcPct val="100000"/>
              </a:lnSpc>
              <a:spcBef>
                <a:spcPts val="3300"/>
              </a:spcBef>
              <a:tabLst/>
              <a:defRPr spc="0" sz="4000">
                <a:solidFill>
                  <a:srgbClr val="F4811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Target Customers</a:t>
            </a:r>
          </a:p>
        </p:txBody>
      </p:sp>
      <p:sp>
        <p:nvSpPr>
          <p:cNvPr id="262" name="1. Select a group of target customers from the population: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1. </a:t>
            </a:r>
            <a:r>
              <a:rPr b="1">
                <a:latin typeface="+mn-lt"/>
                <a:ea typeface="+mn-ea"/>
                <a:cs typeface="+mn-cs"/>
                <a:sym typeface="Graphik"/>
              </a:rPr>
              <a:t>Select a group of target customers from the population:</a:t>
            </a:r>
          </a:p>
        </p:txBody>
      </p:sp>
      <p:sp>
        <p:nvSpPr>
          <p:cNvPr id="263" name="A/B Testing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A/B Testing</a:t>
            </a:r>
          </a:p>
        </p:txBody>
      </p:sp>
      <p:grpSp>
        <p:nvGrpSpPr>
          <p:cNvPr id="270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264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265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266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267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8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9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271" name="e.g. People that came to 7-Eleven and bought something  in the past 90 days"/>
          <p:cNvSpPr txBox="1"/>
          <p:nvPr/>
        </p:nvSpPr>
        <p:spPr>
          <a:xfrm>
            <a:off x="7259904" y="10015100"/>
            <a:ext cx="9940392" cy="542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e.g. People that came to 7-Eleven and bought something  in the past 90 days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Man"/>
          <p:cNvSpPr/>
          <p:nvPr/>
        </p:nvSpPr>
        <p:spPr>
          <a:xfrm>
            <a:off x="11704779" y="6091968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274" name="Woman"/>
          <p:cNvSpPr/>
          <p:nvPr/>
        </p:nvSpPr>
        <p:spPr>
          <a:xfrm>
            <a:off x="12430586" y="6091631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275" name="Man"/>
          <p:cNvSpPr/>
          <p:nvPr/>
        </p:nvSpPr>
        <p:spPr>
          <a:xfrm>
            <a:off x="11736529" y="7048355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ED252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276" name="Woman"/>
          <p:cNvSpPr/>
          <p:nvPr/>
        </p:nvSpPr>
        <p:spPr>
          <a:xfrm>
            <a:off x="12430586" y="7048019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ED252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277" name="Man"/>
          <p:cNvSpPr/>
          <p:nvPr/>
        </p:nvSpPr>
        <p:spPr>
          <a:xfrm>
            <a:off x="13143464" y="6091968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278" name="Woman"/>
          <p:cNvSpPr/>
          <p:nvPr/>
        </p:nvSpPr>
        <p:spPr>
          <a:xfrm>
            <a:off x="13869271" y="6091631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ED252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279" name="Man"/>
          <p:cNvSpPr/>
          <p:nvPr/>
        </p:nvSpPr>
        <p:spPr>
          <a:xfrm>
            <a:off x="10297844" y="6091968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280" name="Woman"/>
          <p:cNvSpPr/>
          <p:nvPr/>
        </p:nvSpPr>
        <p:spPr>
          <a:xfrm>
            <a:off x="11023651" y="6091631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ED252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281" name="Man"/>
          <p:cNvSpPr/>
          <p:nvPr/>
        </p:nvSpPr>
        <p:spPr>
          <a:xfrm>
            <a:off x="13175214" y="7048355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282" name="Woman"/>
          <p:cNvSpPr/>
          <p:nvPr/>
        </p:nvSpPr>
        <p:spPr>
          <a:xfrm>
            <a:off x="13869271" y="7048019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ED252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283" name="Man"/>
          <p:cNvSpPr/>
          <p:nvPr/>
        </p:nvSpPr>
        <p:spPr>
          <a:xfrm>
            <a:off x="10329594" y="7048355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ED252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284" name="Woman"/>
          <p:cNvSpPr/>
          <p:nvPr/>
        </p:nvSpPr>
        <p:spPr>
          <a:xfrm>
            <a:off x="11023651" y="7048019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285" name="Target Customers"/>
          <p:cNvSpPr txBox="1"/>
          <p:nvPr/>
        </p:nvSpPr>
        <p:spPr>
          <a:xfrm>
            <a:off x="10303847" y="8728951"/>
            <a:ext cx="4479545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lnSpc>
                <a:spcPct val="100000"/>
              </a:lnSpc>
              <a:spcBef>
                <a:spcPts val="3300"/>
              </a:spcBef>
              <a:tabLst/>
              <a:defRPr spc="0" sz="4000">
                <a:solidFill>
                  <a:srgbClr val="F4811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Target Customers</a:t>
            </a:r>
          </a:p>
        </p:txBody>
      </p:sp>
      <p:sp>
        <p:nvSpPr>
          <p:cNvPr id="286" name="2. Do a random split on the target customers into control and treatment group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2. Do a random split on the target customers into control and treatment group</a:t>
            </a:r>
          </a:p>
        </p:txBody>
      </p:sp>
      <p:grpSp>
        <p:nvGrpSpPr>
          <p:cNvPr id="293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287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288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289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290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1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2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294" name="A/B Testing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A/B 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Man"/>
          <p:cNvSpPr/>
          <p:nvPr/>
        </p:nvSpPr>
        <p:spPr>
          <a:xfrm>
            <a:off x="6728452" y="5926090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297" name="Woman"/>
          <p:cNvSpPr/>
          <p:nvPr/>
        </p:nvSpPr>
        <p:spPr>
          <a:xfrm>
            <a:off x="16798695" y="5945039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ED252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ED2525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298" name="Man"/>
          <p:cNvSpPr/>
          <p:nvPr/>
        </p:nvSpPr>
        <p:spPr>
          <a:xfrm>
            <a:off x="6760202" y="6882478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299" name="Woman"/>
          <p:cNvSpPr/>
          <p:nvPr/>
        </p:nvSpPr>
        <p:spPr>
          <a:xfrm>
            <a:off x="16798695" y="6901428"/>
            <a:ext cx="612263" cy="1532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ED252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ED2525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00" name="Man"/>
          <p:cNvSpPr/>
          <p:nvPr/>
        </p:nvSpPr>
        <p:spPr>
          <a:xfrm>
            <a:off x="17511573" y="5945377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ED252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ED2525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01" name="Woman"/>
          <p:cNvSpPr/>
          <p:nvPr/>
        </p:nvSpPr>
        <p:spPr>
          <a:xfrm>
            <a:off x="18237380" y="5945039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ED252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ED2525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02" name="Man"/>
          <p:cNvSpPr/>
          <p:nvPr/>
        </p:nvSpPr>
        <p:spPr>
          <a:xfrm>
            <a:off x="5321517" y="5926090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03" name="Woman"/>
          <p:cNvSpPr/>
          <p:nvPr/>
        </p:nvSpPr>
        <p:spPr>
          <a:xfrm>
            <a:off x="6047324" y="5925753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04" name="Man"/>
          <p:cNvSpPr/>
          <p:nvPr/>
        </p:nvSpPr>
        <p:spPr>
          <a:xfrm>
            <a:off x="17543323" y="6901764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ED252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ED2525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05" name="Woman"/>
          <p:cNvSpPr/>
          <p:nvPr/>
        </p:nvSpPr>
        <p:spPr>
          <a:xfrm>
            <a:off x="18237380" y="6901428"/>
            <a:ext cx="612263" cy="1532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ED252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ED2525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06" name="Man"/>
          <p:cNvSpPr/>
          <p:nvPr/>
        </p:nvSpPr>
        <p:spPr>
          <a:xfrm>
            <a:off x="5353267" y="6882478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07" name="Woman"/>
          <p:cNvSpPr/>
          <p:nvPr/>
        </p:nvSpPr>
        <p:spPr>
          <a:xfrm>
            <a:off x="6047324" y="6882141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08" name="Control Group"/>
          <p:cNvSpPr txBox="1"/>
          <p:nvPr/>
        </p:nvSpPr>
        <p:spPr>
          <a:xfrm>
            <a:off x="16025975" y="8499421"/>
            <a:ext cx="3628137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lnSpc>
                <a:spcPct val="100000"/>
              </a:lnSpc>
              <a:spcBef>
                <a:spcPts val="3300"/>
              </a:spcBef>
              <a:tabLst/>
              <a:defRPr spc="0" sz="4000">
                <a:solidFill>
                  <a:srgbClr val="ED2525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Control Group</a:t>
            </a:r>
          </a:p>
        </p:txBody>
      </p:sp>
      <p:sp>
        <p:nvSpPr>
          <p:cNvPr id="309" name="Treatment Group"/>
          <p:cNvSpPr txBox="1"/>
          <p:nvPr/>
        </p:nvSpPr>
        <p:spPr>
          <a:xfrm>
            <a:off x="4197757" y="8499421"/>
            <a:ext cx="4311397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lnSpc>
                <a:spcPct val="100000"/>
              </a:lnSpc>
              <a:spcBef>
                <a:spcPts val="3300"/>
              </a:spcBef>
              <a:tabLst/>
              <a:defRPr spc="0" sz="4000">
                <a:solidFill>
                  <a:srgbClr val="147351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Treatment Group</a:t>
            </a:r>
          </a:p>
        </p:txBody>
      </p:sp>
      <p:sp>
        <p:nvSpPr>
          <p:cNvPr id="310" name="SLURPEE Offer"/>
          <p:cNvSpPr/>
          <p:nvPr/>
        </p:nvSpPr>
        <p:spPr>
          <a:xfrm>
            <a:off x="4839769" y="10913093"/>
            <a:ext cx="3027374" cy="597851"/>
          </a:xfrm>
          <a:prstGeom prst="roundRect">
            <a:avLst>
              <a:gd name="adj" fmla="val 31864"/>
            </a:avLst>
          </a:prstGeom>
          <a:solidFill>
            <a:srgbClr val="F4811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SLURPEE Offer</a:t>
            </a:r>
          </a:p>
        </p:txBody>
      </p:sp>
      <p:sp>
        <p:nvSpPr>
          <p:cNvPr id="311" name="3. Give the offer only to treatment group, and leave all other factor the same: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3. Give the offer only to treatment group, and leave all other factor the same:</a:t>
            </a:r>
          </a:p>
        </p:txBody>
      </p:sp>
      <p:sp>
        <p:nvSpPr>
          <p:cNvPr id="312" name="Coffee cup - to go"/>
          <p:cNvSpPr/>
          <p:nvPr/>
        </p:nvSpPr>
        <p:spPr>
          <a:xfrm>
            <a:off x="5876239" y="9353920"/>
            <a:ext cx="954434" cy="1474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82" y="0"/>
                </a:moveTo>
                <a:cubicBezTo>
                  <a:pt x="2614" y="0"/>
                  <a:pt x="2296" y="158"/>
                  <a:pt x="2214" y="381"/>
                </a:cubicBezTo>
                <a:lnTo>
                  <a:pt x="1712" y="2077"/>
                </a:lnTo>
                <a:lnTo>
                  <a:pt x="10800" y="2077"/>
                </a:lnTo>
                <a:lnTo>
                  <a:pt x="19888" y="2077"/>
                </a:lnTo>
                <a:lnTo>
                  <a:pt x="19386" y="381"/>
                </a:lnTo>
                <a:cubicBezTo>
                  <a:pt x="19304" y="158"/>
                  <a:pt x="18986" y="0"/>
                  <a:pt x="18618" y="0"/>
                </a:cubicBezTo>
                <a:lnTo>
                  <a:pt x="10800" y="0"/>
                </a:lnTo>
                <a:lnTo>
                  <a:pt x="2982" y="0"/>
                </a:lnTo>
                <a:close/>
                <a:moveTo>
                  <a:pt x="513" y="2356"/>
                </a:moveTo>
                <a:cubicBezTo>
                  <a:pt x="345" y="2356"/>
                  <a:pt x="210" y="2458"/>
                  <a:pt x="210" y="2584"/>
                </a:cubicBezTo>
                <a:lnTo>
                  <a:pt x="0" y="3424"/>
                </a:lnTo>
                <a:cubicBezTo>
                  <a:pt x="0" y="3550"/>
                  <a:pt x="138" y="3652"/>
                  <a:pt x="305" y="3652"/>
                </a:cubicBezTo>
                <a:lnTo>
                  <a:pt x="21295" y="3652"/>
                </a:lnTo>
                <a:cubicBezTo>
                  <a:pt x="21462" y="3652"/>
                  <a:pt x="21600" y="3550"/>
                  <a:pt x="21600" y="3424"/>
                </a:cubicBezTo>
                <a:lnTo>
                  <a:pt x="21390" y="2584"/>
                </a:lnTo>
                <a:cubicBezTo>
                  <a:pt x="21390" y="2458"/>
                  <a:pt x="21255" y="2356"/>
                  <a:pt x="21087" y="2356"/>
                </a:cubicBezTo>
                <a:lnTo>
                  <a:pt x="513" y="2356"/>
                </a:lnTo>
                <a:close/>
                <a:moveTo>
                  <a:pt x="1186" y="3931"/>
                </a:moveTo>
                <a:lnTo>
                  <a:pt x="3455" y="21321"/>
                </a:lnTo>
                <a:cubicBezTo>
                  <a:pt x="3475" y="21478"/>
                  <a:pt x="3726" y="21600"/>
                  <a:pt x="4026" y="21600"/>
                </a:cubicBezTo>
                <a:lnTo>
                  <a:pt x="17574" y="21600"/>
                </a:lnTo>
                <a:cubicBezTo>
                  <a:pt x="17874" y="21600"/>
                  <a:pt x="18124" y="21478"/>
                  <a:pt x="18145" y="21321"/>
                </a:cubicBezTo>
                <a:lnTo>
                  <a:pt x="20414" y="3931"/>
                </a:lnTo>
                <a:lnTo>
                  <a:pt x="1186" y="3931"/>
                </a:lnTo>
                <a:close/>
              </a:path>
            </a:pathLst>
          </a:custGeom>
          <a:solidFill>
            <a:srgbClr val="F481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grpSp>
        <p:nvGrpSpPr>
          <p:cNvPr id="319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313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314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315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316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7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8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320" name="A/B Testing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A/B 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Man"/>
          <p:cNvSpPr/>
          <p:nvPr/>
        </p:nvSpPr>
        <p:spPr>
          <a:xfrm>
            <a:off x="6728452" y="5926090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23" name="Woman"/>
          <p:cNvSpPr/>
          <p:nvPr/>
        </p:nvSpPr>
        <p:spPr>
          <a:xfrm>
            <a:off x="16798695" y="5945039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ED252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ED2525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24" name="Man"/>
          <p:cNvSpPr/>
          <p:nvPr/>
        </p:nvSpPr>
        <p:spPr>
          <a:xfrm>
            <a:off x="6760202" y="6882478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25" name="Woman"/>
          <p:cNvSpPr/>
          <p:nvPr/>
        </p:nvSpPr>
        <p:spPr>
          <a:xfrm>
            <a:off x="16798695" y="6901428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ED252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ED2525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26" name="Man"/>
          <p:cNvSpPr/>
          <p:nvPr/>
        </p:nvSpPr>
        <p:spPr>
          <a:xfrm>
            <a:off x="17511572" y="5945377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ED252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ED2525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27" name="Woman"/>
          <p:cNvSpPr/>
          <p:nvPr/>
        </p:nvSpPr>
        <p:spPr>
          <a:xfrm>
            <a:off x="18237379" y="5945039"/>
            <a:ext cx="612264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ED252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ED2525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28" name="Man"/>
          <p:cNvSpPr/>
          <p:nvPr/>
        </p:nvSpPr>
        <p:spPr>
          <a:xfrm>
            <a:off x="5321517" y="5926090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29" name="Woman"/>
          <p:cNvSpPr/>
          <p:nvPr/>
        </p:nvSpPr>
        <p:spPr>
          <a:xfrm>
            <a:off x="6047324" y="5925753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30" name="Man"/>
          <p:cNvSpPr/>
          <p:nvPr/>
        </p:nvSpPr>
        <p:spPr>
          <a:xfrm>
            <a:off x="17543322" y="6901764"/>
            <a:ext cx="593442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ED252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ED2525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31" name="Woman"/>
          <p:cNvSpPr/>
          <p:nvPr/>
        </p:nvSpPr>
        <p:spPr>
          <a:xfrm>
            <a:off x="18237379" y="6901428"/>
            <a:ext cx="612264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ED252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ED2525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32" name="Man"/>
          <p:cNvSpPr/>
          <p:nvPr/>
        </p:nvSpPr>
        <p:spPr>
          <a:xfrm>
            <a:off x="5353267" y="6882478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33" name="Woman"/>
          <p:cNvSpPr/>
          <p:nvPr/>
        </p:nvSpPr>
        <p:spPr>
          <a:xfrm>
            <a:off x="6047324" y="6882141"/>
            <a:ext cx="612263" cy="153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1473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334" name="Control Group"/>
          <p:cNvSpPr txBox="1"/>
          <p:nvPr/>
        </p:nvSpPr>
        <p:spPr>
          <a:xfrm>
            <a:off x="16025975" y="8499421"/>
            <a:ext cx="3628137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lnSpc>
                <a:spcPct val="100000"/>
              </a:lnSpc>
              <a:spcBef>
                <a:spcPts val="3300"/>
              </a:spcBef>
              <a:tabLst/>
              <a:defRPr spc="0" sz="4000">
                <a:solidFill>
                  <a:srgbClr val="ED2525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Control Group</a:t>
            </a:r>
          </a:p>
        </p:txBody>
      </p:sp>
      <p:sp>
        <p:nvSpPr>
          <p:cNvPr id="335" name="Treatment Group"/>
          <p:cNvSpPr txBox="1"/>
          <p:nvPr/>
        </p:nvSpPr>
        <p:spPr>
          <a:xfrm>
            <a:off x="4197757" y="8499421"/>
            <a:ext cx="4311397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lnSpc>
                <a:spcPct val="100000"/>
              </a:lnSpc>
              <a:spcBef>
                <a:spcPts val="3300"/>
              </a:spcBef>
              <a:tabLst/>
              <a:defRPr spc="0" sz="4000">
                <a:solidFill>
                  <a:srgbClr val="147351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Treatment Group</a:t>
            </a:r>
          </a:p>
        </p:txBody>
      </p:sp>
      <p:sp>
        <p:nvSpPr>
          <p:cNvPr id="336" name="Line"/>
          <p:cNvSpPr/>
          <p:nvPr/>
        </p:nvSpPr>
        <p:spPr>
          <a:xfrm flipV="1">
            <a:off x="10196064" y="5537026"/>
            <a:ext cx="1" cy="3719366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7" name="Line"/>
          <p:cNvSpPr/>
          <p:nvPr/>
        </p:nvSpPr>
        <p:spPr>
          <a:xfrm>
            <a:off x="10114594" y="9245160"/>
            <a:ext cx="3801371" cy="1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1" name="Connection Line"/>
          <p:cNvSpPr/>
          <p:nvPr/>
        </p:nvSpPr>
        <p:spPr>
          <a:xfrm>
            <a:off x="10740787" y="6092436"/>
            <a:ext cx="2803180" cy="2463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025" y="19917"/>
                  <a:pt x="14225" y="12717"/>
                  <a:pt x="21600" y="0"/>
                </a:cubicBezTo>
              </a:path>
            </a:pathLst>
          </a:custGeom>
          <a:ln w="127000">
            <a:solidFill>
              <a:srgbClr val="147351"/>
            </a:solidFill>
            <a:miter lim="400000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339" name="Line"/>
          <p:cNvSpPr/>
          <p:nvPr/>
        </p:nvSpPr>
        <p:spPr>
          <a:xfrm flipV="1">
            <a:off x="10739207" y="8048372"/>
            <a:ext cx="3481396" cy="560357"/>
          </a:xfrm>
          <a:prstGeom prst="line">
            <a:avLst/>
          </a:prstGeom>
          <a:ln w="127000">
            <a:solidFill>
              <a:srgbClr val="ED2525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0" name="TIME"/>
          <p:cNvSpPr txBox="1"/>
          <p:nvPr/>
        </p:nvSpPr>
        <p:spPr>
          <a:xfrm>
            <a:off x="13978558" y="8973761"/>
            <a:ext cx="739700" cy="542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TIME</a:t>
            </a:r>
          </a:p>
        </p:txBody>
      </p:sp>
      <p:sp>
        <p:nvSpPr>
          <p:cNvPr id="341" name="SALES"/>
          <p:cNvSpPr txBox="1"/>
          <p:nvPr/>
        </p:nvSpPr>
        <p:spPr>
          <a:xfrm>
            <a:off x="9724348" y="5083374"/>
            <a:ext cx="943433" cy="542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SALES</a:t>
            </a:r>
          </a:p>
        </p:txBody>
      </p:sp>
      <p:sp>
        <p:nvSpPr>
          <p:cNvPr id="342" name="4. After the promotion ends, check the result, and see if there is a  difference"/>
          <p:cNvSpPr txBox="1"/>
          <p:nvPr/>
        </p:nvSpPr>
        <p:spPr>
          <a:xfrm>
            <a:off x="1295400" y="4051455"/>
            <a:ext cx="218694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4. After the promotion ends, check the result, and see if there is a  difference</a:t>
            </a:r>
          </a:p>
        </p:txBody>
      </p:sp>
      <p:grpSp>
        <p:nvGrpSpPr>
          <p:cNvPr id="349" name="Group"/>
          <p:cNvGrpSpPr/>
          <p:nvPr/>
        </p:nvGrpSpPr>
        <p:grpSpPr>
          <a:xfrm>
            <a:off x="-50801" y="-31902"/>
            <a:ext cx="24553469" cy="2046893"/>
            <a:chOff x="0" y="0"/>
            <a:chExt cx="24553467" cy="2046892"/>
          </a:xfrm>
        </p:grpSpPr>
        <p:sp>
          <p:nvSpPr>
            <p:cNvPr id="343" name="Rectangle"/>
            <p:cNvSpPr/>
            <p:nvPr/>
          </p:nvSpPr>
          <p:spPr>
            <a:xfrm>
              <a:off x="12699" y="1263866"/>
              <a:ext cx="24540769" cy="282343"/>
            </a:xfrm>
            <a:prstGeom prst="rect">
              <a:avLst/>
            </a:prstGeom>
            <a:solidFill>
              <a:srgbClr val="F4811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344" name="Rectangle"/>
            <p:cNvSpPr/>
            <p:nvPr/>
          </p:nvSpPr>
          <p:spPr>
            <a:xfrm>
              <a:off x="0" y="1657566"/>
              <a:ext cx="24540768" cy="282343"/>
            </a:xfrm>
            <a:prstGeom prst="rect">
              <a:avLst/>
            </a:prstGeom>
            <a:solidFill>
              <a:srgbClr val="ED252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sp>
          <p:nvSpPr>
            <p:cNvPr id="345" name="Rectangle"/>
            <p:cNvSpPr/>
            <p:nvPr/>
          </p:nvSpPr>
          <p:spPr>
            <a:xfrm>
              <a:off x="12699" y="28770"/>
              <a:ext cx="24540768" cy="1098663"/>
            </a:xfrm>
            <a:prstGeom prst="rect">
              <a:avLst/>
            </a:prstGeom>
            <a:solidFill>
              <a:srgbClr val="147351">
                <a:alpha val="728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/>
                <a:defRPr spc="-44" sz="2200">
                  <a:solidFill>
                    <a:srgbClr val="FFFFFF"/>
                  </a:solidFill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</a:p>
          </p:txBody>
        </p:sp>
        <p:pic>
          <p:nvPicPr>
            <p:cNvPr id="346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72858"/>
              <a:extLst/>
            </a:blip>
            <a:stretch>
              <a:fillRect/>
            </a:stretch>
          </p:blipFill>
          <p:spPr>
            <a:xfrm>
              <a:off x="200636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7" name="7-Eleven.png" descr="7-Eleven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2000014" y="0"/>
              <a:ext cx="1624519" cy="2046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8" name="7Eleven - Enterprise Data"/>
            <p:cNvSpPr txBox="1"/>
            <p:nvPr/>
          </p:nvSpPr>
          <p:spPr>
            <a:xfrm>
              <a:off x="20072359" y="538290"/>
              <a:ext cx="4070428" cy="54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raphik"/>
                </a:defRPr>
              </a:lvl1pPr>
            </a:lstStyle>
            <a:p>
              <a:pPr/>
              <a:r>
                <a:t>7Eleven - Enterprise Data</a:t>
              </a:r>
            </a:p>
          </p:txBody>
        </p:sp>
      </p:grpSp>
      <p:sp>
        <p:nvSpPr>
          <p:cNvPr id="350" name="A/B Testing"/>
          <p:cNvSpPr txBox="1"/>
          <p:nvPr>
            <p:ph type="title" idx="4294967295"/>
          </p:nvPr>
        </p:nvSpPr>
        <p:spPr>
          <a:xfrm>
            <a:off x="1289050" y="2311854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cap="small" spc="-400" sz="10000"/>
            </a:lvl1pPr>
          </a:lstStyle>
          <a:p>
            <a:pPr/>
            <a:r>
              <a:t>A/B 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-44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>
            <a:tab pos="812800" algn="l"/>
          </a:tabLst>
          <a:defRPr b="0" baseline="0" cap="none" i="0" spc="-26" strike="noStrike" sz="2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Compact Regular"/>
            <a:ea typeface="Graphik Compact Regular"/>
            <a:cs typeface="Graphik Compact Regular"/>
            <a:sym typeface="Graphik Compac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-44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>
            <a:tab pos="812800" algn="l"/>
          </a:tabLst>
          <a:defRPr b="0" baseline="0" cap="none" i="0" spc="-26" strike="noStrike" sz="2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Compact Regular"/>
            <a:ea typeface="Graphik Compact Regular"/>
            <a:cs typeface="Graphik Compact Regular"/>
            <a:sym typeface="Graphik Compac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