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6" r:id="rId5"/>
    <p:sldId id="267" r:id="rId6"/>
    <p:sldId id="271" r:id="rId7"/>
    <p:sldId id="272" r:id="rId8"/>
    <p:sldId id="268" r:id="rId9"/>
    <p:sldId id="273" r:id="rId10"/>
    <p:sldId id="274" r:id="rId11"/>
    <p:sldId id="258" r:id="rId12"/>
    <p:sldId id="275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5530-BC2C-4F15-8E89-9BB631F005DA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3848-9CC6-4A5E-8F1F-FCBB2ED1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24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5530-BC2C-4F15-8E89-9BB631F005DA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3848-9CC6-4A5E-8F1F-FCBB2ED1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64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5530-BC2C-4F15-8E89-9BB631F005DA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3848-9CC6-4A5E-8F1F-FCBB2ED182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793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5530-BC2C-4F15-8E89-9BB631F005DA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3848-9CC6-4A5E-8F1F-FCBB2ED1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686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5530-BC2C-4F15-8E89-9BB631F005DA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3848-9CC6-4A5E-8F1F-FCBB2ED182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577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5530-BC2C-4F15-8E89-9BB631F005DA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3848-9CC6-4A5E-8F1F-FCBB2ED1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816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5530-BC2C-4F15-8E89-9BB631F005DA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3848-9CC6-4A5E-8F1F-FCBB2ED1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5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5530-BC2C-4F15-8E89-9BB631F005DA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3848-9CC6-4A5E-8F1F-FCBB2ED1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02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5530-BC2C-4F15-8E89-9BB631F005DA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3848-9CC6-4A5E-8F1F-FCBB2ED1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5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5530-BC2C-4F15-8E89-9BB631F005DA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3848-9CC6-4A5E-8F1F-FCBB2ED1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10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5530-BC2C-4F15-8E89-9BB631F005DA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3848-9CC6-4A5E-8F1F-FCBB2ED1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3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5530-BC2C-4F15-8E89-9BB631F005DA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3848-9CC6-4A5E-8F1F-FCBB2ED1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65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5530-BC2C-4F15-8E89-9BB631F005DA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3848-9CC6-4A5E-8F1F-FCBB2ED1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76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5530-BC2C-4F15-8E89-9BB631F005DA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3848-9CC6-4A5E-8F1F-FCBB2ED1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88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5530-BC2C-4F15-8E89-9BB631F005DA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3848-9CC6-4A5E-8F1F-FCBB2ED1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49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5530-BC2C-4F15-8E89-9BB631F005DA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3848-9CC6-4A5E-8F1F-FCBB2ED1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12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5530-BC2C-4F15-8E89-9BB631F005DA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9753848-9CC6-4A5E-8F1F-FCBB2ED1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72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贷款违约预测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 智能 陈怡然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6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267855"/>
            <a:ext cx="8596668" cy="1320800"/>
          </a:xfrm>
        </p:spPr>
        <p:txBody>
          <a:bodyPr/>
          <a:lstStyle/>
          <a:p>
            <a:r>
              <a:rPr lang="zh-CN" altLang="en-US" smtClean="0"/>
              <a:t>模型</a:t>
            </a:r>
            <a:r>
              <a:rPr lang="zh-CN" altLang="en-US"/>
              <a:t>考虑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03207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000" smtClean="0"/>
              <a:t>数据中存在较多的离散型数据，而</a:t>
            </a:r>
            <a:r>
              <a:rPr lang="en-US" altLang="zh-CN" sz="2000" smtClean="0"/>
              <a:t>lightgbm</a:t>
            </a:r>
            <a:r>
              <a:rPr lang="zh-CN" altLang="en-US" sz="2000" smtClean="0"/>
              <a:t>与</a:t>
            </a:r>
            <a:r>
              <a:rPr lang="en-US" altLang="zh-CN" sz="2000" smtClean="0"/>
              <a:t>xgboost</a:t>
            </a:r>
            <a:r>
              <a:rPr lang="zh-CN" altLang="en-US" sz="2000" smtClean="0"/>
              <a:t>相比对于离散型数据的处理更好，所以在训练之前判断使用</a:t>
            </a:r>
            <a:r>
              <a:rPr lang="en-US" altLang="zh-CN" sz="2000" smtClean="0"/>
              <a:t>lightgbm</a:t>
            </a:r>
            <a:r>
              <a:rPr lang="zh-CN" altLang="en-US" sz="2000" smtClean="0"/>
              <a:t>模型进行训练。具体情况通过训练的结果进行反应。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17700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184727"/>
            <a:ext cx="8596668" cy="1320800"/>
          </a:xfrm>
        </p:spPr>
        <p:txBody>
          <a:bodyPr/>
          <a:lstStyle/>
          <a:p>
            <a:r>
              <a:rPr lang="zh-CN" altLang="en-US" smtClean="0"/>
              <a:t>数据</a:t>
            </a:r>
            <a:r>
              <a:rPr lang="en-US" altLang="zh-CN" smtClean="0"/>
              <a:t>EDA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97710"/>
            <a:ext cx="8596668" cy="4711326"/>
          </a:xfrm>
        </p:spPr>
        <p:txBody>
          <a:bodyPr>
            <a:normAutofit lnSpcReduction="10000"/>
          </a:bodyPr>
          <a:lstStyle/>
          <a:p>
            <a:r>
              <a:rPr lang="zh-CN" altLang="en-US" sz="2000"/>
              <a:t>数据探索性分析是对数据进行初步分析，了解数据特征，观察数据类型，分析数据分布等等，为后续特征工程，以及建模分析都特别</a:t>
            </a:r>
            <a:r>
              <a:rPr lang="zh-CN" altLang="en-US" sz="2000" smtClean="0"/>
              <a:t>重要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 smtClean="0"/>
          </a:p>
          <a:p>
            <a:r>
              <a:rPr lang="zh-CN" altLang="en-US" sz="2000" smtClean="0"/>
              <a:t>减少内存</a:t>
            </a:r>
            <a:endParaRPr lang="en-US" altLang="zh-CN" smtClean="0"/>
          </a:p>
          <a:p>
            <a:r>
              <a:rPr lang="zh-CN" altLang="en-US" sz="2000" smtClean="0"/>
              <a:t>总体分布</a:t>
            </a:r>
            <a:r>
              <a:rPr lang="en-US" altLang="zh-CN" sz="2000" smtClean="0"/>
              <a:t>——</a:t>
            </a:r>
            <a:r>
              <a:rPr lang="zh-CN" altLang="en-US" sz="2000"/>
              <a:t>加深对数据分布、数据结构等的</a:t>
            </a:r>
            <a:r>
              <a:rPr lang="zh-CN" altLang="en-US" sz="2000" smtClean="0"/>
              <a:t>理解，看</a:t>
            </a:r>
            <a:r>
              <a:rPr lang="zh-CN" altLang="en-US" sz="2000"/>
              <a:t>一下数据特征</a:t>
            </a:r>
            <a:r>
              <a:rPr lang="zh-CN" altLang="en-US" sz="2000" smtClean="0"/>
              <a:t>之间</a:t>
            </a:r>
            <a:r>
              <a:rPr lang="en-US" altLang="zh-CN" sz="2000" smtClean="0"/>
              <a:t>				</a:t>
            </a:r>
            <a:r>
              <a:rPr lang="zh-CN" altLang="en-US" sz="2000" smtClean="0"/>
              <a:t>的</a:t>
            </a:r>
            <a:r>
              <a:rPr lang="zh-CN" altLang="en-US" sz="2000"/>
              <a:t>两两关联关系</a:t>
            </a:r>
            <a:endParaRPr lang="en-US" altLang="zh-CN" sz="2000" smtClean="0"/>
          </a:p>
          <a:p>
            <a:r>
              <a:rPr lang="zh-CN" altLang="en-US" sz="2000" smtClean="0"/>
              <a:t>数据类型分析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zh-CN" altLang="en-US" sz="2000" smtClean="0"/>
              <a:t>数值类型（连续变量、离散变量、单值变量）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zh-CN" altLang="en-US" sz="2000"/>
              <a:t>分</a:t>
            </a:r>
            <a:r>
              <a:rPr lang="zh-CN" altLang="en-US" sz="2000" smtClean="0"/>
              <a:t>类型特征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zh-CN" altLang="en-US" sz="2000" smtClean="0"/>
              <a:t>目标变量的分布</a:t>
            </a:r>
            <a:r>
              <a:rPr lang="en-US" altLang="zh-CN" sz="2000" smtClean="0"/>
              <a:t>——</a:t>
            </a:r>
            <a:r>
              <a:rPr lang="zh-CN" altLang="en-US" sz="2000"/>
              <a:t>查看目标变量（标签）是否平衡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zh-CN" altLang="en-US" sz="2000" smtClean="0"/>
              <a:t>缺失值查看</a:t>
            </a:r>
            <a:r>
              <a:rPr lang="en-US" altLang="zh-CN" sz="2000" smtClean="0"/>
              <a:t>——</a:t>
            </a:r>
            <a:r>
              <a:rPr lang="zh-CN" altLang="en-US" sz="2000"/>
              <a:t>如果缺失值过多会对整体的模型结果产生一定的影响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zh-CN" altLang="en-US" sz="2000" smtClean="0"/>
              <a:t>数据相关关系</a:t>
            </a:r>
            <a:endParaRPr lang="en-US" altLang="zh-CN" sz="2000" smtClean="0"/>
          </a:p>
          <a:p>
            <a:endParaRPr lang="en-US" altLang="zh-CN" sz="2000" smtClean="0"/>
          </a:p>
          <a:p>
            <a:pPr marL="0" indent="0">
              <a:buNone/>
            </a:pPr>
            <a:endParaRPr lang="en-US" altLang="zh-CN" sz="2000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46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277090"/>
            <a:ext cx="8596668" cy="1320800"/>
          </a:xfrm>
        </p:spPr>
        <p:txBody>
          <a:bodyPr/>
          <a:lstStyle/>
          <a:p>
            <a:r>
              <a:rPr lang="zh-CN" altLang="en-US" smtClean="0"/>
              <a:t>特征工程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016000"/>
            <a:ext cx="8596668" cy="5320145"/>
          </a:xfrm>
        </p:spPr>
        <p:txBody>
          <a:bodyPr>
            <a:noAutofit/>
          </a:bodyPr>
          <a:lstStyle/>
          <a:p>
            <a:r>
              <a:rPr lang="zh-CN" altLang="en-US" sz="2000" smtClean="0"/>
              <a:t>数据</a:t>
            </a:r>
            <a:r>
              <a:rPr lang="zh-CN" altLang="en-US" sz="2000"/>
              <a:t>清洗</a:t>
            </a:r>
          </a:p>
          <a:p>
            <a:pPr marL="400050" lvl="1" indent="0">
              <a:buNone/>
            </a:pPr>
            <a:r>
              <a:rPr lang="zh-CN" altLang="en-US" sz="2000" smtClean="0"/>
              <a:t>数据清洗主要的目的是提取原始数据中的重复数据、异常数据、缺失数据等。（</a:t>
            </a:r>
            <a:r>
              <a:rPr lang="en-US" altLang="zh-CN" sz="2000" smtClean="0"/>
              <a:t>lightgbm</a:t>
            </a:r>
            <a:r>
              <a:rPr lang="zh-CN" altLang="en-US" sz="2000"/>
              <a:t>对特征的尺度不敏感，</a:t>
            </a:r>
            <a:r>
              <a:rPr lang="zh-CN" altLang="en-US" sz="2000" smtClean="0"/>
              <a:t>所以先没做</a:t>
            </a:r>
            <a:r>
              <a:rPr lang="zh-CN" altLang="en-US" sz="2000"/>
              <a:t>归一化和异常值</a:t>
            </a:r>
            <a:r>
              <a:rPr lang="zh-CN" altLang="en-US" sz="2000" smtClean="0"/>
              <a:t>处理）</a:t>
            </a:r>
            <a:endParaRPr lang="zh-CN" altLang="en-US" sz="2000"/>
          </a:p>
          <a:p>
            <a:r>
              <a:rPr lang="zh-CN" altLang="en-US" sz="2000" smtClean="0"/>
              <a:t>特征预处理</a:t>
            </a:r>
            <a:r>
              <a:rPr lang="zh-CN" altLang="en-US" sz="2000"/>
              <a:t>	</a:t>
            </a:r>
            <a:endParaRPr lang="en-US" altLang="zh-CN" sz="2000" smtClean="0"/>
          </a:p>
          <a:p>
            <a:pPr marL="400050" lvl="1" indent="0">
              <a:buNone/>
            </a:pPr>
            <a:r>
              <a:rPr lang="zh-CN" altLang="en-US" sz="2000" smtClean="0"/>
              <a:t>特征</a:t>
            </a:r>
            <a:r>
              <a:rPr lang="zh-CN" altLang="en-US" sz="2000"/>
              <a:t>预处理的目的是将数据的原始字段进行相应的</a:t>
            </a:r>
            <a:r>
              <a:rPr lang="zh-CN" altLang="en-US" sz="2000" smtClean="0"/>
              <a:t>编码</a:t>
            </a:r>
            <a:endParaRPr lang="en-US" altLang="zh-CN" sz="2000" smtClean="0"/>
          </a:p>
          <a:p>
            <a:pPr marL="400050" lvl="1" indent="0">
              <a:buNone/>
            </a:pPr>
            <a:r>
              <a:rPr lang="zh-CN" altLang="en-US" sz="2000" smtClean="0"/>
              <a:t>定性</a:t>
            </a:r>
            <a:r>
              <a:rPr lang="zh-CN" altLang="en-US" sz="2000"/>
              <a:t>：独热编码、哈希编码等</a:t>
            </a:r>
            <a:r>
              <a:rPr lang="zh-CN" altLang="en-US" sz="2000" smtClean="0"/>
              <a:t>；</a:t>
            </a:r>
            <a:endParaRPr lang="en-US" altLang="zh-CN" sz="2000" smtClean="0"/>
          </a:p>
          <a:p>
            <a:pPr marL="400050" lvl="1" indent="0">
              <a:buNone/>
            </a:pPr>
            <a:r>
              <a:rPr lang="zh-CN" altLang="en-US" sz="2000" smtClean="0"/>
              <a:t>定量</a:t>
            </a:r>
            <a:r>
              <a:rPr lang="zh-CN" altLang="en-US" sz="2000"/>
              <a:t>：取整、截断、二值化、分箱、放</a:t>
            </a:r>
            <a:r>
              <a:rPr lang="zh-CN" altLang="en-US" sz="2000" smtClean="0"/>
              <a:t>缩</a:t>
            </a:r>
            <a:r>
              <a:rPr lang="zh-CN" altLang="en-US" sz="2000"/>
              <a:t>、</a:t>
            </a:r>
            <a:r>
              <a:rPr lang="zh-CN" altLang="en-US" sz="2000" smtClean="0"/>
              <a:t>变换</a:t>
            </a:r>
            <a:r>
              <a:rPr lang="zh-CN" altLang="en-US" sz="2000"/>
              <a:t>（归一化、标准化、正态化），并进行缺失值的处理（插值、均值、中位数、众数、</a:t>
            </a:r>
            <a:r>
              <a:rPr lang="zh-CN" altLang="en-US" sz="2000" smtClean="0"/>
              <a:t>删除）；</a:t>
            </a:r>
            <a:endParaRPr lang="zh-CN" altLang="en-US" sz="2000"/>
          </a:p>
          <a:p>
            <a:r>
              <a:rPr lang="zh-CN" altLang="en-US" sz="2000" smtClean="0"/>
              <a:t>特征提取</a:t>
            </a:r>
            <a:endParaRPr lang="zh-CN" altLang="en-US" sz="2000"/>
          </a:p>
          <a:p>
            <a:pPr marL="400050" lvl="1" indent="0">
              <a:buNone/>
            </a:pPr>
            <a:r>
              <a:rPr lang="zh-CN" altLang="en-US" sz="2000" smtClean="0"/>
              <a:t>特征提取</a:t>
            </a:r>
            <a:r>
              <a:rPr lang="zh-CN" altLang="en-US" sz="2000"/>
              <a:t>的目的是从原始数据中提取出心的特征字段，并将特征转换成特定的格式；</a:t>
            </a:r>
          </a:p>
          <a:p>
            <a:r>
              <a:rPr lang="zh-CN" altLang="en-US" sz="2000" smtClean="0"/>
              <a:t>特征筛选</a:t>
            </a:r>
            <a:endParaRPr lang="en-US" altLang="zh-CN" sz="2000" smtClean="0"/>
          </a:p>
          <a:p>
            <a:pPr marL="400050" lvl="1" indent="0">
              <a:buNone/>
            </a:pPr>
            <a:r>
              <a:rPr lang="zh-CN" altLang="en-US" sz="2000" smtClean="0"/>
              <a:t>特征</a:t>
            </a:r>
            <a:r>
              <a:rPr lang="zh-CN" altLang="en-US" sz="2000"/>
              <a:t>筛选的目的是筛选出较优的特征子集，以取得较好的泛化性能；</a:t>
            </a:r>
          </a:p>
          <a:p>
            <a:endParaRPr lang="en-US" altLang="zh-CN" sz="2000" smtClean="0"/>
          </a:p>
          <a:p>
            <a:pPr marL="0" indent="0">
              <a:buNone/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57237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建模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0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赛题介绍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22400"/>
            <a:ext cx="8596668" cy="4618962"/>
          </a:xfrm>
        </p:spPr>
        <p:txBody>
          <a:bodyPr>
            <a:normAutofit/>
          </a:bodyPr>
          <a:lstStyle/>
          <a:p>
            <a:r>
              <a:rPr lang="zh-CN" altLang="en-US" sz="2000" smtClean="0"/>
              <a:t>赛事背景：</a:t>
            </a:r>
            <a:endParaRPr lang="en-US" altLang="zh-CN" sz="2000"/>
          </a:p>
          <a:p>
            <a:pPr marL="400050" lvl="1" indent="0">
              <a:buNone/>
            </a:pPr>
            <a:r>
              <a:rPr lang="zh-CN" altLang="en-US" sz="2000" smtClean="0"/>
              <a:t>赛题以金融风控中的个人信贷为背景，要求选手根据贷款申请人的数据信息预测其是否有违约的可能，以此判断是否通过此项贷款，这是一个典型的分类问题。</a:t>
            </a:r>
            <a:endParaRPr lang="zh-CN" altLang="en-US" sz="2000"/>
          </a:p>
          <a:p>
            <a:r>
              <a:rPr lang="zh-CN" altLang="en-US" sz="2000"/>
              <a:t>任务：预测用户贷款是否违约</a:t>
            </a:r>
          </a:p>
          <a:p>
            <a:r>
              <a:rPr lang="zh-CN" altLang="en-US" sz="2000" smtClean="0"/>
              <a:t>评测标准：</a:t>
            </a:r>
            <a:endParaRPr lang="en-US" altLang="zh-CN" sz="2000" smtClean="0"/>
          </a:p>
          <a:p>
            <a:pPr marL="400050" lvl="1" indent="0">
              <a:buNone/>
            </a:pPr>
            <a:r>
              <a:rPr lang="zh-CN" altLang="en-US" sz="2000"/>
              <a:t>提交结果为每个测试样本是</a:t>
            </a:r>
            <a:r>
              <a:rPr lang="en-US" altLang="zh-CN" sz="2000"/>
              <a:t>1</a:t>
            </a:r>
            <a:r>
              <a:rPr lang="zh-CN" altLang="en-US" sz="2000"/>
              <a:t>的概率，也就是</a:t>
            </a:r>
            <a:r>
              <a:rPr lang="en-US" altLang="zh-CN" sz="2000"/>
              <a:t>y</a:t>
            </a:r>
            <a:r>
              <a:rPr lang="zh-CN" altLang="en-US" sz="2000"/>
              <a:t>为</a:t>
            </a:r>
            <a:r>
              <a:rPr lang="en-US" altLang="zh-CN" sz="2000"/>
              <a:t>1</a:t>
            </a:r>
            <a:r>
              <a:rPr lang="zh-CN" altLang="en-US" sz="2000"/>
              <a:t>的概率。评价方法为</a:t>
            </a:r>
            <a:r>
              <a:rPr lang="en-US" altLang="zh-CN" sz="2000"/>
              <a:t>AUC</a:t>
            </a:r>
            <a:r>
              <a:rPr lang="zh-CN" altLang="en-US" sz="2000"/>
              <a:t>评估模型效果（越大越好）。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71041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259405"/>
            <a:ext cx="8596668" cy="1320800"/>
          </a:xfrm>
        </p:spPr>
        <p:txBody>
          <a:bodyPr/>
          <a:lstStyle/>
          <a:p>
            <a:r>
              <a:rPr lang="zh-CN" altLang="en-US" smtClean="0"/>
              <a:t>问题分析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37674"/>
            <a:ext cx="8596668" cy="4743456"/>
          </a:xfrm>
        </p:spPr>
        <p:txBody>
          <a:bodyPr>
            <a:normAutofit/>
          </a:bodyPr>
          <a:lstStyle/>
          <a:p>
            <a:r>
              <a:rPr lang="zh-CN" altLang="en-US" sz="2000" smtClean="0"/>
              <a:t>通过对赛事背景的理解，可以很清楚地得知此为一个二分类问题，对于每个样本都需要得到其</a:t>
            </a:r>
            <a:r>
              <a:rPr lang="en-US" altLang="zh-CN" sz="2000" smtClean="0"/>
              <a:t>y</a:t>
            </a:r>
            <a:r>
              <a:rPr lang="zh-CN" altLang="en-US" sz="2000" smtClean="0"/>
              <a:t>为</a:t>
            </a:r>
            <a:r>
              <a:rPr lang="en-US" altLang="zh-CN" sz="2000" smtClean="0"/>
              <a:t>1</a:t>
            </a:r>
            <a:r>
              <a:rPr lang="zh-CN" altLang="en-US" sz="2000" smtClean="0"/>
              <a:t>（即贷款违约）的概率。</a:t>
            </a:r>
            <a:endParaRPr lang="en-US" altLang="zh-CN" sz="2000" smtClean="0"/>
          </a:p>
          <a:p>
            <a:r>
              <a:rPr lang="zh-CN" altLang="en-US" sz="2000" smtClean="0"/>
              <a:t>其评测标准为</a:t>
            </a:r>
            <a:r>
              <a:rPr lang="en-US" altLang="zh-CN" sz="2000" smtClean="0"/>
              <a:t>AUC</a:t>
            </a:r>
            <a:r>
              <a:rPr lang="zh-CN" altLang="en-US" sz="2000" smtClean="0"/>
              <a:t>。</a:t>
            </a:r>
            <a:r>
              <a:rPr lang="en-US" altLang="zh-CN" sz="2000" smtClean="0"/>
              <a:t>AUC</a:t>
            </a:r>
            <a:r>
              <a:rPr lang="zh-CN" altLang="en-US" sz="2000"/>
              <a:t>在机器学习领域中是一种模型评估指标。根据维基百科的定义，</a:t>
            </a:r>
            <a:r>
              <a:rPr lang="en-US" altLang="zh-CN" sz="2000"/>
              <a:t>AUC(area under the curve)</a:t>
            </a:r>
            <a:r>
              <a:rPr lang="zh-CN" altLang="en-US" sz="2000"/>
              <a:t>是</a:t>
            </a:r>
            <a:r>
              <a:rPr lang="en-US" altLang="zh-CN" sz="2000"/>
              <a:t>ROC</a:t>
            </a:r>
            <a:r>
              <a:rPr lang="zh-CN" altLang="en-US" sz="2000"/>
              <a:t>曲线下的</a:t>
            </a:r>
            <a:r>
              <a:rPr lang="zh-CN" altLang="en-US" sz="2000" smtClean="0"/>
              <a:t>面积。在二分类（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</a:t>
            </a:r>
            <a:r>
              <a:rPr lang="en-US" altLang="zh-CN" sz="2000" smtClean="0"/>
              <a:t>1</a:t>
            </a:r>
            <a:r>
              <a:rPr lang="zh-CN" altLang="en-US" sz="2000" smtClean="0"/>
              <a:t>）的模型中，一般我们最后的输出是一个概率值，表示结果是</a:t>
            </a:r>
            <a:r>
              <a:rPr lang="en-US" altLang="zh-CN" sz="2000" smtClean="0"/>
              <a:t>1</a:t>
            </a:r>
            <a:r>
              <a:rPr lang="zh-CN" altLang="en-US" sz="2000" smtClean="0"/>
              <a:t>的概率。需要一个阈值，超过这个阈值则归类为</a:t>
            </a:r>
            <a:r>
              <a:rPr lang="en-US" altLang="zh-CN" sz="2000" smtClean="0"/>
              <a:t>1</a:t>
            </a:r>
            <a:r>
              <a:rPr lang="zh-CN" altLang="en-US" sz="2000" smtClean="0"/>
              <a:t>，低于这个阈值就归类为</a:t>
            </a:r>
            <a:r>
              <a:rPr lang="en-US" altLang="zh-CN" sz="2000" smtClean="0"/>
              <a:t>0</a:t>
            </a:r>
            <a:r>
              <a:rPr lang="zh-CN" altLang="en-US" sz="2000" smtClean="0"/>
              <a:t>。所以，不同的阈值会导致分类的结果不同，也就是混淆矩阵不一样了，</a:t>
            </a:r>
            <a:r>
              <a:rPr lang="en-US" altLang="zh-CN" sz="2000" smtClean="0"/>
              <a:t>FPR</a:t>
            </a:r>
            <a:r>
              <a:rPr lang="zh-CN" altLang="en-US" sz="2000" smtClean="0"/>
              <a:t>和</a:t>
            </a:r>
            <a:r>
              <a:rPr lang="en-US" altLang="zh-CN" sz="2000" smtClean="0"/>
              <a:t>TPR</a:t>
            </a:r>
            <a:r>
              <a:rPr lang="zh-CN" altLang="en-US" sz="2000" smtClean="0"/>
              <a:t>也就不一样了。所以当阈值从</a:t>
            </a:r>
            <a:r>
              <a:rPr lang="en-US" altLang="zh-CN" sz="2000" smtClean="0"/>
              <a:t>0</a:t>
            </a:r>
            <a:r>
              <a:rPr lang="zh-CN" altLang="en-US" sz="2000" smtClean="0"/>
              <a:t>开始慢慢移动到</a:t>
            </a:r>
            <a:r>
              <a:rPr lang="en-US" altLang="zh-CN" sz="2000" smtClean="0"/>
              <a:t>1</a:t>
            </a:r>
            <a:r>
              <a:rPr lang="zh-CN" altLang="en-US" sz="2000" smtClean="0"/>
              <a:t>的过程，就会形成很多对</a:t>
            </a:r>
            <a:r>
              <a:rPr lang="en-US" altLang="zh-CN" sz="2000" smtClean="0"/>
              <a:t>(FPR, TPR)</a:t>
            </a:r>
            <a:r>
              <a:rPr lang="zh-CN" altLang="en-US" sz="2000" smtClean="0"/>
              <a:t>的值，将它们画在坐标系上，就是所谓的</a:t>
            </a:r>
            <a:r>
              <a:rPr lang="en-US" altLang="zh-CN" sz="2000" smtClean="0"/>
              <a:t>ROC</a:t>
            </a:r>
            <a:r>
              <a:rPr lang="zh-CN" altLang="en-US" sz="2000" smtClean="0"/>
              <a:t>曲线了。</a:t>
            </a:r>
            <a:endParaRPr lang="en-US" altLang="zh-CN" sz="2000" smtClean="0"/>
          </a:p>
          <a:p>
            <a:endParaRPr lang="zh-CN" altLang="en-US" sz="2000" smtClean="0"/>
          </a:p>
          <a:p>
            <a:pPr marL="0" indent="0">
              <a:buNone/>
            </a:pPr>
            <a:endParaRPr lang="en-US" altLang="zh-CN" sz="2000" smtClean="0"/>
          </a:p>
          <a:p>
            <a:endParaRPr lang="en-US" altLang="zh-CN" sz="2000" smtClean="0"/>
          </a:p>
          <a:p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897" y="4462420"/>
            <a:ext cx="5258256" cy="18365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815" y="4533473"/>
            <a:ext cx="1760373" cy="6325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815" y="5380710"/>
            <a:ext cx="1828958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5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22401"/>
            <a:ext cx="8596668" cy="4618962"/>
          </a:xfrm>
        </p:spPr>
        <p:txBody>
          <a:bodyPr/>
          <a:lstStyle/>
          <a:p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	</a:t>
            </a:r>
            <a:r>
              <a:rPr lang="zh-CN" altLang="en-US" sz="2000" smtClean="0">
                <a:latin typeface="+mn-ea"/>
              </a:rPr>
              <a:t>数据</a:t>
            </a:r>
            <a:r>
              <a:rPr lang="en-US" altLang="zh-CN" sz="2000">
                <a:latin typeface="+mn-ea"/>
              </a:rPr>
              <a:t>EDA——</a:t>
            </a:r>
            <a:r>
              <a:rPr lang="zh-CN" altLang="en-US" sz="2000">
                <a:latin typeface="+mn-ea"/>
              </a:rPr>
              <a:t>数据初步分析</a:t>
            </a:r>
            <a:endParaRPr lang="en-US" altLang="zh-CN" sz="2000">
              <a:latin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+mn-ea"/>
              </a:rPr>
              <a:t>	</a:t>
            </a:r>
            <a:r>
              <a:rPr lang="zh-CN" altLang="en-US" sz="2000">
                <a:latin typeface="+mn-ea"/>
              </a:rPr>
              <a:t>特征工程</a:t>
            </a:r>
            <a:r>
              <a:rPr lang="en-US" altLang="zh-CN" sz="2000">
                <a:latin typeface="+mn-ea"/>
              </a:rPr>
              <a:t>——</a:t>
            </a:r>
            <a:r>
              <a:rPr lang="zh-CN" altLang="en-US" sz="2000">
                <a:latin typeface="+mn-ea"/>
              </a:rPr>
              <a:t>数据预处理、缺失值以及异常值的处理、数据分桶</a:t>
            </a:r>
            <a:r>
              <a:rPr lang="zh-CN" altLang="en-US" sz="2000" smtClean="0">
                <a:latin typeface="+mn-ea"/>
              </a:rPr>
              <a:t>处理以</a:t>
            </a:r>
            <a:r>
              <a:rPr lang="en-US" altLang="zh-CN" sz="2000" smtClean="0">
                <a:latin typeface="+mn-ea"/>
              </a:rPr>
              <a:t>				  </a:t>
            </a:r>
            <a:r>
              <a:rPr lang="zh-CN" altLang="en-US" sz="2000" smtClean="0">
                <a:latin typeface="+mn-ea"/>
              </a:rPr>
              <a:t>及</a:t>
            </a:r>
            <a:r>
              <a:rPr lang="zh-CN" altLang="en-US" sz="2000">
                <a:latin typeface="+mn-ea"/>
              </a:rPr>
              <a:t>特征交互、编码、选择</a:t>
            </a:r>
            <a:endParaRPr lang="en-US" altLang="zh-CN" sz="2000">
              <a:latin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+mn-ea"/>
              </a:rPr>
              <a:t>	</a:t>
            </a:r>
            <a:r>
              <a:rPr lang="zh-CN" altLang="en-US" sz="2000">
                <a:latin typeface="+mn-ea"/>
              </a:rPr>
              <a:t>建模调参</a:t>
            </a:r>
            <a:r>
              <a:rPr lang="en-US" altLang="zh-CN" sz="2000">
                <a:latin typeface="+mn-ea"/>
              </a:rPr>
              <a:t>——</a:t>
            </a:r>
            <a:r>
              <a:rPr lang="zh-CN" altLang="en-US" sz="2000">
                <a:latin typeface="+mn-ea"/>
              </a:rPr>
              <a:t>进行建模分析，通过调节参数得到性能更强的模型</a:t>
            </a:r>
            <a:endParaRPr lang="en-US" altLang="zh-CN" sz="2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586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初始思路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99491"/>
            <a:ext cx="8596668" cy="4341871"/>
          </a:xfrm>
        </p:spPr>
        <p:txBody>
          <a:bodyPr>
            <a:normAutofit/>
          </a:bodyPr>
          <a:lstStyle/>
          <a:p>
            <a:r>
              <a:rPr lang="zh-CN" altLang="en-US" sz="2000" smtClean="0"/>
              <a:t>查看数据</a:t>
            </a:r>
            <a:endParaRPr lang="en-US" altLang="zh-CN" sz="2000" smtClean="0"/>
          </a:p>
          <a:p>
            <a:r>
              <a:rPr lang="zh-CN" altLang="en-US" sz="2000" smtClean="0"/>
              <a:t>查看</a:t>
            </a:r>
            <a:r>
              <a:rPr lang="zh-CN" altLang="en-US" sz="2000"/>
              <a:t>缺失值</a:t>
            </a:r>
            <a:r>
              <a:rPr lang="zh-CN" altLang="en-US" sz="2000" smtClean="0"/>
              <a:t>情况</a:t>
            </a:r>
            <a:endParaRPr lang="en-US" altLang="zh-CN" sz="2000" smtClean="0"/>
          </a:p>
          <a:p>
            <a:r>
              <a:rPr lang="zh-CN" altLang="en-US" sz="2000" smtClean="0"/>
              <a:t>按照</a:t>
            </a:r>
            <a:r>
              <a:rPr lang="zh-CN" altLang="en-US" sz="2000"/>
              <a:t>平均数填充数值型</a:t>
            </a:r>
            <a:r>
              <a:rPr lang="zh-CN" altLang="en-US" sz="2000" smtClean="0"/>
              <a:t>特征</a:t>
            </a:r>
            <a:endParaRPr lang="en-US" altLang="zh-CN" sz="2000" smtClean="0"/>
          </a:p>
          <a:p>
            <a:r>
              <a:rPr lang="zh-CN" altLang="en-US" sz="2000" smtClean="0"/>
              <a:t>按照</a:t>
            </a:r>
            <a:r>
              <a:rPr lang="zh-CN" altLang="en-US" sz="2000"/>
              <a:t>众数填充类别型</a:t>
            </a:r>
            <a:r>
              <a:rPr lang="zh-CN" altLang="en-US" sz="2000" smtClean="0"/>
              <a:t>特征</a:t>
            </a:r>
            <a:endParaRPr lang="en-US" altLang="zh-CN" sz="2000" smtClean="0"/>
          </a:p>
          <a:p>
            <a:r>
              <a:rPr lang="zh-CN" altLang="en-US" sz="2000" smtClean="0"/>
              <a:t>高</a:t>
            </a:r>
            <a:r>
              <a:rPr lang="zh-CN" altLang="en-US" sz="2000"/>
              <a:t>维类别特征需要进行</a:t>
            </a:r>
            <a:r>
              <a:rPr lang="zh-CN" altLang="en-US" sz="2000" smtClean="0"/>
              <a:t>转换</a:t>
            </a:r>
            <a:endParaRPr lang="en-US" altLang="zh-CN" sz="2000" smtClean="0"/>
          </a:p>
          <a:p>
            <a:r>
              <a:rPr lang="zh-CN" altLang="en-US" sz="2000" smtClean="0"/>
              <a:t>选择</a:t>
            </a:r>
            <a:r>
              <a:rPr lang="en-US" altLang="zh-CN" sz="2000"/>
              <a:t>K</a:t>
            </a:r>
            <a:r>
              <a:rPr lang="zh-CN" altLang="en-US" sz="2000"/>
              <a:t>个最好的特征，返回选择特征后的</a:t>
            </a:r>
            <a:r>
              <a:rPr lang="zh-CN" altLang="en-US" sz="2000" smtClean="0"/>
              <a:t>数据</a:t>
            </a:r>
            <a:endParaRPr lang="en-US" altLang="zh-CN" sz="2000" smtClean="0"/>
          </a:p>
          <a:p>
            <a:r>
              <a:rPr lang="zh-CN" altLang="en-US" sz="2000" smtClean="0"/>
              <a:t>选择</a:t>
            </a:r>
            <a:r>
              <a:rPr lang="en-US" altLang="zh-CN" sz="2000" smtClean="0"/>
              <a:t>xgboost</a:t>
            </a:r>
            <a:r>
              <a:rPr lang="zh-CN" altLang="en-US" sz="2000"/>
              <a:t>或</a:t>
            </a:r>
            <a:r>
              <a:rPr lang="en-US" altLang="zh-CN" sz="2000" smtClean="0"/>
              <a:t>lightgbm</a:t>
            </a:r>
            <a:r>
              <a:rPr lang="zh-CN" altLang="en-US" sz="2000" smtClean="0"/>
              <a:t>训练，再从中选择合适的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20070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模型</a:t>
            </a:r>
            <a:r>
              <a:rPr lang="zh-CN" altLang="en-US"/>
              <a:t>考虑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76217"/>
            <a:ext cx="8596668" cy="4665145"/>
          </a:xfrm>
        </p:spPr>
        <p:txBody>
          <a:bodyPr>
            <a:normAutofit/>
          </a:bodyPr>
          <a:lstStyle/>
          <a:p>
            <a:r>
              <a:rPr lang="en-US" altLang="zh-CN" sz="2000"/>
              <a:t>XGBoost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/>
              <a:t>GBDT</a:t>
            </a:r>
            <a:r>
              <a:rPr lang="zh-CN" altLang="en-US" sz="2000"/>
              <a:t>算法只利用了一阶的导数信息，</a:t>
            </a:r>
            <a:r>
              <a:rPr lang="en-US" altLang="zh-CN" sz="2000"/>
              <a:t>xgboost</a:t>
            </a:r>
            <a:r>
              <a:rPr lang="zh-CN" altLang="en-US" sz="2000"/>
              <a:t>对损失函数做了二阶的泰勒展开，并在目标函数之外加入了正则项对整体求最优解，用以权衡目标函数的下降和模型的复杂程度，避免过拟合</a:t>
            </a:r>
            <a:r>
              <a:rPr lang="zh-CN" altLang="en-US" sz="2000" smtClean="0"/>
              <a:t>。</a:t>
            </a:r>
            <a:r>
              <a:rPr lang="en-US" altLang="zh-CN" sz="2000"/>
              <a:t>xgboost</a:t>
            </a:r>
            <a:r>
              <a:rPr lang="zh-CN" altLang="en-US" sz="2000"/>
              <a:t>对应的模型就是一堆</a:t>
            </a:r>
            <a:r>
              <a:rPr lang="en-US" altLang="zh-CN" sz="2000"/>
              <a:t>CART</a:t>
            </a:r>
            <a:r>
              <a:rPr lang="zh-CN" altLang="en-US" sz="2000"/>
              <a:t>树。主要思想就是弱分类器，一起组合成一个强分类器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zh-CN" altLang="en-US" sz="2000"/>
              <a:t>一开始树是</a:t>
            </a:r>
            <a:r>
              <a:rPr lang="en-US" altLang="zh-CN" sz="2000"/>
              <a:t>0</a:t>
            </a:r>
            <a:r>
              <a:rPr lang="zh-CN" altLang="en-US" sz="2000"/>
              <a:t>，然后往里面加树，相当于多了一个函数，再加第二棵树，相当于又多了一个函数</a:t>
            </a:r>
            <a:r>
              <a:rPr lang="en-US" altLang="zh-CN" sz="2000"/>
              <a:t>…</a:t>
            </a:r>
            <a:r>
              <a:rPr lang="zh-CN" altLang="en-US" sz="2000"/>
              <a:t>等等，这里需要保证加入新的函数能够提升整体对表达效果。提升表达效果的意思就是说加上新的树之后，</a:t>
            </a:r>
            <a:r>
              <a:rPr lang="zh-CN" altLang="en-US" sz="2000" smtClean="0"/>
              <a:t>目标函数的</a:t>
            </a:r>
            <a:r>
              <a:rPr lang="zh-CN" altLang="en-US" sz="2000"/>
              <a:t>值会下降。如果叶子结点的个数太多，那么过拟合的风险会越大，所以这里要限制叶子结点的个数，所以在原来目标函数里要加上一个惩罚</a:t>
            </a:r>
            <a:r>
              <a:rPr lang="zh-CN" altLang="en-US" sz="2000" smtClean="0"/>
              <a:t>项。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/>
              <a:t>Obj</a:t>
            </a:r>
            <a:r>
              <a:rPr lang="zh-CN" altLang="en-US" sz="2000"/>
              <a:t>代表了当我们指定一个树的结构的时候，在目标上最多会减少多少，我们可以把它叫做结构分数，这个分数</a:t>
            </a:r>
            <a:r>
              <a:rPr lang="zh-CN" altLang="en-US" sz="2000" smtClean="0"/>
              <a:t>越小越好。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17735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模型</a:t>
            </a:r>
            <a:r>
              <a:rPr lang="zh-CN" altLang="en-US"/>
              <a:t>考虑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76217"/>
            <a:ext cx="8596668" cy="4665145"/>
          </a:xfrm>
        </p:spPr>
        <p:txBody>
          <a:bodyPr>
            <a:normAutofit/>
          </a:bodyPr>
          <a:lstStyle/>
          <a:p>
            <a:r>
              <a:rPr lang="en-US" altLang="zh-CN" sz="2000"/>
              <a:t>XGBoost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/>
              <a:t>xgboost</a:t>
            </a:r>
            <a:r>
              <a:rPr lang="zh-CN" altLang="en-US" sz="2000"/>
              <a:t>的</a:t>
            </a:r>
            <a:r>
              <a:rPr lang="zh-CN" altLang="en-US" sz="2000" smtClean="0"/>
              <a:t>优势：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 smtClean="0"/>
              <a:t>1.</a:t>
            </a:r>
            <a:r>
              <a:rPr lang="zh-CN" altLang="en-US" sz="2000" smtClean="0"/>
              <a:t>正则化</a:t>
            </a:r>
            <a:r>
              <a:rPr lang="en-US" altLang="zh-CN" sz="2000" smtClean="0"/>
              <a:t>——</a:t>
            </a:r>
            <a:r>
              <a:rPr lang="zh-CN" altLang="en-US" sz="2000" smtClean="0"/>
              <a:t>减少过拟合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 smtClean="0"/>
              <a:t>2.</a:t>
            </a:r>
            <a:r>
              <a:rPr lang="zh-CN" altLang="en-US" sz="2000" smtClean="0"/>
              <a:t>并行处理</a:t>
            </a:r>
            <a:r>
              <a:rPr lang="en-US" altLang="zh-CN" sz="2000" smtClean="0"/>
              <a:t>——</a:t>
            </a:r>
            <a:r>
              <a:rPr lang="zh-CN" altLang="en-US" sz="2000" smtClean="0"/>
              <a:t>提升速度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 smtClean="0"/>
              <a:t>3.</a:t>
            </a:r>
            <a:r>
              <a:rPr lang="zh-CN" altLang="en-US" sz="2000" smtClean="0"/>
              <a:t>高度灵活性</a:t>
            </a:r>
            <a:r>
              <a:rPr lang="en-US" altLang="zh-CN" sz="2000" smtClean="0"/>
              <a:t>——</a:t>
            </a:r>
            <a:r>
              <a:rPr lang="zh-CN" altLang="en-US" sz="2000"/>
              <a:t>允许用户定义自定义优化目标和评价标准 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 smtClean="0"/>
              <a:t>4.</a:t>
            </a:r>
            <a:r>
              <a:rPr lang="zh-CN" altLang="en-US" sz="2000" smtClean="0"/>
              <a:t>缺失值处理</a:t>
            </a:r>
            <a:r>
              <a:rPr lang="en-US" altLang="zh-CN" sz="2000" smtClean="0"/>
              <a:t>——</a:t>
            </a:r>
            <a:r>
              <a:rPr lang="zh-CN" altLang="en-US" sz="2000"/>
              <a:t>内置处理缺失值的</a:t>
            </a:r>
            <a:r>
              <a:rPr lang="zh-CN" altLang="en-US" sz="2000" smtClean="0"/>
              <a:t>规则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/>
              <a:t>5</a:t>
            </a:r>
            <a:r>
              <a:rPr lang="en-US" altLang="zh-CN" sz="2000" smtClean="0"/>
              <a:t>.</a:t>
            </a:r>
            <a:r>
              <a:rPr lang="zh-CN" altLang="en-US" sz="2000"/>
              <a:t>内置交叉</a:t>
            </a:r>
            <a:r>
              <a:rPr lang="zh-CN" altLang="en-US" sz="2000" smtClean="0"/>
              <a:t>验证</a:t>
            </a:r>
            <a:r>
              <a:rPr lang="en-US" altLang="zh-CN" sz="2000" smtClean="0"/>
              <a:t>XGBoost</a:t>
            </a:r>
            <a:r>
              <a:rPr lang="zh-CN" altLang="en-US" sz="2000"/>
              <a:t>允许在每一轮</a:t>
            </a:r>
            <a:r>
              <a:rPr lang="en-US" altLang="zh-CN" sz="2000"/>
              <a:t>boosting</a:t>
            </a:r>
            <a:r>
              <a:rPr lang="zh-CN" altLang="en-US" sz="2000"/>
              <a:t>迭代中使用交叉</a:t>
            </a:r>
            <a:r>
              <a:rPr lang="zh-CN" altLang="en-US" sz="2000" smtClean="0"/>
              <a:t>验证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 smtClean="0"/>
              <a:t>6.</a:t>
            </a:r>
            <a:r>
              <a:rPr lang="zh-CN" altLang="en-US" sz="2000"/>
              <a:t>在已有的模型基础上</a:t>
            </a:r>
            <a:r>
              <a:rPr lang="zh-CN" altLang="en-US" sz="2000" smtClean="0"/>
              <a:t>继续</a:t>
            </a:r>
            <a:r>
              <a:rPr lang="en-US" altLang="zh-CN" sz="2000" smtClean="0"/>
              <a:t>——</a:t>
            </a:r>
            <a:r>
              <a:rPr lang="zh-CN" altLang="en-US" sz="2000"/>
              <a:t>可以在上一轮的结果上继续</a:t>
            </a:r>
            <a:r>
              <a:rPr lang="zh-CN" altLang="en-US" sz="2000" smtClean="0"/>
              <a:t>训练</a:t>
            </a: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 smtClean="0"/>
              <a:t>7.</a:t>
            </a:r>
            <a:r>
              <a:rPr lang="zh-CN" altLang="en-US" sz="2000" smtClean="0"/>
              <a:t>剪枝</a:t>
            </a:r>
            <a:r>
              <a:rPr lang="en-US" altLang="zh-CN" sz="2000"/>
              <a:t>——XGBoost</a:t>
            </a:r>
            <a:r>
              <a:rPr lang="zh-CN" altLang="en-US" sz="2000"/>
              <a:t>会一直分裂到指定的最大深度</a:t>
            </a:r>
            <a:r>
              <a:rPr lang="en-US" altLang="zh-CN" sz="2000"/>
              <a:t>(max_depth)</a:t>
            </a:r>
            <a:r>
              <a:rPr lang="zh-CN" altLang="en-US" sz="2000"/>
              <a:t>，然后</a:t>
            </a:r>
            <a:r>
              <a:rPr lang="zh-CN" altLang="en-US" sz="2000" smtClean="0"/>
              <a:t>回</a:t>
            </a:r>
            <a:r>
              <a:rPr lang="en-US" altLang="zh-CN" sz="2000" smtClean="0"/>
              <a:t>		</a:t>
            </a:r>
            <a:r>
              <a:rPr lang="zh-CN" altLang="en-US" sz="2000" smtClean="0"/>
              <a:t>过头</a:t>
            </a:r>
            <a:r>
              <a:rPr lang="zh-CN" altLang="en-US" sz="2000"/>
              <a:t>来剪枝。如果某个节点之后不再有正值，它会去除</a:t>
            </a:r>
            <a:r>
              <a:rPr lang="zh-CN" altLang="en-US" sz="2000" smtClean="0"/>
              <a:t>这个分</a:t>
            </a:r>
            <a:r>
              <a:rPr lang="en-US" altLang="zh-CN" sz="2000" smtClean="0"/>
              <a:t>		</a:t>
            </a:r>
            <a:r>
              <a:rPr lang="zh-CN" altLang="en-US" sz="2000" smtClean="0"/>
              <a:t>裂</a:t>
            </a:r>
            <a:r>
              <a:rPr lang="zh-CN" altLang="en-US" sz="2000"/>
              <a:t>。</a:t>
            </a:r>
            <a:endParaRPr lang="en-US" altLang="zh-CN" sz="2000" smtClean="0"/>
          </a:p>
          <a:p>
            <a:pPr marL="457200" lvl="1" indent="0">
              <a:buNone/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798167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模型</a:t>
            </a:r>
            <a:r>
              <a:rPr lang="zh-CN" altLang="en-US"/>
              <a:t>考虑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76217"/>
            <a:ext cx="8596668" cy="4665145"/>
          </a:xfrm>
        </p:spPr>
        <p:txBody>
          <a:bodyPr>
            <a:normAutofit/>
          </a:bodyPr>
          <a:lstStyle/>
          <a:p>
            <a:r>
              <a:rPr lang="en-US" altLang="zh-CN" sz="2000"/>
              <a:t>LightGBM 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 smtClean="0"/>
              <a:t>Xgboost</a:t>
            </a:r>
            <a:r>
              <a:rPr lang="zh-CN" altLang="en-US" sz="2000" smtClean="0"/>
              <a:t>通过预排序能</a:t>
            </a:r>
            <a:r>
              <a:rPr lang="zh-CN" altLang="en-US" sz="2000"/>
              <a:t>精确地找到分割点。但是缺点也很明显：空间消耗大、时间上也有较大的开销，在遍历每一个分割点的时候，都需要进行分裂增益的计算，消耗的代价大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 smtClean="0"/>
              <a:t>LightGBM</a:t>
            </a:r>
            <a:r>
              <a:rPr lang="zh-CN" altLang="en-US" sz="2000"/>
              <a:t>是一个实现</a:t>
            </a:r>
            <a:r>
              <a:rPr lang="en-US" altLang="zh-CN" sz="2000"/>
              <a:t>GBDT</a:t>
            </a:r>
            <a:r>
              <a:rPr lang="zh-CN" altLang="en-US" sz="2000"/>
              <a:t>算法的框架，支持高效率的并行训练，并且具有更快的训练速度、更低的内存消耗、更好的准确率、支持分布式可以快速处理海量数据等优点。 </a:t>
            </a:r>
            <a:r>
              <a:rPr lang="en-US" altLang="zh-CN" sz="2000"/>
              <a:t>LightGBM</a:t>
            </a:r>
            <a:r>
              <a:rPr lang="zh-CN" altLang="en-US" sz="2000"/>
              <a:t>提出的主要原因就是为了解决</a:t>
            </a:r>
            <a:r>
              <a:rPr lang="en-US" altLang="zh-CN" sz="2000"/>
              <a:t>GBDT</a:t>
            </a:r>
            <a:r>
              <a:rPr lang="zh-CN" altLang="en-US" sz="2000"/>
              <a:t>在海量数据遇到的问题。本题</a:t>
            </a:r>
            <a:r>
              <a:rPr lang="en-US" altLang="zh-CN" sz="2000"/>
              <a:t>120</a:t>
            </a:r>
            <a:r>
              <a:rPr lang="zh-CN" altLang="en-US" sz="2000"/>
              <a:t>万条数据就比较符合这一点。</a:t>
            </a:r>
            <a:endParaRPr lang="en-US" altLang="zh-CN" sz="2000"/>
          </a:p>
          <a:p>
            <a:pPr marL="457200" lvl="1" indent="0">
              <a:buNone/>
            </a:pP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24261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175491"/>
            <a:ext cx="8596668" cy="1320800"/>
          </a:xfrm>
        </p:spPr>
        <p:txBody>
          <a:bodyPr/>
          <a:lstStyle/>
          <a:p>
            <a:r>
              <a:rPr lang="zh-CN" altLang="en-US" smtClean="0"/>
              <a:t>模型考虑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923635"/>
            <a:ext cx="8596668" cy="4665145"/>
          </a:xfrm>
        </p:spPr>
        <p:txBody>
          <a:bodyPr>
            <a:noAutofit/>
          </a:bodyPr>
          <a:lstStyle/>
          <a:p>
            <a:r>
              <a:rPr lang="en-US" altLang="zh-CN" sz="2000"/>
              <a:t>LightGBM 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zh-CN" altLang="en-US" sz="2000" smtClean="0"/>
              <a:t>优点：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 smtClean="0"/>
              <a:t>1.</a:t>
            </a:r>
            <a:r>
              <a:rPr lang="zh-CN" altLang="en-US" sz="2000" smtClean="0"/>
              <a:t>速度</a:t>
            </a:r>
            <a:r>
              <a:rPr lang="zh-CN" altLang="en-US" sz="2000"/>
              <a:t>更</a:t>
            </a:r>
            <a:r>
              <a:rPr lang="zh-CN" altLang="en-US" sz="2000" smtClean="0"/>
              <a:t>快</a:t>
            </a:r>
            <a:endParaRPr lang="zh-CN" altLang="en-US" sz="2000"/>
          </a:p>
          <a:p>
            <a:pPr marL="457200" lvl="1" indent="0">
              <a:buNone/>
            </a:pPr>
            <a:r>
              <a:rPr lang="zh-CN" altLang="en-US" sz="2000" smtClean="0"/>
              <a:t>采用</a:t>
            </a:r>
            <a:r>
              <a:rPr lang="zh-CN" altLang="en-US" sz="2000"/>
              <a:t>了直方图算法将遍历样本转变为遍历直方图，极大的降低了时间复杂度</a:t>
            </a:r>
            <a:r>
              <a:rPr lang="zh-CN" altLang="en-US" sz="2000" smtClean="0"/>
              <a:t>；在</a:t>
            </a:r>
            <a:r>
              <a:rPr lang="zh-CN" altLang="en-US" sz="2000"/>
              <a:t>训练过程中采用单边梯度算法过滤掉梯度小的样本，减少了大量的计算</a:t>
            </a:r>
            <a:r>
              <a:rPr lang="zh-CN" altLang="en-US" sz="2000" smtClean="0"/>
              <a:t>；采用</a:t>
            </a:r>
            <a:r>
              <a:rPr lang="zh-CN" altLang="en-US" sz="2000"/>
              <a:t>了基于 </a:t>
            </a:r>
            <a:r>
              <a:rPr lang="en-US" altLang="zh-CN" sz="2000"/>
              <a:t>Leaf-wise </a:t>
            </a:r>
            <a:r>
              <a:rPr lang="zh-CN" altLang="en-US" sz="2000"/>
              <a:t>算法的增长策略构建树，减少了很多不必要的计算量</a:t>
            </a:r>
            <a:r>
              <a:rPr lang="zh-CN" altLang="en-US" sz="2000" smtClean="0"/>
              <a:t>；采用</a:t>
            </a:r>
            <a:r>
              <a:rPr lang="zh-CN" altLang="en-US" sz="2000"/>
              <a:t>优化后的特征并行、数据并行方法加速计算，当数据量非常大的时候还可以采用投票并行的策略</a:t>
            </a:r>
            <a:r>
              <a:rPr lang="zh-CN" altLang="en-US" sz="2000" smtClean="0"/>
              <a:t>；对</a:t>
            </a:r>
            <a:r>
              <a:rPr lang="zh-CN" altLang="en-US" sz="2000"/>
              <a:t>缓存也进行了优化，增加了缓存命中率</a:t>
            </a:r>
            <a:r>
              <a:rPr lang="zh-CN" altLang="en-US" sz="2000" smtClean="0"/>
              <a:t>；</a:t>
            </a:r>
            <a:endParaRPr lang="zh-CN" altLang="en-US" sz="2000"/>
          </a:p>
          <a:p>
            <a:pPr marL="457200" lvl="1" indent="0">
              <a:buNone/>
            </a:pPr>
            <a:r>
              <a:rPr lang="en-US" altLang="zh-CN" sz="2000" smtClean="0"/>
              <a:t>2.</a:t>
            </a:r>
            <a:r>
              <a:rPr lang="zh-CN" altLang="en-US" sz="2000" smtClean="0"/>
              <a:t>内存</a:t>
            </a:r>
            <a:r>
              <a:rPr lang="zh-CN" altLang="en-US" sz="2000"/>
              <a:t>更</a:t>
            </a:r>
            <a:r>
              <a:rPr lang="zh-CN" altLang="en-US" sz="2000" smtClean="0"/>
              <a:t>小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zh-CN" altLang="en-US" sz="2000" smtClean="0"/>
              <a:t>采用</a:t>
            </a:r>
            <a:r>
              <a:rPr lang="zh-CN" altLang="en-US" sz="2000"/>
              <a:t>了直方图算法将存储特征值转变为存储 </a:t>
            </a:r>
            <a:r>
              <a:rPr lang="en-US" altLang="zh-CN" sz="2000"/>
              <a:t>bin </a:t>
            </a:r>
            <a:r>
              <a:rPr lang="zh-CN" altLang="en-US" sz="2000"/>
              <a:t>值，降低了内存</a:t>
            </a:r>
            <a:r>
              <a:rPr lang="zh-CN" altLang="en-US" sz="2000" smtClean="0"/>
              <a:t>消耗</a:t>
            </a:r>
            <a:r>
              <a:rPr lang="zh-CN" altLang="en-US" sz="2000"/>
              <a:t>；</a:t>
            </a:r>
            <a:r>
              <a:rPr lang="zh-CN" altLang="en-US" sz="2000" smtClean="0"/>
              <a:t>在</a:t>
            </a:r>
            <a:r>
              <a:rPr lang="zh-CN" altLang="en-US" sz="2000"/>
              <a:t>训练过程中采用互斥特征捆绑算法减少了特征数量，降低了内存消耗。</a:t>
            </a:r>
          </a:p>
        </p:txBody>
      </p:sp>
    </p:spTree>
    <p:extLst>
      <p:ext uri="{BB962C8B-B14F-4D97-AF65-F5344CB8AC3E}">
        <p14:creationId xmlns:p14="http://schemas.microsoft.com/office/powerpoint/2010/main" val="150560547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494</TotalTime>
  <Words>1089</Words>
  <Application>Microsoft Office PowerPoint</Application>
  <PresentationFormat>宽屏</PresentationFormat>
  <Paragraphs>79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方正姚体</vt:lpstr>
      <vt:lpstr>华文新魏</vt:lpstr>
      <vt:lpstr>Arial</vt:lpstr>
      <vt:lpstr>Trebuchet MS</vt:lpstr>
      <vt:lpstr>Wingdings 3</vt:lpstr>
      <vt:lpstr>平面</vt:lpstr>
      <vt:lpstr>贷款违约预测</vt:lpstr>
      <vt:lpstr>赛题介绍</vt:lpstr>
      <vt:lpstr>问题分析</vt:lpstr>
      <vt:lpstr>流程</vt:lpstr>
      <vt:lpstr>初始思路</vt:lpstr>
      <vt:lpstr>模型考虑</vt:lpstr>
      <vt:lpstr>模型考虑</vt:lpstr>
      <vt:lpstr>模型考虑</vt:lpstr>
      <vt:lpstr>模型考虑 </vt:lpstr>
      <vt:lpstr>模型考虑</vt:lpstr>
      <vt:lpstr>数据EDA</vt:lpstr>
      <vt:lpstr>特征工程</vt:lpstr>
      <vt:lpstr>建模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贷款违约预测</dc:title>
  <dc:creator>Administrator</dc:creator>
  <cp:lastModifiedBy>Administrator</cp:lastModifiedBy>
  <cp:revision>90</cp:revision>
  <dcterms:created xsi:type="dcterms:W3CDTF">2021-05-25T12:18:47Z</dcterms:created>
  <dcterms:modified xsi:type="dcterms:W3CDTF">2021-06-10T06:24:06Z</dcterms:modified>
</cp:coreProperties>
</file>