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5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3"/>
    <p:sldId id="259" r:id="rId24"/>
    <p:sldId id="261" r:id="rId26"/>
    <p:sldId id="26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/>
          </p:cNvSpPr>
          <p:nvPr>
            <p:ph type="hdr" sz="quarter"/>
          </p:nvPr>
        </p:nvSpPr>
        <p:spPr>
          <a:xfrm rot="0">
            <a:off x="0" y="0"/>
            <a:ext cx="2972435" cy="4597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2435" cy="4597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2018-12-20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슬라이드 노트 개체 틀 4"/>
          <p:cNvSpPr txBox="1">
            <a:spLocks/>
          </p:cNvSpPr>
          <p:nvPr>
            <p:ph type="body" sz="quarter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4572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9144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3716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8288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4"/>
          </p:nvPr>
        </p:nvSpPr>
        <p:spPr>
          <a:xfrm rot="0">
            <a:off x="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60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클릭하여 마스터 부제목 스타일 편집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2018-12-20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2018-12-20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4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2018-12-20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2018-12-20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60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4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2018-12-20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2018-12-20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2018-12-20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2018-12-20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2018-12-20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2018-12-20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2018-12-20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2018-12-20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03721298656.png"></Relationship><Relationship Id="rId3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807631468508.png"></Relationship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3878579" y="168910"/>
            <a:ext cx="3460750" cy="54610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일정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042670" y="1598930"/>
            <a:ext cx="9144635" cy="36645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총 10주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1주차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(2/24~)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: 기획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2주차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(3/2~)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: 설계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3~6주차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(3/8~)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: 개발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7~10주차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(4/5~)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: 테스트 및 검수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57785" y="120015"/>
            <a:ext cx="4233545" cy="54610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>
                <a:latin typeface="+mj-lt"/>
                <a:ea typeface="+mj-ea"/>
                <a:cs typeface="+mj-cs"/>
              </a:rPr>
              <a:t>요구사항 명세서</a:t>
            </a:r>
            <a:endParaRPr lang="ko-KR" altLang="en-US" sz="4800">
              <a:latin typeface="+mj-lt"/>
              <a:ea typeface="+mj-ea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65430" y="930909"/>
            <a:ext cx="2268220" cy="90868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80" spc="-150" i="0" b="0">
                <a:solidFill>
                  <a:srgbClr val="292929"/>
                </a:solidFill>
                <a:latin typeface="Menlo" charset="0"/>
                <a:ea typeface="Menlo" charset="0"/>
              </a:rPr>
              <a:t>요구사항 명세서는 요구사항을 분석하여 명확하게 기록하는 것을 말합니다. 소프트웨어 시스템이 수행해야 할 모든 기능과 구현상의 제약 조건에 대해 합의한 스펙에 대한 사항을 명세합니다</a:t>
            </a:r>
            <a:r>
              <a:rPr sz="1100" spc="-5" i="0" b="0">
                <a:solidFill>
                  <a:srgbClr val="292929"/>
                </a:solidFill>
                <a:latin typeface="Menlo" charset="0"/>
                <a:ea typeface="Menlo" charset="0"/>
              </a:rPr>
              <a:t>.</a:t>
            </a:r>
            <a:endParaRPr lang="ko-KR" altLang="en-US" sz="1800">
              <a:latin typeface="Menlo" charset="0"/>
              <a:ea typeface="Menlo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4090" y="2230120"/>
          <a:ext cx="10079355" cy="3110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170"/>
                <a:gridCol w="1668780"/>
                <a:gridCol w="6294755"/>
                <a:gridCol w="1390650"/>
              </a:tblGrid>
              <a:tr h="3721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화면명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요구사항명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요구사항 내용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진행사항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index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헤더 내용 구성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-상단 카테고리 GNB(중앙)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-마이페이지 슬라이드바(왼)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미반영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1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77165" y="100330"/>
            <a:ext cx="3122930" cy="54610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>
                <a:latin typeface="+mj-lt"/>
                <a:ea typeface="+mj-ea"/>
                <a:cs typeface="+mj-cs"/>
              </a:rPr>
              <a:t>기능 명세서</a:t>
            </a:r>
            <a:endParaRPr lang="ko-KR" altLang="en-US" sz="4800"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664970" y="96520"/>
            <a:ext cx="6236970" cy="5855335"/>
          </a:xfrm>
          <a:prstGeom prst="rect"/>
        </p:spPr>
        <p:txBody>
          <a:bodyPr wrap="square" lIns="91440" tIns="45720" rIns="91440" bIns="45720" numCol="1" vert="horz" anchor="t">
            <a:normAutofit fontScale="475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 i="1">
                <a:latin typeface="맑은 고딕" charset="0"/>
                <a:ea typeface="맑은 고딕" charset="0"/>
                <a:cs typeface="+mn-cs"/>
              </a:rPr>
              <a:t>Front Office</a:t>
            </a:r>
            <a:endParaRPr lang="ko-KR" altLang="en-US" sz="2400" i="1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i="0" b="1">
                <a:latin typeface="맑은 고딕" charset="0"/>
                <a:ea typeface="맑은 고딕" charset="0"/>
                <a:cs typeface="+mn-cs"/>
              </a:rPr>
              <a:t>[공통기능]</a:t>
            </a:r>
            <a:endParaRPr lang="ko-KR" altLang="en-US" sz="2600" i="0" b="1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로그인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회원가입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검색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포인트 사용 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  <a:cs typeface="+mn-cs"/>
              </a:rPr>
              <a:t>[스터디그룹]</a:t>
            </a:r>
            <a:endParaRPr lang="ko-KR" altLang="en-US" sz="2400" b="1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스터디 그룹 목록 조회하기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스터디 그룹 생성하기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스터디 그룹 수정하기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스터디 그룹 참여하기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스터디 그룹 일정관리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  <a:cs typeface="+mn-cs"/>
              </a:rPr>
              <a:t>[스터디]</a:t>
            </a:r>
            <a:endParaRPr lang="ko-KR" altLang="en-US" sz="2400" b="1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스터디 탈퇴하기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스터디 댓글 달기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스터디 글 등록, 수정, 삭제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스터디 글 상세 댓글, 좋아요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스터디원 제어(초대, 승인, 내보내기)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마이페이지(개인정보수정, 참여 중 스터디 그룹 목록 조회, 스터디 그룹관리)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6667500" y="407670"/>
            <a:ext cx="3554095" cy="991869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100" i="1">
                <a:latin typeface="맑은 고딕" charset="0"/>
                <a:ea typeface="맑은 고딕" charset="0"/>
                <a:cs typeface="+mn-cs"/>
              </a:rPr>
              <a:t>Back Office</a:t>
            </a:r>
            <a:endParaRPr lang="ko-KR" altLang="en-US" sz="1100" i="1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맑은 고딕" charset="0"/>
                <a:cs typeface="+mn-cs"/>
              </a:rPr>
              <a:t>- 스터디 그룹 관리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맑은 고딕" charset="0"/>
                <a:cs typeface="+mn-cs"/>
              </a:rPr>
              <a:t>- 회원등급설정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100">
                <a:latin typeface="맑은 고딕" charset="0"/>
                <a:ea typeface="맑은 고딕" charset="0"/>
                <a:cs typeface="+mn-cs"/>
              </a:rPr>
              <a:t>- 포인트 적립, 사용, 소멸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53695" y="941069"/>
            <a:ext cx="2200275" cy="1294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spc="-140" i="0" b="0">
                <a:solidFill>
                  <a:srgbClr val="292929"/>
                </a:solidFill>
                <a:latin typeface="Georgia" charset="0"/>
                <a:ea typeface="charter" charset="0"/>
              </a:rPr>
              <a:t>(=Discription)</a:t>
            </a:r>
            <a:endParaRPr lang="ko-KR" altLang="en-US" sz="1200" i="0" b="0">
              <a:solidFill>
                <a:srgbClr val="292929"/>
              </a:solidFill>
              <a:latin typeface="Georgia" charset="0"/>
              <a:ea typeface="charter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spc="-140" i="0" b="0">
                <a:solidFill>
                  <a:srgbClr val="292929"/>
                </a:solidFill>
                <a:latin typeface="Georgia" charset="0"/>
                <a:ea typeface="charter" charset="0"/>
              </a:rPr>
              <a:t>기능명세서는 구현해야하는 기능에 대해 상세하게 설명하는 문서입니다.</a:t>
            </a:r>
            <a:endParaRPr lang="ko-KR" altLang="en-US" sz="1200" i="0" b="0">
              <a:solidFill>
                <a:srgbClr val="292929"/>
              </a:solidFill>
              <a:latin typeface="Georgia" charset="0"/>
              <a:ea typeface="charter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i="0" b="0">
              <a:solidFill>
                <a:srgbClr val="292929"/>
              </a:solidFill>
              <a:latin typeface="Georgia" charset="0"/>
              <a:ea typeface="charter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spc="-140" i="0" b="0">
                <a:solidFill>
                  <a:srgbClr val="292929"/>
                </a:solidFill>
                <a:latin typeface="Georgia" charset="0"/>
                <a:ea typeface="charter" charset="0"/>
              </a:rPr>
              <a:t>해당 기능이 어떻게 작동해야하고, 작동이 되지 않았을 때는 어떻게 처리해줘야 하는지에 대한 상태를 기재합니다.</a:t>
            </a:r>
            <a:endParaRPr lang="ko-KR" altLang="en-US" sz="1200" i="0" b="0">
              <a:solidFill>
                <a:srgbClr val="292929"/>
              </a:solidFill>
              <a:latin typeface="Georgia" charset="0"/>
              <a:ea typeface="charte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77165" y="100330"/>
            <a:ext cx="4516755" cy="54610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>
                <a:latin typeface="+mj-lt"/>
                <a:ea typeface="+mj-ea"/>
                <a:cs typeface="+mj-cs"/>
              </a:rPr>
              <a:t>기능 명세서 예시</a:t>
            </a:r>
            <a:endParaRPr lang="ko-KR" altLang="en-US" sz="4800">
              <a:latin typeface="+mj-lt"/>
              <a:ea typeface="+mj-ea"/>
              <a:cs typeface="+mj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236220" y="901700"/>
            <a:ext cx="2916555" cy="3384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 i="0" b="0">
                <a:solidFill>
                  <a:srgbClr val="292929"/>
                </a:solidFill>
                <a:latin typeface="Georgia" charset="0"/>
                <a:ea typeface="charter" charset="0"/>
              </a:rPr>
              <a:t>(1) 화면설계서의 우측에 작성</a:t>
            </a:r>
            <a:endParaRPr lang="ko-KR" altLang="en-US" sz="1100" i="0" b="0">
              <a:solidFill>
                <a:srgbClr val="292929"/>
              </a:solidFill>
              <a:latin typeface="Georgia" charset="0"/>
              <a:ea typeface="charter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 i="0" b="0">
                <a:solidFill>
                  <a:srgbClr val="292929"/>
                </a:solidFill>
                <a:latin typeface="Georgia" charset="0"/>
                <a:ea typeface="charter" charset="0"/>
              </a:rPr>
              <a:t>(2) 별도 문서로 작성 : Excel</a:t>
            </a:r>
            <a:endParaRPr lang="ko-KR" altLang="en-US" sz="900">
              <a:latin typeface="나눔고딕" charset="0"/>
              <a:ea typeface="나눔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611870" y="1522730"/>
          <a:ext cx="2834640" cy="444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010"/>
                <a:gridCol w="2500630"/>
              </a:tblGrid>
              <a:tr h="3708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#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기능명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4635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사진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-기본 사진이 첨부되어 있다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8331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이메일 유효 검사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-이메일 형식에 맞는지 확인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나눔고딕" charset="0"/>
                          <a:ea typeface="나눔고딕" charset="0"/>
                        </a:rPr>
                        <a:t>[에러]이미 사용된 이메일입니다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10179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비밀번호 유효성 검사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-비밀번호는 8자리 이상, 32자리 이하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나눔고딕" charset="0"/>
                          <a:ea typeface="나눔고딕" charset="0"/>
                        </a:rPr>
                        <a:t>[에러] 비밀번호는 8자리 이상 입력해 주세요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6483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4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이름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-최소 1자, 최대 8자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나눔고딕" charset="0"/>
                          <a:ea typeface="나눔고딕" charset="0"/>
                        </a:rPr>
                        <a:t>[에러] 이름을 입력해 주세요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6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7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7" name="그림 6" descr="/Users/nevermind/Library/Group Containers/L48J367XN4.com.infraware.PolarisOffice/EngineTemp/5029/fImage160372129865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9000" y="1237615"/>
            <a:ext cx="6185535" cy="4973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77165" y="100330"/>
            <a:ext cx="4516755" cy="54610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>
                <a:latin typeface="+mj-lt"/>
                <a:ea typeface="+mj-ea"/>
                <a:cs typeface="+mj-cs"/>
              </a:rPr>
              <a:t>화면설계서</a:t>
            </a:r>
            <a:endParaRPr lang="ko-KR" altLang="en-US" sz="4800">
              <a:latin typeface="+mj-lt"/>
              <a:ea typeface="+mj-ea"/>
              <a:cs typeface="+mj-cs"/>
            </a:endParaRPr>
          </a:p>
        </p:txBody>
      </p:sp>
      <p:pic>
        <p:nvPicPr>
          <p:cNvPr id="6" name="그림 5" descr="/Users/nevermind/Library/Group Containers/L48J367XN4.com.infraware.PolarisOffice/EngineTemp/1328/fImage480763146850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885190" y="701675"/>
            <a:ext cx="9839325" cy="57226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>
            <a:off x="167640" y="100330"/>
            <a:ext cx="3888105" cy="54673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>
                <a:latin typeface="맑은 고딕" charset="0"/>
                <a:ea typeface="맑은 고딕" charset="0"/>
                <a:cs typeface="+mj-cs"/>
              </a:rPr>
              <a:t>화면 흐름도</a:t>
            </a:r>
            <a:endParaRPr lang="ko-KR" altLang="en-US" sz="4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64465" y="732790"/>
            <a:ext cx="3700780" cy="6654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40" i="0" b="0">
                <a:solidFill>
                  <a:srgbClr val="292929"/>
                </a:solidFill>
                <a:latin typeface="Georgia" charset="0"/>
                <a:ea typeface="charter" charset="0"/>
              </a:rPr>
              <a:t>전체 구조를 파악할 때 작성하는 문서</a:t>
            </a:r>
            <a:endParaRPr lang="ko-KR" altLang="en-US" sz="1800" i="0" b="0">
              <a:solidFill>
                <a:srgbClr val="292929"/>
              </a:solidFill>
              <a:latin typeface="Georgia" charset="0"/>
              <a:ea typeface="charter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spc="-140" i="0" b="0">
                <a:solidFill>
                  <a:srgbClr val="292929"/>
                </a:solidFill>
                <a:latin typeface="Menlo" charset="0"/>
                <a:ea typeface="Menlo" charset="0"/>
              </a:rPr>
              <a:t>화면, 기능 단위로 사용 동선을 설계하는 것</a:t>
            </a:r>
            <a:endParaRPr lang="ko-KR" altLang="en-US" sz="1600" i="0" b="0">
              <a:solidFill>
                <a:srgbClr val="292929"/>
              </a:solidFill>
              <a:latin typeface="Georgia" charset="0"/>
              <a:ea typeface="charter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4127500" y="506095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https://app.diagrams.net/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 </dc:creator>
  <cp:lastModifiedBy>Polaris Office </cp:lastModifiedBy>
  <dc:title>PowerPoint 프레젠테이션</dc:title>
</cp:coreProperties>
</file>