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256" r:id="rId3"/>
    <p:sldId id="257" r:id="rId4"/>
    <p:sldId id="258" r:id="rId5"/>
    <p:sldId id="269" r:id="rId6"/>
    <p:sldId id="260" r:id="rId7"/>
    <p:sldId id="264" r:id="rId8"/>
    <p:sldId id="265" r:id="rId9"/>
    <p:sldId id="266" r:id="rId10"/>
    <p:sldId id="261" r:id="rId11"/>
    <p:sldId id="259" r:id="rId12"/>
    <p:sldId id="267" r:id="rId13"/>
    <p:sldId id="268" r:id="rId14"/>
    <p:sldId id="263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22" autoAdjust="0"/>
  </p:normalViewPr>
  <p:slideViewPr>
    <p:cSldViewPr snapToObjects="1">
      <p:cViewPr varScale="1">
        <p:scale>
          <a:sx n="100" d="100"/>
          <a:sy n="100" d="100"/>
        </p:scale>
        <p:origin x="-1092" y="-90"/>
      </p:cViewPr>
      <p:guideLst>
        <p:guide orient="horz" pos="2152"/>
        <p:guide pos="2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/Relationships>
</file>

<file path=ppt/slides/_rels/slide10.xml.rels><?xml version="1.0" encoding="UTF-8" standalone="yes" ?><Relationships xmlns="http://schemas.openxmlformats.org/package/2006/relationships"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28.png"  /><Relationship Id="rId7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9.png"  /><Relationship Id="rId7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3" Type="http://schemas.openxmlformats.org/officeDocument/2006/relationships/image" Target="../media/image17.png"  /><Relationship Id="rId4" Type="http://schemas.openxmlformats.org/officeDocument/2006/relationships/image" Target="../media/image18.png"  /><Relationship Id="rId5" Type="http://schemas.openxmlformats.org/officeDocument/2006/relationships/image" Target="../media/image19.png"  /><Relationship Id="rId6" Type="http://schemas.openxmlformats.org/officeDocument/2006/relationships/image" Target="../media/image20.png"  /><Relationship Id="rId7" Type="http://schemas.openxmlformats.org/officeDocument/2006/relationships/image" Target="../media/image30.png"  /><Relationship Id="rId8" Type="http://schemas.openxmlformats.org/officeDocument/2006/relationships/slideLayout" Target="../slideLayouts/slideLayout7.xml"  /></Relationships>
</file>

<file path=ppt/slides/_rels/slide13.xml.rels><?xml version="1.0" encoding="UTF-8" standalone="yes" ?><Relationships xmlns="http://schemas.openxmlformats.org/package/2006/relationships"><Relationship Id="rId2" Type="http://schemas.openxmlformats.org/officeDocument/2006/relationships/image" Target="../media/image31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slideLayout" Target="../slideLayouts/slideLayout7.xml"  /></Relationships>
</file>

<file path=ppt/slides/_rels/slide3.xml.rels><?xml version="1.0" encoding="UTF-8" standalone="yes" ?><Relationships xmlns="http://schemas.openxmlformats.org/package/2006/relationships"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slideLayout" Target="../slideLayouts/slideLayout7.xml"  /></Relationships>
</file>

<file path=ppt/slides/_rels/slide4.xml.rels><?xml version="1.0" encoding="UTF-8" standalone="yes" ?><Relationships xmlns="http://schemas.openxmlformats.org/package/2006/relationships"><Relationship Id="rId2" Type="http://schemas.openxmlformats.org/officeDocument/2006/relationships/image" Target="../media/image14.jpeg"  /><Relationship Id="rId3" Type="http://schemas.openxmlformats.org/officeDocument/2006/relationships/image" Target="../media/image15.jpeg"  /><Relationship Id="rId4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6.png"  /><Relationship Id="rId7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slideLayout" Target="../slideLayouts/slideLayout7.xml"  /></Relationships>
</file>

<file path=ppt/slides/_rels/slide7.xml.rels><?xml version="1.0" encoding="UTF-8" standalone="yes" ?><Relationships xmlns="http://schemas.openxmlformats.org/package/2006/relationships"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2.png"  /><Relationship Id="rId7" Type="http://schemas.openxmlformats.org/officeDocument/2006/relationships/slideLayout" Target="../slideLayouts/slideLayout7.xml"  /></Relationships>
</file>

<file path=ppt/slides/_rels/slide8.xml.rels><?xml version="1.0" encoding="UTF-8" standalone="yes" ?><Relationships xmlns="http://schemas.openxmlformats.org/package/2006/relationships"><Relationship Id="rId2" Type="http://schemas.openxmlformats.org/officeDocument/2006/relationships/image" Target="../media/image17.png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3.png"  /><Relationship Id="rId7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27.png"  /><Relationship Id="rId11" Type="http://schemas.openxmlformats.org/officeDocument/2006/relationships/slideLayout" Target="../slideLayouts/slideLayout7.xml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Relationship Id="rId5" Type="http://schemas.openxmlformats.org/officeDocument/2006/relationships/image" Target="../media/image10.png"  /><Relationship Id="rId6" Type="http://schemas.openxmlformats.org/officeDocument/2006/relationships/image" Target="../media/image11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18900000">
            <a:off x="596900" y="8140700"/>
            <a:ext cx="6604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4973300" y="7912100"/>
            <a:ext cx="2743200" cy="508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4973300" y="7912100"/>
            <a:ext cx="901700" cy="508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5532100" y="571500"/>
            <a:ext cx="21336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400" b="0" i="0" u="none" strike="noStrike">
                <a:solidFill>
                  <a:srgbClr val="526474"/>
                </a:solidFill>
                <a:latin typeface="Pretendard SemiBold"/>
              </a:rPr>
              <a:t>DATE. 20</a:t>
            </a:r>
            <a:r>
              <a:rPr lang="en-US" altLang="ko-KR" sz="1400" b="0" i="0" u="none" strike="noStrike">
                <a:solidFill>
                  <a:srgbClr val="526474"/>
                </a:solidFill>
                <a:latin typeface="Pretendard SemiBold"/>
              </a:rPr>
              <a:t>25</a:t>
            </a:r>
            <a:r>
              <a:rPr lang="en-US" sz="1400" b="0" i="0" u="none" strike="noStrike">
                <a:solidFill>
                  <a:srgbClr val="526474"/>
                </a:solidFill>
                <a:latin typeface="Pretendard SemiBold"/>
              </a:rPr>
              <a:t>.0</a:t>
            </a:r>
            <a:r>
              <a:rPr lang="en-US" altLang="ko-KR" sz="1400" b="0" i="0" u="none" strike="noStrike">
                <a:solidFill>
                  <a:srgbClr val="526474"/>
                </a:solidFill>
                <a:latin typeface="Pretendard SemiBold"/>
              </a:rPr>
              <a:t>5.28</a:t>
            </a:r>
            <a:endParaRPr lang="en-US" sz="1400" b="0" i="0" u="none" strike="noStrike">
              <a:solidFill>
                <a:srgbClr val="526474"/>
              </a:solidFill>
              <a:latin typeface="Pretendard Semi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087600" y="7975600"/>
            <a:ext cx="6858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2000" b="1" i="0" u="none" strike="noStrike">
                <a:solidFill>
                  <a:srgbClr val="ffffff"/>
                </a:solidFill>
                <a:ea typeface="Pretendard Medium"/>
              </a:rPr>
              <a:t>소속</a:t>
            </a:r>
            <a:endParaRPr lang="ko-KR" sz="2000" b="1" i="0" u="none" strike="noStrike">
              <a:solidFill>
                <a:srgbClr val="ffffff"/>
              </a:solidFill>
              <a:ea typeface="Pretendard Medium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92200" y="8572500"/>
            <a:ext cx="685800" cy="355600"/>
          </a:xfrm>
          <a:prstGeom prst="rect">
            <a:avLst/>
          </a:prstGeom>
        </p:spPr>
        <p:txBody>
          <a:bodyPr vert="horz" wrap="square" lIns="0" tIns="0" rIns="0" bIns="0" anchor="ctr"/>
          <a:lstStyle/>
          <a:p>
            <a:pPr lvl="0" algn="ctr">
              <a:lnSpc>
                <a:spcPct val="99600"/>
              </a:lnSpc>
              <a:buClr>
                <a:srgbClr val="ffffff"/>
              </a:buClr>
              <a:buNone/>
              <a:defRPr/>
            </a:pPr>
            <a:r>
              <a:rPr lang="ko-KR" sz="2000" b="1">
                <a:solidFill>
                  <a:srgbClr val="ffffff"/>
                </a:solidFill>
                <a:effectLst/>
                <a:ea typeface="Pretendard Medium"/>
              </a:rPr>
              <a:t>이름</a:t>
            </a:r>
            <a:endParaRPr lang="ko-KR" sz="2000" b="1">
              <a:solidFill>
                <a:srgbClr val="ffffff"/>
              </a:solidFill>
              <a:effectLst/>
              <a:ea typeface="Pretendard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913100" y="7988300"/>
            <a:ext cx="1498600" cy="355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526474"/>
                </a:solidFill>
                <a:ea typeface="Pretendard Medium"/>
              </a:rPr>
              <a:t>3</a:t>
            </a:r>
            <a:r>
              <a:rPr lang="ko-KR" altLang="en-US" sz="2200" b="0" i="0" u="none" strike="noStrike">
                <a:solidFill>
                  <a:srgbClr val="526474"/>
                </a:solidFill>
                <a:ea typeface="Pretendard Medium"/>
              </a:rPr>
              <a:t>조</a:t>
            </a:r>
            <a:endParaRPr lang="ko-KR" altLang="en-US" sz="2200" b="0" i="0" u="none" strike="noStrike">
              <a:solidFill>
                <a:srgbClr val="526474"/>
              </a:solidFill>
              <a:ea typeface="Pretendard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73100" y="3086100"/>
            <a:ext cx="14643100" cy="3898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1300"/>
              </a:lnSpc>
              <a:defRPr/>
            </a:pPr>
            <a:r>
              <a:rPr lang="en-US" altLang="ko-KR" sz="10000" b="0" i="0" u="none" strike="noStrike">
                <a:solidFill>
                  <a:srgbClr val="526474"/>
                </a:solidFill>
                <a:ea typeface="Pretendard ExtraBold"/>
              </a:rPr>
              <a:t>Algorithm</a:t>
            </a:r>
            <a:endParaRPr lang="en-US" altLang="ko-KR" sz="10000" b="0" i="0" u="none" strike="noStrike">
              <a:solidFill>
                <a:srgbClr val="526474"/>
              </a:solidFill>
              <a:ea typeface="Pretendard ExtraBold"/>
            </a:endParaRPr>
          </a:p>
          <a:p>
            <a:pPr lvl="0" algn="l">
              <a:lnSpc>
                <a:spcPct val="91300"/>
              </a:lnSpc>
              <a:defRPr/>
            </a:pPr>
            <a:r>
              <a:rPr lang="en-US" altLang="ko-KR" sz="10000" b="0" i="0" u="none" strike="noStrike">
                <a:solidFill>
                  <a:srgbClr val="526474"/>
                </a:solidFill>
                <a:ea typeface="Pretendard ExtraBold"/>
              </a:rPr>
              <a:t>Team Project Presentation</a:t>
            </a:r>
            <a:endParaRPr lang="en-US" altLang="ko-KR" sz="10000" b="0" i="0" u="none" strike="noStrike">
              <a:solidFill>
                <a:srgbClr val="526474"/>
              </a:solidFill>
              <a:ea typeface="Pretendard Extra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3100" y="6934200"/>
            <a:ext cx="8661400" cy="647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ko-KR" sz="3600" b="0" i="0" u="none" strike="noStrike" spc="300">
              <a:solidFill>
                <a:srgbClr val="526474"/>
              </a:solidFill>
              <a:ea typeface="Pretendard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465300" y="9804400"/>
            <a:ext cx="32385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1400" b="0" i="0" u="none" strike="noStrike">
                <a:solidFill>
                  <a:srgbClr val="d3dae0"/>
                </a:solidFill>
                <a:latin typeface="Pretendard Regular"/>
              </a:rPr>
              <a:t>o</a:t>
            </a:r>
            <a:endParaRPr lang="en-US" sz="1400" b="0" i="0" u="none" strike="noStrike">
              <a:solidFill>
                <a:srgbClr val="d3dae0"/>
              </a:solidFill>
              <a:latin typeface="Pretendard Regular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146300" y="1270000"/>
            <a:ext cx="913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시간복잡도 분석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5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pic>
        <p:nvPicPr>
          <p:cNvPr id="17" name="그림 16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3886200" y="2400300"/>
            <a:ext cx="9753600" cy="6858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146300" y="1270000"/>
            <a:ext cx="913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시간복잡도 분석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5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pic>
        <p:nvPicPr>
          <p:cNvPr id="22" name="그림 21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3048000" y="2463800"/>
            <a:ext cx="1158240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907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146300" y="1270000"/>
            <a:ext cx="91313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시간복잡도 분석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5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733800" y="2095500"/>
            <a:ext cx="9829800" cy="754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244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52647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500" y="3860800"/>
            <a:ext cx="609600" cy="255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 rot="10800000">
            <a:off x="15087600" y="3860800"/>
            <a:ext cx="609600" cy="255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597400" y="4584700"/>
            <a:ext cx="9093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000" b="0" i="0" u="none" strike="noStrike">
                <a:solidFill>
                  <a:srgbClr val="fbfaf8"/>
                </a:solidFill>
                <a:ea typeface="Pretendard ExtraBold"/>
              </a:rPr>
              <a:t>감사합니다</a:t>
            </a:r>
            <a:r>
              <a:rPr lang="en-US" altLang="ko-KR" sz="6000" b="0" i="0" u="none" strike="noStrike">
                <a:solidFill>
                  <a:srgbClr val="fbfaf8"/>
                </a:solidFill>
                <a:ea typeface="Pretendard ExtraBold"/>
              </a:rPr>
              <a:t>.</a:t>
            </a:r>
            <a:endParaRPr lang="en-US" altLang="ko-KR" sz="6000" b="0" i="0" u="none" strike="noStrike">
              <a:solidFill>
                <a:srgbClr val="fbfaf8"/>
              </a:solidFill>
              <a:ea typeface="Pretendard Extra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803400" y="1181100"/>
            <a:ext cx="28448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4400" b="1" i="0" u="none" strike="noStrike" spc="-100">
                <a:solidFill>
                  <a:srgbClr val="526474"/>
                </a:solidFill>
                <a:ea typeface="Pretendard Bold"/>
              </a:rPr>
              <a:t>선택한 문제</a:t>
            </a:r>
            <a:endParaRPr lang="ko-KR" altLang="en-US" sz="4400" b="1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35000" y="571500"/>
            <a:ext cx="5168900" cy="241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1400" b="0" i="0" u="none" strike="noStrike">
              <a:solidFill>
                <a:srgbClr val="526474"/>
              </a:solidFill>
              <a:latin typeface="Pretendard Semi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3200" y="800100"/>
            <a:ext cx="1778000" cy="1574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7300" b="0" i="0" u="none" strike="noStrike" spc="-100">
                <a:solidFill>
                  <a:srgbClr val="526474"/>
                </a:solidFill>
                <a:latin typeface="Pretendard Bold"/>
              </a:rPr>
              <a:t>01</a:t>
            </a:r>
            <a:endParaRPr lang="en-US" sz="73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sp>
        <p:nvSpPr>
          <p:cNvPr id="18" name="TextBox 8"/>
          <p:cNvSpPr txBox="1"/>
          <p:nvPr/>
        </p:nvSpPr>
        <p:spPr>
          <a:xfrm>
            <a:off x="2362200" y="2095500"/>
            <a:ext cx="12268200" cy="762000"/>
          </a:xfrm>
          <a:prstGeom prst="rect">
            <a:avLst/>
          </a:prstGeom>
        </p:spPr>
        <p:txBody>
          <a:bodyPr lIns="0" tIns="0" rIns="0" bIns="0" anchor="ctr"/>
          <a:p>
            <a:pPr marL="0" lvl="0" indent="0" algn="ctr" defTabSz="914400" rtl="0" eaLnBrk="1" latinLnBrk="0" hangingPunct="1">
              <a:lnSpc>
                <a:spcPct val="116199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3300" b="0" i="0" u="none" strike="noStrike" kern="1200" cap="none" spc="0" normalizeH="0" baseline="0">
                <a:solidFill>
                  <a:srgbClr val="526474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Pretendard Medium"/>
              </a:rPr>
              <a:t>2024 아시아-서울지역대회 Problem J (Street Development)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526474"/>
                </a:solidFill>
                <a:latin typeface="Pretendard Medium"/>
              </a:rPr>
              <a:t>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526474"/>
              </a:solidFill>
              <a:latin typeface="Pretendard Medium"/>
            </a:endParaRPr>
          </a:p>
        </p:txBody>
      </p:sp>
      <p:pic>
        <p:nvPicPr>
          <p:cNvPr id="19" name="Picture 1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828800" y="3002915"/>
            <a:ext cx="6400800" cy="6483985"/>
          </a:xfrm>
          <a:prstGeom prst="rect">
            <a:avLst/>
          </a:prstGeom>
        </p:spPr>
      </p:pic>
      <p:pic>
        <p:nvPicPr>
          <p:cNvPr id="20" name="Picture 2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144000" y="3009900"/>
            <a:ext cx="6477000" cy="647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0" name="Text Box 8"/>
          <p:cNvSpPr txBox="1"/>
          <p:nvPr/>
        </p:nvSpPr>
        <p:spPr>
          <a:xfrm>
            <a:off x="2146300" y="1270000"/>
            <a:ext cx="45974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설계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3" name="Text Box 9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02</a:t>
            </a:r>
            <a:endParaRPr lang="en-US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sp>
        <p:nvSpPr>
          <p:cNvPr id="14" name="Text Box 10"/>
          <p:cNvSpPr txBox="1"/>
          <p:nvPr/>
        </p:nvSpPr>
        <p:spPr>
          <a:xfrm>
            <a:off x="539750" y="4762500"/>
            <a:ext cx="17208500" cy="2743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1)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가능한 배터리 범위 내에서 </a:t>
            </a:r>
            <a:r>
              <a:rPr xmlns:mc="http://schemas.openxmlformats.org/markup-compatibility/2006" xmlns:hp="http://schemas.haansoft.com/office/presentation/8.0" sz="2600" b="1" i="0" u="none" strike="noStrike" baseline="0" mc:Ignorable="hp" hp:hslEmbossed="0">
                <a:solidFill>
                  <a:srgbClr val="ff0000"/>
                </a:solidFill>
                <a:latin typeface="함초롬바탕"/>
                <a:ea typeface="함초롬바탕"/>
                <a:cs typeface="함초롬바탕"/>
              </a:rPr>
              <a:t>이분 탐색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을 수행하며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각 배터리 값에 대해 그리디 기반의 연결 가능성 검사를 진행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2)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우선 가장 왼쪽 로봇부터 시작하여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체인을 확장하듯 오른쪽으로 도달 가능한 최대 거리를 계산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endParaRPr xmlns:mc="http://schemas.openxmlformats.org/markup-compatibility/2006" xmlns:hp="http://schemas.haansoft.com/office/presentation/8.0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각 로봇이 앞선 로봇의 도달 범위 내에 존재하고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배터리 소모량이 허용된다면 다음 로봇까지 연결을 이어감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이와 동일한 방식으로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오른쪽 끝 로봇부터 왼쪽 방향의 연결 가능성도 확인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이처럼 단방향 확산으로 전체 연결이 이루어진 경우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해당 배터리값은 유효한 해로 취급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3)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하지만 </a:t>
            </a:r>
            <a:r>
              <a:rPr xmlns:mc="http://schemas.openxmlformats.org/markup-compatibility/2006" xmlns:hp="http://schemas.haansoft.com/office/presentation/8.0" sz="2600" b="1" i="0" u="none" strike="noStrike" baseline="0" mc:Ignorable="hp" hp:hslEmbossed="0">
                <a:solidFill>
                  <a:srgbClr val="ff0000"/>
                </a:solidFill>
                <a:latin typeface="함초롬바탕"/>
                <a:ea typeface="함초롬바탕"/>
                <a:cs typeface="함초롬바탕"/>
              </a:rPr>
              <a:t>그리디</a:t>
            </a:r>
            <a:r>
              <a:rPr xmlns:mc="http://schemas.openxmlformats.org/markup-compatibility/2006" xmlns:hp="http://schemas.haansoft.com/office/presentation/8.0" lang="ko-KR" altLang="en-US" sz="2600" b="1" i="0" u="none" strike="noStrike" baseline="0" mc:Ignorable="hp" hp:hslEmbossed="0">
                <a:solidFill>
                  <a:srgbClr val="ff0000"/>
                </a:solidFill>
                <a:latin typeface="함초롬바탕"/>
                <a:ea typeface="함초롬바탕"/>
                <a:cs typeface="함초롬바탕"/>
              </a:rPr>
              <a:t>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방식만으로는 항상 최적해를 보장하지 않기 때문에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이를 위해 중간 허브 노드를 중심으로 좌우 체인을 간접적으로 연결할 수 있는지 추가로 검사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허브 로봇이 좌우 체인 간의 거리를 충분히 커버할 수 있는 경우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해당 배터리값은 연결 가능으로 판단됨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이를 반복하여 최소한의 배터리값을 출력하도록 함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b="0" i="0" u="none" strike="noStrike" spc="-100">
              <a:solidFill>
                <a:srgbClr val="526474"/>
              </a:solidFill>
              <a:latin typeface="Pretendard Mediu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722630" y="2907030"/>
            <a:ext cx="77730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sp>
        <p:nvSpPr>
          <p:cNvPr id="5" name="Title 1"/>
          <p:cNvSpPr txBox="1">
            <a:spLocks noGrp="1"/>
          </p:cNvSpPr>
          <p:nvPr>
            <p:ph type="title"/>
          </p:nvPr>
        </p:nvSpPr>
        <p:spPr>
          <a:xfrm rot="0">
            <a:off x="722630" y="4406900"/>
            <a:ext cx="77730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 sz="4000" cap="all" b="1"/>
            </a:lvl1pPr>
          </a:lstStyle>
          <a:p>
            <a:pPr mar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89280" y="760095"/>
            <a:ext cx="8464550" cy="8782050"/>
          </a:xfrm>
          <a:prstGeom prst="rect"/>
          <a:noFill/>
        </p:spPr>
      </p:pic>
      <p:pic>
        <p:nvPicPr>
          <p:cNvPr id="7" name="Picture 1" descr="/storage/emulated/0/Android/data/com.infraware.office.link/files/.polaris_temp/fImage527701553904.jpe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300210" y="4632325"/>
            <a:ext cx="8481060" cy="915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146300" y="1270000"/>
            <a:ext cx="59309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구현 설명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3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661900" y="4762500"/>
            <a:ext cx="4559300" cy="16319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• 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For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문 해석 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: </a:t>
            </a:r>
            <a:endParaRPr xmlns:mc="http://schemas.openxmlformats.org/markup-compatibility/2006" xmlns:hp="http://schemas.haansoft.com/office/presentation/8.0" sz="2600" b="1" i="0" u="none" strike="noStrike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1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①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왼쪽에서부터 오른쪽으로 하나씩 순차적으로 연결 시도</a:t>
            </a:r>
            <a:endParaRPr xmlns:mc="http://schemas.openxmlformats.org/markup-compatibility/2006" xmlns:hp="http://schemas.haansoft.com/office/presentation/8.0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1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②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현재의 로봇이 이전 로봇이 도달한 최대 지점을 도달가능 한지 체크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 </a:t>
            </a: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1" i="0" u="none" strike="noStrike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③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가능하다면 두 로봇이 연결됨을 확인함</a:t>
            </a:r>
            <a:endParaRPr xmlns:mc="http://schemas.openxmlformats.org/markup-compatibility/2006" xmlns:hp="http://schemas.haansoft.com/office/presentation/8.0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-&gt;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다음 로봇까지 도달 가능한 지점을 계산</a:t>
            </a:r>
            <a:endParaRPr xmlns:mc="http://schemas.openxmlformats.org/markup-compatibility/2006" xmlns:hp="http://schemas.haansoft.com/office/presentation/8.0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b="0" i="0" u="none" strike="noStrike">
              <a:solidFill>
                <a:srgbClr val="526474"/>
              </a:solidFill>
              <a:latin typeface="Pretendard Medium"/>
            </a:endParaRPr>
          </a:p>
        </p:txBody>
      </p:sp>
      <p:pic>
        <p:nvPicPr>
          <p:cNvPr id="20" name="그림 19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1143000" y="2591435"/>
            <a:ext cx="10896600" cy="61334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146300" y="1270000"/>
            <a:ext cx="59309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구현 설명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3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pic>
        <p:nvPicPr>
          <p:cNvPr id="21" name="그림 20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2895600" y="2247900"/>
            <a:ext cx="12115800" cy="693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36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146300" y="1270000"/>
            <a:ext cx="59309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구현 설명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3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420600" y="4610100"/>
            <a:ext cx="5486400" cy="3276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• 이분 탐색으로 배터리의 최솟값을 찾고자 함</a:t>
            </a:r>
            <a:endParaRPr xmlns:mc="http://schemas.openxmlformats.org/markup-compatibility/2006" xmlns:hp="http://schemas.haansoft.com/office/presentation/8.0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• 배터리는 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0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이상이며 로봇 간 최대 거리 이상일 필요가 없으므로 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lo, hi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를 각각 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0 </a:t>
            </a:r>
            <a:r>
              <a:rPr xmlns:mc="http://schemas.openxmlformats.org/markup-compatibility/2006" xmlns:hp="http://schemas.haansoft.com/office/presentation/8.0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과 거리의 최대치로 초기화 시켜줌</a:t>
            </a:r>
            <a:r>
              <a:rPr xmlns:mc="http://schemas.openxmlformats.org/markup-compatibility/2006" xmlns:hp="http://schemas.haansoft.com/office/presentation/8.0" lang="EN-US" sz="26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</a:t>
            </a: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6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b="0" i="0" u="none" strike="noStrike">
              <a:solidFill>
                <a:srgbClr val="526474"/>
              </a:solidFill>
              <a:latin typeface="Pretendard Medium"/>
            </a:endParaRPr>
          </a:p>
        </p:txBody>
      </p:sp>
      <p:pic>
        <p:nvPicPr>
          <p:cNvPr id="22" name="그림 21"/>
          <p:cNvPicPr/>
          <p:nvPr/>
        </p:nvPicPr>
        <p:blipFill rotWithShape="1">
          <a:blip r:embed="rId6">
            <a:lum/>
          </a:blip>
          <a:srcRect/>
          <a:stretch>
            <a:fillRect/>
          </a:stretch>
        </p:blipFill>
        <p:spPr>
          <a:xfrm>
            <a:off x="914400" y="2552700"/>
            <a:ext cx="110490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66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2146300" y="1270000"/>
            <a:ext cx="59309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알고리즘 구현 설명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3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98900" y="8039100"/>
            <a:ext cx="10883900" cy="140335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• 거리 길이를 </a:t>
            </a:r>
            <a:r>
              <a:rPr xmlns:mc="http://schemas.openxmlformats.org/markup-compatibility/2006" xmlns:hp="http://schemas.haansoft.com/office/presentation/8.0" lang="en-US" altLang="ko-KR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l</a:t>
            </a: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로 로봇의 수를 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n</a:t>
            </a: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으로 입력받고 각 로봇들이 위치할 지점들의 위치를 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position </a:t>
            </a: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리스트에 저장시켜준다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. </a:t>
            </a:r>
            <a:endParaRPr xmlns:mc="http://schemas.openxmlformats.org/markup-compatibility/2006" xmlns:hp="http://schemas.haansoft.com/office/presentation/8.0" lang="EN-US" sz="21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• 문제 상 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input </a:t>
            </a:r>
            <a:r>
              <a:rPr xmlns:mc="http://schemas.openxmlformats.org/markup-compatibility/2006" xmlns:hp="http://schemas.haansoft.com/office/presentation/8.0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조건에 증가하는 순서로 주어진다고 즉 정렬되어있는 채로 입력 받는다고 명시되어있기에 리스트 내 원소를 정렬할 필요가 없음을 확인함</a:t>
            </a:r>
            <a:r>
              <a:rPr xmlns:mc="http://schemas.openxmlformats.org/markup-compatibility/2006" xmlns:hp="http://schemas.haansoft.com/office/presentation/8.0" lang="EN-US" sz="2100" b="0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. </a:t>
            </a:r>
            <a:endParaRPr xmlns:mc="http://schemas.openxmlformats.org/markup-compatibility/2006" xmlns:hp="http://schemas.haansoft.com/office/presentation/8.0" lang="EN-US" sz="21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2100" b="0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600" b="0" i="0" u="none" strike="noStrike">
              <a:solidFill>
                <a:srgbClr val="526474"/>
              </a:solidFill>
              <a:latin typeface="Pretendard Medium"/>
            </a:endParaRPr>
          </a:p>
        </p:txBody>
      </p:sp>
      <p:pic>
        <p:nvPicPr>
          <p:cNvPr id="24" name="Picture 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601720" y="2857500"/>
            <a:ext cx="11104880" cy="2628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p14="http://schemas.microsoft.com/office/powerpoint/2010/main">
  <p:cSld>
    <p:bg>
      <p:bgPr>
        <a:solidFill>
          <a:srgbClr val="F2EF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4"/>
          <p:cNvSpPr txBox="1"/>
          <p:nvPr/>
        </p:nvSpPr>
        <p:spPr>
          <a:xfrm>
            <a:off x="2146300" y="1270000"/>
            <a:ext cx="4597400" cy="889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altLang="en-US" sz="5000" b="0" i="0" u="none" strike="noStrike" spc="-100">
                <a:solidFill>
                  <a:srgbClr val="526474"/>
                </a:solidFill>
                <a:ea typeface="Pretendard Bold"/>
              </a:rPr>
              <a:t>실행 결과</a:t>
            </a:r>
            <a:endParaRPr lang="ko-KR" altLang="en-US" sz="5000" b="0" i="0" u="none" strike="noStrike" spc="-100">
              <a:solidFill>
                <a:srgbClr val="526474"/>
              </a:solidFill>
              <a:ea typeface="Pretendard Bold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9613900"/>
            <a:ext cx="18288000" cy="673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71500" y="952500"/>
            <a:ext cx="171450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71500" y="393700"/>
            <a:ext cx="17145000" cy="635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7272000" y="1168400"/>
            <a:ext cx="393700" cy="3302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571500" y="914400"/>
            <a:ext cx="1778000" cy="1422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en-US" sz="8000" b="0" i="0" u="none" strike="noStrike" spc="-100">
                <a:solidFill>
                  <a:srgbClr val="526474"/>
                </a:solidFill>
                <a:latin typeface="Pretendard Bold"/>
              </a:rPr>
              <a:t>0</a:t>
            </a:r>
            <a:r>
              <a:rPr lang="en-US" altLang="ko-KR" sz="8000" b="0" i="0" u="none" strike="noStrike" spc="-100">
                <a:solidFill>
                  <a:srgbClr val="526474"/>
                </a:solidFill>
                <a:latin typeface="Pretendard Bold"/>
              </a:rPr>
              <a:t>4</a:t>
            </a:r>
            <a:endParaRPr lang="en-US" altLang="ko-KR" sz="8000" b="0" i="0" u="none" strike="noStrike" spc="-100">
              <a:solidFill>
                <a:srgbClr val="526474"/>
              </a:solidFill>
              <a:latin typeface="Pretendard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867900" y="7830185"/>
            <a:ext cx="7581900" cy="1752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6199"/>
              </a:lnSpc>
              <a:defRPr/>
            </a:pPr>
            <a:r>
              <a:rPr lang="en-US" altLang="ko-KR" sz="2600" b="0" i="0" u="none" strike="noStrike">
                <a:solidFill>
                  <a:srgbClr val="526474"/>
                </a:solidFill>
                <a:latin typeface="Pretendard Medium"/>
              </a:rPr>
              <a:t>*</a:t>
            </a:r>
            <a:r>
              <a:rPr lang="ko-KR" altLang="en-US" sz="2600" b="0" i="0" u="none" strike="noStrike">
                <a:solidFill>
                  <a:srgbClr val="526474"/>
                </a:solidFill>
                <a:latin typeface="Pretendard Medium"/>
              </a:rPr>
              <a:t>나머지 샘플도 위와 같은 방식으로 실행됨</a:t>
            </a:r>
            <a:r>
              <a:rPr lang="en-US" altLang="ko-KR" sz="2600" b="0" i="0" u="none" strike="noStrike">
                <a:solidFill>
                  <a:srgbClr val="526474"/>
                </a:solidFill>
                <a:latin typeface="Pretendard Medium"/>
              </a:rPr>
              <a:t>.*</a:t>
            </a:r>
            <a:endParaRPr lang="en-US" altLang="ko-KR" sz="2600" b="0" i="0" u="none" strike="noStrike">
              <a:solidFill>
                <a:srgbClr val="526474"/>
              </a:solidFill>
              <a:latin typeface="Pretendard Medium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546100" y="3581400"/>
            <a:ext cx="41656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400" b="0" i="0" u="none" strike="noStrike" spc="-100">
                <a:solidFill>
                  <a:srgbClr val="f2efec"/>
                </a:solidFill>
                <a:ea typeface="Pretendard SemiBold"/>
              </a:rPr>
              <a:t>텍스트를</a:t>
            </a:r>
            <a:r>
              <a:rPr lang="en-US" sz="2400" b="0" i="0" u="none" strike="noStrike" spc="-100">
                <a:solidFill>
                  <a:srgbClr val="f2efec"/>
                </a:solidFill>
                <a:latin typeface="Pretendard SemiBold"/>
              </a:rPr>
              <a:t> </a:t>
            </a:r>
            <a:r>
              <a:rPr lang="ko-KR" sz="2400" b="0" i="0" u="none" strike="noStrike" spc="-100">
                <a:solidFill>
                  <a:srgbClr val="f2efec"/>
                </a:solidFill>
                <a:ea typeface="Pretendard SemiBold"/>
              </a:rPr>
              <a:t>입력해</a:t>
            </a:r>
            <a:r>
              <a:rPr lang="en-US" sz="2400" b="0" i="0" u="none" strike="noStrike" spc="-100">
                <a:solidFill>
                  <a:srgbClr val="f2efec"/>
                </a:solidFill>
                <a:latin typeface="Pretendard SemiBold"/>
              </a:rPr>
              <a:t> </a:t>
            </a:r>
            <a:r>
              <a:rPr lang="ko-KR" sz="2400" b="0" i="0" u="none" strike="noStrike" spc="-100">
                <a:solidFill>
                  <a:srgbClr val="f2efec"/>
                </a:solidFill>
                <a:ea typeface="Pretendard SemiBold"/>
              </a:rPr>
              <a:t>주세요</a:t>
            </a:r>
            <a:endParaRPr lang="ko-KR" sz="2400" b="0" i="0" u="none" strike="noStrike" spc="-100">
              <a:solidFill>
                <a:srgbClr val="f2efec"/>
              </a:solidFill>
              <a:ea typeface="Pretendard Semi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889500" y="3581400"/>
            <a:ext cx="4165600" cy="43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400" b="0" i="0" u="none" strike="noStrike" spc="-100">
                <a:solidFill>
                  <a:srgbClr val="f2efec"/>
                </a:solidFill>
                <a:ea typeface="Pretendard SemiBold"/>
              </a:rPr>
              <a:t>텍스트를</a:t>
            </a:r>
            <a:r>
              <a:rPr lang="en-US" sz="2400" b="0" i="0" u="none" strike="noStrike" spc="-100">
                <a:solidFill>
                  <a:srgbClr val="f2efec"/>
                </a:solidFill>
                <a:latin typeface="Pretendard SemiBold"/>
              </a:rPr>
              <a:t> </a:t>
            </a:r>
            <a:r>
              <a:rPr lang="ko-KR" sz="2400" b="0" i="0" u="none" strike="noStrike" spc="-100">
                <a:solidFill>
                  <a:srgbClr val="f2efec"/>
                </a:solidFill>
                <a:ea typeface="Pretendard SemiBold"/>
              </a:rPr>
              <a:t>입력해</a:t>
            </a:r>
            <a:r>
              <a:rPr lang="en-US" sz="2400" b="0" i="0" u="none" strike="noStrike" spc="-100">
                <a:solidFill>
                  <a:srgbClr val="f2efec"/>
                </a:solidFill>
                <a:latin typeface="Pretendard SemiBold"/>
              </a:rPr>
              <a:t> </a:t>
            </a:r>
            <a:r>
              <a:rPr lang="ko-KR" sz="2400" b="0" i="0" u="none" strike="noStrike" spc="-100">
                <a:solidFill>
                  <a:srgbClr val="f2efec"/>
                </a:solidFill>
                <a:ea typeface="Pretendard SemiBold"/>
              </a:rPr>
              <a:t>주세요</a:t>
            </a:r>
            <a:endParaRPr lang="ko-KR" sz="2400" b="0" i="0" u="none" strike="noStrike" spc="-100">
              <a:solidFill>
                <a:srgbClr val="f2efec"/>
              </a:solidFill>
              <a:ea typeface="Pretendard SemiBold"/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1143000" y="2463800"/>
            <a:ext cx="1863090" cy="1035050"/>
          </a:xfrm>
          <a:prstGeom prst="rect">
            <a:avLst/>
          </a:prstGeom>
        </p:spPr>
        <p:txBody>
          <a:bodyPr wrap="none">
            <a:spAutoFit/>
          </a:bodyPr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sz="27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Sample </a:t>
            </a:r>
            <a:r>
              <a:rPr xmlns:mc="http://schemas.openxmlformats.org/markup-compatibility/2006" xmlns:hp="http://schemas.haansoft.com/office/presentation/8.0" sz="27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①</a:t>
            </a:r>
            <a:endParaRPr xmlns:mc="http://schemas.openxmlformats.org/markup-compatibility/2006" xmlns:hp="http://schemas.haansoft.com/office/presentation/8.0" sz="1200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sz="1200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26" name="그림 25"/>
          <p:cNvPicPr/>
          <p:nvPr/>
        </p:nvPicPr>
        <p:blipFill rotWithShape="1">
          <a:blip r:embed="rId7">
            <a:lum/>
          </a:blip>
          <a:srcRect/>
          <a:stretch>
            <a:fillRect/>
          </a:stretch>
        </p:blipFill>
        <p:spPr>
          <a:xfrm>
            <a:off x="1143000" y="3261360"/>
            <a:ext cx="6915150" cy="1527810"/>
          </a:xfrm>
          <a:prstGeom prst="rect">
            <a:avLst/>
          </a:prstGeom>
        </p:spPr>
      </p:pic>
      <p:sp>
        <p:nvSpPr>
          <p:cNvPr id="27" name="가로 글상자 26"/>
          <p:cNvSpPr txBox="1"/>
          <p:nvPr/>
        </p:nvSpPr>
        <p:spPr>
          <a:xfrm>
            <a:off x="1127760" y="4893945"/>
            <a:ext cx="1859280" cy="1043940"/>
          </a:xfrm>
          <a:prstGeom prst="rect">
            <a:avLst/>
          </a:prstGeom>
        </p:spPr>
        <p:txBody>
          <a:bodyPr wrap="none">
            <a:spAutoFit/>
          </a:bodyPr>
          <a:p>
            <a:pPr lvl="0" algn="just">
              <a:lnSpc>
                <a:spcPct val="160000"/>
              </a:lnSpc>
              <a:buClr>
                <a:srgbClr val="000000"/>
              </a:buClr>
              <a:buNone/>
              <a:defRPr/>
            </a:pPr>
            <a:r>
              <a:rPr lang="EN-US" sz="2700" b="1">
                <a:solidFill>
                  <a:srgbClr val="000000"/>
                </a:solidFill>
                <a:effectLst/>
                <a:latin typeface="함초롬바탕"/>
                <a:ea typeface="함초롬바탕"/>
                <a:cs typeface="함초롬바탕"/>
              </a:rPr>
              <a:t>Sample</a:t>
            </a:r>
            <a:r>
              <a:rPr xmlns:mc="http://schemas.openxmlformats.org/markup-compatibility/2006" xmlns:hp="http://schemas.haansoft.com/office/presentation/8.0" lang="EN-US" sz="12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2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sz="2700" b="1">
                <a:solidFill>
                  <a:srgbClr val="000000"/>
                </a:solidFill>
                <a:effectLst/>
                <a:latin typeface="함초롬바탕"/>
                <a:ea typeface="함초롬바탕"/>
                <a:cs typeface="함초롬바탕"/>
              </a:rPr>
              <a:t>②</a:t>
            </a:r>
            <a:endParaRPr sz="2700" b="1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buClr>
                <a:srgbClr val="000000"/>
              </a:buClr>
              <a:buNone/>
              <a:defRPr/>
            </a:pPr>
            <a:endParaRPr xmlns:mc="http://schemas.openxmlformats.org/markup-compatibility/2006" xmlns:hp="http://schemas.haansoft.com/office/presentation/8.0" sz="1200" b="1" i="0" u="none" strike="noStrike" baseline="0" mc:Ignorable="hp" hp:hslEmbossed="0">
              <a:solidFill>
                <a:srgbClr val="000000"/>
              </a:solidFill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28" name="그림 27"/>
          <p:cNvPicPr/>
          <p:nvPr/>
        </p:nvPicPr>
        <p:blipFill rotWithShape="1">
          <a:blip r:embed="rId8">
            <a:lum/>
          </a:blip>
          <a:srcRect/>
          <a:stretch>
            <a:fillRect/>
          </a:stretch>
        </p:blipFill>
        <p:spPr>
          <a:xfrm>
            <a:off x="1162050" y="5622290"/>
            <a:ext cx="6915150" cy="1491615"/>
          </a:xfrm>
          <a:prstGeom prst="rect">
            <a:avLst/>
          </a:prstGeom>
        </p:spPr>
      </p:pic>
      <p:sp>
        <p:nvSpPr>
          <p:cNvPr id="29" name="가로 글상자 28"/>
          <p:cNvSpPr txBox="1"/>
          <p:nvPr/>
        </p:nvSpPr>
        <p:spPr>
          <a:xfrm>
            <a:off x="1203960" y="7332980"/>
            <a:ext cx="1859280" cy="1399540"/>
          </a:xfrm>
          <a:prstGeom prst="rect">
            <a:avLst/>
          </a:prstGeom>
        </p:spPr>
        <p:txBody>
          <a:bodyPr wrap="none">
            <a:spAutoFit/>
          </a:bodyPr>
          <a:p>
            <a:pPr lvl="0" algn="just">
              <a:lnSpc>
                <a:spcPct val="160000"/>
              </a:lnSpc>
              <a:buClr>
                <a:srgbClr val="000000"/>
              </a:buClr>
              <a:buNone/>
              <a:defRPr/>
            </a:pPr>
            <a:r>
              <a:rPr lang="EN-US" sz="2700" b="1">
                <a:solidFill>
                  <a:srgbClr val="000000"/>
                </a:solidFill>
                <a:effectLst/>
                <a:latin typeface="함초롬바탕"/>
                <a:ea typeface="함초롬바탕"/>
                <a:cs typeface="함초롬바탕"/>
              </a:rPr>
              <a:t>Sample</a:t>
            </a:r>
            <a:r>
              <a:rPr xmlns:mc="http://schemas.openxmlformats.org/markup-compatibility/2006" xmlns:hp="http://schemas.haansoft.com/office/presentation/8.0" lang="EN-US" sz="12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xmlns:mc="http://schemas.openxmlformats.org/markup-compatibility/2006" xmlns:hp="http://schemas.haansoft.com/office/presentation/8.0" lang="ko-KR" altLang="en-US" sz="1200" b="1" i="0" u="none" strike="noStrike" baseline="0" mc:Ignorable="hp" hp:hslEmbossed="0">
                <a:solidFill>
                  <a:srgbClr val="000000"/>
                </a:solidFill>
                <a:latin typeface="함초롬바탕"/>
                <a:ea typeface="함초롬바탕"/>
              </a:rPr>
              <a:t> </a:t>
            </a:r>
            <a:r>
              <a:rPr sz="2700" b="1">
                <a:solidFill>
                  <a:srgbClr val="000000"/>
                </a:solidFill>
                <a:effectLst/>
                <a:latin typeface="함초롬바탕"/>
                <a:ea typeface="함초롬바탕"/>
                <a:cs typeface="함초롬바탕"/>
              </a:rPr>
              <a:t>③</a:t>
            </a:r>
            <a:endParaRPr sz="2700" b="1">
              <a:solidFill>
                <a:srgbClr val="000000"/>
              </a:solidFill>
              <a:effectLst/>
              <a:latin typeface="함초롬바탕"/>
              <a:ea typeface="함초롬바탕"/>
              <a:cs typeface="함초롬바탕"/>
            </a:endParaRPr>
          </a:p>
          <a:p>
            <a:pPr lvl="0" algn="just">
              <a:lnSpc>
                <a:spcPct val="160000"/>
              </a:lnSpc>
              <a:buClr>
                <a:srgbClr val="000000"/>
              </a:buClr>
              <a:buNone/>
              <a:defRPr/>
            </a:pPr>
            <a:endParaRPr sz="2700" b="1">
              <a:solidFill>
                <a:srgbClr val="000000"/>
              </a:solidFill>
              <a:effectLst/>
              <a:latin typeface="함초롬바탕"/>
              <a:ea typeface="함초롬바탕"/>
              <a:cs typeface="함초롬바탕"/>
            </a:endParaRPr>
          </a:p>
        </p:txBody>
      </p:sp>
      <p:pic>
        <p:nvPicPr>
          <p:cNvPr id="30" name="그림 29"/>
          <p:cNvPicPr/>
          <p:nvPr/>
        </p:nvPicPr>
        <p:blipFill rotWithShape="1">
          <a:blip r:embed="rId9">
            <a:lum/>
          </a:blip>
          <a:srcRect/>
          <a:stretch>
            <a:fillRect/>
          </a:stretch>
        </p:blipFill>
        <p:spPr>
          <a:xfrm>
            <a:off x="1219200" y="8091170"/>
            <a:ext cx="6858000" cy="1395730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9144000" y="3543300"/>
            <a:ext cx="8327390" cy="4485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280</ep:Words>
  <ep:PresentationFormat/>
  <ep:Paragraphs>49</ep:Paragraphs>
  <ep:Slides>13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dhgus</cp:lastModifiedBy>
  <dcterms:modified xsi:type="dcterms:W3CDTF">2025-07-13T09:36:50.750</dcterms:modified>
  <cp:revision>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