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198" y="302767"/>
            <a:ext cx="1170960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25189"/>
            <a:ext cx="12192000" cy="4232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9275" y="3042406"/>
            <a:ext cx="3649994" cy="7826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198" y="302767"/>
            <a:ext cx="1170960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F2F9F"/>
                </a:solidFill>
                <a:latin typeface="한컴 고딕"/>
                <a:cs typeface="한컴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171" y="1063559"/>
            <a:ext cx="11687657" cy="4787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nkeylearn.com/keyword-extractor-online/" TargetMode="External"/><Relationship Id="rId3" Type="http://schemas.openxmlformats.org/officeDocument/2006/relationships/image" Target="../media/image2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nkeylearn.com/sentiment-analysis-online/" TargetMode="External"/><Relationship Id="rId3" Type="http://schemas.openxmlformats.org/officeDocument/2006/relationships/image" Target="../media/image2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nkeylearn.com/nps-feedback-analysis-online/" TargetMode="External"/><Relationship Id="rId3" Type="http://schemas.openxmlformats.org/officeDocument/2006/relationships/image" Target="../media/image2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onkeylearn.com/email-response-classifier-online/" TargetMode="External"/><Relationship Id="rId3" Type="http://schemas.openxmlformats.org/officeDocument/2006/relationships/image" Target="../media/image3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hyperlink" Target="https://app.monkeylearn.com/main/workflows/wf_cWVY3h7Z/tab/analytics/?d=66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hyperlink" Target="https://bit.ly/3uqvSkA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br.donga.com/article/view/1202/article_no/8891" TargetMode="External"/><Relationship Id="rId3" Type="http://schemas.openxmlformats.org/officeDocument/2006/relationships/image" Target="../media/image34.jpg"/><Relationship Id="rId4" Type="http://schemas.openxmlformats.org/officeDocument/2006/relationships/image" Target="../media/image3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gkinds.or.kr/v2/community/cases.do" TargetMode="External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kgpark88@gmail.com" TargetMode="External"/><Relationship Id="rId3" Type="http://schemas.openxmlformats.org/officeDocument/2006/relationships/image" Target="../media/image3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docs.microsoft.com/ko-kr/azure/architecture/data-guide/big-data/non-relational-data" TargetMode="External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0buKQHokLK8" TargetMode="External"/><Relationship Id="rId3" Type="http://schemas.openxmlformats.org/officeDocument/2006/relationships/image" Target="../media/image2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6178" y="6473139"/>
            <a:ext cx="660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80" b="1">
                <a:solidFill>
                  <a:srgbClr val="FFFFFF"/>
                </a:solidFill>
                <a:latin typeface="맑은 고딕"/>
                <a:cs typeface="맑은 고딕"/>
              </a:rPr>
              <a:t>박</a:t>
            </a:r>
            <a:r>
              <a:rPr dirty="0" sz="1600" spc="-20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180" b="1">
                <a:solidFill>
                  <a:srgbClr val="FFFFFF"/>
                </a:solidFill>
                <a:latin typeface="맑은 고딕"/>
                <a:cs typeface="맑은 고딕"/>
              </a:rPr>
              <a:t>경</a:t>
            </a:r>
            <a:r>
              <a:rPr dirty="0" sz="1600" spc="-200" b="1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600" spc="-180" b="1">
                <a:solidFill>
                  <a:srgbClr val="FFFFFF"/>
                </a:solidFill>
                <a:latin typeface="맑은 고딕"/>
                <a:cs typeface="맑은 고딕"/>
              </a:rPr>
              <a:t>규</a:t>
            </a:r>
            <a:endParaRPr sz="1600">
              <a:latin typeface="맑은 고딕"/>
              <a:cs typeface="맑은 고딕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26252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3160" y="2156840"/>
            <a:ext cx="58051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40">
                <a:solidFill>
                  <a:srgbClr val="FFFFFF"/>
                </a:solidFill>
              </a:rPr>
              <a:t>비정형</a:t>
            </a:r>
            <a:r>
              <a:rPr dirty="0" sz="6000" spc="-240">
                <a:solidFill>
                  <a:srgbClr val="FFFFFF"/>
                </a:solidFill>
              </a:rPr>
              <a:t> </a:t>
            </a:r>
            <a:r>
              <a:rPr dirty="0" sz="6000" spc="-240">
                <a:solidFill>
                  <a:srgbClr val="FFFFFF"/>
                </a:solidFill>
              </a:rPr>
              <a:t>데이터</a:t>
            </a:r>
            <a:r>
              <a:rPr dirty="0" sz="6000" spc="-240">
                <a:solidFill>
                  <a:srgbClr val="FFFFFF"/>
                </a:solidFill>
              </a:rPr>
              <a:t> </a:t>
            </a:r>
            <a:r>
              <a:rPr dirty="0" sz="6000" spc="-240">
                <a:solidFill>
                  <a:srgbClr val="FFFFFF"/>
                </a:solidFill>
              </a:rPr>
              <a:t>분석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0" y="6514896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B4B4E"/>
                </a:solidFill>
                <a:latin typeface="맑은 고딕"/>
                <a:cs typeface="맑은 고딕"/>
              </a:rPr>
              <a:t>9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4416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텍스트</a:t>
            </a:r>
            <a:r>
              <a:rPr dirty="0" spc="-145"/>
              <a:t> </a:t>
            </a:r>
            <a:r>
              <a:rPr dirty="0" spc="-145"/>
              <a:t>데이터</a:t>
            </a:r>
            <a:r>
              <a:rPr dirty="0" spc="-140"/>
              <a:t> </a:t>
            </a:r>
            <a:r>
              <a:rPr dirty="0" spc="-145"/>
              <a:t>분석</a:t>
            </a:r>
            <a:r>
              <a:rPr dirty="0" spc="-145"/>
              <a:t> </a:t>
            </a:r>
            <a:r>
              <a:rPr dirty="0" spc="-145"/>
              <a:t>방법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2171" y="1413509"/>
            <a:ext cx="9673590" cy="499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Char char="■"/>
              <a:tabLst>
                <a:tab pos="302260" algn="l"/>
                <a:tab pos="3576320" algn="l"/>
              </a:tabLst>
            </a:pPr>
            <a:r>
              <a:rPr dirty="0" sz="1800" spc="-60" b="1">
                <a:solidFill>
                  <a:srgbClr val="006FC0"/>
                </a:solidFill>
                <a:latin typeface="맑은 고딕"/>
                <a:cs typeface="맑은 고딕"/>
              </a:rPr>
              <a:t>키워드</a:t>
            </a:r>
            <a:r>
              <a:rPr dirty="0" sz="1800" spc="-140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추출(Keyword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Extractor)	</a:t>
            </a:r>
            <a:r>
              <a:rPr dirty="0" baseline="-4629" sz="2700">
                <a:latin typeface="맑은 고딕"/>
                <a:cs typeface="맑은 고딕"/>
              </a:rPr>
              <a:t>텍스트에서</a:t>
            </a:r>
            <a:r>
              <a:rPr dirty="0" baseline="-4629" sz="2700" spc="-15">
                <a:latin typeface="맑은 고딕"/>
                <a:cs typeface="맑은 고딕"/>
              </a:rPr>
              <a:t> </a:t>
            </a:r>
            <a:r>
              <a:rPr dirty="0" baseline="-4629" sz="2700">
                <a:latin typeface="맑은 고딕"/>
                <a:cs typeface="맑은 고딕"/>
              </a:rPr>
              <a:t>가장</a:t>
            </a:r>
            <a:r>
              <a:rPr dirty="0" baseline="-4629" sz="2700" spc="-22">
                <a:latin typeface="맑은 고딕"/>
                <a:cs typeface="맑은 고딕"/>
              </a:rPr>
              <a:t> </a:t>
            </a:r>
            <a:r>
              <a:rPr dirty="0" baseline="-4629" sz="2700">
                <a:latin typeface="맑은 고딕"/>
                <a:cs typeface="맑은 고딕"/>
              </a:rPr>
              <a:t>많이</a:t>
            </a:r>
            <a:r>
              <a:rPr dirty="0" baseline="-4629" sz="2700" spc="-7">
                <a:latin typeface="맑은 고딕"/>
                <a:cs typeface="맑은 고딕"/>
              </a:rPr>
              <a:t> </a:t>
            </a:r>
            <a:r>
              <a:rPr dirty="0" baseline="-4629" sz="2700">
                <a:latin typeface="맑은 고딕"/>
                <a:cs typeface="맑은 고딕"/>
              </a:rPr>
              <a:t>사용되고 가장</a:t>
            </a:r>
            <a:r>
              <a:rPr dirty="0" baseline="-4629" sz="2700" spc="-22">
                <a:latin typeface="맑은 고딕"/>
                <a:cs typeface="맑은 고딕"/>
              </a:rPr>
              <a:t> </a:t>
            </a:r>
            <a:r>
              <a:rPr dirty="0" baseline="-4629" sz="2700">
                <a:latin typeface="맑은 고딕"/>
                <a:cs typeface="맑은 고딕"/>
              </a:rPr>
              <a:t>중요핚</a:t>
            </a:r>
            <a:r>
              <a:rPr dirty="0" baseline="-4629" sz="2700" spc="-7">
                <a:latin typeface="맑은 고딕"/>
                <a:cs typeface="맑은 고딕"/>
              </a:rPr>
              <a:t> </a:t>
            </a:r>
            <a:r>
              <a:rPr dirty="0" baseline="-4629" sz="2700">
                <a:latin typeface="맑은 고딕"/>
                <a:cs typeface="맑은 고딕"/>
              </a:rPr>
              <a:t>키워드를</a:t>
            </a:r>
            <a:r>
              <a:rPr dirty="0" baseline="-4629" sz="2700" spc="-22">
                <a:latin typeface="맑은 고딕"/>
                <a:cs typeface="맑은 고딕"/>
              </a:rPr>
              <a:t> </a:t>
            </a:r>
            <a:r>
              <a:rPr dirty="0" baseline="-4629" sz="2700">
                <a:latin typeface="맑은 고딕"/>
                <a:cs typeface="맑은 고딕"/>
              </a:rPr>
              <a:t>추출</a:t>
            </a:r>
            <a:endParaRPr baseline="-4629" sz="27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006FC0"/>
              </a:buClr>
              <a:buFont typeface=""/>
              <a:buChar char="■"/>
            </a:pPr>
            <a:endParaRPr sz="1650">
              <a:latin typeface="맑은 고딕"/>
              <a:cs typeface="맑은 고딕"/>
            </a:endParaRPr>
          </a:p>
          <a:p>
            <a:pPr marL="302260" indent="-289560">
              <a:lnSpc>
                <a:spcPct val="100000"/>
              </a:lnSpc>
              <a:buChar char="■"/>
              <a:tabLst>
                <a:tab pos="302260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NER(N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a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m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e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d</a:t>
            </a:r>
            <a:r>
              <a:rPr dirty="0" sz="1800" spc="-130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E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n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t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i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t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y</a:t>
            </a:r>
            <a:r>
              <a:rPr dirty="0" sz="1800" spc="-135" b="1">
                <a:solidFill>
                  <a:srgbClr val="006FC0"/>
                </a:solidFill>
                <a:latin typeface="맑은 고딕"/>
                <a:cs typeface="맑은 고딕"/>
              </a:rPr>
              <a:t> R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ec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og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ni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t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i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o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n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)</a:t>
            </a:r>
            <a:endParaRPr sz="1800">
              <a:latin typeface="맑은 고딕"/>
              <a:cs typeface="맑은 고딕"/>
            </a:endParaRPr>
          </a:p>
          <a:p>
            <a:pPr marL="355600" indent="-34353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800">
                <a:latin typeface="맑은 고딕"/>
                <a:cs typeface="맑은 고딕"/>
              </a:rPr>
              <a:t>문장에서</a:t>
            </a:r>
            <a:r>
              <a:rPr dirty="0" sz="1800" spc="-2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엔티티</a:t>
            </a:r>
            <a:r>
              <a:rPr dirty="0" sz="1800" spc="-2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이름을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식별하는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800">
                <a:latin typeface="맑은 고딕"/>
                <a:cs typeface="맑은 고딕"/>
              </a:rPr>
              <a:t>예:철수[인명]는</a:t>
            </a:r>
            <a:r>
              <a:rPr dirty="0" sz="1800" spc="-2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서울역[지명]에서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영희[인명]와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10시[시간]에</a:t>
            </a:r>
            <a:r>
              <a:rPr dirty="0" sz="1800" spc="-4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만나기로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약속하였다.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00">
              <a:latin typeface="맑은 고딕"/>
              <a:cs typeface="맑은 고딕"/>
            </a:endParaRPr>
          </a:p>
          <a:p>
            <a:pPr marL="302260" indent="-289560">
              <a:lnSpc>
                <a:spcPct val="100000"/>
              </a:lnSpc>
              <a:buChar char="■"/>
              <a:tabLst>
                <a:tab pos="302260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트렌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드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분석</a:t>
            </a:r>
            <a:endParaRPr sz="1800">
              <a:latin typeface="맑은 고딕"/>
              <a:cs typeface="맑은 고딕"/>
            </a:endParaRPr>
          </a:p>
          <a:p>
            <a:pPr marL="355600" indent="-343535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800">
                <a:latin typeface="맑은 고딕"/>
                <a:cs typeface="맑은 고딕"/>
              </a:rPr>
              <a:t>어떤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주제(제품, 이슈,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인물 등)에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대해</a:t>
            </a:r>
            <a:r>
              <a:rPr dirty="0" sz="1800" spc="-5">
                <a:latin typeface="맑은 고딕"/>
                <a:cs typeface="맑은 고딕"/>
              </a:rPr>
              <a:t> 단어/구문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단위로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어떤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변화가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있는지 분석하는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800">
                <a:latin typeface="맑은 고딕"/>
                <a:cs typeface="맑은 고딕"/>
              </a:rPr>
              <a:t>실시간으로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데이터가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게재되는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소셜네트워크서비스(SNS)로부터 </a:t>
            </a:r>
            <a:r>
              <a:rPr dirty="0" sz="1800">
                <a:latin typeface="맑은 고딕"/>
                <a:cs typeface="맑은 고딕"/>
              </a:rPr>
              <a:t>데이터를 수집하여</a:t>
            </a:r>
            <a:r>
              <a:rPr dirty="0" sz="1800" spc="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분석</a:t>
            </a:r>
            <a:endParaRPr sz="1800">
              <a:latin typeface="맑은 고딕"/>
              <a:cs typeface="맑은 고딕"/>
            </a:endParaRPr>
          </a:p>
          <a:p>
            <a:pPr marL="302260" indent="-289560">
              <a:lnSpc>
                <a:spcPct val="100000"/>
              </a:lnSpc>
              <a:spcBef>
                <a:spcPts val="1839"/>
              </a:spcBef>
              <a:buChar char="■"/>
              <a:tabLst>
                <a:tab pos="302260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군집화</a:t>
            </a:r>
            <a:endParaRPr sz="1800">
              <a:latin typeface="맑은 고딕"/>
              <a:cs typeface="맑은 고딕"/>
            </a:endParaRPr>
          </a:p>
          <a:p>
            <a:pPr marL="355600" indent="-343535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800">
                <a:latin typeface="맑은 고딕"/>
                <a:cs typeface="맑은 고딕"/>
              </a:rPr>
              <a:t>비슷핚</a:t>
            </a:r>
            <a:r>
              <a:rPr dirty="0" sz="1800" spc="-2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주제의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문서끼리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그룹핑을 하는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  <a:p>
            <a:pPr marL="355600" indent="-34353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800" spc="-5">
                <a:latin typeface="맑은 고딕"/>
                <a:cs typeface="맑은 고딕"/>
              </a:rPr>
              <a:t>비지도 학습 </a:t>
            </a:r>
            <a:r>
              <a:rPr dirty="0" sz="1800">
                <a:latin typeface="맑은 고딕"/>
                <a:cs typeface="맑은 고딕"/>
              </a:rPr>
              <a:t>(unsupervised</a:t>
            </a:r>
            <a:r>
              <a:rPr dirty="0" sz="1800" spc="-35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learning)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사용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1300">
              <a:latin typeface="맑은 고딕"/>
              <a:cs typeface="맑은 고딕"/>
            </a:endParaRPr>
          </a:p>
          <a:p>
            <a:pPr marL="302260" indent="-289560">
              <a:lnSpc>
                <a:spcPct val="100000"/>
              </a:lnSpc>
              <a:buChar char="■"/>
              <a:tabLst>
                <a:tab pos="302260" algn="l"/>
                <a:tab pos="1655445" algn="l"/>
              </a:tabLst>
            </a:pPr>
            <a:r>
              <a:rPr dirty="0" sz="1800" spc="-60" b="1">
                <a:solidFill>
                  <a:srgbClr val="006FC0"/>
                </a:solidFill>
                <a:latin typeface="맑은 고딕"/>
                <a:cs typeface="맑은 고딕"/>
              </a:rPr>
              <a:t>연관어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45" b="1">
                <a:solidFill>
                  <a:srgbClr val="006FC0"/>
                </a:solidFill>
                <a:latin typeface="맑은 고딕"/>
                <a:cs typeface="맑은 고딕"/>
              </a:rPr>
              <a:t>분석	</a:t>
            </a:r>
            <a:r>
              <a:rPr dirty="0" baseline="1543" sz="2700">
                <a:latin typeface="맑은 고딕"/>
                <a:cs typeface="맑은 고딕"/>
              </a:rPr>
              <a:t>같이</a:t>
            </a:r>
            <a:r>
              <a:rPr dirty="0" baseline="1543" sz="2700" spc="-22">
                <a:latin typeface="맑은 고딕"/>
                <a:cs typeface="맑은 고딕"/>
              </a:rPr>
              <a:t> </a:t>
            </a:r>
            <a:r>
              <a:rPr dirty="0" baseline="1543" sz="2700">
                <a:latin typeface="맑은 고딕"/>
                <a:cs typeface="맑은 고딕"/>
              </a:rPr>
              <a:t>출현하는</a:t>
            </a:r>
            <a:r>
              <a:rPr dirty="0" baseline="1543" sz="2700" spc="-22">
                <a:latin typeface="맑은 고딕"/>
                <a:cs typeface="맑은 고딕"/>
              </a:rPr>
              <a:t> </a:t>
            </a:r>
            <a:r>
              <a:rPr dirty="0" baseline="1543" sz="2700">
                <a:latin typeface="맑은 고딕"/>
                <a:cs typeface="맑은 고딕"/>
              </a:rPr>
              <a:t>단어</a:t>
            </a:r>
            <a:r>
              <a:rPr dirty="0" baseline="1543" sz="2700" spc="-22">
                <a:latin typeface="맑은 고딕"/>
                <a:cs typeface="맑은 고딕"/>
              </a:rPr>
              <a:t> </a:t>
            </a:r>
            <a:r>
              <a:rPr dirty="0" baseline="1543" sz="2700">
                <a:latin typeface="맑은 고딕"/>
                <a:cs typeface="맑은 고딕"/>
              </a:rPr>
              <a:t>간의 관계를</a:t>
            </a:r>
            <a:r>
              <a:rPr dirty="0" baseline="1543" sz="2700" spc="-30">
                <a:latin typeface="맑은 고딕"/>
                <a:cs typeface="맑은 고딕"/>
              </a:rPr>
              <a:t> </a:t>
            </a:r>
            <a:r>
              <a:rPr dirty="0" baseline="1543" sz="2700">
                <a:latin typeface="맑은 고딕"/>
                <a:cs typeface="맑은 고딕"/>
              </a:rPr>
              <a:t>분석</a:t>
            </a:r>
            <a:endParaRPr baseline="1543" sz="27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0885" y="651489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4B4B4E"/>
                </a:solidFill>
                <a:latin typeface="맑은 고딕"/>
                <a:cs typeface="맑은 고딕"/>
              </a:rPr>
              <a:t>10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5165" y="6520078"/>
            <a:ext cx="41948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https://monkeylearn.com/keyword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-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extractor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-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online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/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6428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키워드</a:t>
            </a:r>
            <a:r>
              <a:rPr dirty="0" spc="-145"/>
              <a:t> </a:t>
            </a:r>
            <a:r>
              <a:rPr dirty="0" spc="-145"/>
              <a:t>추</a:t>
            </a:r>
            <a:r>
              <a:rPr dirty="0" spc="-140"/>
              <a:t>출</a:t>
            </a:r>
            <a:r>
              <a:rPr dirty="0"/>
              <a:t>(</a:t>
            </a:r>
            <a:r>
              <a:rPr dirty="0" spc="-70"/>
              <a:t>K</a:t>
            </a:r>
            <a:r>
              <a:rPr dirty="0" spc="-35"/>
              <a:t>e</a:t>
            </a:r>
            <a:r>
              <a:rPr dirty="0"/>
              <a:t>y</a:t>
            </a:r>
            <a:r>
              <a:rPr dirty="0" spc="-30"/>
              <a:t>w</a:t>
            </a:r>
            <a:r>
              <a:rPr dirty="0"/>
              <a:t>o</a:t>
            </a:r>
            <a:r>
              <a:rPr dirty="0" spc="-110"/>
              <a:t>r</a:t>
            </a:r>
            <a:r>
              <a:rPr dirty="0"/>
              <a:t>d</a:t>
            </a:r>
            <a:r>
              <a:rPr dirty="0" spc="-165"/>
              <a:t> </a:t>
            </a:r>
            <a:r>
              <a:rPr dirty="0"/>
              <a:t>Ext</a:t>
            </a:r>
            <a:r>
              <a:rPr dirty="0" spc="-40"/>
              <a:t>r</a:t>
            </a:r>
            <a:r>
              <a:rPr dirty="0"/>
              <a:t>ac</a:t>
            </a:r>
            <a:r>
              <a:rPr dirty="0" spc="-15"/>
              <a:t>t</a:t>
            </a:r>
            <a:r>
              <a:rPr dirty="0"/>
              <a:t>or)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92735"/>
            <a:ext cx="12149726" cy="39324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0885" y="651489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4B4B4E"/>
                </a:solidFill>
                <a:latin typeface="맑은 고딕"/>
                <a:cs typeface="맑은 고딕"/>
              </a:rPr>
              <a:t>11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5353" y="6520078"/>
            <a:ext cx="42341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https://monkeylearn.com/sentiment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-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analysis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-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online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/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61423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감성분석(Sentiment</a:t>
            </a:r>
            <a:r>
              <a:rPr dirty="0" spc="-195"/>
              <a:t> </a:t>
            </a:r>
            <a:r>
              <a:rPr dirty="0" spc="-15"/>
              <a:t>Analyzer)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25225"/>
            <a:ext cx="12175888" cy="394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0885" y="651489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4B4B4E"/>
                </a:solidFill>
                <a:latin typeface="맑은 고딕"/>
                <a:cs typeface="맑은 고딕"/>
              </a:rPr>
              <a:t>12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146" y="6520078"/>
            <a:ext cx="45148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https://monkeylearn.com/nps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-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feedback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-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analysis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-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online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/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88430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설문응답분류</a:t>
            </a:r>
            <a:r>
              <a:rPr dirty="0" spc="-140"/>
              <a:t>기</a:t>
            </a:r>
            <a:r>
              <a:rPr dirty="0"/>
              <a:t>(S</a:t>
            </a:r>
            <a:r>
              <a:rPr dirty="0" spc="-15"/>
              <a:t>u</a:t>
            </a:r>
            <a:r>
              <a:rPr dirty="0"/>
              <a:t>r</a:t>
            </a:r>
            <a:r>
              <a:rPr dirty="0" spc="-40"/>
              <a:t>v</a:t>
            </a:r>
            <a:r>
              <a:rPr dirty="0" spc="-35"/>
              <a:t>e</a:t>
            </a:r>
            <a:r>
              <a:rPr dirty="0"/>
              <a:t>y</a:t>
            </a:r>
            <a:r>
              <a:rPr dirty="0" spc="-160"/>
              <a:t> </a:t>
            </a:r>
            <a:r>
              <a:rPr dirty="0" spc="-80"/>
              <a:t>F</a:t>
            </a:r>
            <a:r>
              <a:rPr dirty="0"/>
              <a:t>eedback</a:t>
            </a:r>
            <a:r>
              <a:rPr dirty="0" spc="-145"/>
              <a:t> </a:t>
            </a:r>
            <a:r>
              <a:rPr dirty="0"/>
              <a:t>Cl</a:t>
            </a:r>
            <a:r>
              <a:rPr dirty="0" spc="-140"/>
              <a:t>a</a:t>
            </a:r>
            <a:r>
              <a:rPr dirty="0"/>
              <a:t>ssifier)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66061"/>
            <a:ext cx="12146788" cy="3928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0885" y="651489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4B4B4E"/>
                </a:solidFill>
                <a:latin typeface="맑은 고딕"/>
                <a:cs typeface="맑은 고딕"/>
              </a:rPr>
              <a:t>13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1133" y="6520078"/>
            <a:ext cx="47237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https://monkeylearn.com/email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-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response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-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classifier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-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online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/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87579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이메일</a:t>
            </a:r>
            <a:r>
              <a:rPr dirty="0" spc="-145"/>
              <a:t> </a:t>
            </a:r>
            <a:r>
              <a:rPr dirty="0" spc="-145"/>
              <a:t>응답</a:t>
            </a:r>
            <a:r>
              <a:rPr dirty="0" spc="-140"/>
              <a:t> </a:t>
            </a:r>
            <a:r>
              <a:rPr dirty="0" spc="-145"/>
              <a:t>분류</a:t>
            </a:r>
            <a:r>
              <a:rPr dirty="0"/>
              <a:t>(Em</a:t>
            </a:r>
            <a:r>
              <a:rPr dirty="0" spc="-40"/>
              <a:t>a</a:t>
            </a:r>
            <a:r>
              <a:rPr dirty="0"/>
              <a:t>il</a:t>
            </a:r>
            <a:r>
              <a:rPr dirty="0" spc="-165"/>
              <a:t> </a:t>
            </a:r>
            <a:r>
              <a:rPr dirty="0" spc="-75"/>
              <a:t>R</a:t>
            </a:r>
            <a:r>
              <a:rPr dirty="0"/>
              <a:t>espon</a:t>
            </a:r>
            <a:r>
              <a:rPr dirty="0" spc="10"/>
              <a:t>s</a:t>
            </a:r>
            <a:r>
              <a:rPr dirty="0"/>
              <a:t>e</a:t>
            </a:r>
            <a:r>
              <a:rPr dirty="0" spc="-145"/>
              <a:t> </a:t>
            </a:r>
            <a:r>
              <a:rPr dirty="0"/>
              <a:t>Cl</a:t>
            </a:r>
            <a:r>
              <a:rPr dirty="0" spc="-155"/>
              <a:t>a</a:t>
            </a:r>
            <a:r>
              <a:rPr dirty="0"/>
              <a:t>ssifier)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738738"/>
            <a:ext cx="12191999" cy="39716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0885" y="651489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4B4B4E"/>
                </a:solidFill>
                <a:latin typeface="맑은 고딕"/>
                <a:cs typeface="맑은 고딕"/>
              </a:rPr>
              <a:t>14</a:t>
            </a:r>
            <a:endParaRPr sz="1200">
              <a:latin typeface="맑은 고딕"/>
              <a:cs typeface="맑은 고딕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688" y="904074"/>
            <a:ext cx="9125331" cy="51329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349757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텍스트</a:t>
            </a:r>
            <a:r>
              <a:rPr dirty="0" spc="-145"/>
              <a:t> </a:t>
            </a:r>
            <a:r>
              <a:rPr dirty="0" spc="-145"/>
              <a:t>데이터</a:t>
            </a:r>
            <a:r>
              <a:rPr dirty="0" spc="-140"/>
              <a:t> </a:t>
            </a:r>
            <a:r>
              <a:rPr dirty="0" spc="-145"/>
              <a:t>분석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39008" y="6504533"/>
            <a:ext cx="67049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3"/>
              </a:rPr>
              <a:t>https://app.monkeylearn.com/main/workflows/wf_cWVY3h7Z/tab/analytics/?d=66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3"/>
              </a:rPr>
              <a:t>#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0885" y="651489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4B4B4E"/>
                </a:solidFill>
                <a:latin typeface="맑은 고딕"/>
                <a:cs typeface="맑은 고딕"/>
              </a:rPr>
              <a:t>15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68248"/>
            <a:ext cx="12192000" cy="5605145"/>
            <a:chOff x="0" y="868248"/>
            <a:chExt cx="12192000" cy="5605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1559" y="2620759"/>
              <a:ext cx="6060439" cy="38521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68248"/>
              <a:ext cx="6217318" cy="49860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5233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텍스트</a:t>
            </a:r>
            <a:r>
              <a:rPr dirty="0" spc="-145"/>
              <a:t> </a:t>
            </a:r>
            <a:r>
              <a:rPr dirty="0" spc="-145"/>
              <a:t>데이터</a:t>
            </a:r>
            <a:r>
              <a:rPr dirty="0" spc="-140"/>
              <a:t> </a:t>
            </a:r>
            <a:r>
              <a:rPr dirty="0" spc="-145"/>
              <a:t>분석</a:t>
            </a:r>
            <a:r>
              <a:rPr dirty="0" spc="-145"/>
              <a:t> </a:t>
            </a:r>
            <a:r>
              <a:rPr dirty="0" spc="-145"/>
              <a:t>프로세스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06746" y="6504533"/>
            <a:ext cx="17684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4"/>
              </a:rPr>
              <a:t>https://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4"/>
              </a:rPr>
              <a:t>bit.ly/3uqvSkA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0885" y="651489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4B4B4E"/>
                </a:solidFill>
                <a:latin typeface="맑은 고딕"/>
                <a:cs typeface="맑은 고딕"/>
              </a:rPr>
              <a:t>16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5335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텍스트</a:t>
            </a:r>
            <a:r>
              <a:rPr dirty="0" spc="-145"/>
              <a:t> </a:t>
            </a:r>
            <a:r>
              <a:rPr dirty="0" spc="-145"/>
              <a:t>데이터</a:t>
            </a:r>
            <a:r>
              <a:rPr dirty="0" spc="-140"/>
              <a:t> </a:t>
            </a:r>
            <a:r>
              <a:rPr dirty="0" spc="-145"/>
              <a:t>분석</a:t>
            </a:r>
            <a:r>
              <a:rPr dirty="0" spc="-145"/>
              <a:t> </a:t>
            </a:r>
            <a:r>
              <a:rPr dirty="0" spc="-145"/>
              <a:t>활용</a:t>
            </a:r>
            <a:r>
              <a:rPr dirty="0" spc="-140"/>
              <a:t> </a:t>
            </a:r>
            <a:r>
              <a:rPr dirty="0" spc="-145"/>
              <a:t>사례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02760" y="6504533"/>
            <a:ext cx="45758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https://</a:t>
            </a:r>
            <a:r>
              <a:rPr dirty="0" u="sng" sz="1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dbr.donga.com/article/view/1202/article_no/8891</a:t>
            </a:r>
            <a:endParaRPr sz="1400">
              <a:latin typeface="맑은 고딕"/>
              <a:cs typeface="맑은 고딕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544" y="1345183"/>
            <a:ext cx="7724775" cy="3467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0582" y="1571625"/>
            <a:ext cx="349567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0885" y="651489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4B4B4E"/>
                </a:solidFill>
                <a:latin typeface="맑은 고딕"/>
                <a:cs typeface="맑은 고딕"/>
              </a:rPr>
              <a:t>17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5335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텍스트</a:t>
            </a:r>
            <a:r>
              <a:rPr dirty="0" spc="-145"/>
              <a:t> </a:t>
            </a:r>
            <a:r>
              <a:rPr dirty="0" spc="-145"/>
              <a:t>데이터</a:t>
            </a:r>
            <a:r>
              <a:rPr dirty="0" spc="-140"/>
              <a:t> </a:t>
            </a:r>
            <a:r>
              <a:rPr dirty="0" spc="-145"/>
              <a:t>분석</a:t>
            </a:r>
            <a:r>
              <a:rPr dirty="0" spc="-145"/>
              <a:t> </a:t>
            </a:r>
            <a:r>
              <a:rPr dirty="0" spc="-145"/>
              <a:t>활용</a:t>
            </a:r>
            <a:r>
              <a:rPr dirty="0" spc="-140"/>
              <a:t> </a:t>
            </a:r>
            <a:r>
              <a:rPr dirty="0" spc="-145"/>
              <a:t>사례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48505" y="6504533"/>
            <a:ext cx="40830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https://</a:t>
            </a:r>
            <a:r>
              <a:rPr dirty="0" u="sng" sz="14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www.bigkinds.or.kr/v2/community/cases.do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1762" y="1313268"/>
            <a:ext cx="11240770" cy="4758055"/>
            <a:chOff x="951762" y="1313268"/>
            <a:chExt cx="11240770" cy="47580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762" y="1775530"/>
              <a:ext cx="5804466" cy="42952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2234" y="2838450"/>
              <a:ext cx="6509765" cy="26347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1859" y="1313268"/>
              <a:ext cx="4890516" cy="1237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241" y="6499961"/>
            <a:ext cx="1769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404040"/>
                </a:solidFill>
                <a:latin typeface="맑은 고딕"/>
                <a:cs typeface="맑은 고딕"/>
                <a:hlinkClick r:id="rId2"/>
              </a:rPr>
              <a:t>kgpark88@gmail.com</a:t>
            </a:r>
            <a:endParaRPr sz="1400">
              <a:latin typeface="맑은 고딕"/>
              <a:cs typeface="맑은 고딕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965" y="6528532"/>
            <a:ext cx="276758" cy="2075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0" y="6514896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B4B4E"/>
                </a:solidFill>
                <a:latin typeface="맑은 고딕"/>
                <a:cs typeface="맑은 고딕"/>
              </a:rPr>
              <a:t>1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198" y="302767"/>
            <a:ext cx="58889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5">
                <a:solidFill>
                  <a:srgbClr val="6F2F9F"/>
                </a:solidFill>
                <a:latin typeface="한컴 고딕"/>
                <a:cs typeface="한컴 고딕"/>
              </a:rPr>
              <a:t>정형</a:t>
            </a:r>
            <a:r>
              <a:rPr dirty="0" sz="3600" spc="-145">
                <a:solidFill>
                  <a:srgbClr val="6F2F9F"/>
                </a:solidFill>
                <a:latin typeface="한컴 고딕"/>
                <a:cs typeface="한컴 고딕"/>
              </a:rPr>
              <a:t> </a:t>
            </a:r>
            <a:r>
              <a:rPr dirty="0" sz="3600" spc="-145">
                <a:solidFill>
                  <a:srgbClr val="6F2F9F"/>
                </a:solidFill>
                <a:latin typeface="한컴 고딕"/>
                <a:cs typeface="한컴 고딕"/>
              </a:rPr>
              <a:t>데이</a:t>
            </a:r>
            <a:r>
              <a:rPr dirty="0" sz="3600" spc="-140">
                <a:solidFill>
                  <a:srgbClr val="6F2F9F"/>
                </a:solidFill>
                <a:latin typeface="한컴 고딕"/>
                <a:cs typeface="한컴 고딕"/>
              </a:rPr>
              <a:t>터</a:t>
            </a:r>
            <a:r>
              <a:rPr dirty="0" sz="3600">
                <a:solidFill>
                  <a:srgbClr val="6F2F9F"/>
                </a:solidFill>
                <a:latin typeface="한컴 고딕"/>
                <a:cs typeface="한컴 고딕"/>
              </a:rPr>
              <a:t>(Str</a:t>
            </a:r>
            <a:r>
              <a:rPr dirty="0" sz="3600" spc="5">
                <a:solidFill>
                  <a:srgbClr val="6F2F9F"/>
                </a:solidFill>
                <a:latin typeface="한컴 고딕"/>
                <a:cs typeface="한컴 고딕"/>
              </a:rPr>
              <a:t>u</a:t>
            </a:r>
            <a:r>
              <a:rPr dirty="0" sz="3600">
                <a:solidFill>
                  <a:srgbClr val="6F2F9F"/>
                </a:solidFill>
                <a:latin typeface="한컴 고딕"/>
                <a:cs typeface="한컴 고딕"/>
              </a:rPr>
              <a:t>ctu</a:t>
            </a:r>
            <a:r>
              <a:rPr dirty="0" sz="3600" spc="-130">
                <a:solidFill>
                  <a:srgbClr val="6F2F9F"/>
                </a:solidFill>
                <a:latin typeface="한컴 고딕"/>
                <a:cs typeface="한컴 고딕"/>
              </a:rPr>
              <a:t>r</a:t>
            </a:r>
            <a:r>
              <a:rPr dirty="0" sz="3600">
                <a:solidFill>
                  <a:srgbClr val="6F2F9F"/>
                </a:solidFill>
                <a:latin typeface="한컴 고딕"/>
                <a:cs typeface="한컴 고딕"/>
              </a:rPr>
              <a:t>ed</a:t>
            </a:r>
            <a:r>
              <a:rPr dirty="0" sz="3600" spc="-170">
                <a:solidFill>
                  <a:srgbClr val="6F2F9F"/>
                </a:solidFill>
                <a:latin typeface="한컴 고딕"/>
                <a:cs typeface="한컴 고딕"/>
              </a:rPr>
              <a:t> </a:t>
            </a:r>
            <a:r>
              <a:rPr dirty="0" sz="3600">
                <a:solidFill>
                  <a:srgbClr val="6F2F9F"/>
                </a:solidFill>
                <a:latin typeface="한컴 고딕"/>
                <a:cs typeface="한컴 고딕"/>
              </a:rPr>
              <a:t>D</a:t>
            </a:r>
            <a:r>
              <a:rPr dirty="0" sz="3600" spc="-114">
                <a:solidFill>
                  <a:srgbClr val="6F2F9F"/>
                </a:solidFill>
                <a:latin typeface="한컴 고딕"/>
                <a:cs typeface="한컴 고딕"/>
              </a:rPr>
              <a:t>a</a:t>
            </a:r>
            <a:r>
              <a:rPr dirty="0" sz="3600" spc="-15">
                <a:solidFill>
                  <a:srgbClr val="6F2F9F"/>
                </a:solidFill>
                <a:latin typeface="한컴 고딕"/>
                <a:cs typeface="한컴 고딕"/>
              </a:rPr>
              <a:t>t</a:t>
            </a:r>
            <a:r>
              <a:rPr dirty="0" sz="3600">
                <a:solidFill>
                  <a:srgbClr val="6F2F9F"/>
                </a:solidFill>
                <a:latin typeface="한컴 고딕"/>
                <a:cs typeface="한컴 고딕"/>
              </a:rPr>
              <a:t>a)</a:t>
            </a:r>
            <a:endParaRPr sz="3600">
              <a:latin typeface="한컴 고딕"/>
              <a:cs typeface="한컴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28547" y="1747812"/>
            <a:ext cx="9342755" cy="4055110"/>
            <a:chOff x="828547" y="1747812"/>
            <a:chExt cx="9342755" cy="4055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287" y="1919412"/>
              <a:ext cx="9291148" cy="38573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3310" y="1752574"/>
              <a:ext cx="9333230" cy="4045585"/>
            </a:xfrm>
            <a:custGeom>
              <a:avLst/>
              <a:gdLst/>
              <a:ahLst/>
              <a:cxnLst/>
              <a:rect l="l" t="t" r="r" b="b"/>
              <a:pathLst>
                <a:path w="9333230" h="4045585">
                  <a:moveTo>
                    <a:pt x="0" y="4045204"/>
                  </a:moveTo>
                  <a:lnTo>
                    <a:pt x="9333103" y="4045204"/>
                  </a:lnTo>
                  <a:lnTo>
                    <a:pt x="9333103" y="0"/>
                  </a:lnTo>
                  <a:lnTo>
                    <a:pt x="0" y="0"/>
                  </a:lnTo>
                  <a:lnTo>
                    <a:pt x="0" y="4045204"/>
                  </a:lnTo>
                  <a:close/>
                </a:path>
              </a:pathLst>
            </a:custGeom>
            <a:ln w="9525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21386" y="1031875"/>
            <a:ext cx="974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미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리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만들어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진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형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식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틀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에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저장되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는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데이터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로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행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과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열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로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이루어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진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표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에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저장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할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수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있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는</a:t>
            </a:r>
            <a:r>
              <a:rPr dirty="0" sz="1800" spc="-15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데이터입니다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.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0" y="6514896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B4B4E"/>
                </a:solidFill>
                <a:latin typeface="맑은 고딕"/>
                <a:cs typeface="맑은 고딕"/>
              </a:rPr>
              <a:t>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57816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관계형</a:t>
            </a:r>
            <a:r>
              <a:rPr dirty="0" spc="-145"/>
              <a:t> </a:t>
            </a:r>
            <a:r>
              <a:rPr dirty="0" spc="-145"/>
              <a:t>데이터베이</a:t>
            </a:r>
            <a:r>
              <a:rPr dirty="0" spc="-140"/>
              <a:t>스</a:t>
            </a:r>
            <a:r>
              <a:rPr dirty="0"/>
              <a:t>(RDBMS)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1386" y="1031875"/>
            <a:ext cx="11478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데이터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는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행(</a:t>
            </a:r>
            <a:r>
              <a:rPr dirty="0" sz="1800" spc="-100" b="1">
                <a:solidFill>
                  <a:srgbClr val="F17073"/>
                </a:solidFill>
                <a:latin typeface="맑은 고딕"/>
                <a:cs typeface="맑은 고딕"/>
              </a:rPr>
              <a:t>r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o</a:t>
            </a:r>
            <a:r>
              <a:rPr dirty="0" sz="1800" spc="-90" b="1">
                <a:solidFill>
                  <a:srgbClr val="F17073"/>
                </a:solidFill>
                <a:latin typeface="맑은 고딕"/>
                <a:cs typeface="맑은 고딕"/>
              </a:rPr>
              <a:t>w</a:t>
            </a:r>
            <a:r>
              <a:rPr dirty="0" sz="1800" spc="-80" b="1">
                <a:solidFill>
                  <a:srgbClr val="F17073"/>
                </a:solidFill>
                <a:latin typeface="맑은 고딕"/>
                <a:cs typeface="맑은 고딕"/>
              </a:rPr>
              <a:t>)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에</a:t>
            </a:r>
            <a:r>
              <a:rPr dirty="0" sz="1800" spc="-12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저장되고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,</a:t>
            </a:r>
            <a:r>
              <a:rPr dirty="0" sz="1800" spc="-13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속성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은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열(</a:t>
            </a:r>
            <a:r>
              <a:rPr dirty="0" sz="1800" spc="-90" b="1">
                <a:solidFill>
                  <a:srgbClr val="F17073"/>
                </a:solidFill>
                <a:latin typeface="맑은 고딕"/>
                <a:cs typeface="맑은 고딕"/>
              </a:rPr>
              <a:t>c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o</a:t>
            </a:r>
            <a:r>
              <a:rPr dirty="0" sz="1800" spc="-90" b="1">
                <a:solidFill>
                  <a:srgbClr val="F17073"/>
                </a:solidFill>
                <a:latin typeface="맑은 고딕"/>
                <a:cs typeface="맑은 고딕"/>
              </a:rPr>
              <a:t>lu</a:t>
            </a:r>
            <a:r>
              <a:rPr dirty="0" sz="1800" spc="-80" b="1">
                <a:solidFill>
                  <a:srgbClr val="F17073"/>
                </a:solidFill>
                <a:latin typeface="맑은 고딕"/>
                <a:cs typeface="맑은 고딕"/>
              </a:rPr>
              <a:t>m</a:t>
            </a:r>
            <a:r>
              <a:rPr dirty="0" sz="1800" spc="-90" b="1">
                <a:solidFill>
                  <a:srgbClr val="F17073"/>
                </a:solidFill>
                <a:latin typeface="맑은 고딕"/>
                <a:cs typeface="맑은 고딕"/>
              </a:rPr>
              <a:t>n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)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로</a:t>
            </a:r>
            <a:r>
              <a:rPr dirty="0" sz="1800" spc="-9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표현하며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,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테이블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의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행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과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행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이</a:t>
            </a:r>
            <a:r>
              <a:rPr dirty="0" sz="1800" spc="-15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연결되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는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관계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를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맺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을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수</a:t>
            </a:r>
            <a:r>
              <a:rPr dirty="0" sz="1800" spc="-16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있습니다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.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747" y="1601724"/>
            <a:ext cx="6981621" cy="21327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3755" y="3744450"/>
            <a:ext cx="9311005" cy="1964689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55"/>
              </a:spcBef>
              <a:buChar char="■"/>
              <a:tabLst>
                <a:tab pos="302260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S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Q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L(</a:t>
            </a:r>
            <a:r>
              <a:rPr dirty="0" sz="1800" spc="-135" b="1">
                <a:solidFill>
                  <a:srgbClr val="006FC0"/>
                </a:solidFill>
                <a:latin typeface="맑은 고딕"/>
                <a:cs typeface="맑은 고딕"/>
              </a:rPr>
              <a:t>S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t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r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uc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t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u</a:t>
            </a:r>
            <a:r>
              <a:rPr dirty="0" sz="1800" spc="-100" b="1">
                <a:solidFill>
                  <a:srgbClr val="006FC0"/>
                </a:solidFill>
                <a:latin typeface="맑은 고딕"/>
                <a:cs typeface="맑은 고딕"/>
              </a:rPr>
              <a:t>r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e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d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 Que</a:t>
            </a:r>
            <a:r>
              <a:rPr dirty="0" sz="1800" spc="-15" b="1">
                <a:solidFill>
                  <a:srgbClr val="006FC0"/>
                </a:solidFill>
                <a:latin typeface="맑은 고딕"/>
                <a:cs typeface="맑은 고딕"/>
              </a:rPr>
              <a:t>r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y</a:t>
            </a:r>
            <a:r>
              <a:rPr dirty="0" sz="1800" spc="-12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L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an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g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ua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g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e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)</a:t>
            </a:r>
            <a:endParaRPr sz="18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1600" spc="-5">
                <a:latin typeface="맑은 고딕"/>
                <a:cs typeface="맑은 고딕"/>
              </a:rPr>
              <a:t>SQL을</a:t>
            </a:r>
            <a:r>
              <a:rPr dirty="0" sz="1600" spc="1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통해 RDBMS에서</a:t>
            </a:r>
            <a:r>
              <a:rPr dirty="0" sz="1600" spc="3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데이터를</a:t>
            </a:r>
            <a:r>
              <a:rPr dirty="0" sz="1600" spc="1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검색하고,</a:t>
            </a:r>
            <a:r>
              <a:rPr dirty="0" sz="1600" spc="1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추가하고,</a:t>
            </a:r>
            <a:r>
              <a:rPr dirty="0" sz="1600" spc="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업데이트하고,</a:t>
            </a:r>
            <a:r>
              <a:rPr dirty="0" sz="1600" spc="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삭제하는</a:t>
            </a:r>
            <a:r>
              <a:rPr dirty="0" sz="1600" spc="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작업</a:t>
            </a:r>
            <a:r>
              <a:rPr dirty="0" sz="1600" spc="1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등 데이터를</a:t>
            </a:r>
            <a:r>
              <a:rPr dirty="0" sz="1600" spc="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관리 </a:t>
            </a:r>
            <a:r>
              <a:rPr dirty="0" sz="1600" spc="-54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Ex)</a:t>
            </a:r>
            <a:r>
              <a:rPr dirty="0" sz="160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SELECT</a:t>
            </a:r>
            <a:r>
              <a:rPr dirty="0" sz="1600" spc="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customer_no,</a:t>
            </a:r>
            <a:r>
              <a:rPr dirty="0" sz="1600" spc="20">
                <a:latin typeface="맑은 고딕"/>
                <a:cs typeface="맑은 고딕"/>
              </a:rPr>
              <a:t> </a:t>
            </a:r>
            <a:r>
              <a:rPr dirty="0" sz="1600" spc="-10">
                <a:latin typeface="맑은 고딕"/>
                <a:cs typeface="맑은 고딕"/>
              </a:rPr>
              <a:t>order_product</a:t>
            </a:r>
            <a:r>
              <a:rPr dirty="0" sz="1600" spc="3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WHERE</a:t>
            </a:r>
            <a:r>
              <a:rPr dirty="0" sz="1600" spc="10">
                <a:latin typeface="맑은 고딕"/>
                <a:cs typeface="맑은 고딕"/>
              </a:rPr>
              <a:t> </a:t>
            </a:r>
            <a:r>
              <a:rPr dirty="0" sz="1600" spc="-10">
                <a:latin typeface="맑은 고딕"/>
                <a:cs typeface="맑은 고딕"/>
              </a:rPr>
              <a:t>order_no</a:t>
            </a:r>
            <a:r>
              <a:rPr dirty="0" sz="1600" spc="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=</a:t>
            </a:r>
            <a:r>
              <a:rPr dirty="0" sz="160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1</a:t>
            </a:r>
            <a:endParaRPr sz="1600">
              <a:latin typeface="맑은 고딕"/>
              <a:cs typeface="맑은 고딕"/>
            </a:endParaRPr>
          </a:p>
          <a:p>
            <a:pPr marL="302260" indent="-289560">
              <a:lnSpc>
                <a:spcPct val="100000"/>
              </a:lnSpc>
              <a:spcBef>
                <a:spcPts val="1730"/>
              </a:spcBef>
              <a:buChar char="■"/>
              <a:tabLst>
                <a:tab pos="302260" algn="l"/>
              </a:tabLst>
            </a:pP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트랜잭션(transaction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600" spc="-10">
                <a:latin typeface="맑은 고딕"/>
                <a:cs typeface="맑은 고딕"/>
              </a:rPr>
              <a:t>데이터베이스</a:t>
            </a:r>
            <a:r>
              <a:rPr dirty="0" sz="1600" spc="1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관리시스템(DBMS)에서</a:t>
            </a:r>
            <a:r>
              <a:rPr dirty="0" sz="1600" spc="2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하나의</a:t>
            </a:r>
            <a:r>
              <a:rPr dirty="0" sz="160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작업의</a:t>
            </a:r>
            <a:r>
              <a:rPr dirty="0" sz="1600">
                <a:latin typeface="맑은 고딕"/>
                <a:cs typeface="맑은 고딕"/>
              </a:rPr>
              <a:t> </a:t>
            </a:r>
            <a:r>
              <a:rPr dirty="0" sz="1600" spc="-10">
                <a:latin typeface="맑은 고딕"/>
                <a:cs typeface="맑은 고딕"/>
              </a:rPr>
              <a:t>단위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맑은 고딕"/>
                <a:cs typeface="맑은 고딕"/>
              </a:rPr>
              <a:t>원자성</a:t>
            </a:r>
            <a:r>
              <a:rPr dirty="0" sz="1600" spc="1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(Atomicity),</a:t>
            </a:r>
            <a:r>
              <a:rPr dirty="0" sz="160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일관성</a:t>
            </a:r>
            <a:r>
              <a:rPr dirty="0" sz="1600" spc="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(Consistency),</a:t>
            </a:r>
            <a:r>
              <a:rPr dirty="0" sz="1600" spc="1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격리성</a:t>
            </a:r>
            <a:r>
              <a:rPr dirty="0" sz="1600" spc="1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(Isolation),</a:t>
            </a:r>
            <a:r>
              <a:rPr dirty="0" sz="1600" spc="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지속성</a:t>
            </a:r>
            <a:r>
              <a:rPr dirty="0" sz="1600" spc="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(Durability)</a:t>
            </a:r>
            <a:endParaRPr sz="1600">
              <a:latin typeface="맑은 고딕"/>
              <a:cs typeface="맑은 고딕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1982" y="5856455"/>
            <a:ext cx="1904999" cy="9334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1572" y="5856455"/>
            <a:ext cx="1905000" cy="9334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1368" y="5856455"/>
            <a:ext cx="1905000" cy="9334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2200" y="5856455"/>
            <a:ext cx="1905000" cy="9334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81778" y="5856455"/>
            <a:ext cx="190500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0" y="6514896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B4B4E"/>
                </a:solidFill>
                <a:latin typeface="맑은 고딕"/>
                <a:cs typeface="맑은 고딕"/>
              </a:rPr>
              <a:t>3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76079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반정형</a:t>
            </a:r>
            <a:r>
              <a:rPr dirty="0" spc="-145"/>
              <a:t> </a:t>
            </a:r>
            <a:r>
              <a:rPr dirty="0" spc="-145"/>
              <a:t>데이</a:t>
            </a:r>
            <a:r>
              <a:rPr dirty="0" spc="-140"/>
              <a:t>터</a:t>
            </a:r>
            <a:r>
              <a:rPr dirty="0"/>
              <a:t>(Se</a:t>
            </a:r>
            <a:r>
              <a:rPr dirty="0" spc="10"/>
              <a:t>m</a:t>
            </a:r>
            <a:r>
              <a:rPr dirty="0"/>
              <a:t>i-Str</a:t>
            </a:r>
            <a:r>
              <a:rPr dirty="0" spc="-15"/>
              <a:t>u</a:t>
            </a:r>
            <a:r>
              <a:rPr dirty="0"/>
              <a:t>ctu</a:t>
            </a:r>
            <a:r>
              <a:rPr dirty="0" spc="-120"/>
              <a:t>r</a:t>
            </a:r>
            <a:r>
              <a:rPr dirty="0"/>
              <a:t>ed</a:t>
            </a:r>
            <a:r>
              <a:rPr dirty="0" spc="-185"/>
              <a:t> </a:t>
            </a:r>
            <a:r>
              <a:rPr dirty="0"/>
              <a:t>D</a:t>
            </a:r>
            <a:r>
              <a:rPr dirty="0" spc="-114"/>
              <a:t>a</a:t>
            </a:r>
            <a:r>
              <a:rPr dirty="0" spc="-15"/>
              <a:t>t</a:t>
            </a:r>
            <a:r>
              <a:rPr dirty="0"/>
              <a:t>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960" y="1031875"/>
            <a:ext cx="119024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95400" algn="l"/>
              </a:tabLst>
            </a:pP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관계형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75" b="1">
                <a:solidFill>
                  <a:srgbClr val="F17073"/>
                </a:solidFill>
                <a:latin typeface="맑은 고딕"/>
                <a:cs typeface="맑은 고딕"/>
              </a:rPr>
              <a:t>데이터베이스나</a:t>
            </a:r>
            <a:r>
              <a:rPr dirty="0" sz="1800" spc="-13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45" b="1">
                <a:solidFill>
                  <a:srgbClr val="F17073"/>
                </a:solidFill>
                <a:latin typeface="맑은 고딕"/>
                <a:cs typeface="맑은 고딕"/>
              </a:rPr>
              <a:t>다른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형태의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데이터</a:t>
            </a:r>
            <a:r>
              <a:rPr dirty="0" sz="1800" spc="-15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5" b="1">
                <a:solidFill>
                  <a:srgbClr val="F17073"/>
                </a:solidFill>
                <a:latin typeface="맑은 고딕"/>
                <a:cs typeface="맑은 고딕"/>
              </a:rPr>
              <a:t>테이블과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연결된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45" b="1">
                <a:solidFill>
                  <a:srgbClr val="F17073"/>
                </a:solidFill>
                <a:latin typeface="맑은 고딕"/>
                <a:cs typeface="맑은 고딕"/>
              </a:rPr>
              <a:t>정형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구조의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데이터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모델을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5" b="1">
                <a:solidFill>
                  <a:srgbClr val="F17073"/>
                </a:solidFill>
                <a:latin typeface="맑은 고딕"/>
                <a:cs typeface="맑은 고딕"/>
              </a:rPr>
              <a:t>준수하지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45" b="1">
                <a:solidFill>
                  <a:srgbClr val="F17073"/>
                </a:solidFill>
                <a:latin typeface="맑은 고딕"/>
                <a:cs typeface="맑은 고딕"/>
              </a:rPr>
              <a:t>않는</a:t>
            </a:r>
            <a:r>
              <a:rPr dirty="0" sz="1800" spc="-15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45" b="1">
                <a:solidFill>
                  <a:srgbClr val="F17073"/>
                </a:solidFill>
                <a:latin typeface="맑은 고딕"/>
                <a:cs typeface="맑은 고딕"/>
              </a:rPr>
              <a:t>정형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5" b="1">
                <a:solidFill>
                  <a:srgbClr val="F17073"/>
                </a:solidFill>
                <a:latin typeface="맑은 고딕"/>
                <a:cs typeface="맑은 고딕"/>
              </a:rPr>
              <a:t>데이터의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한 </a:t>
            </a:r>
            <a:r>
              <a:rPr dirty="0" sz="1800" spc="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70" b="1">
                <a:solidFill>
                  <a:srgbClr val="F17073"/>
                </a:solidFill>
                <a:latin typeface="맑은 고딕"/>
                <a:cs typeface="맑은 고딕"/>
              </a:rPr>
              <a:t>형태입니다.	</a:t>
            </a:r>
            <a:r>
              <a:rPr dirty="0" sz="1800" spc="-55" b="1">
                <a:solidFill>
                  <a:srgbClr val="F17073"/>
                </a:solidFill>
                <a:latin typeface="맑은 고딕"/>
                <a:cs typeface="맑은 고딕"/>
              </a:rPr>
              <a:t>태그나</a:t>
            </a:r>
            <a:r>
              <a:rPr dirty="0" sz="1800" spc="-16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40" b="1">
                <a:solidFill>
                  <a:srgbClr val="F17073"/>
                </a:solidFill>
                <a:latin typeface="맑은 고딕"/>
                <a:cs typeface="맑은 고딕"/>
              </a:rPr>
              <a:t>기타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55" b="1">
                <a:solidFill>
                  <a:srgbClr val="F17073"/>
                </a:solidFill>
                <a:latin typeface="맑은 고딕"/>
                <a:cs typeface="맑은 고딕"/>
              </a:rPr>
              <a:t>마커가</a:t>
            </a:r>
            <a:r>
              <a:rPr dirty="0" sz="1800" spc="-16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5" b="1">
                <a:solidFill>
                  <a:srgbClr val="F17073"/>
                </a:solidFill>
                <a:latin typeface="맑은 고딕"/>
                <a:cs typeface="맑은 고딕"/>
              </a:rPr>
              <a:t>포함되어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55" b="1">
                <a:solidFill>
                  <a:srgbClr val="F17073"/>
                </a:solidFill>
                <a:latin typeface="맑은 고딕"/>
                <a:cs typeface="맑은 고딕"/>
              </a:rPr>
              <a:t>있어서</a:t>
            </a:r>
            <a:r>
              <a:rPr dirty="0" sz="1800" spc="-16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55" b="1">
                <a:solidFill>
                  <a:srgbClr val="F17073"/>
                </a:solidFill>
                <a:latin typeface="맑은 고딕"/>
                <a:cs typeface="맑은 고딕"/>
              </a:rPr>
              <a:t>시맨틱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55" b="1">
                <a:solidFill>
                  <a:srgbClr val="F17073"/>
                </a:solidFill>
                <a:latin typeface="맑은 고딕"/>
                <a:cs typeface="맑은 고딕"/>
              </a:rPr>
              <a:t>요소를</a:t>
            </a:r>
            <a:r>
              <a:rPr dirty="0" sz="1800" spc="-16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5" b="1">
                <a:solidFill>
                  <a:srgbClr val="F17073"/>
                </a:solidFill>
                <a:latin typeface="맑은 고딕"/>
                <a:cs typeface="맑은 고딕"/>
              </a:rPr>
              <a:t>구분하고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데이터</a:t>
            </a:r>
            <a:r>
              <a:rPr dirty="0" sz="1800" spc="-15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45" b="1">
                <a:solidFill>
                  <a:srgbClr val="F17073"/>
                </a:solidFill>
                <a:latin typeface="맑은 고딕"/>
                <a:cs typeface="맑은 고딕"/>
              </a:rPr>
              <a:t>내의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5" b="1">
                <a:solidFill>
                  <a:srgbClr val="F17073"/>
                </a:solidFill>
                <a:latin typeface="맑은 고딕"/>
                <a:cs typeface="맑은 고딕"/>
              </a:rPr>
              <a:t>레코드와</a:t>
            </a:r>
            <a:r>
              <a:rPr dirty="0" sz="1800" spc="-15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45" b="1">
                <a:solidFill>
                  <a:srgbClr val="F17073"/>
                </a:solidFill>
                <a:latin typeface="맑은 고딕"/>
                <a:cs typeface="맑은 고딕"/>
              </a:rPr>
              <a:t>필드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55" b="1">
                <a:solidFill>
                  <a:srgbClr val="F17073"/>
                </a:solidFill>
                <a:latin typeface="맑은 고딕"/>
                <a:cs typeface="맑은 고딕"/>
              </a:rPr>
              <a:t>계층을</a:t>
            </a:r>
            <a:r>
              <a:rPr dirty="0" sz="1800" spc="-16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70" b="1">
                <a:solidFill>
                  <a:srgbClr val="F17073"/>
                </a:solidFill>
                <a:latin typeface="맑은 고딕"/>
                <a:cs typeface="맑은 고딕"/>
              </a:rPr>
              <a:t>강제합니다.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5375" y="2025718"/>
            <a:ext cx="3631771" cy="40701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350" y="1971600"/>
            <a:ext cx="3522567" cy="41244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296211" y="2063114"/>
            <a:ext cx="3161665" cy="4043679"/>
            <a:chOff x="8296211" y="2063114"/>
            <a:chExt cx="3161665" cy="40436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2136" y="2072639"/>
              <a:ext cx="2984640" cy="38251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00973" y="2067877"/>
              <a:ext cx="3001010" cy="3834765"/>
            </a:xfrm>
            <a:custGeom>
              <a:avLst/>
              <a:gdLst/>
              <a:ahLst/>
              <a:cxnLst/>
              <a:rect l="l" t="t" r="r" b="b"/>
              <a:pathLst>
                <a:path w="3001009" h="3834765">
                  <a:moveTo>
                    <a:pt x="0" y="3834638"/>
                  </a:moveTo>
                  <a:lnTo>
                    <a:pt x="3000502" y="3834638"/>
                  </a:lnTo>
                  <a:lnTo>
                    <a:pt x="3000502" y="0"/>
                  </a:lnTo>
                  <a:lnTo>
                    <a:pt x="0" y="0"/>
                  </a:lnTo>
                  <a:lnTo>
                    <a:pt x="0" y="3834638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28731" y="5689092"/>
              <a:ext cx="1028700" cy="417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603738" y="5729427"/>
            <a:ext cx="6813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맑은 고딕"/>
                <a:cs typeface="맑은 고딕"/>
              </a:rPr>
              <a:t>JS</a:t>
            </a:r>
            <a:r>
              <a:rPr dirty="0" sz="2000" spc="5" b="1">
                <a:solidFill>
                  <a:srgbClr val="FFFFFF"/>
                </a:solidFill>
                <a:latin typeface="맑은 고딕"/>
                <a:cs typeface="맑은 고딕"/>
              </a:rPr>
              <a:t>O</a:t>
            </a:r>
            <a:r>
              <a:rPr dirty="0" sz="2000" b="1">
                <a:solidFill>
                  <a:srgbClr val="FFFFFF"/>
                </a:solidFill>
                <a:latin typeface="맑은 고딕"/>
                <a:cs typeface="맑은 고딕"/>
              </a:rPr>
              <a:t>N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0" y="6514896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B4B4E"/>
                </a:solidFill>
                <a:latin typeface="맑은 고딕"/>
                <a:cs typeface="맑은 고딕"/>
              </a:rPr>
              <a:t>4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198" y="302767"/>
            <a:ext cx="682688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5">
                <a:solidFill>
                  <a:srgbClr val="6F2F9F"/>
                </a:solidFill>
                <a:latin typeface="한컴 고딕"/>
                <a:cs typeface="한컴 고딕"/>
              </a:rPr>
              <a:t>비정형</a:t>
            </a:r>
            <a:r>
              <a:rPr dirty="0" sz="3600" spc="-145">
                <a:solidFill>
                  <a:srgbClr val="6F2F9F"/>
                </a:solidFill>
                <a:latin typeface="한컴 고딕"/>
                <a:cs typeface="한컴 고딕"/>
              </a:rPr>
              <a:t> </a:t>
            </a:r>
            <a:r>
              <a:rPr dirty="0" sz="3600" spc="-145">
                <a:solidFill>
                  <a:srgbClr val="6F2F9F"/>
                </a:solidFill>
                <a:latin typeface="한컴 고딕"/>
                <a:cs typeface="한컴 고딕"/>
              </a:rPr>
              <a:t>데이</a:t>
            </a:r>
            <a:r>
              <a:rPr dirty="0" sz="3600" spc="-140">
                <a:solidFill>
                  <a:srgbClr val="6F2F9F"/>
                </a:solidFill>
                <a:latin typeface="한컴 고딕"/>
                <a:cs typeface="한컴 고딕"/>
              </a:rPr>
              <a:t>터</a:t>
            </a:r>
            <a:r>
              <a:rPr dirty="0" sz="3600">
                <a:solidFill>
                  <a:srgbClr val="6F2F9F"/>
                </a:solidFill>
                <a:latin typeface="한컴 고딕"/>
                <a:cs typeface="한컴 고딕"/>
              </a:rPr>
              <a:t>(Un</a:t>
            </a:r>
            <a:r>
              <a:rPr dirty="0" sz="3600" spc="-25">
                <a:solidFill>
                  <a:srgbClr val="6F2F9F"/>
                </a:solidFill>
                <a:latin typeface="한컴 고딕"/>
                <a:cs typeface="한컴 고딕"/>
              </a:rPr>
              <a:t>s</a:t>
            </a:r>
            <a:r>
              <a:rPr dirty="0" sz="3600">
                <a:solidFill>
                  <a:srgbClr val="6F2F9F"/>
                </a:solidFill>
                <a:latin typeface="한컴 고딕"/>
                <a:cs typeface="한컴 고딕"/>
              </a:rPr>
              <a:t>truct</a:t>
            </a:r>
            <a:r>
              <a:rPr dirty="0" sz="3600" spc="-15">
                <a:solidFill>
                  <a:srgbClr val="6F2F9F"/>
                </a:solidFill>
                <a:latin typeface="한컴 고딕"/>
                <a:cs typeface="한컴 고딕"/>
              </a:rPr>
              <a:t>u</a:t>
            </a:r>
            <a:r>
              <a:rPr dirty="0" sz="3600" spc="-110">
                <a:solidFill>
                  <a:srgbClr val="6F2F9F"/>
                </a:solidFill>
                <a:latin typeface="한컴 고딕"/>
                <a:cs typeface="한컴 고딕"/>
              </a:rPr>
              <a:t>r</a:t>
            </a:r>
            <a:r>
              <a:rPr dirty="0" sz="3600">
                <a:solidFill>
                  <a:srgbClr val="6F2F9F"/>
                </a:solidFill>
                <a:latin typeface="한컴 고딕"/>
                <a:cs typeface="한컴 고딕"/>
              </a:rPr>
              <a:t>ed</a:t>
            </a:r>
            <a:r>
              <a:rPr dirty="0" sz="3600" spc="-185">
                <a:solidFill>
                  <a:srgbClr val="6F2F9F"/>
                </a:solidFill>
                <a:latin typeface="한컴 고딕"/>
                <a:cs typeface="한컴 고딕"/>
              </a:rPr>
              <a:t> </a:t>
            </a:r>
            <a:r>
              <a:rPr dirty="0" sz="3600">
                <a:solidFill>
                  <a:srgbClr val="6F2F9F"/>
                </a:solidFill>
                <a:latin typeface="한컴 고딕"/>
                <a:cs typeface="한컴 고딕"/>
              </a:rPr>
              <a:t>D</a:t>
            </a:r>
            <a:r>
              <a:rPr dirty="0" sz="3600" spc="-114">
                <a:solidFill>
                  <a:srgbClr val="6F2F9F"/>
                </a:solidFill>
                <a:latin typeface="한컴 고딕"/>
                <a:cs typeface="한컴 고딕"/>
              </a:rPr>
              <a:t>a</a:t>
            </a:r>
            <a:r>
              <a:rPr dirty="0" sz="3600" spc="-15">
                <a:solidFill>
                  <a:srgbClr val="6F2F9F"/>
                </a:solidFill>
                <a:latin typeface="한컴 고딕"/>
                <a:cs typeface="한컴 고딕"/>
              </a:rPr>
              <a:t>t</a:t>
            </a:r>
            <a:r>
              <a:rPr dirty="0" sz="3600">
                <a:solidFill>
                  <a:srgbClr val="6F2F9F"/>
                </a:solidFill>
                <a:latin typeface="한컴 고딕"/>
                <a:cs typeface="한컴 고딕"/>
              </a:rPr>
              <a:t>a)</a:t>
            </a:r>
            <a:endParaRPr sz="36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00" y="1031875"/>
            <a:ext cx="11984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정의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된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데이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터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모델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이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없거나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,</a:t>
            </a:r>
            <a:r>
              <a:rPr dirty="0" sz="1800" spc="-13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미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리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정의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된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방식으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로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정리되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지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않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은</a:t>
            </a:r>
            <a:r>
              <a:rPr dirty="0" sz="1800" spc="-15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데이터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로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텍스트</a:t>
            </a:r>
            <a:r>
              <a:rPr dirty="0" sz="1800" spc="-90" b="1">
                <a:solidFill>
                  <a:srgbClr val="F17073"/>
                </a:solidFill>
                <a:latin typeface="맑은 고딕"/>
                <a:cs typeface="맑은 고딕"/>
              </a:rPr>
              <a:t>,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오디오</a:t>
            </a:r>
            <a:r>
              <a:rPr dirty="0" sz="1800" spc="-90" b="1">
                <a:solidFill>
                  <a:srgbClr val="F17073"/>
                </a:solidFill>
                <a:latin typeface="맑은 고딕"/>
                <a:cs typeface="맑은 고딕"/>
              </a:rPr>
              <a:t>,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이미</a:t>
            </a:r>
            <a:r>
              <a:rPr dirty="0" sz="1800" spc="-75" b="1">
                <a:solidFill>
                  <a:srgbClr val="F17073"/>
                </a:solidFill>
                <a:latin typeface="맑은 고딕"/>
                <a:cs typeface="맑은 고딕"/>
              </a:rPr>
              <a:t>지</a:t>
            </a:r>
            <a:r>
              <a:rPr dirty="0" sz="1800" spc="-90" b="1">
                <a:solidFill>
                  <a:srgbClr val="F17073"/>
                </a:solidFill>
                <a:latin typeface="맑은 고딕"/>
                <a:cs typeface="맑은 고딕"/>
              </a:rPr>
              <a:t>,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비</a:t>
            </a:r>
            <a:r>
              <a:rPr dirty="0" sz="1800" spc="-75" b="1">
                <a:solidFill>
                  <a:srgbClr val="F17073"/>
                </a:solidFill>
                <a:latin typeface="맑은 고딕"/>
                <a:cs typeface="맑은 고딕"/>
              </a:rPr>
              <a:t>디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오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가</a:t>
            </a:r>
            <a:r>
              <a:rPr dirty="0" sz="1800" spc="-10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대표적입니다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.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532" y="3992892"/>
            <a:ext cx="3962400" cy="22320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662" y="2093008"/>
            <a:ext cx="6706788" cy="13875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2092" y="3992879"/>
            <a:ext cx="4883149" cy="22320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7589" y="1860550"/>
            <a:ext cx="3327654" cy="186347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0" y="6514896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B4B4E"/>
                </a:solidFill>
                <a:latin typeface="맑은 고딕"/>
                <a:cs typeface="맑은 고딕"/>
              </a:rPr>
              <a:t>5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8495" y="2182622"/>
            <a:ext cx="7131684" cy="4364990"/>
            <a:chOff x="358495" y="2182622"/>
            <a:chExt cx="7131684" cy="4364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9837" y="4277078"/>
              <a:ext cx="3240205" cy="22701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495" y="4611065"/>
              <a:ext cx="3924300" cy="17430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495" y="2182622"/>
              <a:ext cx="3086100" cy="207810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1470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NoSQL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1386" y="1031875"/>
            <a:ext cx="10982325" cy="1160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젂형적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인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데이터베이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스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시스템에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서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찾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을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수</a:t>
            </a:r>
            <a:r>
              <a:rPr dirty="0" sz="1800" spc="-16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있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는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행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과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열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로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이루어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진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테이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블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형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식</a:t>
            </a:r>
            <a:r>
              <a:rPr dirty="0" sz="1800" spc="-15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스키마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를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사용하</a:t>
            </a:r>
            <a:r>
              <a:rPr dirty="0" sz="1800" b="1">
                <a:solidFill>
                  <a:srgbClr val="F17073"/>
                </a:solidFill>
                <a:latin typeface="맑은 고딕"/>
                <a:cs typeface="맑은 고딕"/>
              </a:rPr>
              <a:t>지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F17073"/>
                </a:solidFill>
                <a:latin typeface="맑은 고딕"/>
                <a:cs typeface="맑은 고딕"/>
              </a:rPr>
              <a:t>않는  </a:t>
            </a:r>
            <a:r>
              <a:rPr dirty="0" sz="1800" spc="-65" b="1">
                <a:solidFill>
                  <a:srgbClr val="F17073"/>
                </a:solidFill>
                <a:latin typeface="맑은 고딕"/>
                <a:cs typeface="맑은 고딕"/>
              </a:rPr>
              <a:t>비관계형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75" b="1">
                <a:solidFill>
                  <a:srgbClr val="F17073"/>
                </a:solidFill>
                <a:latin typeface="맑은 고딕"/>
                <a:cs typeface="맑은 고딕"/>
              </a:rPr>
              <a:t>데이터베이스는</a:t>
            </a:r>
            <a:r>
              <a:rPr dirty="0" sz="1800" spc="-13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5" b="1">
                <a:solidFill>
                  <a:srgbClr val="F17073"/>
                </a:solidFill>
                <a:latin typeface="맑은 고딕"/>
                <a:cs typeface="맑은 고딕"/>
              </a:rPr>
              <a:t>저장되는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데이터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형식의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45" b="1">
                <a:solidFill>
                  <a:srgbClr val="F17073"/>
                </a:solidFill>
                <a:latin typeface="맑은 고딕"/>
                <a:cs typeface="맑은 고딕"/>
              </a:rPr>
              <a:t>특정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45" b="1">
                <a:solidFill>
                  <a:srgbClr val="F17073"/>
                </a:solidFill>
                <a:latin typeface="맑은 고딕"/>
                <a:cs typeface="맑은 고딕"/>
              </a:rPr>
              <a:t>요구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사항에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45" b="1">
                <a:solidFill>
                  <a:srgbClr val="F17073"/>
                </a:solidFill>
                <a:latin typeface="맑은 고딕"/>
                <a:cs typeface="맑은 고딕"/>
              </a:rPr>
              <a:t>맞게</a:t>
            </a:r>
            <a:r>
              <a:rPr dirty="0" sz="1800" spc="-15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5" b="1">
                <a:solidFill>
                  <a:srgbClr val="F17073"/>
                </a:solidFill>
                <a:latin typeface="맑은 고딕"/>
                <a:cs typeface="맑은 고딕"/>
              </a:rPr>
              <a:t>최적화된</a:t>
            </a:r>
            <a:r>
              <a:rPr dirty="0" sz="1800" spc="-140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5" b="1">
                <a:solidFill>
                  <a:srgbClr val="F17073"/>
                </a:solidFill>
                <a:latin typeface="맑은 고딕"/>
                <a:cs typeface="맑은 고딕"/>
              </a:rPr>
              <a:t>스토리지</a:t>
            </a:r>
            <a:r>
              <a:rPr dirty="0" sz="1800" spc="-14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60" b="1">
                <a:solidFill>
                  <a:srgbClr val="F17073"/>
                </a:solidFill>
                <a:latin typeface="맑은 고딕"/>
                <a:cs typeface="맑은 고딕"/>
              </a:rPr>
              <a:t>모델을</a:t>
            </a:r>
            <a:r>
              <a:rPr dirty="0" sz="1800" spc="-155" b="1">
                <a:solidFill>
                  <a:srgbClr val="F17073"/>
                </a:solidFill>
                <a:latin typeface="맑은 고딕"/>
                <a:cs typeface="맑은 고딕"/>
              </a:rPr>
              <a:t> </a:t>
            </a:r>
            <a:r>
              <a:rPr dirty="0" sz="1800" spc="-75" b="1">
                <a:solidFill>
                  <a:srgbClr val="F17073"/>
                </a:solidFill>
                <a:latin typeface="맑은 고딕"/>
                <a:cs typeface="맑은 고딕"/>
              </a:rPr>
              <a:t>사용합니다.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1350">
              <a:latin typeface="맑은 고딕"/>
              <a:cs typeface="맑은 고딕"/>
            </a:endParaRPr>
          </a:p>
          <a:p>
            <a:pPr marL="517525" indent="-290195">
              <a:lnSpc>
                <a:spcPct val="100000"/>
              </a:lnSpc>
              <a:spcBef>
                <a:spcPts val="5"/>
              </a:spcBef>
              <a:buChar char="■"/>
              <a:tabLst>
                <a:tab pos="518159" algn="l"/>
                <a:tab pos="4114800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문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서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데이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터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저장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소	■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칼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럼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형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식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데이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터</a:t>
            </a:r>
            <a:r>
              <a:rPr dirty="0" sz="1800" spc="-140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저장소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1597" y="6609994"/>
            <a:ext cx="6439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https://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docs.microsoft.com/ko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-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kr/azure/architecture/data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-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guide/big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-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data/non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-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relational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-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5"/>
              </a:rPr>
              <a:t>data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63644" y="2241911"/>
            <a:ext cx="6570980" cy="4181475"/>
            <a:chOff x="4263644" y="2241911"/>
            <a:chExt cx="6570980" cy="41814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3644" y="2241911"/>
              <a:ext cx="5724525" cy="14448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3375" y="4188955"/>
              <a:ext cx="2787269" cy="9144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68484" y="5481022"/>
              <a:ext cx="2865844" cy="94186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37184" y="4455921"/>
            <a:ext cx="2292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Char char="■"/>
              <a:tabLst>
                <a:tab pos="302260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키/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값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데이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터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저장소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3969" y="3831717"/>
            <a:ext cx="2421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Char char="■"/>
              <a:tabLst>
                <a:tab pos="302260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그래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프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데이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터</a:t>
            </a:r>
            <a:r>
              <a:rPr dirty="0" sz="1800" spc="-140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저장소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33131" y="3831717"/>
            <a:ext cx="2421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Char char="■"/>
              <a:tabLst>
                <a:tab pos="302260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시계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열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데이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터</a:t>
            </a:r>
            <a:r>
              <a:rPr dirty="0" sz="1800" spc="-14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저장소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33131" y="5142991"/>
            <a:ext cx="2202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Char char="■"/>
              <a:tabLst>
                <a:tab pos="302260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개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체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데이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터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저장소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0" y="6514896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B4B4E"/>
                </a:solidFill>
                <a:latin typeface="맑은 고딕"/>
                <a:cs typeface="맑은 고딕"/>
              </a:rPr>
              <a:t>6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1470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NoSQL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44161" y="6454546"/>
            <a:ext cx="3495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https://</a:t>
            </a:r>
            <a:r>
              <a:rPr dirty="0" u="sng" sz="1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맑은 고딕"/>
                <a:cs typeface="맑은 고딕"/>
                <a:hlinkClick r:id="rId2"/>
              </a:rPr>
              <a:t>www.youtube.com/watch?v=0buKQHokLK8</a:t>
            </a:r>
            <a:endParaRPr sz="1200">
              <a:latin typeface="맑은 고딕"/>
              <a:cs typeface="맑은 고딕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9717" y="906995"/>
            <a:ext cx="9770364" cy="54333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0" y="6514896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B4B4E"/>
                </a:solidFill>
                <a:latin typeface="맑은 고딕"/>
                <a:cs typeface="맑은 고딕"/>
              </a:rPr>
              <a:t>7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43129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텍스트</a:t>
            </a:r>
            <a:r>
              <a:rPr dirty="0" spc="-145"/>
              <a:t> </a:t>
            </a:r>
            <a:r>
              <a:rPr dirty="0" spc="-145"/>
              <a:t>데이터의</a:t>
            </a:r>
            <a:r>
              <a:rPr dirty="0" spc="-155"/>
              <a:t> </a:t>
            </a:r>
            <a:r>
              <a:rPr dirty="0" spc="-145"/>
              <a:t>중요성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9298" y="1015827"/>
            <a:ext cx="6158865" cy="331851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 spc="-5">
                <a:latin typeface="맑은 고딕"/>
                <a:cs typeface="맑은 고딕"/>
              </a:rPr>
              <a:t>SNS 등장</a:t>
            </a:r>
            <a:r>
              <a:rPr dirty="0" sz="180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이후 텍스트</a:t>
            </a:r>
            <a:r>
              <a:rPr dirty="0" sz="1800" spc="1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데이터 양이</a:t>
            </a:r>
            <a:r>
              <a:rPr dirty="0" sz="180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기하급수적으로</a:t>
            </a:r>
            <a:r>
              <a:rPr dirty="0" sz="180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증가</a:t>
            </a:r>
            <a:endParaRPr sz="1800">
              <a:latin typeface="맑은 고딕"/>
              <a:cs typeface="맑은 고딕"/>
            </a:endParaRPr>
          </a:p>
          <a:p>
            <a:pPr marL="335280" marR="1833245" indent="-323215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맑은 고딕"/>
                <a:cs typeface="맑은 고딕"/>
              </a:rPr>
              <a:t>머싞러닝, 딥러닝 기술의 발전으로 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텍스트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데이터</a:t>
            </a:r>
            <a:r>
              <a:rPr dirty="0" sz="1800" spc="-2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처리의</a:t>
            </a:r>
            <a:r>
              <a:rPr dirty="0" sz="1800" spc="-2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정확성이</a:t>
            </a:r>
            <a:r>
              <a:rPr dirty="0" sz="1800" spc="-2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높아짐</a:t>
            </a:r>
            <a:endParaRPr sz="1800">
              <a:latin typeface="맑은 고딕"/>
              <a:cs typeface="맑은 고딕"/>
            </a:endParaRPr>
          </a:p>
          <a:p>
            <a:pPr marL="354965" marR="1899285" indent="-354965">
              <a:lnSpc>
                <a:spcPct val="15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  <a:tab pos="3027045" algn="l"/>
              </a:tabLst>
            </a:pPr>
            <a:r>
              <a:rPr dirty="0" sz="1800">
                <a:latin typeface="맑은 고딕"/>
                <a:cs typeface="맑은 고딕"/>
              </a:rPr>
              <a:t>STT(Speech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to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 spc="-45">
                <a:latin typeface="맑은 고딕"/>
                <a:cs typeface="맑은 고딕"/>
              </a:rPr>
              <a:t>Text)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로</a:t>
            </a:r>
            <a:r>
              <a:rPr dirty="0" sz="1800" spc="-5">
                <a:latin typeface="맑은 고딕"/>
                <a:cs typeface="맑은 고딕"/>
              </a:rPr>
              <a:t> 여러</a:t>
            </a:r>
            <a:r>
              <a:rPr dirty="0" sz="180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형태의 </a:t>
            </a:r>
            <a:r>
              <a:rPr dirty="0" sz="1800">
                <a:latin typeface="맑은 고딕"/>
                <a:cs typeface="맑은 고딕"/>
              </a:rPr>
              <a:t> 비정형 데이터(오디오, 비디오)가 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텍스트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형태로 변홖되어	분석에</a:t>
            </a:r>
            <a:r>
              <a:rPr dirty="0" sz="1800" spc="-9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홗용</a:t>
            </a:r>
            <a:endParaRPr sz="1800">
              <a:latin typeface="맑은 고딕"/>
              <a:cs typeface="맑은 고딕"/>
            </a:endParaRPr>
          </a:p>
          <a:p>
            <a:pPr marL="354965" marR="1271905" indent="-354965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800">
                <a:latin typeface="맑은 고딕"/>
                <a:cs typeface="맑은 고딕"/>
              </a:rPr>
              <a:t>다양핚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홗용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분야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: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소비자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트렌드,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감성분석, </a:t>
            </a:r>
            <a:r>
              <a:rPr dirty="0" sz="1800" spc="-62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문서요약, 분류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1507" y="1769491"/>
            <a:ext cx="5742050" cy="46003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9240" y="6514896"/>
            <a:ext cx="109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B4B4E"/>
                </a:solidFill>
                <a:latin typeface="맑은 고딕"/>
                <a:cs typeface="맑은 고딕"/>
              </a:rPr>
              <a:t>8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302767"/>
            <a:ext cx="4416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텍스트</a:t>
            </a:r>
            <a:r>
              <a:rPr dirty="0" spc="-145"/>
              <a:t> </a:t>
            </a:r>
            <a:r>
              <a:rPr dirty="0" spc="-145"/>
              <a:t>데이터</a:t>
            </a:r>
            <a:r>
              <a:rPr dirty="0" spc="-140"/>
              <a:t> </a:t>
            </a:r>
            <a:r>
              <a:rPr dirty="0" spc="-145"/>
              <a:t>분석</a:t>
            </a:r>
            <a:r>
              <a:rPr dirty="0" spc="-145"/>
              <a:t> </a:t>
            </a:r>
            <a:r>
              <a:rPr dirty="0" spc="-145"/>
              <a:t>방법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44677"/>
            <a:ext cx="128270" cy="539750"/>
          </a:xfrm>
          <a:custGeom>
            <a:avLst/>
            <a:gdLst/>
            <a:ahLst/>
            <a:cxnLst/>
            <a:rect l="l" t="t" r="r" b="b"/>
            <a:pathLst>
              <a:path w="128270" h="539750">
                <a:moveTo>
                  <a:pt x="128160" y="0"/>
                </a:moveTo>
                <a:lnTo>
                  <a:pt x="0" y="0"/>
                </a:lnTo>
                <a:lnTo>
                  <a:pt x="0" y="539496"/>
                </a:lnTo>
                <a:lnTo>
                  <a:pt x="128160" y="539496"/>
                </a:lnTo>
                <a:lnTo>
                  <a:pt x="12816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2171" y="1063559"/>
            <a:ext cx="8637270" cy="478726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28930" indent="-290195">
              <a:lnSpc>
                <a:spcPct val="100000"/>
              </a:lnSpc>
              <a:spcBef>
                <a:spcPts val="630"/>
              </a:spcBef>
              <a:buChar char="■"/>
              <a:tabLst>
                <a:tab pos="329565" algn="l"/>
              </a:tabLst>
            </a:pP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분류</a:t>
            </a:r>
            <a:endParaRPr sz="1800">
              <a:latin typeface="맑은 고딕"/>
              <a:cs typeface="맑은 고딕"/>
            </a:endParaRPr>
          </a:p>
          <a:p>
            <a:pPr marL="382270" indent="-343535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dirty="0" sz="1800" spc="-5">
                <a:latin typeface="맑은 고딕"/>
                <a:cs typeface="맑은 고딕"/>
              </a:rPr>
              <a:t>문서의 제목/내용을</a:t>
            </a:r>
            <a:r>
              <a:rPr dirty="0" sz="1800" spc="1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기반으로</a:t>
            </a:r>
            <a:r>
              <a:rPr dirty="0" sz="180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미리</a:t>
            </a:r>
            <a:r>
              <a:rPr dirty="0" sz="180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정해진</a:t>
            </a:r>
            <a:r>
              <a:rPr dirty="0" sz="180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카테고리 값으로</a:t>
            </a:r>
            <a:r>
              <a:rPr dirty="0" sz="1800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분류</a:t>
            </a:r>
            <a:endParaRPr sz="1800">
              <a:latin typeface="맑은 고딕"/>
              <a:cs typeface="맑은 고딕"/>
            </a:endParaRPr>
          </a:p>
          <a:p>
            <a:pPr marL="382270" indent="-343535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382270" algn="l"/>
                <a:tab pos="382905" algn="l"/>
                <a:tab pos="4238625" algn="l"/>
              </a:tabLst>
            </a:pPr>
            <a:r>
              <a:rPr dirty="0" sz="1800">
                <a:latin typeface="맑은 고딕"/>
                <a:cs typeface="맑은 고딕"/>
              </a:rPr>
              <a:t>지도</a:t>
            </a:r>
            <a:r>
              <a:rPr dirty="0" sz="1800" spc="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학습(supervised </a:t>
            </a:r>
            <a:r>
              <a:rPr dirty="0" sz="1800" spc="-5">
                <a:latin typeface="맑은 고딕"/>
                <a:cs typeface="맑은 고딕"/>
              </a:rPr>
              <a:t>learning)</a:t>
            </a:r>
            <a:r>
              <a:rPr dirty="0" sz="1800">
                <a:latin typeface="맑은 고딕"/>
                <a:cs typeface="맑은 고딕"/>
              </a:rPr>
              <a:t> 사용	예)뉴스</a:t>
            </a:r>
            <a:r>
              <a:rPr dirty="0" sz="1800" spc="-2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: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스포츠,</a:t>
            </a:r>
            <a:r>
              <a:rPr dirty="0" sz="1800" spc="-1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경제,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정치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500">
              <a:latin typeface="맑은 고딕"/>
              <a:cs typeface="맑은 고딕"/>
            </a:endParaRPr>
          </a:p>
          <a:p>
            <a:pPr marL="302260" indent="-289560">
              <a:lnSpc>
                <a:spcPct val="100000"/>
              </a:lnSpc>
              <a:spcBef>
                <a:spcPts val="5"/>
              </a:spcBef>
              <a:buChar char="■"/>
              <a:tabLst>
                <a:tab pos="302260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감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성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분석</a:t>
            </a:r>
            <a:endParaRPr sz="1800">
              <a:latin typeface="맑은 고딕"/>
              <a:cs typeface="맑은 고딕"/>
            </a:endParaRPr>
          </a:p>
          <a:p>
            <a:pPr marL="325755" indent="-287020">
              <a:lnSpc>
                <a:spcPct val="100000"/>
              </a:lnSpc>
              <a:spcBef>
                <a:spcPts val="1315"/>
              </a:spcBef>
              <a:buFont typeface="Wingdings"/>
              <a:buChar char=""/>
              <a:tabLst>
                <a:tab pos="325755" algn="l"/>
                <a:tab pos="326390" algn="l"/>
                <a:tab pos="2407920" algn="l"/>
              </a:tabLst>
            </a:pPr>
            <a:r>
              <a:rPr dirty="0" sz="1800" spc="-5">
                <a:latin typeface="맑은 고딕"/>
                <a:cs typeface="맑은 고딕"/>
              </a:rPr>
              <a:t>문서/텍스트로부터	</a:t>
            </a:r>
            <a:r>
              <a:rPr dirty="0" sz="1800">
                <a:latin typeface="맑은 고딕"/>
                <a:cs typeface="맑은 고딕"/>
              </a:rPr>
              <a:t>‘긍정’,</a:t>
            </a:r>
            <a:r>
              <a:rPr dirty="0" sz="1800" spc="-2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‘부정’,</a:t>
            </a:r>
            <a:r>
              <a:rPr dirty="0" sz="1800" spc="-2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‘중립’의</a:t>
            </a:r>
            <a:r>
              <a:rPr dirty="0" sz="1800" spc="-2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감성을</a:t>
            </a:r>
            <a:r>
              <a:rPr dirty="0" sz="1800" spc="-2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추출하는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맑은 고딕"/>
              <a:cs typeface="맑은 고딕"/>
            </a:endParaRPr>
          </a:p>
          <a:p>
            <a:pPr marL="328930" indent="-290195">
              <a:lnSpc>
                <a:spcPct val="100000"/>
              </a:lnSpc>
              <a:buChar char="■"/>
              <a:tabLst>
                <a:tab pos="329565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의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도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분류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,</a:t>
            </a:r>
            <a:r>
              <a:rPr dirty="0" sz="1800" spc="-14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이메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일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분류(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I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n</a:t>
            </a:r>
            <a:r>
              <a:rPr dirty="0" sz="1800" spc="-95" b="1">
                <a:solidFill>
                  <a:srgbClr val="006FC0"/>
                </a:solidFill>
                <a:latin typeface="맑은 고딕"/>
                <a:cs typeface="맑은 고딕"/>
              </a:rPr>
              <a:t>t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en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t</a:t>
            </a:r>
            <a:r>
              <a:rPr dirty="0" sz="1800" spc="-114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an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d</a:t>
            </a:r>
            <a:r>
              <a:rPr dirty="0" sz="1800" spc="-130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E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m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ai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l</a:t>
            </a:r>
            <a:r>
              <a:rPr dirty="0" sz="1800" spc="-130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C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lass</a:t>
            </a:r>
            <a:r>
              <a:rPr dirty="0" sz="1800" spc="-75" b="1">
                <a:solidFill>
                  <a:srgbClr val="006FC0"/>
                </a:solidFill>
                <a:latin typeface="맑은 고딕"/>
                <a:cs typeface="맑은 고딕"/>
              </a:rPr>
              <a:t>if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i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e</a:t>
            </a:r>
            <a:r>
              <a:rPr dirty="0" sz="1800" spc="-75" b="1">
                <a:solidFill>
                  <a:srgbClr val="006FC0"/>
                </a:solidFill>
                <a:latin typeface="맑은 고딕"/>
                <a:cs typeface="맑은 고딕"/>
              </a:rPr>
              <a:t>r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)</a:t>
            </a:r>
            <a:endParaRPr sz="1800">
              <a:latin typeface="맑은 고딕"/>
              <a:cs typeface="맑은 고딕"/>
            </a:endParaRPr>
          </a:p>
          <a:p>
            <a:pPr marL="382270" indent="-343535">
              <a:lnSpc>
                <a:spcPct val="100000"/>
              </a:lnSpc>
              <a:spcBef>
                <a:spcPts val="640"/>
              </a:spcBef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dirty="0" sz="1800">
                <a:latin typeface="맑은 고딕"/>
                <a:cs typeface="맑은 고딕"/>
              </a:rPr>
              <a:t>질문의</a:t>
            </a:r>
            <a:r>
              <a:rPr dirty="0" sz="1800" spc="-3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의도</a:t>
            </a:r>
            <a:r>
              <a:rPr dirty="0" sz="1800" spc="-3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파악(분류)</a:t>
            </a:r>
            <a:endParaRPr sz="1800">
              <a:latin typeface="맑은 고딕"/>
              <a:cs typeface="맑은 고딕"/>
            </a:endParaRPr>
          </a:p>
          <a:p>
            <a:pPr marL="382270" indent="-34353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dirty="0" sz="1800" spc="-5">
                <a:latin typeface="맑은 고딕"/>
                <a:cs typeface="맑은 고딕"/>
              </a:rPr>
              <a:t>제목 </a:t>
            </a:r>
            <a:r>
              <a:rPr dirty="0" sz="1800">
                <a:latin typeface="맑은 고딕"/>
                <a:cs typeface="맑은 고딕"/>
              </a:rPr>
              <a:t>및</a:t>
            </a:r>
            <a:r>
              <a:rPr dirty="0" sz="1800" spc="-5">
                <a:latin typeface="맑은 고딕"/>
                <a:cs typeface="맑은 고딕"/>
              </a:rPr>
              <a:t> 텍스트 기반으로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이메일 자동 분류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300">
              <a:latin typeface="맑은 고딕"/>
              <a:cs typeface="맑은 고딕"/>
            </a:endParaRPr>
          </a:p>
          <a:p>
            <a:pPr marL="328930" indent="-290195">
              <a:lnSpc>
                <a:spcPct val="100000"/>
              </a:lnSpc>
              <a:buChar char="■"/>
              <a:tabLst>
                <a:tab pos="329565" algn="l"/>
              </a:tabLst>
            </a:pP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설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문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응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답</a:t>
            </a:r>
            <a:r>
              <a:rPr dirty="0" sz="1800" spc="-155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분류(S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u</a:t>
            </a:r>
            <a:r>
              <a:rPr dirty="0" sz="1800" spc="-15" b="1">
                <a:solidFill>
                  <a:srgbClr val="006FC0"/>
                </a:solidFill>
                <a:latin typeface="맑은 고딕"/>
                <a:cs typeface="맑은 고딕"/>
              </a:rPr>
              <a:t>r</a:t>
            </a:r>
            <a:r>
              <a:rPr dirty="0" sz="1800" spc="-114" b="1">
                <a:solidFill>
                  <a:srgbClr val="006FC0"/>
                </a:solidFill>
                <a:latin typeface="맑은 고딕"/>
                <a:cs typeface="맑은 고딕"/>
              </a:rPr>
              <a:t>v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e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y</a:t>
            </a:r>
            <a:r>
              <a:rPr dirty="0" sz="1800" spc="-100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F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ee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d</a:t>
            </a:r>
            <a:r>
              <a:rPr dirty="0" sz="1800" spc="-110" b="1">
                <a:solidFill>
                  <a:srgbClr val="006FC0"/>
                </a:solidFill>
                <a:latin typeface="맑은 고딕"/>
                <a:cs typeface="맑은 고딕"/>
              </a:rPr>
              <a:t>b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ac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k</a:t>
            </a:r>
            <a:r>
              <a:rPr dirty="0" sz="1800" spc="-120" b="1">
                <a:solidFill>
                  <a:srgbClr val="006FC0"/>
                </a:solidFill>
                <a:latin typeface="맑은 고딕"/>
                <a:cs typeface="맑은 고딕"/>
              </a:rPr>
              <a:t> 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C</a:t>
            </a:r>
            <a:r>
              <a:rPr dirty="0" sz="1800" spc="-90" b="1">
                <a:solidFill>
                  <a:srgbClr val="006FC0"/>
                </a:solidFill>
                <a:latin typeface="맑은 고딕"/>
                <a:cs typeface="맑은 고딕"/>
              </a:rPr>
              <a:t>lassi</a:t>
            </a:r>
            <a:r>
              <a:rPr dirty="0" sz="1800" spc="-75" b="1">
                <a:solidFill>
                  <a:srgbClr val="006FC0"/>
                </a:solidFill>
                <a:latin typeface="맑은 고딕"/>
                <a:cs typeface="맑은 고딕"/>
              </a:rPr>
              <a:t>fi</a:t>
            </a:r>
            <a:r>
              <a:rPr dirty="0" sz="1800" spc="-80" b="1">
                <a:solidFill>
                  <a:srgbClr val="006FC0"/>
                </a:solidFill>
                <a:latin typeface="맑은 고딕"/>
                <a:cs typeface="맑은 고딕"/>
              </a:rPr>
              <a:t>e</a:t>
            </a:r>
            <a:r>
              <a:rPr dirty="0" sz="1800" spc="-85" b="1">
                <a:solidFill>
                  <a:srgbClr val="006FC0"/>
                </a:solidFill>
                <a:latin typeface="맑은 고딕"/>
                <a:cs typeface="맑은 고딕"/>
              </a:rPr>
              <a:t>r</a:t>
            </a:r>
            <a:r>
              <a:rPr dirty="0" sz="1800" b="1">
                <a:solidFill>
                  <a:srgbClr val="006FC0"/>
                </a:solidFill>
                <a:latin typeface="맑은 고딕"/>
                <a:cs typeface="맑은 고딕"/>
              </a:rPr>
              <a:t>)</a:t>
            </a:r>
            <a:endParaRPr sz="1800">
              <a:latin typeface="맑은 고딕"/>
              <a:cs typeface="맑은 고딕"/>
            </a:endParaRPr>
          </a:p>
          <a:p>
            <a:pPr marL="382270" indent="-343535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dirty="0" sz="1800">
                <a:latin typeface="맑은 고딕"/>
                <a:cs typeface="맑은 고딕"/>
              </a:rPr>
              <a:t>설문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조사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응답을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고객</a:t>
            </a:r>
            <a:r>
              <a:rPr dirty="0" sz="1800" spc="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지원, 사용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용이성,</a:t>
            </a:r>
            <a:r>
              <a:rPr dirty="0" sz="1800" spc="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기능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및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가격과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같은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범주로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자동 분류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</dc:creator>
  <dc:title>PowerPoint 프레젠테이션</dc:title>
  <dcterms:created xsi:type="dcterms:W3CDTF">2024-02-29T12:33:41Z</dcterms:created>
  <dcterms:modified xsi:type="dcterms:W3CDTF">2024-02-29T12:33:41Z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2024-02-29T00:00:00Z</vt:filetime>
  </property>
</Properties>
</file>