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95" r:id="rId7"/>
    <p:sldId id="286" r:id="rId8"/>
    <p:sldId id="288" r:id="rId9"/>
    <p:sldId id="289" r:id="rId10"/>
    <p:sldId id="282" r:id="rId11"/>
    <p:sldId id="290" r:id="rId12"/>
    <p:sldId id="294" r:id="rId13"/>
    <p:sldId id="283" r:id="rId14"/>
    <p:sldId id="291" r:id="rId15"/>
    <p:sldId id="292" r:id="rId16"/>
    <p:sldId id="29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800" autoAdjust="0"/>
  </p:normalViewPr>
  <p:slideViewPr>
    <p:cSldViewPr snapToGrid="0">
      <p:cViewPr>
        <p:scale>
          <a:sx n="100" d="100"/>
          <a:sy n="100" d="100"/>
        </p:scale>
        <p:origin x="936" y="-2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67E4-2815-5A9C-6309-31F3B5EA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76203-DEBC-1138-17EA-43ACCBDFF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9BDA1-32CE-F151-22FB-F3A717214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F653-1939-D49E-D8A2-9690EAB90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3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56D4-D52C-5AEB-C25B-35E9ABE4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6AFD3-8A82-D3E7-81D5-440C834BE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391C-7F04-181A-F366-B466DA8EE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B717-82AB-580C-1143-E790299DF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74A5-AD69-2051-68FC-3DE3CC31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98EFC-3B22-5E86-B6F5-0F0ED25AA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AD4B9-2D2A-D479-2526-C9AB5D8A7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B598F-A2BF-37F7-8907-9578DCA14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5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SQL forms the backbone of over 100,000+ companies small and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7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E8B6-06D4-84E3-1155-3DFCD27B5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7190C-6CDC-38F3-F803-687552A9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98377-64A2-C927-2921-FF94CBCA1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2779-C7A2-B1F8-ED8E-A7D8D601D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AD4D1-6770-FF85-048F-73F41F39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BB14A-4BA1-CC9F-F563-185572D9D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7ED79-72B7-AFB8-EA34-D6D4D72A6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of SQL keywords.</a:t>
            </a:r>
          </a:p>
          <a:p>
            <a:r>
              <a:rPr lang="en-US" dirty="0"/>
              <a:t>There are keywords to manage Tables, Rows and filter Columns.</a:t>
            </a:r>
          </a:p>
          <a:p>
            <a:r>
              <a:rPr lang="en-US" dirty="0"/>
              <a:t>This doesn’t even cover half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B175-14E4-8038-3502-768A8450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8083-3402-FD6D-5F86-F8F0C4DB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51B21-B08C-AA75-2975-7E53767FF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B7D27-F561-ECA2-9D6E-D60D0F7E1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Fortunately for us we won’t be need all of them.</a:t>
            </a:r>
          </a:p>
          <a:p>
            <a:endParaRPr lang="en-US" dirty="0"/>
          </a:p>
          <a:p>
            <a:r>
              <a:rPr lang="en-US" dirty="0"/>
              <a:t>For our purpose we will be using these keywords along with a couple others not listed.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B96A-A3EF-9686-AF9A-96F503834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C1702-8732-2B0B-010F-D6731E4C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CA757-9CFD-3226-C551-27E9A5288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D14FA-1371-38C5-2473-66771155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into the hands-on portion, let’s make some queries to an example database.</a:t>
            </a:r>
          </a:p>
          <a:p>
            <a:endParaRPr lang="en-US" dirty="0"/>
          </a:p>
          <a:p>
            <a:r>
              <a:rPr lang="en-US" dirty="0"/>
              <a:t>Hopefully this will help you get a better understanding of the language.</a:t>
            </a:r>
          </a:p>
          <a:p>
            <a:endParaRPr lang="en-US" dirty="0"/>
          </a:p>
          <a:p>
            <a:r>
              <a:rPr lang="en-US" dirty="0"/>
              <a:t>https://www.programiz.com/sql/online-compiler/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64442-D63C-60E0-7A48-544589B60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A4AC-2961-42B8-FFFD-8B1758C98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0C4AB-7EFB-7411-258C-21A11C262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DDD2A-ED90-B429-72FA-BDE6E3A85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https://github.com/ohio-software-development/sqlite3-example/tree/main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npm</a:t>
            </a:r>
            <a:r>
              <a:rPr lang="en-US" sz="1200" dirty="0"/>
              <a:t> I –g </a:t>
            </a:r>
            <a:r>
              <a:rPr lang="en-US" sz="1200" dirty="0" err="1"/>
              <a:t>pnpm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pnpm</a:t>
            </a:r>
            <a:r>
              <a:rPr lang="en-US" sz="1200" dirty="0"/>
              <a:t> install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pnpm</a:t>
            </a:r>
            <a:r>
              <a:rPr lang="en-US" sz="1200" dirty="0"/>
              <a:t>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http://localhost:3000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3792B-04A2-3DA1-BAE6-052B8D2CF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9F897-880E-7BEB-4B84-BA63561B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C32F5-DD80-79B6-42B3-1C213380F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A9BDC-40E3-4C2A-442D-3FE5376E7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1972A-E382-FFC7-59FE-25E5DFDAE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44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john@de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:3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744" y="3329790"/>
            <a:ext cx="5496120" cy="3200400"/>
          </a:xfrm>
        </p:spPr>
        <p:txBody>
          <a:bodyPr anchor="ctr"/>
          <a:lstStyle/>
          <a:p>
            <a:r>
              <a:rPr lang="en-US" dirty="0"/>
              <a:t>Intro to SQL</a:t>
            </a:r>
            <a:br>
              <a:rPr lang="en-US" dirty="0"/>
            </a:br>
            <a:r>
              <a:rPr lang="en-US" dirty="0"/>
              <a:t>+sqlite3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796A-98F0-272C-1F03-4F0E59FA982D}"/>
              </a:ext>
            </a:extLst>
          </p:cNvPr>
          <p:cNvSpPr txBox="1"/>
          <p:nvPr/>
        </p:nvSpPr>
        <p:spPr>
          <a:xfrm>
            <a:off x="0" y="6488668"/>
            <a:ext cx="19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Brendan Smyers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E89ADF-F915-1B0C-30CA-E96FF6AF0B03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READ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07A89B3-0858-9C4F-F6E1-9DB29F30F886}"/>
              </a:ext>
            </a:extLst>
          </p:cNvPr>
          <p:cNvSpPr txBox="1">
            <a:spLocks/>
          </p:cNvSpPr>
          <p:nvPr/>
        </p:nvSpPr>
        <p:spPr>
          <a:xfrm>
            <a:off x="831099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Return list of tasks with their ids and descriptions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5F0CF8-F9D1-CB6C-405B-899A60A8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76" y="2046082"/>
            <a:ext cx="5238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62C0-A216-75C2-22AF-E8BFA651A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0E5D2-9517-B95A-6F3B-E3A089D3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B3B3C5-C66B-7017-ADA5-DEEEE682E346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Create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62A29B-9636-2558-1069-D039BDB1DAA8}"/>
              </a:ext>
            </a:extLst>
          </p:cNvPr>
          <p:cNvSpPr txBox="1">
            <a:spLocks/>
          </p:cNvSpPr>
          <p:nvPr/>
        </p:nvSpPr>
        <p:spPr>
          <a:xfrm>
            <a:off x="6371824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Insert task into ‘tasks’ table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No need to specify ‘id’ or ‘finished’ because they have default values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  <a:p>
            <a:pPr marL="342900" lvl="1" indent="-342900"/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04202-7707-B9E1-8976-450DFCCD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31098" y="1822449"/>
            <a:ext cx="4886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2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E44A-C3CB-D6F5-B213-85FEC643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CE03E-9F36-9371-9A0A-D3F82E2E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ED81D7-07D1-B70D-A4AD-1CA04BB946A2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UPDATE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CEF8B0B-27A3-BE90-C714-24B736AAF496}"/>
              </a:ext>
            </a:extLst>
          </p:cNvPr>
          <p:cNvSpPr txBox="1">
            <a:spLocks/>
          </p:cNvSpPr>
          <p:nvPr/>
        </p:nvSpPr>
        <p:spPr>
          <a:xfrm>
            <a:off x="831099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Change task completion status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  <a:p>
            <a:pPr marL="342900" lvl="1" indent="-342900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2A1F6-E8FA-0966-15CD-C694CBB2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01" y="1704534"/>
            <a:ext cx="5257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AB4A-9441-FA53-A6DA-CC2AB9F32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85A4-D09A-DF24-BE54-ED2A34E9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D97C6C-68B0-18D5-90E4-09E11E0BA479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DELETE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9CEB05-F28B-E6AE-9681-3C9068627A32}"/>
              </a:ext>
            </a:extLst>
          </p:cNvPr>
          <p:cNvSpPr txBox="1">
            <a:spLocks/>
          </p:cNvSpPr>
          <p:nvPr/>
        </p:nvSpPr>
        <p:spPr>
          <a:xfrm>
            <a:off x="6371824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Delete a task by id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  <a:p>
            <a:pPr marL="342900" lvl="1" indent="-342900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A53DD-9F76-A678-4C2E-359B8452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2" y="1714059"/>
            <a:ext cx="533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735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735" y="3238103"/>
            <a:ext cx="3156637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DBCA-F3ED-92D4-9861-08D83980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8" b="12588"/>
          <a:stretch/>
        </p:blipFill>
        <p:spPr>
          <a:xfrm>
            <a:off x="6986635" y="961648"/>
            <a:ext cx="4367164" cy="49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2F03-4352-9A01-6EF8-78C43D37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637" y="286458"/>
            <a:ext cx="5884027" cy="1204912"/>
          </a:xfrm>
        </p:spPr>
        <p:txBody>
          <a:bodyPr>
            <a:normAutofit/>
          </a:bodyPr>
          <a:lstStyle/>
          <a:p>
            <a:r>
              <a:rPr lang="en-US" sz="3600" dirty="0"/>
              <a:t>What is SQL</a:t>
            </a:r>
          </a:p>
        </p:txBody>
      </p:sp>
      <p:pic>
        <p:nvPicPr>
          <p:cNvPr id="7" name="Picture Placeholder 6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D1F9CD48-11FF-F6E0-304F-64F3038CFB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35" t="41" r="18256" b="-41"/>
          <a:stretch/>
        </p:blipFill>
        <p:spPr>
          <a:xfrm>
            <a:off x="0" y="-9144"/>
            <a:ext cx="5486400" cy="6881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4148E-6A66-5D4E-963B-D693B129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25A6B-F9C0-291E-424F-1E036241A7B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08495" y="1786972"/>
            <a:ext cx="6597636" cy="441062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SQL</a:t>
            </a:r>
            <a:r>
              <a:rPr lang="en-US" sz="2800" dirty="0"/>
              <a:t> (</a:t>
            </a:r>
            <a:r>
              <a:rPr lang="en-US" sz="2800" b="1" dirty="0"/>
              <a:t>S</a:t>
            </a:r>
            <a:r>
              <a:rPr lang="en-US" sz="2800" dirty="0"/>
              <a:t>tructured </a:t>
            </a:r>
            <a:r>
              <a:rPr lang="en-US" sz="2800" b="1" dirty="0"/>
              <a:t>Q</a:t>
            </a:r>
            <a:r>
              <a:rPr lang="en-US" sz="2800" dirty="0"/>
              <a:t>uery </a:t>
            </a:r>
            <a:r>
              <a:rPr lang="en-US" sz="2800" b="1" dirty="0"/>
              <a:t>L</a:t>
            </a:r>
            <a:r>
              <a:rPr lang="en-US" sz="2800" dirty="0"/>
              <a:t>anguage) is a standardized programming language that is used to manage, query, and manipulate relational databases.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420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52ED-BAB7-D64E-3E96-93A87D33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7DEA7CB-2ED1-3E26-442E-DBBE3453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ECF24A-78B1-C128-C4B1-C0F532029372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91AF2-750B-C0E9-65C0-2447D9C6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94" y="2255447"/>
            <a:ext cx="6063446" cy="264328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C0CF1F-1DEB-CEE1-B53E-7E4A7DCCB6E8}"/>
              </a:ext>
            </a:extLst>
          </p:cNvPr>
          <p:cNvSpPr txBox="1">
            <a:spLocks/>
          </p:cNvSpPr>
          <p:nvPr/>
        </p:nvSpPr>
        <p:spPr>
          <a:xfrm>
            <a:off x="1133397" y="1763329"/>
            <a:ext cx="4696422" cy="4726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SQL stores data in </a:t>
            </a:r>
            <a:r>
              <a:rPr lang="en-US" sz="2400" b="1" dirty="0"/>
              <a:t>Tables</a:t>
            </a:r>
          </a:p>
          <a:p>
            <a:pPr lvl="2"/>
            <a:r>
              <a:rPr lang="en-US" sz="2400" i="1" dirty="0"/>
              <a:t>users table</a:t>
            </a:r>
          </a:p>
          <a:p>
            <a:pPr lvl="2"/>
            <a:endParaRPr lang="en-US" sz="2400" i="1" dirty="0"/>
          </a:p>
          <a:p>
            <a:pPr lvl="1"/>
            <a:r>
              <a:rPr lang="en-US" sz="2400" dirty="0"/>
              <a:t>Tables have </a:t>
            </a:r>
            <a:r>
              <a:rPr lang="en-US" sz="2400" b="1" dirty="0"/>
              <a:t>Columns</a:t>
            </a:r>
          </a:p>
          <a:p>
            <a:pPr lvl="2"/>
            <a:r>
              <a:rPr lang="en-US" sz="2400" i="1" dirty="0"/>
              <a:t>id, name, email</a:t>
            </a:r>
          </a:p>
          <a:p>
            <a:pPr lvl="2"/>
            <a:endParaRPr lang="en-US" sz="2400" i="1" dirty="0"/>
          </a:p>
          <a:p>
            <a:pPr lvl="1"/>
            <a:r>
              <a:rPr lang="en-US" sz="2400" dirty="0"/>
              <a:t>Tables also have </a:t>
            </a:r>
            <a:r>
              <a:rPr lang="en-US" sz="2400" b="1" dirty="0"/>
              <a:t>Rows</a:t>
            </a:r>
          </a:p>
          <a:p>
            <a:pPr lvl="2"/>
            <a:r>
              <a:rPr lang="en-US" sz="2400" i="1" dirty="0"/>
              <a:t>0, John, </a:t>
            </a:r>
            <a:r>
              <a:rPr lang="en-US" sz="2400" i="1" dirty="0">
                <a:hlinkClick r:id="rId4"/>
              </a:rPr>
              <a:t>john@deer.com</a:t>
            </a:r>
            <a:endParaRPr lang="en-US" sz="2400" i="1" dirty="0"/>
          </a:p>
          <a:p>
            <a:pPr lvl="2"/>
            <a:endParaRPr lang="en-US" sz="2400" i="1" dirty="0"/>
          </a:p>
          <a:p>
            <a:pPr lvl="1"/>
            <a:r>
              <a:rPr lang="en-US" sz="2400" dirty="0"/>
              <a:t>Rows can have </a:t>
            </a:r>
            <a:r>
              <a:rPr lang="en-US" sz="2400" b="1" dirty="0"/>
              <a:t>Primary Keys</a:t>
            </a:r>
          </a:p>
          <a:p>
            <a:pPr lvl="2"/>
            <a:r>
              <a:rPr lang="en-US" sz="2400" i="1" dirty="0"/>
              <a:t>id is the primary key column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B8A1C1-F9DA-5EBA-CD62-F159FC6147CE}"/>
              </a:ext>
            </a:extLst>
          </p:cNvPr>
          <p:cNvSpPr txBox="1">
            <a:spLocks/>
          </p:cNvSpPr>
          <p:nvPr/>
        </p:nvSpPr>
        <p:spPr>
          <a:xfrm>
            <a:off x="5582393" y="1763329"/>
            <a:ext cx="6063446" cy="31353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400" b="1" i="1" dirty="0"/>
              <a:t>‘users’ table</a:t>
            </a:r>
          </a:p>
        </p:txBody>
      </p:sp>
    </p:spTree>
    <p:extLst>
      <p:ext uri="{BB962C8B-B14F-4D97-AF65-F5344CB8AC3E}">
        <p14:creationId xmlns:p14="http://schemas.microsoft.com/office/powerpoint/2010/main" val="17848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E674-EA82-EEC8-6389-2C9A7084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CD79-1B9E-D476-EDB5-5B866089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8898" y="1763329"/>
            <a:ext cx="2045501" cy="4726732"/>
          </a:xfrm>
        </p:spPr>
        <p:txBody>
          <a:bodyPr>
            <a:norm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Manipulation</a:t>
            </a:r>
          </a:p>
          <a:p>
            <a:endParaRPr lang="en-US" sz="2400" b="0" dirty="0"/>
          </a:p>
          <a:p>
            <a:r>
              <a:rPr lang="en-US" sz="2400" b="0" dirty="0"/>
              <a:t>INSERT</a:t>
            </a:r>
          </a:p>
          <a:p>
            <a:r>
              <a:rPr lang="en-US" sz="2400" b="0" dirty="0"/>
              <a:t>DELETE</a:t>
            </a:r>
          </a:p>
          <a:p>
            <a:r>
              <a:rPr lang="en-US" sz="2400" b="0" dirty="0"/>
              <a:t>UPDATE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2C8F406-9DC4-E7EE-44D4-4DDF50A1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B200A7-F417-EC37-9621-8673CBAD1D0F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A9DCE7-B306-37CA-5E55-6C2D650690BC}"/>
              </a:ext>
            </a:extLst>
          </p:cNvPr>
          <p:cNvSpPr txBox="1">
            <a:spLocks/>
          </p:cNvSpPr>
          <p:nvPr/>
        </p:nvSpPr>
        <p:spPr>
          <a:xfrm>
            <a:off x="1133397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Definition</a:t>
            </a:r>
          </a:p>
          <a:p>
            <a:endParaRPr lang="en-US" sz="2400" b="0" dirty="0"/>
          </a:p>
          <a:p>
            <a:r>
              <a:rPr lang="en-US" sz="2400" b="0" dirty="0"/>
              <a:t>CREATE</a:t>
            </a:r>
          </a:p>
          <a:p>
            <a:r>
              <a:rPr lang="en-US" sz="2400" b="0" dirty="0"/>
              <a:t>ALTER</a:t>
            </a:r>
          </a:p>
          <a:p>
            <a:r>
              <a:rPr lang="en-US" sz="2400" b="0" dirty="0"/>
              <a:t>DROP</a:t>
            </a:r>
          </a:p>
          <a:p>
            <a:r>
              <a:rPr lang="en-US" sz="2400" b="0" dirty="0"/>
              <a:t>TRUNCATE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A6C9F7A-4F11-23F9-59EB-7A15470200B9}"/>
              </a:ext>
            </a:extLst>
          </p:cNvPr>
          <p:cNvSpPr txBox="1">
            <a:spLocks/>
          </p:cNvSpPr>
          <p:nvPr/>
        </p:nvSpPr>
        <p:spPr>
          <a:xfrm>
            <a:off x="9315401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Aggregate</a:t>
            </a:r>
          </a:p>
          <a:p>
            <a:r>
              <a:rPr lang="en-US" sz="2400" dirty="0"/>
              <a:t>Functions</a:t>
            </a:r>
          </a:p>
          <a:p>
            <a:endParaRPr lang="en-US" sz="2400" b="0" dirty="0"/>
          </a:p>
          <a:p>
            <a:r>
              <a:rPr lang="en-US" sz="2400" b="0" dirty="0"/>
              <a:t>COUNT</a:t>
            </a:r>
          </a:p>
          <a:p>
            <a:r>
              <a:rPr lang="en-US" sz="2400" b="0" dirty="0"/>
              <a:t>SUM</a:t>
            </a:r>
          </a:p>
          <a:p>
            <a:r>
              <a:rPr lang="en-US" sz="2400" b="0" dirty="0"/>
              <a:t>AVG</a:t>
            </a:r>
          </a:p>
          <a:p>
            <a:r>
              <a:rPr lang="en-US" sz="2400" b="0" dirty="0"/>
              <a:t>MAX</a:t>
            </a:r>
          </a:p>
          <a:p>
            <a:r>
              <a:rPr lang="en-US" sz="2400" b="0" dirty="0"/>
              <a:t>…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6E1B899-6DC4-F9CE-CC1D-7E2501732D25}"/>
              </a:ext>
            </a:extLst>
          </p:cNvPr>
          <p:cNvSpPr txBox="1">
            <a:spLocks/>
          </p:cNvSpPr>
          <p:nvPr/>
        </p:nvSpPr>
        <p:spPr>
          <a:xfrm>
            <a:off x="5224399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Query</a:t>
            </a:r>
          </a:p>
          <a:p>
            <a:endParaRPr lang="en-US" sz="2400" b="0" dirty="0"/>
          </a:p>
          <a:p>
            <a:r>
              <a:rPr lang="en-US" sz="2400" b="0" dirty="0"/>
              <a:t>SELECT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159D3B3-A883-90F4-44F8-8C4D113C8469}"/>
              </a:ext>
            </a:extLst>
          </p:cNvPr>
          <p:cNvSpPr txBox="1">
            <a:spLocks/>
          </p:cNvSpPr>
          <p:nvPr/>
        </p:nvSpPr>
        <p:spPr>
          <a:xfrm>
            <a:off x="7269900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Filters</a:t>
            </a:r>
          </a:p>
          <a:p>
            <a:endParaRPr lang="en-US" sz="2400" b="0" dirty="0"/>
          </a:p>
          <a:p>
            <a:r>
              <a:rPr lang="en-US" sz="2400" b="0" dirty="0"/>
              <a:t>WHERE</a:t>
            </a:r>
          </a:p>
          <a:p>
            <a:r>
              <a:rPr lang="en-US" sz="2400" b="0" dirty="0"/>
              <a:t>AND</a:t>
            </a:r>
          </a:p>
          <a:p>
            <a:r>
              <a:rPr lang="en-US" sz="2400" b="0" dirty="0"/>
              <a:t>OR</a:t>
            </a:r>
          </a:p>
          <a:p>
            <a:r>
              <a:rPr lang="en-US" sz="2400" b="0" dirty="0"/>
              <a:t>IN</a:t>
            </a:r>
          </a:p>
          <a:p>
            <a:r>
              <a:rPr lang="en-US" sz="2400" b="0" dirty="0"/>
              <a:t>…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0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DB538-1B9E-EA31-3726-C8E73A49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936A-8427-BB8B-30D8-8545A594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8898" y="1763329"/>
            <a:ext cx="2045501" cy="4726732"/>
          </a:xfrm>
        </p:spPr>
        <p:txBody>
          <a:bodyPr>
            <a:norm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Manipulation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INSERT</a:t>
            </a:r>
          </a:p>
          <a:p>
            <a:r>
              <a:rPr lang="en-US" sz="2400" b="0" dirty="0">
                <a:highlight>
                  <a:srgbClr val="FFFF00"/>
                </a:highlight>
              </a:rPr>
              <a:t>DELETE</a:t>
            </a:r>
          </a:p>
          <a:p>
            <a:r>
              <a:rPr lang="en-US" sz="2400" b="0" dirty="0">
                <a:highlight>
                  <a:srgbClr val="FFFF00"/>
                </a:highlight>
              </a:rPr>
              <a:t>UPDATE</a:t>
            </a:r>
            <a:endParaRPr lang="en-US" sz="2400" dirty="0">
              <a:highlight>
                <a:srgbClr val="FFFF00"/>
              </a:highlight>
            </a:endParaRPr>
          </a:p>
          <a:p>
            <a:pPr lvl="1"/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EA4FB6-592C-9E3A-3CEC-2CDF8A05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7F9A58-04C4-3B9B-39F4-AEC2F8A726B7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4CD33-7081-6128-A8C9-8B562AAB16AA}"/>
              </a:ext>
            </a:extLst>
          </p:cNvPr>
          <p:cNvSpPr txBox="1">
            <a:spLocks/>
          </p:cNvSpPr>
          <p:nvPr/>
        </p:nvSpPr>
        <p:spPr>
          <a:xfrm>
            <a:off x="1133397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Definition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CREATE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ALTER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DROP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TRUNCATE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9ECC29-389F-115A-660D-2EB0CB82D066}"/>
              </a:ext>
            </a:extLst>
          </p:cNvPr>
          <p:cNvSpPr txBox="1">
            <a:spLocks/>
          </p:cNvSpPr>
          <p:nvPr/>
        </p:nvSpPr>
        <p:spPr>
          <a:xfrm>
            <a:off x="5224399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Query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SELECT</a:t>
            </a:r>
            <a:endParaRPr lang="en-US" sz="2400" dirty="0">
              <a:highlight>
                <a:srgbClr val="FFFF00"/>
              </a:highlight>
            </a:endParaRPr>
          </a:p>
          <a:p>
            <a:pPr lvl="1"/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146BF5-0A6A-6D98-08FE-F5ECDBC6030D}"/>
              </a:ext>
            </a:extLst>
          </p:cNvPr>
          <p:cNvSpPr txBox="1">
            <a:spLocks/>
          </p:cNvSpPr>
          <p:nvPr/>
        </p:nvSpPr>
        <p:spPr>
          <a:xfrm>
            <a:off x="7269900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Filters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WHERE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AND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IN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AC1B26D-8510-E7EB-5D2A-EAC8C11265F3}"/>
              </a:ext>
            </a:extLst>
          </p:cNvPr>
          <p:cNvSpPr txBox="1">
            <a:spLocks/>
          </p:cNvSpPr>
          <p:nvPr/>
        </p:nvSpPr>
        <p:spPr>
          <a:xfrm>
            <a:off x="9315401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Aggregate</a:t>
            </a:r>
          </a:p>
          <a:p>
            <a:r>
              <a:rPr lang="en-US" sz="2400" dirty="0"/>
              <a:t>Functions</a:t>
            </a:r>
          </a:p>
          <a:p>
            <a:endParaRPr lang="en-US" sz="2400" b="0" dirty="0"/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COUNT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SUM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AVG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MAX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endParaRPr lang="en-US" sz="24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2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0FB4-91BF-D0E6-8E41-4810DA183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8B9B9A-6E74-7333-5627-82A35CD0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684615-F49A-0912-C726-E6486CE779D7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 – Make some Queries!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A78DC4-5D24-A75B-9A48-75EA36AE7B5A}"/>
              </a:ext>
            </a:extLst>
          </p:cNvPr>
          <p:cNvSpPr txBox="1">
            <a:spLocks/>
          </p:cNvSpPr>
          <p:nvPr/>
        </p:nvSpPr>
        <p:spPr>
          <a:xfrm>
            <a:off x="1133396" y="1763329"/>
            <a:ext cx="10227505" cy="135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Try these example queries: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endParaRPr lang="en-US" sz="2400" b="0" dirty="0"/>
          </a:p>
          <a:p>
            <a:pPr lvl="1"/>
            <a:endParaRPr lang="en-US" sz="2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662475-C1C5-FE2F-614E-C475A95837A1}"/>
              </a:ext>
            </a:extLst>
          </p:cNvPr>
          <p:cNvSpPr txBox="1">
            <a:spLocks/>
          </p:cNvSpPr>
          <p:nvPr/>
        </p:nvSpPr>
        <p:spPr>
          <a:xfrm>
            <a:off x="1133395" y="2489703"/>
            <a:ext cx="10409773" cy="397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SELECT </a:t>
            </a:r>
            <a:r>
              <a:rPr lang="en-US" sz="2400" b="0" dirty="0" err="1"/>
              <a:t>first_name</a:t>
            </a:r>
            <a:r>
              <a:rPr lang="en-US" sz="2400" b="0" dirty="0"/>
              <a:t>, </a:t>
            </a:r>
            <a:r>
              <a:rPr lang="en-US" sz="2400" b="0" dirty="0" err="1"/>
              <a:t>last_name</a:t>
            </a:r>
            <a:r>
              <a:rPr lang="en-US" sz="2400" b="0" dirty="0"/>
              <a:t> FROM Customers;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UPDATE Customers SET </a:t>
            </a:r>
            <a:r>
              <a:rPr lang="en-US" sz="2400" b="0" dirty="0" err="1"/>
              <a:t>first_name</a:t>
            </a:r>
            <a:r>
              <a:rPr lang="en-US" sz="2400" b="0" dirty="0"/>
              <a:t> = "Mary" WHERE </a:t>
            </a:r>
            <a:r>
              <a:rPr lang="en-US" sz="2400" b="0" dirty="0" err="1"/>
              <a:t>customer_id</a:t>
            </a:r>
            <a:r>
              <a:rPr lang="en-US" sz="2400" b="0" dirty="0"/>
              <a:t> = 1;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SELECT age FROM Customers WHERE country = “USA”;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DELETE FROM </a:t>
            </a:r>
            <a:r>
              <a:rPr lang="en-US" sz="2400" b="0" dirty="0" err="1"/>
              <a:t>Shippings</a:t>
            </a:r>
            <a:r>
              <a:rPr lang="en-US" sz="2400" b="0" dirty="0"/>
              <a:t> WHERE status = "Delivered";</a:t>
            </a:r>
          </a:p>
          <a:p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endParaRPr lang="en-US" sz="2400" b="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7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D16C47-361E-7302-E0A3-257B85BB91A5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API Backend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7AA25E-F818-7B69-7F76-9EAFC106AB99}"/>
              </a:ext>
            </a:extLst>
          </p:cNvPr>
          <p:cNvSpPr txBox="1">
            <a:spLocks/>
          </p:cNvSpPr>
          <p:nvPr/>
        </p:nvSpPr>
        <p:spPr>
          <a:xfrm>
            <a:off x="6584882" y="2046082"/>
            <a:ext cx="526490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Implement basic CRUD functionality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Write SQL queries for each operation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Learn how to use JS + SQLite3 to store data</a:t>
            </a:r>
          </a:p>
        </p:txBody>
      </p:sp>
      <p:pic>
        <p:nvPicPr>
          <p:cNvPr id="21" name="Picture 20" descr="A close up of a text&#10;&#10;Description automatically generated">
            <a:extLst>
              <a:ext uri="{FF2B5EF4-FFF2-40B4-BE49-F238E27FC236}">
                <a16:creationId xmlns:a16="http://schemas.microsoft.com/office/drawing/2014/main" id="{C44F5428-2DCE-BFFF-8DDD-8D7BAD6625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632" r="10066"/>
          <a:stretch/>
        </p:blipFill>
        <p:spPr>
          <a:xfrm>
            <a:off x="972073" y="2160906"/>
            <a:ext cx="5177282" cy="33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F5977-3AB9-C9BA-D7B8-005ECCDD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DB0-EA47-4792-6174-0278259C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495" y="286458"/>
            <a:ext cx="6257169" cy="1204912"/>
          </a:xfrm>
        </p:spPr>
        <p:txBody>
          <a:bodyPr>
            <a:normAutofit/>
          </a:bodyPr>
          <a:lstStyle/>
          <a:p>
            <a:r>
              <a:rPr lang="en-US" sz="3600" dirty="0"/>
              <a:t>Sqlite3 Example - SETUP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EE2776E-E9BB-CB69-E308-41DDFBD981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" t="-45938" r="-41038" b="-30740"/>
          <a:stretch/>
        </p:blipFill>
        <p:spPr>
          <a:xfrm>
            <a:off x="0" y="0"/>
            <a:ext cx="5486400" cy="68727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A316-1A8B-5419-F48A-8CBB96DB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4F0DC-7901-274C-35F2-6A2EFF543AF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08495" y="1786972"/>
            <a:ext cx="6597636" cy="441062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Clone the sample project</a:t>
            </a:r>
          </a:p>
          <a:p>
            <a:pPr marL="514350" indent="-514350">
              <a:buAutoNum type="arabicPeriod"/>
            </a:pPr>
            <a:r>
              <a:rPr lang="en-US" sz="2800" dirty="0"/>
              <a:t>Install dependencies</a:t>
            </a:r>
          </a:p>
          <a:p>
            <a:pPr marL="740664" lvl="1" indent="-457200"/>
            <a:r>
              <a:rPr lang="en-US" sz="2800" dirty="0" err="1"/>
              <a:t>npm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-g </a:t>
            </a:r>
            <a:r>
              <a:rPr lang="en-US" sz="2800" dirty="0" err="1"/>
              <a:t>pnpm</a:t>
            </a:r>
            <a:endParaRPr lang="en-US" sz="2800" dirty="0"/>
          </a:p>
          <a:p>
            <a:pPr marL="740664" lvl="1" indent="-457200"/>
            <a:r>
              <a:rPr lang="en-US" sz="2800" dirty="0" err="1"/>
              <a:t>pnpm</a:t>
            </a:r>
            <a:r>
              <a:rPr lang="en-US" sz="2800" dirty="0"/>
              <a:t> install</a:t>
            </a:r>
          </a:p>
          <a:p>
            <a:pPr marL="514350" indent="-514350">
              <a:buAutoNum type="arabicPeriod"/>
            </a:pPr>
            <a:r>
              <a:rPr lang="en-US" sz="2800" dirty="0"/>
              <a:t>Start the frontend + backend</a:t>
            </a:r>
          </a:p>
          <a:p>
            <a:pPr marL="740664" lvl="1" indent="-457200"/>
            <a:r>
              <a:rPr lang="en-US" sz="2800" dirty="0" err="1"/>
              <a:t>pnpm</a:t>
            </a:r>
            <a:r>
              <a:rPr lang="en-US" sz="2800" dirty="0"/>
              <a:t> dev</a:t>
            </a:r>
          </a:p>
          <a:p>
            <a:pPr marL="457200" indent="-457200"/>
            <a:r>
              <a:rPr lang="en-US" sz="2800" dirty="0"/>
              <a:t>4. Visit </a:t>
            </a:r>
            <a:r>
              <a:rPr lang="en-US" sz="2800" dirty="0">
                <a:hlinkClick r:id="rId4"/>
              </a:rPr>
              <a:t>http://localhost:3000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514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865-1FC4-BD30-6847-09D0E03F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254A-D340-8E4B-C689-C533DFCE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6F59833-6002-63F1-1F22-783C6130A486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Tasks Table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6EB14FE-165A-E367-9007-99DDD8259250}"/>
              </a:ext>
            </a:extLst>
          </p:cNvPr>
          <p:cNvSpPr txBox="1">
            <a:spLocks/>
          </p:cNvSpPr>
          <p:nvPr/>
        </p:nvSpPr>
        <p:spPr>
          <a:xfrm>
            <a:off x="6371824" y="2046082"/>
            <a:ext cx="4754885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Create a tasks table in the database if it does not exist</a:t>
            </a:r>
          </a:p>
          <a:p>
            <a:pPr marL="342900" lvl="1" indent="-342900"/>
            <a:r>
              <a:rPr lang="en-US" sz="2400" dirty="0"/>
              <a:t>“IF NOT EXISTS” will prevent sqlite3 from creating duplicate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9970D-B789-20EF-2A95-37F01730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2455829"/>
            <a:ext cx="5951474" cy="29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10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{B55968A8-3C8B-43DB-A2A3-85BADD2C8B31}tf67328976_win32</Template>
  <TotalTime>500</TotalTime>
  <Words>640</Words>
  <Application>Microsoft Office PowerPoint</Application>
  <PresentationFormat>Widescreen</PresentationFormat>
  <Paragraphs>190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Intro to SQL +sqlite3</vt:lpstr>
      <vt:lpstr>What is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Sqlite3 Example -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bs602422</dc:creator>
  <cp:lastModifiedBy>bs602422</cp:lastModifiedBy>
  <cp:revision>11</cp:revision>
  <dcterms:created xsi:type="dcterms:W3CDTF">2025-01-22T22:22:18Z</dcterms:created>
  <dcterms:modified xsi:type="dcterms:W3CDTF">2025-01-25T21:36:35Z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