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7" r:id="rId4"/>
    <p:sldId id="266" r:id="rId5"/>
    <p:sldId id="293" r:id="rId6"/>
    <p:sldId id="269" r:id="rId7"/>
    <p:sldId id="274" r:id="rId8"/>
    <p:sldId id="285" r:id="rId9"/>
    <p:sldId id="284" r:id="rId10"/>
    <p:sldId id="294" r:id="rId11"/>
    <p:sldId id="282" r:id="rId12"/>
    <p:sldId id="270" r:id="rId13"/>
    <p:sldId id="276" r:id="rId14"/>
    <p:sldId id="286" r:id="rId15"/>
    <p:sldId id="295" r:id="rId16"/>
    <p:sldId id="283" r:id="rId17"/>
    <p:sldId id="292" r:id="rId18"/>
    <p:sldId id="280" r:id="rId19"/>
    <p:sldId id="272" r:id="rId20"/>
    <p:sldId id="289" r:id="rId21"/>
    <p:sldId id="281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8" autoAdjust="0"/>
    <p:restoredTop sz="94660"/>
  </p:normalViewPr>
  <p:slideViewPr>
    <p:cSldViewPr>
      <p:cViewPr varScale="1">
        <p:scale>
          <a:sx n="119" d="100"/>
          <a:sy n="119" d="100"/>
        </p:scale>
        <p:origin x="96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.com/tool/linuxdvsdk-dm36x" TargetMode="External"/><Relationship Id="rId3" Type="http://schemas.openxmlformats.org/officeDocument/2006/relationships/hyperlink" Target="http://www.binwalk.org/" TargetMode="External"/><Relationship Id="rId7" Type="http://schemas.openxmlformats.org/officeDocument/2006/relationships/hyperlink" Target="https://wiki.debian.org/Multistrap" TargetMode="External"/><Relationship Id="rId2" Type="http://schemas.openxmlformats.org/officeDocument/2006/relationships/hyperlink" Target="http://www.angstrom-distributi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-7110.sourceforge.net/howtos/netbook_new/x1125.htm" TargetMode="External"/><Relationship Id="rId5" Type="http://schemas.openxmlformats.org/officeDocument/2006/relationships/hyperlink" Target="https://github.com/sviehb/jefferson" TargetMode="External"/><Relationship Id="rId4" Type="http://schemas.openxmlformats.org/officeDocument/2006/relationships/hyperlink" Target="http://tldp.org/HOWTO/SquashFS-HOWTO/mksqoverview.html" TargetMode="External"/><Relationship Id="rId9" Type="http://schemas.openxmlformats.org/officeDocument/2006/relationships/hyperlink" Target="http://github.com/cm-code/firmware-scrip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We're Watching You: </a:t>
            </a:r>
            <a:br>
              <a:rPr lang="en-US" sz="3600" dirty="0"/>
            </a:br>
            <a:r>
              <a:rPr lang="en-US" sz="2800" dirty="0"/>
              <a:t>An analysis of IP cameras </a:t>
            </a:r>
            <a:br>
              <a:rPr lang="en-US" sz="2800" dirty="0"/>
            </a:br>
            <a:r>
              <a:rPr lang="en-US" sz="2800" dirty="0"/>
              <a:t>through their firmware</a:t>
            </a:r>
            <a:endParaRPr sz="2800" dirty="0">
              <a:latin typeface="Eurostile LT StdCC" panose="020B05040202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Charles Monett</a:t>
            </a:r>
          </a:p>
          <a:p>
            <a:r>
              <a:rPr lang="en-US" dirty="0">
                <a:latin typeface="+mn-lt"/>
              </a:rPr>
              <a:t>OISF - November 2016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&amp; re-packing firmware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Extracting:</a:t>
            </a:r>
          </a:p>
          <a:p>
            <a:pPr lvl="1"/>
            <a:r>
              <a:rPr lang="en-US" dirty="0"/>
              <a:t>Undo byte-reversal </a:t>
            </a:r>
          </a:p>
          <a:p>
            <a:pPr lvl="1"/>
            <a:r>
              <a:rPr lang="en-US" dirty="0"/>
              <a:t>Uudecode file</a:t>
            </a:r>
          </a:p>
          <a:p>
            <a:pPr lvl="1"/>
            <a:r>
              <a:rPr lang="en-US" dirty="0"/>
              <a:t>Extract resulting zip into a directory</a:t>
            </a:r>
          </a:p>
          <a:p>
            <a:r>
              <a:rPr lang="en-US" dirty="0"/>
              <a:t>Re-packing:</a:t>
            </a:r>
          </a:p>
          <a:p>
            <a:pPr lvl="1"/>
            <a:r>
              <a:rPr lang="en-US" dirty="0"/>
              <a:t>Create zip archive</a:t>
            </a:r>
          </a:p>
          <a:p>
            <a:pPr lvl="1"/>
            <a:r>
              <a:rPr lang="en-US" dirty="0"/>
              <a:t>Uuencode file</a:t>
            </a:r>
          </a:p>
          <a:p>
            <a:pPr lvl="1"/>
            <a:r>
              <a:rPr lang="en-US" dirty="0"/>
              <a:t>Redo byte-reversal</a:t>
            </a:r>
          </a:p>
          <a:p>
            <a:pPr marL="0" indent="0">
              <a:buNone/>
            </a:pPr>
            <a:r>
              <a:rPr lang="en-US" dirty="0"/>
              <a:t>If all goes well, it will accept your changes.</a:t>
            </a:r>
          </a:p>
        </p:txBody>
      </p:sp>
    </p:spTree>
    <p:extLst>
      <p:ext uri="{BB962C8B-B14F-4D97-AF65-F5344CB8AC3E}">
        <p14:creationId xmlns:p14="http://schemas.microsoft.com/office/powerpoint/2010/main" val="31535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1109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Security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Canon VB-H41</a:t>
            </a:r>
          </a:p>
          <a:p>
            <a:r>
              <a:rPr lang="en-US" dirty="0"/>
              <a:t>Pan/Tilt/Zoom IP camera</a:t>
            </a:r>
          </a:p>
          <a:p>
            <a:r>
              <a:rPr lang="en-US" dirty="0"/>
              <a:t>Proprietary OS (Linux-based)</a:t>
            </a:r>
          </a:p>
          <a:p>
            <a:r>
              <a:rPr lang="en-US" dirty="0"/>
              <a:t>Powered by DIGIC DV III Platform </a:t>
            </a:r>
          </a:p>
          <a:p>
            <a:pPr lvl="1"/>
            <a:r>
              <a:rPr lang="en-US" dirty="0"/>
              <a:t>(ARMV6TEJ-based CPU)</a:t>
            </a:r>
          </a:p>
          <a:p>
            <a:r>
              <a:rPr lang="en-US" dirty="0"/>
              <a:t>SD slot for event recording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828800"/>
            <a:ext cx="3354652" cy="25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Network:</a:t>
            </a:r>
          </a:p>
          <a:p>
            <a:pPr lvl="1"/>
            <a:r>
              <a:rPr lang="en-US" dirty="0"/>
              <a:t>None (if running as intended)</a:t>
            </a:r>
          </a:p>
          <a:p>
            <a:r>
              <a:rPr lang="en-US" dirty="0"/>
              <a:t>Firmware:</a:t>
            </a:r>
          </a:p>
          <a:p>
            <a:pPr lvl="1"/>
            <a:r>
              <a:rPr lang="en-US" dirty="0"/>
              <a:t>Default administrative account is root</a:t>
            </a:r>
          </a:p>
          <a:p>
            <a:pPr lvl="1"/>
            <a:r>
              <a:rPr lang="en-US" dirty="0"/>
              <a:t>Running software can be easily updated</a:t>
            </a:r>
          </a:p>
          <a:p>
            <a:pPr lvl="1"/>
            <a:r>
              <a:rPr lang="en-US" dirty="0"/>
              <a:t>Arbitrary tasks can be invoked with </a:t>
            </a:r>
            <a:r>
              <a:rPr lang="en-US" dirty="0" err="1"/>
              <a:t>cron</a:t>
            </a:r>
            <a:r>
              <a:rPr lang="en-US" dirty="0"/>
              <a:t> job</a:t>
            </a:r>
          </a:p>
          <a:p>
            <a:pPr lvl="1"/>
            <a:r>
              <a:rPr lang="en-US" dirty="0"/>
              <a:t>Easily unpacked, no apparent signature check in bootloader (?)</a:t>
            </a:r>
          </a:p>
          <a:p>
            <a:r>
              <a:rPr lang="en-US" dirty="0"/>
              <a:t>Enough space available to run Debian in a </a:t>
            </a:r>
            <a:r>
              <a:rPr lang="en-US" dirty="0" err="1"/>
              <a:t>chroot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Remember that SD card slot?</a:t>
            </a:r>
          </a:p>
          <a:p>
            <a:pPr lvl="1"/>
            <a:r>
              <a:rPr lang="en-US" dirty="0"/>
              <a:t>Applications only limited by </a:t>
            </a:r>
            <a:r>
              <a:rPr lang="en-US" dirty="0" err="1"/>
              <a:t>binutils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firmware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Courtesy of </a:t>
            </a:r>
            <a:r>
              <a:rPr lang="en-US" dirty="0" err="1"/>
              <a:t>binwalk</a:t>
            </a:r>
            <a:r>
              <a:rPr lang="en-US" dirty="0"/>
              <a:t>, we get the following:</a:t>
            </a:r>
          </a:p>
          <a:p>
            <a:r>
              <a:rPr lang="en-US" dirty="0"/>
              <a:t>128 bytes: Header (for this series)</a:t>
            </a:r>
          </a:p>
          <a:p>
            <a:r>
              <a:rPr lang="en-US" dirty="0"/>
              <a:t>Remainder is a tarred CPIO archive containing:</a:t>
            </a:r>
          </a:p>
          <a:p>
            <a:pPr lvl="1"/>
            <a:r>
              <a:rPr lang="en-US" dirty="0"/>
              <a:t>Canon </a:t>
            </a:r>
            <a:r>
              <a:rPr lang="en-US" dirty="0" err="1"/>
              <a:t>DryOS</a:t>
            </a:r>
            <a:r>
              <a:rPr lang="en-US" dirty="0"/>
              <a:t> Bootloader (</a:t>
            </a:r>
            <a:r>
              <a:rPr lang="en-US" dirty="0" err="1"/>
              <a:t>boot.bin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(cmr.dat)</a:t>
            </a:r>
          </a:p>
          <a:p>
            <a:pPr lvl="1"/>
            <a:r>
              <a:rPr lang="en-US" dirty="0" err="1"/>
              <a:t>SquashFS</a:t>
            </a:r>
            <a:r>
              <a:rPr lang="en-US" dirty="0"/>
              <a:t> filesystem (mtd4fs, </a:t>
            </a:r>
            <a:r>
              <a:rPr lang="en-US" dirty="0" err="1"/>
              <a:t>ro</a:t>
            </a:r>
            <a:r>
              <a:rPr lang="en-US" dirty="0"/>
              <a:t>) – core OS</a:t>
            </a:r>
          </a:p>
          <a:p>
            <a:pPr lvl="1"/>
            <a:r>
              <a:rPr lang="en-US" dirty="0"/>
              <a:t>JFFS2 ‘</a:t>
            </a:r>
            <a:r>
              <a:rPr lang="en-US" dirty="0" err="1"/>
              <a:t>appfs</a:t>
            </a:r>
            <a:r>
              <a:rPr lang="en-US" dirty="0"/>
              <a:t>’ filesystem (main, mtd9fs, </a:t>
            </a:r>
            <a:r>
              <a:rPr lang="en-US" dirty="0" err="1"/>
              <a:t>rw</a:t>
            </a:r>
            <a:r>
              <a:rPr lang="en-US" dirty="0"/>
              <a:t>) – external apps</a:t>
            </a:r>
          </a:p>
          <a:p>
            <a:pPr lvl="1"/>
            <a:r>
              <a:rPr lang="en-US" dirty="0"/>
              <a:t>Linux Kernel (</a:t>
            </a:r>
            <a:r>
              <a:rPr lang="en-US" dirty="0" err="1"/>
              <a:t>zImage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MD5 sum of above items </a:t>
            </a:r>
          </a:p>
        </p:txBody>
      </p:sp>
    </p:spTree>
    <p:extLst>
      <p:ext uri="{BB962C8B-B14F-4D97-AF65-F5344CB8AC3E}">
        <p14:creationId xmlns:p14="http://schemas.microsoft.com/office/powerpoint/2010/main" val="16798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firmware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Extracting:</a:t>
            </a:r>
          </a:p>
          <a:p>
            <a:pPr lvl="1"/>
            <a:r>
              <a:rPr lang="en-US" dirty="0"/>
              <a:t>Remove header</a:t>
            </a:r>
          </a:p>
          <a:p>
            <a:pPr lvl="1"/>
            <a:r>
              <a:rPr lang="en-US" dirty="0"/>
              <a:t>Extract </a:t>
            </a:r>
            <a:r>
              <a:rPr lang="en-US" dirty="0" err="1"/>
              <a:t>gunzip</a:t>
            </a:r>
            <a:r>
              <a:rPr lang="en-US" dirty="0"/>
              <a:t> archive</a:t>
            </a:r>
          </a:p>
          <a:p>
            <a:pPr lvl="1"/>
            <a:r>
              <a:rPr lang="en-US" dirty="0"/>
              <a:t>Extract resulting </a:t>
            </a:r>
            <a:r>
              <a:rPr lang="en-US" dirty="0" err="1"/>
              <a:t>cpio</a:t>
            </a:r>
            <a:r>
              <a:rPr lang="en-US" dirty="0"/>
              <a:t> archive in a directory</a:t>
            </a:r>
          </a:p>
          <a:p>
            <a:pPr lvl="1"/>
            <a:r>
              <a:rPr lang="en-US" dirty="0"/>
              <a:t>Extract other filesystems</a:t>
            </a:r>
          </a:p>
          <a:p>
            <a:pPr lvl="2"/>
            <a:r>
              <a:rPr lang="en-US" dirty="0" err="1"/>
              <a:t>SquashFS</a:t>
            </a:r>
            <a:r>
              <a:rPr lang="en-US" dirty="0"/>
              <a:t> (core OS):  </a:t>
            </a:r>
          </a:p>
          <a:p>
            <a:pPr lvl="3"/>
            <a:r>
              <a:rPr lang="en-US" dirty="0" err="1"/>
              <a:t>unsquashfs</a:t>
            </a:r>
            <a:r>
              <a:rPr lang="en-US" dirty="0"/>
              <a:t> mtd4fs.squashfs</a:t>
            </a:r>
          </a:p>
          <a:p>
            <a:pPr lvl="2"/>
            <a:r>
              <a:rPr lang="en-US" dirty="0"/>
              <a:t>JFFS2: </a:t>
            </a:r>
          </a:p>
          <a:p>
            <a:pPr lvl="3"/>
            <a:r>
              <a:rPr lang="en-US" dirty="0"/>
              <a:t>Extract/unpack to a loopback device</a:t>
            </a:r>
          </a:p>
          <a:p>
            <a:pPr lvl="3"/>
            <a:r>
              <a:rPr lang="en-US" dirty="0"/>
              <a:t>Use Jefferson (jffs2 extraction tool)</a:t>
            </a:r>
          </a:p>
        </p:txBody>
      </p:sp>
    </p:spTree>
    <p:extLst>
      <p:ext uri="{BB962C8B-B14F-4D97-AF65-F5344CB8AC3E}">
        <p14:creationId xmlns:p14="http://schemas.microsoft.com/office/powerpoint/2010/main" val="275282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6473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VB-H41:</a:t>
            </a:r>
          </a:p>
          <a:p>
            <a:r>
              <a:rPr lang="en-US" dirty="0"/>
              <a:t>SSL is available (which raises the bar)</a:t>
            </a:r>
          </a:p>
          <a:p>
            <a:r>
              <a:rPr lang="en-US" dirty="0"/>
              <a:t>Some parts of firmware resist modification.  </a:t>
            </a:r>
          </a:p>
          <a:p>
            <a:r>
              <a:rPr lang="en-US" dirty="0"/>
              <a:t>Some sanitization is performed (such as system logs)</a:t>
            </a:r>
          </a:p>
          <a:p>
            <a:pPr marL="0" indent="0">
              <a:buNone/>
            </a:pPr>
            <a:r>
              <a:rPr lang="en-US" dirty="0"/>
              <a:t>HD-USB </a:t>
            </a:r>
            <a:r>
              <a:rPr lang="en-US" dirty="0" err="1"/>
              <a:t>Slotcard</a:t>
            </a:r>
            <a:r>
              <a:rPr lang="en-US" dirty="0"/>
              <a:t>:</a:t>
            </a:r>
          </a:p>
          <a:p>
            <a:r>
              <a:rPr lang="en-US" dirty="0"/>
              <a:t>Obtaining root is not straightforward </a:t>
            </a:r>
          </a:p>
          <a:p>
            <a:r>
              <a:rPr lang="en-US" dirty="0"/>
              <a:t>Outbound network traffic is restricted by default</a:t>
            </a:r>
          </a:p>
          <a:p>
            <a:r>
              <a:rPr lang="en-US" dirty="0"/>
              <a:t>Subsequent generation products more protected from altered firmware</a:t>
            </a:r>
          </a:p>
        </p:txBody>
      </p:sp>
    </p:spTree>
    <p:extLst>
      <p:ext uri="{BB962C8B-B14F-4D97-AF65-F5344CB8AC3E}">
        <p14:creationId xmlns:p14="http://schemas.microsoft.com/office/powerpoint/2010/main" val="412360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good/neutral:</a:t>
            </a:r>
          </a:p>
          <a:p>
            <a:pPr lvl="1"/>
            <a:r>
              <a:rPr lang="en-US" dirty="0"/>
              <a:t>Fix features (e.g. stepped Pan/Tilt)</a:t>
            </a:r>
          </a:p>
          <a:p>
            <a:pPr lvl="1"/>
            <a:r>
              <a:rPr lang="en-US" dirty="0"/>
              <a:t>Extend functionality to cross-platform clients</a:t>
            </a:r>
          </a:p>
          <a:p>
            <a:pPr lvl="1"/>
            <a:r>
              <a:rPr lang="en-US" dirty="0" err="1"/>
              <a:t>Ansible</a:t>
            </a:r>
            <a:r>
              <a:rPr lang="en-US" dirty="0"/>
              <a:t> integration (depending on security model)</a:t>
            </a:r>
          </a:p>
          <a:p>
            <a:r>
              <a:rPr lang="en-US" dirty="0"/>
              <a:t>For [not good]:</a:t>
            </a:r>
          </a:p>
          <a:p>
            <a:pPr lvl="1"/>
            <a:r>
              <a:rPr lang="en-US" dirty="0"/>
              <a:t>Unwanted surveillance</a:t>
            </a:r>
          </a:p>
          <a:p>
            <a:pPr lvl="2"/>
            <a:r>
              <a:rPr lang="en-US" dirty="0"/>
              <a:t>Redirect/Copy streams to external sources</a:t>
            </a:r>
          </a:p>
          <a:p>
            <a:pPr lvl="1"/>
            <a:r>
              <a:rPr lang="en-US" dirty="0"/>
              <a:t>Jumping-off point to other devices</a:t>
            </a:r>
          </a:p>
          <a:p>
            <a:pPr lvl="2"/>
            <a:r>
              <a:rPr lang="en-US" dirty="0"/>
              <a:t>Other accounts (crafted alert e-mail)?</a:t>
            </a:r>
          </a:p>
          <a:p>
            <a:pPr lvl="2"/>
            <a:r>
              <a:rPr lang="en-US" dirty="0"/>
              <a:t>Compromise other devices with the camera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access without having to look over the wire</a:t>
            </a:r>
          </a:p>
          <a:p>
            <a:r>
              <a:rPr lang="en-US" dirty="0"/>
              <a:t>Extract keys from other devices (via JTAG, TTL serial, etc.)</a:t>
            </a:r>
          </a:p>
          <a:p>
            <a:r>
              <a:rPr lang="en-US" dirty="0"/>
              <a:t>Other firmware (Canon, AXIS, others)</a:t>
            </a:r>
          </a:p>
          <a:p>
            <a:r>
              <a:rPr lang="en-US" dirty="0"/>
              <a:t>Addressing issues with Canon firmware:</a:t>
            </a:r>
          </a:p>
          <a:p>
            <a:pPr lvl="1"/>
            <a:r>
              <a:rPr lang="en-US" dirty="0"/>
              <a:t>Properly extracting </a:t>
            </a:r>
            <a:r>
              <a:rPr lang="en-US" dirty="0" err="1"/>
              <a:t>squashfs</a:t>
            </a:r>
            <a:endParaRPr lang="en-US" dirty="0"/>
          </a:p>
          <a:p>
            <a:pPr lvl="1"/>
            <a:r>
              <a:rPr lang="en-US" dirty="0"/>
              <a:t>Building firmware package (</a:t>
            </a:r>
            <a:r>
              <a:rPr lang="en-US" dirty="0" err="1"/>
              <a:t>squashfs</a:t>
            </a:r>
            <a:r>
              <a:rPr lang="en-US" dirty="0"/>
              <a:t>/jffs2-appfs)</a:t>
            </a:r>
          </a:p>
          <a:p>
            <a:r>
              <a:rPr lang="en-US" dirty="0"/>
              <a:t>NFS volume mounting off a camera (TI SDK kernel modules, perhaps?)</a:t>
            </a:r>
          </a:p>
          <a:p>
            <a:pPr lvl="1"/>
            <a:r>
              <a:rPr lang="en-US" dirty="0"/>
              <a:t>Stream straight to networked storage.</a:t>
            </a:r>
          </a:p>
        </p:txBody>
      </p:sp>
    </p:spTree>
    <p:extLst>
      <p:ext uri="{BB962C8B-B14F-4D97-AF65-F5344CB8AC3E}">
        <p14:creationId xmlns:p14="http://schemas.microsoft.com/office/powerpoint/2010/main" val="338419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Warning/Disclaimers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use this knowledge only for good and for your own devices.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Disclaimers:</a:t>
            </a:r>
          </a:p>
          <a:p>
            <a:r>
              <a:rPr lang="en-US" dirty="0"/>
              <a:t>All trademarks/etc. used in this presentation are property of their respective owners.</a:t>
            </a:r>
          </a:p>
          <a:p>
            <a:r>
              <a:rPr lang="en-US" dirty="0"/>
              <a:t>All testing performed in a controlled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476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Angstrom Distribution: </a:t>
            </a:r>
            <a:r>
              <a:rPr lang="en-US" dirty="0">
                <a:hlinkClick r:id="rId2"/>
              </a:rPr>
              <a:t>http://www.angstrom-distribution.org/</a:t>
            </a:r>
            <a:r>
              <a:rPr lang="en-US" dirty="0"/>
              <a:t> </a:t>
            </a:r>
          </a:p>
          <a:p>
            <a:r>
              <a:rPr lang="en-US" dirty="0" err="1"/>
              <a:t>Binwalk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http://www.binwalk.org/</a:t>
            </a:r>
            <a:r>
              <a:rPr lang="en-US" dirty="0"/>
              <a:t> </a:t>
            </a:r>
          </a:p>
          <a:p>
            <a:r>
              <a:rPr lang="en-US" dirty="0" err="1"/>
              <a:t>SquashFS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http://tldp.org/HOWTO/SquashFS-HOWTO/mksqoverview.html</a:t>
            </a:r>
            <a:r>
              <a:rPr lang="en-US" dirty="0"/>
              <a:t> </a:t>
            </a:r>
          </a:p>
          <a:p>
            <a:r>
              <a:rPr lang="en-US" dirty="0"/>
              <a:t>JFFS2 extraction:</a:t>
            </a:r>
          </a:p>
          <a:p>
            <a:pPr lvl="1"/>
            <a:r>
              <a:rPr lang="en-US" dirty="0">
                <a:hlinkClick r:id="rId5"/>
              </a:rPr>
              <a:t>https://github.com/sviehb/jefferson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http://linux-7110.sourceforge.net/howtos/netbook_new/x1125.htm</a:t>
            </a:r>
            <a:r>
              <a:rPr lang="en-US" dirty="0"/>
              <a:t> </a:t>
            </a:r>
          </a:p>
          <a:p>
            <a:r>
              <a:rPr lang="en-US" dirty="0" err="1"/>
              <a:t>Multistrap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https://wiki.debian.org/Multistrap</a:t>
            </a:r>
            <a:r>
              <a:rPr lang="en-US" dirty="0"/>
              <a:t> </a:t>
            </a:r>
          </a:p>
          <a:p>
            <a:r>
              <a:rPr lang="en-US" dirty="0"/>
              <a:t>TI DM365/368 SDK: </a:t>
            </a:r>
            <a:r>
              <a:rPr lang="en-US" dirty="0">
                <a:hlinkClick r:id="rId8"/>
              </a:rPr>
              <a:t>http://www.ti.com/tool/linuxdvsdk-dm36x</a:t>
            </a:r>
            <a:r>
              <a:rPr lang="en-US" dirty="0"/>
              <a:t> </a:t>
            </a:r>
          </a:p>
          <a:p>
            <a:r>
              <a:rPr lang="en-US" dirty="0"/>
              <a:t>Unpacking scripts: </a:t>
            </a:r>
            <a:r>
              <a:rPr lang="en-US" dirty="0">
                <a:hlinkClick r:id="rId9"/>
              </a:rPr>
              <a:t>http://github.com/cm-code/firmware-scripts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1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8232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Introduction/Key Points/Takeaways</a:t>
            </a:r>
          </a:p>
          <a:p>
            <a:r>
              <a:rPr lang="en-US" dirty="0"/>
              <a:t>Example 1: Conference Camera + demos</a:t>
            </a:r>
          </a:p>
          <a:p>
            <a:r>
              <a:rPr lang="en-US" dirty="0"/>
              <a:t>Example 2: Security Camera + demos</a:t>
            </a:r>
          </a:p>
          <a:p>
            <a:r>
              <a:rPr lang="en-US" dirty="0"/>
              <a:t>Some good news </a:t>
            </a:r>
          </a:p>
          <a:p>
            <a:r>
              <a:rPr lang="en-US" dirty="0"/>
              <a:t>Usage/Research</a:t>
            </a:r>
          </a:p>
          <a:p>
            <a:r>
              <a:rPr lang="en-US" dirty="0"/>
              <a:t>Wrap-up/Q&amp;A</a:t>
            </a:r>
          </a:p>
        </p:txBody>
      </p:sp>
    </p:spTree>
    <p:extLst>
      <p:ext uri="{BB962C8B-B14F-4D97-AF65-F5344CB8AC3E}">
        <p14:creationId xmlns:p14="http://schemas.microsoft.com/office/powerpoint/2010/main" val="360236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product research for IP cameras</a:t>
            </a:r>
          </a:p>
          <a:p>
            <a:pPr lvl="1"/>
            <a:r>
              <a:rPr lang="en-US" dirty="0"/>
              <a:t>Was looking at more upmarket cameras (above </a:t>
            </a:r>
            <a:r>
              <a:rPr lang="en-US" dirty="0" err="1"/>
              <a:t>Foscam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Part of it involved looking at firmware updates</a:t>
            </a:r>
          </a:p>
          <a:p>
            <a:pPr lvl="1"/>
            <a:r>
              <a:rPr lang="en-US" dirty="0"/>
              <a:t>Was expecting a bit more resistance to modification</a:t>
            </a:r>
          </a:p>
          <a:p>
            <a:r>
              <a:rPr lang="en-US" dirty="0"/>
              <a:t>Not just tearing apart firmware</a:t>
            </a:r>
          </a:p>
          <a:p>
            <a:pPr lvl="1"/>
            <a:r>
              <a:rPr lang="en-US" dirty="0"/>
              <a:t>Putting the knowledge to good use</a:t>
            </a:r>
          </a:p>
        </p:txBody>
      </p:sp>
    </p:spTree>
    <p:extLst>
      <p:ext uri="{BB962C8B-B14F-4D97-AF65-F5344CB8AC3E}">
        <p14:creationId xmlns:p14="http://schemas.microsoft.com/office/powerpoint/2010/main" val="29946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  <a:p>
            <a:pPr lvl="1"/>
            <a:r>
              <a:rPr lang="en-US" dirty="0"/>
              <a:t>Network appliance design is hard to get right</a:t>
            </a:r>
          </a:p>
          <a:p>
            <a:pPr lvl="1"/>
            <a:r>
              <a:rPr lang="en-US" dirty="0"/>
              <a:t>Sometimes we can use it for our advantage</a:t>
            </a:r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Introduction to tools/methods/processes</a:t>
            </a:r>
          </a:p>
          <a:p>
            <a:pPr lvl="1"/>
            <a:r>
              <a:rPr lang="en-US" dirty="0"/>
              <a:t>Relevant applications that highlight security issues</a:t>
            </a:r>
          </a:p>
          <a:p>
            <a:pPr lvl="1"/>
            <a:r>
              <a:rPr lang="en-US" dirty="0"/>
              <a:t>A greater understanding of IP cameras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9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Conference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Vaddio</a:t>
            </a:r>
            <a:r>
              <a:rPr lang="en-US" dirty="0"/>
              <a:t> </a:t>
            </a:r>
            <a:r>
              <a:rPr lang="en-US" dirty="0" err="1"/>
              <a:t>ClearVIEW</a:t>
            </a:r>
            <a:r>
              <a:rPr lang="en-US" dirty="0"/>
              <a:t> HD-USB </a:t>
            </a:r>
            <a:r>
              <a:rPr lang="en-US" dirty="0" err="1"/>
              <a:t>Slotcard</a:t>
            </a:r>
            <a:endParaRPr lang="en-US" dirty="0"/>
          </a:p>
          <a:p>
            <a:r>
              <a:rPr lang="en-US" dirty="0"/>
              <a:t>Early-generation HD conference camera</a:t>
            </a:r>
          </a:p>
          <a:p>
            <a:r>
              <a:rPr lang="en-US" dirty="0"/>
              <a:t>Runs </a:t>
            </a:r>
            <a:r>
              <a:rPr lang="en-US" dirty="0" err="1"/>
              <a:t>Ångström</a:t>
            </a:r>
            <a:r>
              <a:rPr lang="en-US" dirty="0"/>
              <a:t> distribution of Linux</a:t>
            </a:r>
          </a:p>
          <a:p>
            <a:r>
              <a:rPr lang="en-US" dirty="0"/>
              <a:t>Powered by TI </a:t>
            </a:r>
            <a:r>
              <a:rPr lang="en-US" dirty="0" err="1"/>
              <a:t>DaVinci</a:t>
            </a:r>
            <a:r>
              <a:rPr lang="en-US" dirty="0"/>
              <a:t> DM368 platform</a:t>
            </a:r>
          </a:p>
          <a:p>
            <a:pPr lvl="1"/>
            <a:r>
              <a:rPr lang="en-US" dirty="0"/>
              <a:t>(ARM926EJ-S CPU)</a:t>
            </a:r>
          </a:p>
          <a:p>
            <a:r>
              <a:rPr lang="en-US" dirty="0"/>
              <a:t>Provides HTTP/telnet/network streaming services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17" y="1828800"/>
            <a:ext cx="30924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Network:</a:t>
            </a:r>
          </a:p>
          <a:p>
            <a:pPr lvl="1"/>
            <a:r>
              <a:rPr lang="en-US" dirty="0" err="1"/>
              <a:t>Cleartext</a:t>
            </a:r>
            <a:r>
              <a:rPr lang="en-US" dirty="0"/>
              <a:t> administration interfaces (HTTP/telnet), no alternatives</a:t>
            </a:r>
          </a:p>
          <a:p>
            <a:r>
              <a:rPr lang="en-US" dirty="0"/>
              <a:t>Firmware:</a:t>
            </a:r>
          </a:p>
          <a:p>
            <a:pPr lvl="1"/>
            <a:r>
              <a:rPr lang="en-US" dirty="0"/>
              <a:t>Can be modified (in entirety) while running</a:t>
            </a:r>
          </a:p>
          <a:p>
            <a:pPr lvl="1"/>
            <a:r>
              <a:rPr lang="en-US" dirty="0"/>
              <a:t>Firmware obfuscation is minimal (byte-reversal)</a:t>
            </a:r>
          </a:p>
          <a:p>
            <a:pPr lvl="1"/>
            <a:r>
              <a:rPr lang="en-US" dirty="0"/>
              <a:t>Can be updated with modified firmware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6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System part of Administration menu:</a:t>
            </a:r>
          </a:p>
          <a:p>
            <a:r>
              <a:rPr lang="en-US" dirty="0"/>
              <a:t>User uploads firmware</a:t>
            </a:r>
          </a:p>
          <a:p>
            <a:r>
              <a:rPr lang="en-US" dirty="0"/>
              <a:t>Package is decoded and unpacked to scratch space.</a:t>
            </a:r>
          </a:p>
          <a:p>
            <a:r>
              <a:rPr lang="en-US" dirty="0"/>
              <a:t>Bootloader update script is executed</a:t>
            </a:r>
          </a:p>
          <a:p>
            <a:r>
              <a:rPr lang="en-US" dirty="0"/>
              <a:t>System update script is executed</a:t>
            </a:r>
          </a:p>
          <a:p>
            <a:r>
              <a:rPr lang="en-US" dirty="0"/>
              <a:t>System verifies functionality, and:</a:t>
            </a:r>
          </a:p>
          <a:p>
            <a:pPr lvl="1"/>
            <a:r>
              <a:rPr lang="en-US" dirty="0"/>
              <a:t>If good, commits update.</a:t>
            </a:r>
          </a:p>
          <a:p>
            <a:pPr lvl="1"/>
            <a:r>
              <a:rPr lang="en-US" dirty="0"/>
              <a:t>If not good, reverts to existing firmware.</a:t>
            </a:r>
          </a:p>
        </p:txBody>
      </p:sp>
    </p:spTree>
    <p:extLst>
      <p:ext uri="{BB962C8B-B14F-4D97-AF65-F5344CB8AC3E}">
        <p14:creationId xmlns:p14="http://schemas.microsoft.com/office/powerpoint/2010/main" val="23795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firmware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Relatively trivial unpacking.  No </a:t>
            </a:r>
            <a:r>
              <a:rPr lang="en-US" dirty="0" err="1"/>
              <a:t>binwalk</a:t>
            </a:r>
            <a:r>
              <a:rPr lang="en-US" dirty="0"/>
              <a:t> needed.</a:t>
            </a:r>
          </a:p>
          <a:p>
            <a:pPr marL="0" indent="0">
              <a:buNone/>
            </a:pPr>
            <a:r>
              <a:rPr lang="en-US" dirty="0"/>
              <a:t>A byte-reversed, base64 encoded </a:t>
            </a:r>
            <a:r>
              <a:rPr lang="en-US" dirty="0" err="1"/>
              <a:t>zipfile</a:t>
            </a:r>
            <a:r>
              <a:rPr lang="en-US" dirty="0"/>
              <a:t> containing:</a:t>
            </a:r>
          </a:p>
          <a:p>
            <a:pPr lvl="1"/>
            <a:r>
              <a:rPr lang="en-US" dirty="0"/>
              <a:t>Bootloader</a:t>
            </a:r>
          </a:p>
          <a:p>
            <a:pPr lvl="1"/>
            <a:r>
              <a:rPr lang="en-US" dirty="0"/>
              <a:t>Updated environment</a:t>
            </a:r>
          </a:p>
          <a:p>
            <a:pPr lvl="1"/>
            <a:r>
              <a:rPr lang="en-US" dirty="0"/>
              <a:t>Support scripts</a:t>
            </a:r>
          </a:p>
          <a:p>
            <a:pPr lvl="1"/>
            <a:r>
              <a:rPr lang="en-US" dirty="0"/>
              <a:t>Python Interpreter</a:t>
            </a:r>
          </a:p>
          <a:p>
            <a:pPr lvl="1"/>
            <a:r>
              <a:rPr lang="en-US" dirty="0"/>
              <a:t>Other goodies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13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ustom 4">
      <a:majorFont>
        <a:latin typeface="Eurostile LT StdCC"/>
        <a:ea typeface=""/>
        <a:cs typeface=""/>
      </a:majorFont>
      <a:minorFont>
        <a:latin typeface="Eurostile LT Std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775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Candara</vt:lpstr>
      <vt:lpstr>Eurostile LT Std Condensed</vt:lpstr>
      <vt:lpstr>Eurostile LT StdCC</vt:lpstr>
      <vt:lpstr>Tech Computer 16x9</vt:lpstr>
      <vt:lpstr>We're Watching You:  An analysis of IP cameras  through their firmware</vt:lpstr>
      <vt:lpstr>Warning/Disclaimers</vt:lpstr>
      <vt:lpstr>Outline</vt:lpstr>
      <vt:lpstr>Introduction</vt:lpstr>
      <vt:lpstr>Key Points &amp; Takeaways</vt:lpstr>
      <vt:lpstr>Example 1: Conference Camera</vt:lpstr>
      <vt:lpstr>Issues:</vt:lpstr>
      <vt:lpstr>The update process</vt:lpstr>
      <vt:lpstr>The firmware package</vt:lpstr>
      <vt:lpstr>Extracting &amp; re-packing firmware</vt:lpstr>
      <vt:lpstr>Demonstration</vt:lpstr>
      <vt:lpstr>Example 2: Security Camera</vt:lpstr>
      <vt:lpstr>Issues:</vt:lpstr>
      <vt:lpstr>The firmware package</vt:lpstr>
      <vt:lpstr>Extracting firmware</vt:lpstr>
      <vt:lpstr>Demonstration</vt:lpstr>
      <vt:lpstr>Good News</vt:lpstr>
      <vt:lpstr>Usage</vt:lpstr>
      <vt:lpstr>Further research</vt:lpstr>
      <vt:lpstr>Questions?</vt:lpstr>
      <vt:lpstr>Resources: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2016-11-11T20:29:07Z</dcterms:created>
  <dcterms:modified xsi:type="dcterms:W3CDTF">2016-11-11T20:33:35Z</dcterms:modified>
</cp:coreProperties>
</file>