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handoutMasterIdLst>
    <p:handoutMasterId r:id="rId30"/>
  </p:handoutMasterIdLst>
  <p:sldIdLst>
    <p:sldId id="257" r:id="rId3"/>
    <p:sldId id="280" r:id="rId4"/>
    <p:sldId id="297" r:id="rId5"/>
    <p:sldId id="298" r:id="rId6"/>
    <p:sldId id="299" r:id="rId7"/>
    <p:sldId id="303" r:id="rId8"/>
    <p:sldId id="296" r:id="rId9"/>
    <p:sldId id="281" r:id="rId10"/>
    <p:sldId id="283" r:id="rId11"/>
    <p:sldId id="287" r:id="rId12"/>
    <p:sldId id="289" r:id="rId13"/>
    <p:sldId id="288" r:id="rId14"/>
    <p:sldId id="276" r:id="rId15"/>
    <p:sldId id="292" r:id="rId16"/>
    <p:sldId id="294" r:id="rId17"/>
    <p:sldId id="302" r:id="rId18"/>
    <p:sldId id="301" r:id="rId19"/>
    <p:sldId id="300" r:id="rId20"/>
    <p:sldId id="295" r:id="rId21"/>
    <p:sldId id="293" r:id="rId22"/>
    <p:sldId id="291" r:id="rId23"/>
    <p:sldId id="305" r:id="rId24"/>
    <p:sldId id="304" r:id="rId25"/>
    <p:sldId id="272" r:id="rId26"/>
    <p:sldId id="307" r:id="rId27"/>
    <p:sldId id="306" r:id="rId28"/>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9286" autoAdjust="0"/>
  </p:normalViewPr>
  <p:slideViewPr>
    <p:cSldViewPr>
      <p:cViewPr varScale="1">
        <p:scale>
          <a:sx n="59" d="100"/>
          <a:sy n="59" d="100"/>
        </p:scale>
        <p:origin x="858" y="72"/>
      </p:cViewPr>
      <p:guideLst>
        <p:guide orient="horz" pos="2160"/>
        <p:guide pos="288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1/10/2015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1/10/2015</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684100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Illustrates</a:t>
            </a:r>
            <a:r>
              <a:rPr lang="en-US" baseline="0" dirty="0" smtClean="0"/>
              <a:t> how owners of bitcoin addresses (public keys) can spend their bitcoins by signing transaction requests with their private keys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47203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YouTube - “How Bitcoin Works in 5 Minutes (Technical)”</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28092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charts from Blockchain.info</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1402464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82853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19175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0846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62105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9922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17735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36595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Post</a:t>
            </a:r>
            <a:r>
              <a:rPr lang="en-US" sz="1600" b="0" i="0" kern="1200" baseline="0" dirty="0" smtClean="0">
                <a:solidFill>
                  <a:schemeClr val="tx1"/>
                </a:solidFill>
                <a:effectLst/>
                <a:latin typeface="+mn-lt"/>
                <a:ea typeface="+mn-ea"/>
                <a:cs typeface="+mn-cs"/>
              </a:rPr>
              <a:t> on Bitcoin forums from Satoshi </a:t>
            </a:r>
            <a:r>
              <a:rPr lang="en-US" sz="1600" b="0" i="0" kern="1200" baseline="0" dirty="0" err="1" smtClean="0">
                <a:solidFill>
                  <a:schemeClr val="tx1"/>
                </a:solidFill>
                <a:effectLst/>
                <a:latin typeface="+mn-lt"/>
                <a:ea typeface="+mn-ea"/>
                <a:cs typeface="+mn-cs"/>
              </a:rPr>
              <a:t>Nakamoto’s</a:t>
            </a:r>
            <a:r>
              <a:rPr lang="en-US" sz="1600" b="0" i="0" kern="1200" baseline="0" dirty="0" smtClean="0">
                <a:solidFill>
                  <a:schemeClr val="tx1"/>
                </a:solidFill>
                <a:effectLst/>
                <a:latin typeface="+mn-lt"/>
                <a:ea typeface="+mn-ea"/>
                <a:cs typeface="+mn-cs"/>
              </a:rPr>
              <a:t> account explaining Byzantine General’s Problem as solved by Bitcoin implementation:</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“A number of Byzantine Generals each have a computer and want to attack the King's </a:t>
            </a:r>
            <a:r>
              <a:rPr lang="en-US" sz="1600" b="0" i="0" kern="1200" dirty="0" err="1" smtClean="0">
                <a:solidFill>
                  <a:schemeClr val="tx1"/>
                </a:solidFill>
                <a:effectLst/>
                <a:latin typeface="+mn-lt"/>
                <a:ea typeface="+mn-ea"/>
                <a:cs typeface="+mn-cs"/>
              </a:rPr>
              <a:t>wi-fi</a:t>
            </a:r>
            <a:r>
              <a:rPr lang="en-US" sz="1600" b="0" i="0" kern="1200" dirty="0" smtClean="0">
                <a:solidFill>
                  <a:schemeClr val="tx1"/>
                </a:solidFill>
                <a:effectLst/>
                <a:latin typeface="+mn-lt"/>
                <a:ea typeface="+mn-ea"/>
                <a:cs typeface="+mn-cs"/>
              </a:rPr>
              <a:t> by brute forcing the password, which they've learned is a certain number of characters in length. Once they stimulate the network to generate a packet, they must crack the password within a limited time to break in and erase the logs, lest they be discovered. They only have enough CPU power to crack it fast enough if a majority of them attack at the same time.</a:t>
            </a:r>
            <a:r>
              <a:rPr lang="en-US" dirty="0" smtClean="0"/>
              <a:t/>
            </a:r>
            <a:br>
              <a:rPr lang="en-US" dirty="0" smtClean="0"/>
            </a:br>
            <a:r>
              <a:rPr lang="en-US" dirty="0" smtClean="0"/>
              <a:t/>
            </a:r>
            <a:br>
              <a:rPr lang="en-US" dirty="0" smtClean="0"/>
            </a:br>
            <a:r>
              <a:rPr lang="en-US" sz="1600" b="0" i="0" kern="1200" dirty="0" smtClean="0">
                <a:solidFill>
                  <a:schemeClr val="tx1"/>
                </a:solidFill>
                <a:effectLst/>
                <a:latin typeface="+mn-lt"/>
                <a:ea typeface="+mn-ea"/>
                <a:cs typeface="+mn-cs"/>
              </a:rPr>
              <a:t>They don't particularly care when the attack will be, just that they agree. It has been decided that anyone who feels like it will announce an attack time, which we'll call the "plan", and whatever plan is heard first will be the official plan. The problem is that the network is not instantaneous, and if two generals announce different plans at close to the same time, some may hear one first and others hear the other first.</a:t>
            </a:r>
            <a:r>
              <a:rPr lang="en-US" dirty="0" smtClean="0"/>
              <a:t/>
            </a:r>
            <a:br>
              <a:rPr lang="en-US" dirty="0" smtClean="0"/>
            </a:br>
            <a:r>
              <a:rPr lang="en-US" dirty="0" smtClean="0"/>
              <a:t/>
            </a:r>
            <a:br>
              <a:rPr lang="en-US" dirty="0" smtClean="0"/>
            </a:br>
            <a:r>
              <a:rPr lang="en-US" sz="1600" b="0" i="0" kern="1200" dirty="0" smtClean="0">
                <a:solidFill>
                  <a:schemeClr val="tx1"/>
                </a:solidFill>
                <a:effectLst/>
                <a:latin typeface="+mn-lt"/>
                <a:ea typeface="+mn-ea"/>
                <a:cs typeface="+mn-cs"/>
              </a:rPr>
              <a:t>They use a proof-of-work chain to solve the problem. Once each general receives whatever plan he hears first, he sets his computer to solve a difficult hash-based proof-of-work problem that includes the plan in its hash. The proof-of-work is difficult enough that with all of them working at once, it's expected to take 10 minutes before one of them finds a solution and broadcasts it to the network. Once received, everyone adjusts the hash in their proof-of-work computation to include the first solution, so that when they find the next proof-of-work, it chains after the first one. If anyone was working on a different plan, they switch to this one, because its proof-of-work chain is now longer.</a:t>
            </a:r>
            <a:r>
              <a:rPr lang="en-US" dirty="0" smtClean="0"/>
              <a:t/>
            </a:r>
            <a:br>
              <a:rPr lang="en-US" dirty="0" smtClean="0"/>
            </a:br>
            <a:r>
              <a:rPr lang="en-US" dirty="0" smtClean="0"/>
              <a:t/>
            </a:r>
            <a:br>
              <a:rPr lang="en-US" dirty="0" smtClean="0"/>
            </a:br>
            <a:r>
              <a:rPr lang="en-US" sz="1600" b="0" i="0" kern="1200" dirty="0" smtClean="0">
                <a:solidFill>
                  <a:schemeClr val="tx1"/>
                </a:solidFill>
                <a:effectLst/>
                <a:latin typeface="+mn-lt"/>
                <a:ea typeface="+mn-ea"/>
                <a:cs typeface="+mn-cs"/>
              </a:rPr>
              <a:t>After about two hours, the plan should be hashed by a chain of 12 proofs-of-work. Every general, just by verifying the difficulty of the proof-of-work chain, can estimate how much parallel CPU power per hour was expended on it and see that it must have required the majority of the computers to produce in the allotted time. At the least, most of them had to have seen the plan, since the proof-of-work is proof that they worked on it. If the CPU power exhibited by the proof-of-work is sufficient to crack the password, they can safely attack at the agreed time.”</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tx1"/>
                </a:solidFill>
                <a:effectLst/>
                <a:latin typeface="+mn-lt"/>
                <a:ea typeface="+mn-ea"/>
                <a:cs typeface="+mn-cs"/>
              </a:rPr>
              <a:t>[</a:t>
            </a:r>
            <a:r>
              <a:rPr lang="en-US" dirty="0" smtClean="0"/>
              <a:t>EARLY HISTORY OF BITCOIN – “The Rise &amp; Rise of Bitcoin” 8:05-10:16]</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641646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baseline="0" dirty="0" smtClean="0">
                <a:solidFill>
                  <a:schemeClr val="tx1"/>
                </a:solidFill>
                <a:effectLst/>
                <a:latin typeface="+mn-lt"/>
                <a:ea typeface="+mn-ea"/>
                <a:cs typeface="+mn-cs"/>
              </a:rPr>
              <a:t>[Brief overview </a:t>
            </a:r>
            <a:r>
              <a:rPr lang="en-US" sz="1600" b="0" i="0" kern="1200" baseline="0" smtClean="0">
                <a:solidFill>
                  <a:schemeClr val="tx1"/>
                </a:solidFill>
                <a:effectLst/>
                <a:latin typeface="+mn-lt"/>
                <a:ea typeface="+mn-ea"/>
                <a:cs typeface="+mn-cs"/>
              </a:rPr>
              <a:t>of Bitcoin </a:t>
            </a:r>
            <a:r>
              <a:rPr lang="en-US" sz="1600" b="0" i="0" kern="1200" baseline="0" dirty="0" smtClean="0">
                <a:solidFill>
                  <a:schemeClr val="tx1"/>
                </a:solidFill>
                <a:effectLst/>
                <a:latin typeface="+mn-lt"/>
                <a:ea typeface="+mn-ea"/>
                <a:cs typeface="+mn-cs"/>
              </a:rPr>
              <a:t>network</a:t>
            </a:r>
            <a:r>
              <a:rPr lang="en-US" dirty="0" smtClean="0"/>
              <a:t> – “The Rise &amp; Rise of Bitcoin” </a:t>
            </a:r>
            <a:r>
              <a:rPr lang="en-US" sz="1600" kern="1200" dirty="0" smtClean="0">
                <a:solidFill>
                  <a:schemeClr val="tx1"/>
                </a:solidFill>
                <a:effectLst/>
                <a:latin typeface="+mn-lt"/>
                <a:ea typeface="+mn-ea"/>
                <a:cs typeface="+mn-cs"/>
              </a:rPr>
              <a:t>5:35-7:16</a:t>
            </a:r>
            <a:r>
              <a:rPr lang="en-US" dirty="0" smtClean="0"/>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365844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smtClean="0">
                <a:solidFill>
                  <a:schemeClr val="tx1"/>
                </a:solidFill>
                <a:effectLst/>
                <a:latin typeface="+mn-lt"/>
                <a:ea typeface="+mn-ea"/>
                <a:cs typeface="+mn-cs"/>
              </a:rPr>
              <a:t>Bitcoin transactions occur when an individual,</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Alice, decides to send bitcoins located at her Bitcoin address to another individual, Bob.  Alice’s </a:t>
            </a:r>
            <a:r>
              <a:rPr lang="en-US" sz="1600" i="0" kern="1200" dirty="0" smtClean="0">
                <a:solidFill>
                  <a:schemeClr val="tx1"/>
                </a:solidFill>
                <a:effectLst/>
                <a:latin typeface="+mn-lt"/>
                <a:ea typeface="+mn-ea"/>
                <a:cs typeface="+mn-cs"/>
              </a:rPr>
              <a:t>wallet</a:t>
            </a:r>
            <a:r>
              <a:rPr lang="en-US" sz="1600" kern="1200" dirty="0" smtClean="0">
                <a:solidFill>
                  <a:schemeClr val="tx1"/>
                </a:solidFill>
                <a:effectLst/>
                <a:latin typeface="+mn-lt"/>
                <a:ea typeface="+mn-ea"/>
                <a:cs typeface="+mn-cs"/>
              </a:rPr>
              <a:t> file contains the private keys for any/all Bitcoin addresses that she controls, which allow her to “spend” BTC by signing the transaction request with the private key(s) associated with her Bitcoin address.  Her Bitcoin client broadcasts the transaction to other nodes in the network, which can verify that this request is actually sent from the account owner (due to the relationship between private and public keys).  To verify the transaction and prevent double-spending, the bitcoin miners calculate complex hashing functions as proof-of-work to secure the </a:t>
            </a:r>
            <a:r>
              <a:rPr lang="en-US" sz="1600" kern="1200" dirty="0" err="1" smtClean="0">
                <a:solidFill>
                  <a:schemeClr val="tx1"/>
                </a:solidFill>
                <a:effectLst/>
                <a:latin typeface="+mn-lt"/>
                <a:ea typeface="+mn-ea"/>
                <a:cs typeface="+mn-cs"/>
              </a:rPr>
              <a:t>blockchain</a:t>
            </a:r>
            <a:r>
              <a:rPr lang="en-US" sz="1600" kern="1200" dirty="0" smtClean="0">
                <a:solidFill>
                  <a:schemeClr val="tx1"/>
                </a:solidFill>
                <a:effectLst/>
                <a:latin typeface="+mn-lt"/>
                <a:ea typeface="+mn-ea"/>
                <a:cs typeface="+mn-cs"/>
              </a:rPr>
              <a:t>, and are rewarded for securing the network.  As long as one entity does not control more than 51% of the hashing power of the network, the </a:t>
            </a:r>
            <a:r>
              <a:rPr lang="en-US" sz="1600" kern="1200" dirty="0" err="1" smtClean="0">
                <a:solidFill>
                  <a:schemeClr val="tx1"/>
                </a:solidFill>
                <a:effectLst/>
                <a:latin typeface="+mn-lt"/>
                <a:ea typeface="+mn-ea"/>
                <a:cs typeface="+mn-cs"/>
              </a:rPr>
              <a:t>blockchain</a:t>
            </a:r>
            <a:r>
              <a:rPr lang="en-US" sz="1600" kern="1200" dirty="0" smtClean="0">
                <a:solidFill>
                  <a:schemeClr val="tx1"/>
                </a:solidFill>
                <a:effectLst/>
                <a:latin typeface="+mn-lt"/>
                <a:ea typeface="+mn-ea"/>
                <a:cs typeface="+mn-cs"/>
              </a:rPr>
              <a:t> is secure from being forked, and all nodes accept and propagate the longest </a:t>
            </a:r>
            <a:r>
              <a:rPr lang="en-US" sz="1600" kern="1200" dirty="0" err="1" smtClean="0">
                <a:solidFill>
                  <a:schemeClr val="tx1"/>
                </a:solidFill>
                <a:effectLst/>
                <a:latin typeface="+mn-lt"/>
                <a:ea typeface="+mn-ea"/>
                <a:cs typeface="+mn-cs"/>
              </a:rPr>
              <a:t>blockchain</a:t>
            </a:r>
            <a:r>
              <a:rPr lang="en-US" sz="16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397758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5638804" y="4145288"/>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6689" y="6057156"/>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219200" y="584207"/>
            <a:ext cx="6553200" cy="2000251"/>
          </a:xfrm>
        </p:spPr>
        <p:txBody>
          <a:bodyPr>
            <a:normAutofit/>
          </a:bodyPr>
          <a:lstStyle>
            <a:lvl1pPr>
              <a:defRPr sz="4051"/>
            </a:lvl1pPr>
          </a:lstStyle>
          <a:p>
            <a:r>
              <a:rPr lang="en-US" smtClean="0"/>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101" cap="all" spc="150" baseline="0">
                <a:solidFill>
                  <a:schemeClr val="accent1"/>
                </a:solidFill>
              </a:defRPr>
            </a:lvl1pPr>
            <a:lvl2pPr marL="457257" indent="0" algn="ctr">
              <a:buNone/>
              <a:defRPr>
                <a:solidFill>
                  <a:schemeClr val="tx1">
                    <a:tint val="75000"/>
                  </a:schemeClr>
                </a:solidFill>
              </a:defRPr>
            </a:lvl2pPr>
            <a:lvl3pPr marL="914514" indent="0" algn="ctr">
              <a:buNone/>
              <a:defRPr>
                <a:solidFill>
                  <a:schemeClr val="tx1">
                    <a:tint val="75000"/>
                  </a:schemeClr>
                </a:solidFill>
              </a:defRPr>
            </a:lvl3pPr>
            <a:lvl4pPr marL="1371771" indent="0" algn="ctr">
              <a:buNone/>
              <a:defRPr>
                <a:solidFill>
                  <a:schemeClr val="tx1">
                    <a:tint val="75000"/>
                  </a:schemeClr>
                </a:solidFill>
              </a:defRPr>
            </a:lvl4pPr>
            <a:lvl5pPr marL="1829027" indent="0" algn="ctr">
              <a:buNone/>
              <a:defRPr>
                <a:solidFill>
                  <a:schemeClr val="tx1">
                    <a:tint val="75000"/>
                  </a:schemeClr>
                </a:solidFill>
              </a:defRPr>
            </a:lvl5pPr>
            <a:lvl6pPr marL="2286286" indent="0" algn="ctr">
              <a:buNone/>
              <a:defRPr>
                <a:solidFill>
                  <a:schemeClr val="tx1">
                    <a:tint val="75000"/>
                  </a:schemeClr>
                </a:solidFill>
              </a:defRPr>
            </a:lvl6pPr>
            <a:lvl7pPr marL="2743541" indent="0" algn="ctr">
              <a:buNone/>
              <a:defRPr>
                <a:solidFill>
                  <a:schemeClr val="tx1">
                    <a:tint val="75000"/>
                  </a:schemeClr>
                </a:solidFill>
              </a:defRPr>
            </a:lvl7pPr>
            <a:lvl8pPr marL="3200799" indent="0" algn="ctr">
              <a:buNone/>
              <a:defRPr>
                <a:solidFill>
                  <a:schemeClr val="tx1">
                    <a:tint val="75000"/>
                  </a:schemeClr>
                </a:solidFill>
              </a:defRPr>
            </a:lvl8pPr>
            <a:lvl9pPr marL="3658055"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9FD82CA6-7043-4794-B079-C1252CD58BD1}" type="datetime1">
              <a:rPr lang="en-US" smtClean="0"/>
              <a:t>1/10/2015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2F77324-F64B-4B3B-9535-0F1E0F05B785}" type="datetime1">
              <a:rPr lang="en-US" smtClean="0"/>
              <a:t>1/10/2015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A7075FD-1A5C-4514-BB7D-1F0A22469CDB}" type="datetime1">
              <a:rPr lang="en-US" smtClean="0"/>
              <a:t>1/10/2015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7FE9E7B-69CB-4467-B667-4C6BDF999BF9}" type="datetime1">
              <a:rPr lang="en-US" smtClean="0"/>
              <a:t>1/10/2015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09806"/>
            <a:ext cx="6705600" cy="2764335"/>
          </a:xfrm>
        </p:spPr>
        <p:txBody>
          <a:bodyPr anchor="b">
            <a:normAutofit/>
          </a:bodyPr>
          <a:lstStyle>
            <a:lvl1pPr algn="l">
              <a:defRPr sz="4051" b="0" cap="none" baseline="0"/>
            </a:lvl1pPr>
          </a:lstStyle>
          <a:p>
            <a:r>
              <a:rPr lang="en-US" smtClean="0"/>
              <a:t>Click to edit Master title style</a:t>
            </a:r>
            <a:endParaRPr/>
          </a:p>
        </p:txBody>
      </p:sp>
      <p:sp>
        <p:nvSpPr>
          <p:cNvPr id="3" name="Text Placeholder 2"/>
          <p:cNvSpPr>
            <a:spLocks noGrp="1"/>
          </p:cNvSpPr>
          <p:nvPr>
            <p:ph type="body" idx="1"/>
          </p:nvPr>
        </p:nvSpPr>
        <p:spPr>
          <a:xfrm>
            <a:off x="1219200" y="4951273"/>
            <a:ext cx="5303520" cy="1220933"/>
          </a:xfrm>
        </p:spPr>
        <p:txBody>
          <a:bodyPr anchor="t">
            <a:normAutofit/>
          </a:bodyPr>
          <a:lstStyle>
            <a:lvl1pPr marL="0" indent="0">
              <a:spcBef>
                <a:spcPts val="0"/>
              </a:spcBef>
              <a:buNone/>
              <a:defRPr sz="2101" cap="all" spc="150" baseline="0">
                <a:solidFill>
                  <a:schemeClr val="accent1"/>
                </a:solidFill>
              </a:defRPr>
            </a:lvl1pPr>
            <a:lvl2pPr marL="457257" indent="0">
              <a:buNone/>
              <a:defRPr sz="1800">
                <a:solidFill>
                  <a:schemeClr val="tx1">
                    <a:tint val="75000"/>
                  </a:schemeClr>
                </a:solidFill>
              </a:defRPr>
            </a:lvl2pPr>
            <a:lvl3pPr marL="914514" indent="0">
              <a:buNone/>
              <a:defRPr sz="1575">
                <a:solidFill>
                  <a:schemeClr val="tx1">
                    <a:tint val="75000"/>
                  </a:schemeClr>
                </a:solidFill>
              </a:defRPr>
            </a:lvl3pPr>
            <a:lvl4pPr marL="1371771" indent="0">
              <a:buNone/>
              <a:defRPr sz="1425">
                <a:solidFill>
                  <a:schemeClr val="tx1">
                    <a:tint val="75000"/>
                  </a:schemeClr>
                </a:solidFill>
              </a:defRPr>
            </a:lvl4pPr>
            <a:lvl5pPr marL="1829027" indent="0">
              <a:buNone/>
              <a:defRPr sz="1425">
                <a:solidFill>
                  <a:schemeClr val="tx1">
                    <a:tint val="75000"/>
                  </a:schemeClr>
                </a:solidFill>
              </a:defRPr>
            </a:lvl5pPr>
            <a:lvl6pPr marL="2286286" indent="0">
              <a:buNone/>
              <a:defRPr sz="1425">
                <a:solidFill>
                  <a:schemeClr val="tx1">
                    <a:tint val="75000"/>
                  </a:schemeClr>
                </a:solidFill>
              </a:defRPr>
            </a:lvl6pPr>
            <a:lvl7pPr marL="2743541" indent="0">
              <a:buNone/>
              <a:defRPr sz="1425">
                <a:solidFill>
                  <a:schemeClr val="tx1">
                    <a:tint val="75000"/>
                  </a:schemeClr>
                </a:solidFill>
              </a:defRPr>
            </a:lvl7pPr>
            <a:lvl8pPr marL="3200799" indent="0">
              <a:buNone/>
              <a:defRPr sz="1425">
                <a:solidFill>
                  <a:schemeClr val="tx1">
                    <a:tint val="75000"/>
                  </a:schemeClr>
                </a:solidFill>
              </a:defRPr>
            </a:lvl8pPr>
            <a:lvl9pPr marL="3658055" indent="0">
              <a:buNone/>
              <a:defRPr sz="142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F20C6-3B4E-4313-A345-D8B9A43CA5D1}" type="datetime1">
              <a:rPr lang="en-US" smtClean="0"/>
              <a:t>1/10/2015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5638804" y="4145288"/>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6508ED2-7E7A-48E3-96AD-DDCE6EA3B64E}" type="datetime1">
              <a:rPr lang="en-US" smtClean="0"/>
              <a:t>1/10/2015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57" indent="0">
              <a:buNone/>
              <a:defRPr sz="2026" b="1"/>
            </a:lvl2pPr>
            <a:lvl3pPr marL="914514" indent="0">
              <a:buNone/>
              <a:defRPr sz="1800" b="1"/>
            </a:lvl3pPr>
            <a:lvl4pPr marL="1371771" indent="0">
              <a:buNone/>
              <a:defRPr sz="1575" b="1"/>
            </a:lvl4pPr>
            <a:lvl5pPr marL="1829027" indent="0">
              <a:buNone/>
              <a:defRPr sz="1575" b="1"/>
            </a:lvl5pPr>
            <a:lvl6pPr marL="2286286" indent="0">
              <a:buNone/>
              <a:defRPr sz="1575" b="1"/>
            </a:lvl6pPr>
            <a:lvl7pPr marL="2743541" indent="0">
              <a:buNone/>
              <a:defRPr sz="1575" b="1"/>
            </a:lvl7pPr>
            <a:lvl8pPr marL="3200799" indent="0">
              <a:buNone/>
              <a:defRPr sz="1575" b="1"/>
            </a:lvl8pPr>
            <a:lvl9pPr marL="3658055" indent="0">
              <a:buNone/>
              <a:defRPr sz="1575" b="1"/>
            </a:lvl9pPr>
          </a:lstStyle>
          <a:p>
            <a:pPr lvl="0"/>
            <a:r>
              <a:rPr lang="en-US" smtClean="0"/>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a:lvl6pPr>
            <a:lvl7pPr>
              <a:defRPr sz="1500" baseline="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101" b="0" cap="all" spc="150" baseline="0">
                <a:solidFill>
                  <a:schemeClr val="accent1"/>
                </a:solidFill>
              </a:defRPr>
            </a:lvl1pPr>
            <a:lvl2pPr marL="457257" indent="0">
              <a:buNone/>
              <a:defRPr sz="2026" b="1"/>
            </a:lvl2pPr>
            <a:lvl3pPr marL="914514" indent="0">
              <a:buNone/>
              <a:defRPr sz="1800" b="1"/>
            </a:lvl3pPr>
            <a:lvl4pPr marL="1371771" indent="0">
              <a:buNone/>
              <a:defRPr sz="1575" b="1"/>
            </a:lvl4pPr>
            <a:lvl5pPr marL="1829027" indent="0">
              <a:buNone/>
              <a:defRPr sz="1575" b="1"/>
            </a:lvl5pPr>
            <a:lvl6pPr marL="2286286" indent="0">
              <a:buNone/>
              <a:defRPr sz="1575" b="1"/>
            </a:lvl6pPr>
            <a:lvl7pPr marL="2743541" indent="0">
              <a:buNone/>
              <a:defRPr sz="1575" b="1"/>
            </a:lvl7pPr>
            <a:lvl8pPr marL="3200799" indent="0">
              <a:buNone/>
              <a:defRPr sz="1575" b="1"/>
            </a:lvl8pPr>
            <a:lvl9pPr marL="3658055" indent="0">
              <a:buNone/>
              <a:defRPr sz="1575" b="1"/>
            </a:lvl9pPr>
          </a:lstStyle>
          <a:p>
            <a:pPr lvl="0"/>
            <a:r>
              <a:rPr lang="en-US" smtClean="0"/>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101"/>
            </a:lvl1pPr>
            <a:lvl2pPr>
              <a:defRPr sz="1800"/>
            </a:lvl2pPr>
            <a:lvl3pPr>
              <a:defRPr sz="1500"/>
            </a:lvl3pPr>
            <a:lvl4pPr>
              <a:defRPr sz="1500"/>
            </a:lvl4pPr>
            <a:lvl5pPr>
              <a:defRPr sz="1500"/>
            </a:lvl5pPr>
            <a:lvl6pPr>
              <a:defRPr sz="1500" baseline="0"/>
            </a:lvl6pPr>
            <a:lvl7pPr>
              <a:defRPr sz="1500" baseline="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A89CB06-B80C-42CC-B400-E36F44D51DCE}" type="datetime1">
              <a:rPr lang="en-US" smtClean="0"/>
              <a:t>1/10/2015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DA0BC4A-1DF3-45EB-95F4-36D4D3373DEF}" type="datetime1">
              <a:rPr lang="en-US" smtClean="0"/>
              <a:t>1/10/2015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41456-4772-413B-96E8-10A77BA07D2E}" type="datetime1">
              <a:rPr lang="en-US" smtClean="0"/>
              <a:t>1/10/2015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114800" y="584200"/>
            <a:ext cx="4572000" cy="5588000"/>
          </a:xfrm>
        </p:spPr>
        <p:txBody>
          <a:bodyPr>
            <a:normAutofit/>
          </a:bodyPr>
          <a:lstStyle>
            <a:lvl1pPr>
              <a:defRPr sz="2101"/>
            </a:lvl1pPr>
            <a:lvl2pPr>
              <a:defRPr sz="1800"/>
            </a:lvl2pPr>
            <a:lvl3pPr>
              <a:defRPr sz="1500"/>
            </a:lvl3pPr>
            <a:lvl4pPr>
              <a:defRPr sz="1500"/>
            </a:lvl4pPr>
            <a:lvl5pPr>
              <a:defRPr sz="1500"/>
            </a:lvl5pPr>
            <a:lvl6pPr>
              <a:defRPr sz="1500"/>
            </a:lvl6pPr>
            <a:lvl7pPr>
              <a:defRPr sz="1500"/>
            </a:lvl7pPr>
            <a:lvl8pPr>
              <a:defRPr sz="1500" baseline="0"/>
            </a:lvl8pPr>
            <a:lvl9pPr>
              <a:defRPr sz="15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57" indent="0">
              <a:buNone/>
              <a:defRPr sz="1200"/>
            </a:lvl2pPr>
            <a:lvl3pPr marL="914514" indent="0">
              <a:buNone/>
              <a:defRPr sz="975"/>
            </a:lvl3pPr>
            <a:lvl4pPr marL="1371771" indent="0">
              <a:buNone/>
              <a:defRPr sz="900"/>
            </a:lvl4pPr>
            <a:lvl5pPr marL="1829027" indent="0">
              <a:buNone/>
              <a:defRPr sz="900"/>
            </a:lvl5pPr>
            <a:lvl6pPr marL="2286286" indent="0">
              <a:buNone/>
              <a:defRPr sz="900"/>
            </a:lvl6pPr>
            <a:lvl7pPr marL="2743541" indent="0">
              <a:buNone/>
              <a:defRPr sz="900"/>
            </a:lvl7pPr>
            <a:lvl8pPr marL="3200799" indent="0">
              <a:buNone/>
              <a:defRPr sz="900"/>
            </a:lvl8pPr>
            <a:lvl9pPr marL="365805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B220B6-562E-42B3-82F2-BA52BAED0B83}" type="datetime1">
              <a:rPr lang="en-US" smtClean="0"/>
              <a:t>1/10/2015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101" b="0" cap="all" spc="15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101"/>
            </a:lvl1pPr>
            <a:lvl2pPr marL="457257" indent="0">
              <a:buNone/>
              <a:defRPr sz="2776"/>
            </a:lvl2pPr>
            <a:lvl3pPr marL="914514" indent="0">
              <a:buNone/>
              <a:defRPr sz="2401"/>
            </a:lvl3pPr>
            <a:lvl4pPr marL="1371771" indent="0">
              <a:buNone/>
              <a:defRPr sz="2026"/>
            </a:lvl4pPr>
            <a:lvl5pPr marL="1829027" indent="0">
              <a:buNone/>
              <a:defRPr sz="2026"/>
            </a:lvl5pPr>
            <a:lvl6pPr marL="2286286" indent="0">
              <a:buNone/>
              <a:defRPr sz="2026"/>
            </a:lvl6pPr>
            <a:lvl7pPr marL="2743541" indent="0">
              <a:buNone/>
              <a:defRPr sz="2026"/>
            </a:lvl7pPr>
            <a:lvl8pPr marL="3200799" indent="0">
              <a:buNone/>
              <a:defRPr sz="2026"/>
            </a:lvl8pPr>
            <a:lvl9pPr marL="3658055" indent="0">
              <a:buNone/>
              <a:defRPr sz="2026"/>
            </a:lvl9pPr>
          </a:lstStyle>
          <a:p>
            <a:r>
              <a:rPr lang="en-US" smtClean="0"/>
              <a:t>Click icon to add picture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1500"/>
            </a:lvl1pPr>
            <a:lvl2pPr marL="457257" indent="0">
              <a:buNone/>
              <a:defRPr sz="1200"/>
            </a:lvl2pPr>
            <a:lvl3pPr marL="914514" indent="0">
              <a:buNone/>
              <a:defRPr sz="975"/>
            </a:lvl3pPr>
            <a:lvl4pPr marL="1371771" indent="0">
              <a:buNone/>
              <a:defRPr sz="900"/>
            </a:lvl4pPr>
            <a:lvl5pPr marL="1829027" indent="0">
              <a:buNone/>
              <a:defRPr sz="900"/>
            </a:lvl5pPr>
            <a:lvl6pPr marL="2286286" indent="0">
              <a:buNone/>
              <a:defRPr sz="900"/>
            </a:lvl6pPr>
            <a:lvl7pPr marL="2743541" indent="0">
              <a:buNone/>
              <a:defRPr sz="900"/>
            </a:lvl7pPr>
            <a:lvl8pPr marL="3200799" indent="0">
              <a:buNone/>
              <a:defRPr sz="900"/>
            </a:lvl8pPr>
            <a:lvl9pPr marL="365805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628C3B-79ED-44B2-8377-DF188AAE1B4F}" type="datetime1">
              <a:rPr lang="en-US" smtClean="0"/>
              <a:t>1/10/2015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1902"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14400" y="6356359"/>
            <a:ext cx="1676400" cy="365125"/>
          </a:xfrm>
          <a:prstGeom prst="rect">
            <a:avLst/>
          </a:prstGeom>
        </p:spPr>
        <p:txBody>
          <a:bodyPr vert="horz" lIns="121899" tIns="60949" rIns="121899" bIns="60949" rtlCol="0" anchor="ctr"/>
          <a:lstStyle>
            <a:lvl1pPr algn="l">
              <a:defRPr sz="900">
                <a:solidFill>
                  <a:schemeClr val="tx1">
                    <a:tint val="75000"/>
                  </a:schemeClr>
                </a:solidFill>
              </a:defRPr>
            </a:lvl1pPr>
          </a:lstStyle>
          <a:p>
            <a:fld id="{421758BA-7FE1-4E8E-994F-8F11CC4CBEAA}" type="datetime1">
              <a:rPr lang="en-US" smtClean="0"/>
              <a:t>1/10/2015</a:t>
            </a:fld>
            <a:endParaRPr/>
          </a:p>
        </p:txBody>
      </p:sp>
      <p:sp>
        <p:nvSpPr>
          <p:cNvPr id="5" name="Footer Placeholder 4"/>
          <p:cNvSpPr>
            <a:spLocks noGrp="1"/>
          </p:cNvSpPr>
          <p:nvPr>
            <p:ph type="ftr" sz="quarter" idx="3"/>
          </p:nvPr>
        </p:nvSpPr>
        <p:spPr>
          <a:xfrm>
            <a:off x="2590800" y="6356359"/>
            <a:ext cx="3962400" cy="365125"/>
          </a:xfrm>
          <a:prstGeom prst="rect">
            <a:avLst/>
          </a:prstGeom>
        </p:spPr>
        <p:txBody>
          <a:bodyPr vert="horz" lIns="121899" tIns="60949" rIns="121899" bIns="60949" rtlCol="0" anchor="ctr"/>
          <a:lstStyle>
            <a:lvl1pPr algn="ctr">
              <a:defRPr sz="9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924801" y="6356359"/>
            <a:ext cx="762000" cy="365125"/>
          </a:xfrm>
          <a:prstGeom prst="rect">
            <a:avLst/>
          </a:prstGeom>
        </p:spPr>
        <p:txBody>
          <a:bodyPr vert="horz" lIns="121899" tIns="60949" rIns="121899" bIns="60949" rtlCol="0" anchor="ctr"/>
          <a:lstStyle>
            <a:lvl1pPr algn="r">
              <a:defRPr sz="9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514" rtl="0" eaLnBrk="1" latinLnBrk="0" hangingPunct="1">
        <a:lnSpc>
          <a:spcPct val="90000"/>
        </a:lnSpc>
        <a:spcBef>
          <a:spcPct val="0"/>
        </a:spcBef>
        <a:buNone/>
        <a:defRPr sz="2701" kern="1200">
          <a:solidFill>
            <a:schemeClr val="tx1"/>
          </a:solidFill>
          <a:latin typeface="+mj-lt"/>
          <a:ea typeface="+mj-ea"/>
          <a:cs typeface="+mj-cs"/>
        </a:defRPr>
      </a:lvl1pPr>
    </p:titleStyle>
    <p:bodyStyle>
      <a:lvl1pPr marL="228629" indent="-228629" algn="l" defTabSz="914514" rtl="0" eaLnBrk="1" latinLnBrk="0" hangingPunct="1">
        <a:lnSpc>
          <a:spcPct val="90000"/>
        </a:lnSpc>
        <a:spcBef>
          <a:spcPts val="1200"/>
        </a:spcBef>
        <a:buClr>
          <a:schemeClr val="accent1"/>
        </a:buClr>
        <a:buSzPct val="100000"/>
        <a:buFont typeface="Arial" pitchFamily="34" charset="0"/>
        <a:buChar char="•"/>
        <a:defRPr sz="2101" kern="1200">
          <a:solidFill>
            <a:schemeClr val="tx1"/>
          </a:solidFill>
          <a:latin typeface="+mn-lt"/>
          <a:ea typeface="+mn-ea"/>
          <a:cs typeface="+mn-cs"/>
        </a:defRPr>
      </a:lvl1pPr>
      <a:lvl2pPr marL="457257" indent="-173758" algn="l" defTabSz="914514" rtl="0" eaLnBrk="1" latinLnBrk="0" hangingPunct="1">
        <a:lnSpc>
          <a:spcPct val="90000"/>
        </a:lnSpc>
        <a:spcBef>
          <a:spcPts val="600"/>
        </a:spcBef>
        <a:buClr>
          <a:schemeClr val="accent1"/>
        </a:buClr>
        <a:buSzPct val="80000"/>
        <a:buFont typeface="Arial" pitchFamily="34" charset="0"/>
        <a:buChar char="•"/>
        <a:defRPr sz="1800" kern="1200">
          <a:solidFill>
            <a:schemeClr val="tx1"/>
          </a:solidFill>
          <a:latin typeface="+mn-lt"/>
          <a:ea typeface="+mn-ea"/>
          <a:cs typeface="+mn-cs"/>
        </a:defRPr>
      </a:lvl2pPr>
      <a:lvl3pPr marL="685885" indent="-173758" algn="l" defTabSz="91451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3pPr>
      <a:lvl4pPr marL="914514" indent="-173758" algn="l" defTabSz="91451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4pPr>
      <a:lvl5pPr marL="1143142" indent="-173758" algn="l" defTabSz="91451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5pPr>
      <a:lvl6pPr marL="1371771" indent="-173758" algn="l" defTabSz="91451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6pPr>
      <a:lvl7pPr marL="1600401" indent="-173758" algn="l" defTabSz="914514" rtl="0" eaLnBrk="1" latinLnBrk="0" hangingPunct="1">
        <a:lnSpc>
          <a:spcPct val="90000"/>
        </a:lnSpc>
        <a:spcBef>
          <a:spcPts val="600"/>
        </a:spcBef>
        <a:buClr>
          <a:schemeClr val="accent1"/>
        </a:buClr>
        <a:buSzPct val="80000"/>
        <a:buFont typeface="Arial" pitchFamily="34" charset="0"/>
        <a:buChar char="•"/>
        <a:defRPr sz="1500" kern="1200">
          <a:solidFill>
            <a:schemeClr val="tx1"/>
          </a:solidFill>
          <a:latin typeface="+mn-lt"/>
          <a:ea typeface="+mn-ea"/>
          <a:cs typeface="+mn-cs"/>
        </a:defRPr>
      </a:lvl7pPr>
      <a:lvl8pPr marL="1829027" indent="-173758" algn="l" defTabSz="91451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8pPr>
      <a:lvl9pPr marL="2057657" indent="-173758" algn="l" defTabSz="914514" rtl="0" eaLnBrk="1" latinLnBrk="0" hangingPunct="1">
        <a:lnSpc>
          <a:spcPct val="90000"/>
        </a:lnSpc>
        <a:spcBef>
          <a:spcPts val="600"/>
        </a:spcBef>
        <a:buClr>
          <a:schemeClr val="accent1"/>
        </a:buClr>
        <a:buSzPct val="80000"/>
        <a:buFont typeface="Arial" pitchFamily="34" charset="0"/>
        <a:buChar char="•"/>
        <a:defRPr sz="1500" kern="1200" baseline="0">
          <a:solidFill>
            <a:schemeClr val="tx1"/>
          </a:solidFill>
          <a:latin typeface="+mn-lt"/>
          <a:ea typeface="+mn-ea"/>
          <a:cs typeface="+mn-cs"/>
        </a:defRPr>
      </a:lvl9pPr>
    </p:bodyStyle>
    <p:otherStyle>
      <a:defPPr>
        <a:defRPr/>
      </a:defPPr>
      <a:lvl1pPr marL="0" algn="l" defTabSz="914514" rtl="0" eaLnBrk="1" latinLnBrk="0" hangingPunct="1">
        <a:defRPr sz="1800" kern="1200">
          <a:solidFill>
            <a:schemeClr val="tx1"/>
          </a:solidFill>
          <a:latin typeface="+mn-lt"/>
          <a:ea typeface="+mn-ea"/>
          <a:cs typeface="+mn-cs"/>
        </a:defRPr>
      </a:lvl1pPr>
      <a:lvl2pPr marL="457257" algn="l" defTabSz="914514" rtl="0" eaLnBrk="1" latinLnBrk="0" hangingPunct="1">
        <a:defRPr sz="1800" kern="1200">
          <a:solidFill>
            <a:schemeClr val="tx1"/>
          </a:solidFill>
          <a:latin typeface="+mn-lt"/>
          <a:ea typeface="+mn-ea"/>
          <a:cs typeface="+mn-cs"/>
        </a:defRPr>
      </a:lvl2pPr>
      <a:lvl3pPr marL="914514" algn="l" defTabSz="914514" rtl="0" eaLnBrk="1" latinLnBrk="0" hangingPunct="1">
        <a:defRPr sz="1800" kern="1200">
          <a:solidFill>
            <a:schemeClr val="tx1"/>
          </a:solidFill>
          <a:latin typeface="+mn-lt"/>
          <a:ea typeface="+mn-ea"/>
          <a:cs typeface="+mn-cs"/>
        </a:defRPr>
      </a:lvl3pPr>
      <a:lvl4pPr marL="1371771" algn="l" defTabSz="914514" rtl="0" eaLnBrk="1" latinLnBrk="0" hangingPunct="1">
        <a:defRPr sz="1800" kern="1200">
          <a:solidFill>
            <a:schemeClr val="tx1"/>
          </a:solidFill>
          <a:latin typeface="+mn-lt"/>
          <a:ea typeface="+mn-ea"/>
          <a:cs typeface="+mn-cs"/>
        </a:defRPr>
      </a:lvl4pPr>
      <a:lvl5pPr marL="1829027" algn="l" defTabSz="914514" rtl="0" eaLnBrk="1" latinLnBrk="0" hangingPunct="1">
        <a:defRPr sz="1800" kern="1200">
          <a:solidFill>
            <a:schemeClr val="tx1"/>
          </a:solidFill>
          <a:latin typeface="+mn-lt"/>
          <a:ea typeface="+mn-ea"/>
          <a:cs typeface="+mn-cs"/>
        </a:defRPr>
      </a:lvl5pPr>
      <a:lvl6pPr marL="2286286" algn="l" defTabSz="914514" rtl="0" eaLnBrk="1" latinLnBrk="0" hangingPunct="1">
        <a:defRPr sz="1800" kern="1200">
          <a:solidFill>
            <a:schemeClr val="tx1"/>
          </a:solidFill>
          <a:latin typeface="+mn-lt"/>
          <a:ea typeface="+mn-ea"/>
          <a:cs typeface="+mn-cs"/>
        </a:defRPr>
      </a:lvl6pPr>
      <a:lvl7pPr marL="2743541" algn="l" defTabSz="914514" rtl="0" eaLnBrk="1" latinLnBrk="0" hangingPunct="1">
        <a:defRPr sz="1800" kern="1200">
          <a:solidFill>
            <a:schemeClr val="tx1"/>
          </a:solidFill>
          <a:latin typeface="+mn-lt"/>
          <a:ea typeface="+mn-ea"/>
          <a:cs typeface="+mn-cs"/>
        </a:defRPr>
      </a:lvl7pPr>
      <a:lvl8pPr marL="3200799" algn="l" defTabSz="914514" rtl="0" eaLnBrk="1" latinLnBrk="0" hangingPunct="1">
        <a:defRPr sz="1800" kern="1200">
          <a:solidFill>
            <a:schemeClr val="tx1"/>
          </a:solidFill>
          <a:latin typeface="+mn-lt"/>
          <a:ea typeface="+mn-ea"/>
          <a:cs typeface="+mn-cs"/>
        </a:defRPr>
      </a:lvl8pPr>
      <a:lvl9pPr marL="3658055" algn="l" defTabSz="91451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inmarketcap.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itcoin.stackexchange.com/" TargetMode="External"/><Relationship Id="rId2" Type="http://schemas.openxmlformats.org/officeDocument/2006/relationships/hyperlink" Target="https://en.bitcoin.it/wiki/FAQ" TargetMode="External"/><Relationship Id="rId1" Type="http://schemas.openxmlformats.org/officeDocument/2006/relationships/slideLayout" Target="../slideLayouts/slideLayout2.xml"/><Relationship Id="rId6" Type="http://schemas.openxmlformats.org/officeDocument/2006/relationships/hyperlink" Target="http://dealbook.nytimes.com/2014/01/21/why-bitcoin-matters/?_r=0" TargetMode="External"/><Relationship Id="rId5" Type="http://schemas.openxmlformats.org/officeDocument/2006/relationships/hyperlink" Target="http://evoorhees.blogspot.com/2012/04/bitcoin-libertarian-introduction.html" TargetMode="External"/><Relationship Id="rId4" Type="http://schemas.openxmlformats.org/officeDocument/2006/relationships/hyperlink" Target="http://www.michaelnielsen.org/ddi/how-the-bitcoin-protocol-actually-work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l9jOJk30eQs" TargetMode="External"/><Relationship Id="rId2" Type="http://schemas.openxmlformats.org/officeDocument/2006/relationships/hyperlink" Target="http://bitcoindoc.com/" TargetMode="External"/><Relationship Id="rId1" Type="http://schemas.openxmlformats.org/officeDocument/2006/relationships/slideLayout" Target="../slideLayouts/slideLayout2.xml"/><Relationship Id="rId4" Type="http://schemas.openxmlformats.org/officeDocument/2006/relationships/hyperlink" Target="https://www.youtube.com/watch?v=Lx9zgZCMqX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Bitcoin &amp; Cryptocurrency</a:t>
            </a:r>
            <a:endParaRPr lang="en-US" dirty="0"/>
          </a:p>
        </p:txBody>
      </p:sp>
      <p:sp>
        <p:nvSpPr>
          <p:cNvPr id="5" name="Subtitle 4"/>
          <p:cNvSpPr>
            <a:spLocks noGrp="1"/>
          </p:cNvSpPr>
          <p:nvPr>
            <p:ph type="subTitle" idx="1"/>
          </p:nvPr>
        </p:nvSpPr>
        <p:spPr/>
        <p:txBody>
          <a:bodyPr/>
          <a:lstStyle/>
          <a:p>
            <a:r>
              <a:rPr lang="en-US" cap="none" dirty="0" smtClean="0">
                <a:solidFill>
                  <a:schemeClr val="accent1">
                    <a:lumMod val="40000"/>
                    <a:lumOff val="60000"/>
                  </a:schemeClr>
                </a:solidFill>
              </a:rPr>
              <a:t>Josh Muller</a:t>
            </a:r>
          </a:p>
          <a:p>
            <a:r>
              <a:rPr lang="en-US" cap="none" dirty="0">
                <a:solidFill>
                  <a:schemeClr val="accent1">
                    <a:lumMod val="40000"/>
                    <a:lumOff val="60000"/>
                  </a:schemeClr>
                </a:solidFill>
              </a:rPr>
              <a:t>January 8, 2015</a:t>
            </a:r>
          </a:p>
          <a:p>
            <a:r>
              <a:rPr lang="en-US" cap="none" dirty="0" smtClean="0">
                <a:solidFill>
                  <a:schemeClr val="accent1">
                    <a:lumMod val="40000"/>
                    <a:lumOff val="60000"/>
                  </a:schemeClr>
                </a:solidFill>
              </a:rPr>
              <a:t>Ohio Information Security Forum</a:t>
            </a:r>
          </a:p>
          <a:p>
            <a:endParaRPr lang="en-US" cap="none" dirty="0" smtClean="0">
              <a:solidFill>
                <a:schemeClr val="accent1">
                  <a:lumMod val="40000"/>
                  <a:lumOff val="60000"/>
                </a:schemeClr>
              </a:solidFill>
            </a:endParaRPr>
          </a:p>
        </p:txBody>
      </p:sp>
      <p:sp>
        <p:nvSpPr>
          <p:cNvPr id="3" name="Slide Number Placeholder 2"/>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Bitcoin Network</a:t>
            </a:r>
          </a:p>
        </p:txBody>
      </p:sp>
      <p:sp>
        <p:nvSpPr>
          <p:cNvPr id="14" name="Content Placeholder 13"/>
          <p:cNvSpPr>
            <a:spLocks noGrp="1"/>
          </p:cNvSpPr>
          <p:nvPr>
            <p:ph idx="1"/>
          </p:nvPr>
        </p:nvSpPr>
        <p:spPr/>
        <p:txBody>
          <a:bodyPr>
            <a:normAutofit fontScale="92500"/>
          </a:bodyPr>
          <a:lstStyle/>
          <a:p>
            <a:r>
              <a:rPr lang="en-US" dirty="0"/>
              <a:t>Contains nodes possessing copies of a public ledger called the </a:t>
            </a:r>
            <a:r>
              <a:rPr lang="en-US" dirty="0" smtClean="0"/>
              <a:t>block chain</a:t>
            </a:r>
            <a:endParaRPr lang="en-US" dirty="0"/>
          </a:p>
          <a:p>
            <a:r>
              <a:rPr lang="en-US" dirty="0"/>
              <a:t>Block chain contains chronological record of bitcoin transactions between bitcoin addresses to prevent double spending</a:t>
            </a:r>
          </a:p>
          <a:p>
            <a:r>
              <a:rPr lang="en-US" dirty="0"/>
              <a:t>Transactions are broadcast throughout nodes in the network, recorded in the distributed block chain, and confirmed by mining nodes every ten minutes (avg. 6 blocks/hour</a:t>
            </a:r>
            <a:r>
              <a:rPr lang="en-US" dirty="0" smtClean="0"/>
              <a:t>)</a:t>
            </a:r>
          </a:p>
          <a:p>
            <a:r>
              <a:rPr lang="en-US" dirty="0"/>
              <a:t>Mining nodes that solve blocks are rewarded with certain number of bitcoins (currently </a:t>
            </a:r>
            <a:r>
              <a:rPr lang="en-US" dirty="0" smtClean="0"/>
              <a:t>25 BTC/block, </a:t>
            </a:r>
            <a:r>
              <a:rPr lang="en-US" dirty="0"/>
              <a:t>decreases over time)</a:t>
            </a:r>
          </a:p>
          <a:p>
            <a:r>
              <a:rPr lang="en-US" dirty="0" smtClean="0"/>
              <a:t>Bitcoin </a:t>
            </a:r>
            <a:r>
              <a:rPr lang="en-US" dirty="0"/>
              <a:t>network is the largest distributed supercomputer in existence &amp; growing (@4,040,406 </a:t>
            </a:r>
            <a:r>
              <a:rPr lang="en-US" dirty="0" err="1"/>
              <a:t>petaFLOPS</a:t>
            </a:r>
            <a:r>
              <a:rPr lang="en-US" dirty="0"/>
              <a:t> in the first week of 2015, exponentially beating world’s fastest supercomputer, Tianhe-2 @ 33.86 </a:t>
            </a:r>
            <a:r>
              <a:rPr lang="en-US" dirty="0" err="1"/>
              <a:t>petaFLOPS</a:t>
            </a:r>
            <a:r>
              <a:rPr lang="en-US" dirty="0"/>
              <a:t>)</a:t>
            </a:r>
          </a:p>
          <a:p>
            <a:r>
              <a:rPr lang="en-US" dirty="0"/>
              <a:t>Hash rate on 2014-12-30 was 290,919 </a:t>
            </a:r>
            <a:r>
              <a:rPr lang="en-US" dirty="0" err="1"/>
              <a:t>terahashes</a:t>
            </a:r>
            <a:r>
              <a:rPr lang="en-US" dirty="0"/>
              <a:t>/second (that’s 290,919 trillion calculations per second)</a:t>
            </a:r>
          </a:p>
        </p:txBody>
      </p:sp>
      <p:sp>
        <p:nvSpPr>
          <p:cNvPr id="2" name="Slide Number Placeholder 1"/>
          <p:cNvSpPr>
            <a:spLocks noGrp="1"/>
          </p:cNvSpPr>
          <p:nvPr>
            <p:ph type="sldNum" sz="quarter" idx="12"/>
          </p:nvPr>
        </p:nvSpPr>
        <p:spPr/>
        <p:txBody>
          <a:bodyPr/>
          <a:lstStyle/>
          <a:p>
            <a:fld id="{C014DD1E-5D91-48A3-AD6D-45FBA980D106}" type="slidenum">
              <a:rPr lang="en-US" smtClean="0"/>
              <a:t>10</a:t>
            </a:fld>
            <a:endParaRPr lang="en-US"/>
          </a:p>
        </p:txBody>
      </p:sp>
    </p:spTree>
    <p:extLst>
      <p:ext uri="{BB962C8B-B14F-4D97-AF65-F5344CB8AC3E}">
        <p14:creationId xmlns:p14="http://schemas.microsoft.com/office/powerpoint/2010/main" val="108124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11</a:t>
            </a:fld>
            <a:endParaRPr lang="en-US"/>
          </a:p>
        </p:txBody>
      </p:sp>
      <p:pic>
        <p:nvPicPr>
          <p:cNvPr id="4" name="Picture 2" descr="D:\Joshua's Documents\Academics &amp; Education\Cedarville University\2012-2013 - Senior Yr\1st Semester\CS-4320-01 Network Security\Presentations\2012-09-25 Bitcoin Wallet Security\S_N_Transactions.png"/>
          <p:cNvPicPr>
            <a:picLocks noChangeAspect="1" noChangeArrowheads="1"/>
          </p:cNvPicPr>
          <p:nvPr/>
        </p:nvPicPr>
        <p:blipFill>
          <a:blip r:embed="rId3" cstate="print"/>
          <a:srcRect/>
          <a:stretch>
            <a:fillRect/>
          </a:stretch>
        </p:blipFill>
        <p:spPr bwMode="auto">
          <a:xfrm>
            <a:off x="685800" y="1396945"/>
            <a:ext cx="7763668" cy="4629269"/>
          </a:xfrm>
          <a:prstGeom prst="rect">
            <a:avLst/>
          </a:prstGeom>
          <a:noFill/>
        </p:spPr>
      </p:pic>
      <p:sp>
        <p:nvSpPr>
          <p:cNvPr id="5" name="Title 12"/>
          <p:cNvSpPr>
            <a:spLocks noGrp="1"/>
          </p:cNvSpPr>
          <p:nvPr>
            <p:ph type="title"/>
          </p:nvPr>
        </p:nvSpPr>
        <p:spPr>
          <a:xfrm>
            <a:off x="914401" y="274637"/>
            <a:ext cx="7772400" cy="792163"/>
          </a:xfrm>
        </p:spPr>
        <p:txBody>
          <a:bodyPr/>
          <a:lstStyle/>
          <a:p>
            <a:pPr algn="ctr"/>
            <a:r>
              <a:rPr lang="en-US" dirty="0" err="1" smtClean="0"/>
              <a:t>Blockchain</a:t>
            </a:r>
            <a:r>
              <a:rPr lang="en-US" dirty="0"/>
              <a:t> </a:t>
            </a:r>
            <a:r>
              <a:rPr lang="en-US" dirty="0" smtClean="0"/>
              <a:t>Transactions</a:t>
            </a:r>
            <a:endParaRPr lang="en-US" dirty="0"/>
          </a:p>
        </p:txBody>
      </p:sp>
    </p:spTree>
    <p:extLst>
      <p:ext uri="{BB962C8B-B14F-4D97-AF65-F5344CB8AC3E}">
        <p14:creationId xmlns:p14="http://schemas.microsoft.com/office/powerpoint/2010/main" val="108125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Bitcoin Currency</a:t>
            </a:r>
            <a:endParaRPr lang="en-US" dirty="0"/>
          </a:p>
        </p:txBody>
      </p:sp>
      <p:sp>
        <p:nvSpPr>
          <p:cNvPr id="14" name="Content Placeholder 13"/>
          <p:cNvSpPr>
            <a:spLocks noGrp="1"/>
          </p:cNvSpPr>
          <p:nvPr>
            <p:ph idx="1"/>
          </p:nvPr>
        </p:nvSpPr>
        <p:spPr/>
        <p:txBody>
          <a:bodyPr>
            <a:normAutofit fontScale="92500" lnSpcReduction="10000"/>
          </a:bodyPr>
          <a:lstStyle/>
          <a:p>
            <a:r>
              <a:rPr lang="en-US" dirty="0" smtClean="0"/>
              <a:t>Finite </a:t>
            </a:r>
            <a:r>
              <a:rPr lang="en-US" dirty="0"/>
              <a:t>supply of 21,000,000 BTC (logarithmic supply curve approaches 21 million around </a:t>
            </a:r>
            <a:r>
              <a:rPr lang="en-US" dirty="0" smtClean="0"/>
              <a:t>2140 </a:t>
            </a:r>
            <a:r>
              <a:rPr lang="en-US" dirty="0"/>
              <a:t>A.D.)</a:t>
            </a:r>
          </a:p>
          <a:p>
            <a:r>
              <a:rPr lang="en-US" dirty="0"/>
              <a:t>Units are divisible to 8 decimal places (smallest unit = 0.00000001 BTC), thus 2,099,999,997,690,000 (over 2 quadrillion) maximum possible atomic </a:t>
            </a:r>
            <a:r>
              <a:rPr lang="en-US" dirty="0" smtClean="0"/>
              <a:t>units</a:t>
            </a:r>
          </a:p>
          <a:p>
            <a:r>
              <a:rPr lang="en-US" dirty="0" smtClean="0"/>
              <a:t>Transferable quickly &amp; globally without any middleman</a:t>
            </a:r>
          </a:p>
          <a:p>
            <a:r>
              <a:rPr lang="en-US" dirty="0" smtClean="0"/>
              <a:t>Counterfeit-proof (all currency units can be traced from inception)</a:t>
            </a:r>
          </a:p>
          <a:p>
            <a:r>
              <a:rPr lang="en-US" dirty="0" smtClean="0"/>
              <a:t>Fungible (for now, but some are trying to push “colored coins”)</a:t>
            </a:r>
          </a:p>
          <a:p>
            <a:r>
              <a:rPr lang="en-US" dirty="0" smtClean="0"/>
              <a:t>Decay-proof (if wallets are backed up properly)</a:t>
            </a:r>
          </a:p>
          <a:p>
            <a:pPr lvl="1"/>
            <a:r>
              <a:rPr lang="en-US" dirty="0" smtClean="0"/>
              <a:t>Forgotten wallet passwords or lost/destroyed private keys’ BTC is gone forever, decreasing the money supply, which makes all other bitcoins more valuable (naturally deflationary)</a:t>
            </a:r>
          </a:p>
          <a:p>
            <a:r>
              <a:rPr lang="en-US" dirty="0" smtClean="0"/>
              <a:t>Deflationary properties can encourage responsible saving rather than reckless spending</a:t>
            </a:r>
          </a:p>
        </p:txBody>
      </p:sp>
      <p:sp>
        <p:nvSpPr>
          <p:cNvPr id="2" name="Slide Number Placeholder 1"/>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317466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 name="Picture 2" descr="D:\Joshua's Documents\Academics &amp; Education\Cedarville University\2012-2013 - Senior Yr\1st Semester\CS-4320-01 Network Security\Presentations\2012-09-25 Bitcoin Wallet Security\HowABitcoinTransactionWorks-06BitcoinCOLOR-1338412534667.jpg"/>
          <p:cNvPicPr>
            <a:picLocks noChangeAspect="1" noChangeArrowheads="1"/>
          </p:cNvPicPr>
          <p:nvPr/>
        </p:nvPicPr>
        <p:blipFill>
          <a:blip r:embed="rId3" cstate="print"/>
          <a:srcRect/>
          <a:stretch>
            <a:fillRect/>
          </a:stretch>
        </p:blipFill>
        <p:spPr bwMode="auto">
          <a:xfrm>
            <a:off x="76200" y="152400"/>
            <a:ext cx="9030490" cy="6553200"/>
          </a:xfrm>
          <a:prstGeom prst="rect">
            <a:avLst/>
          </a:prstGeom>
          <a:noFill/>
        </p:spPr>
      </p:pic>
    </p:spTree>
    <p:extLst>
      <p:ext uri="{BB962C8B-B14F-4D97-AF65-F5344CB8AC3E}">
        <p14:creationId xmlns:p14="http://schemas.microsoft.com/office/powerpoint/2010/main" val="34589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Bitcoin Economy</a:t>
            </a:r>
            <a:endParaRPr lang="en-US" dirty="0"/>
          </a:p>
        </p:txBody>
      </p:sp>
      <p:sp>
        <p:nvSpPr>
          <p:cNvPr id="14" name="Content Placeholder 13"/>
          <p:cNvSpPr>
            <a:spLocks noGrp="1"/>
          </p:cNvSpPr>
          <p:nvPr>
            <p:ph idx="1"/>
          </p:nvPr>
        </p:nvSpPr>
        <p:spPr/>
        <p:txBody>
          <a:bodyPr>
            <a:normAutofit lnSpcReduction="10000"/>
          </a:bodyPr>
          <a:lstStyle/>
          <a:p>
            <a:r>
              <a:rPr lang="en-US" dirty="0" smtClean="0"/>
              <a:t>Accepted </a:t>
            </a:r>
            <a:r>
              <a:rPr lang="en-US" dirty="0"/>
              <a:t>as payment by </a:t>
            </a:r>
            <a:r>
              <a:rPr lang="en-US" dirty="0" smtClean="0"/>
              <a:t>growing number </a:t>
            </a:r>
            <a:r>
              <a:rPr lang="en-US" dirty="0"/>
              <a:t>of businesses </a:t>
            </a:r>
            <a:r>
              <a:rPr lang="en-US" dirty="0" smtClean="0"/>
              <a:t>including:</a:t>
            </a:r>
          </a:p>
          <a:p>
            <a:pPr lvl="1"/>
            <a:r>
              <a:rPr lang="en-US" dirty="0" smtClean="0"/>
              <a:t>Dell</a:t>
            </a:r>
          </a:p>
          <a:p>
            <a:pPr lvl="1"/>
            <a:r>
              <a:rPr lang="en-US" dirty="0" smtClean="0"/>
              <a:t>Newegg</a:t>
            </a:r>
          </a:p>
          <a:p>
            <a:pPr lvl="1"/>
            <a:r>
              <a:rPr lang="en-US" dirty="0" smtClean="0"/>
              <a:t>TigerDirect</a:t>
            </a:r>
          </a:p>
          <a:p>
            <a:pPr lvl="1"/>
            <a:r>
              <a:rPr lang="en-US" dirty="0" smtClean="0"/>
              <a:t>Expedia</a:t>
            </a:r>
          </a:p>
          <a:p>
            <a:pPr lvl="1"/>
            <a:r>
              <a:rPr lang="en-US" dirty="0" smtClean="0"/>
              <a:t>DISH Network</a:t>
            </a:r>
          </a:p>
          <a:p>
            <a:pPr lvl="1"/>
            <a:r>
              <a:rPr lang="en-US" dirty="0" smtClean="0"/>
              <a:t>Overstock</a:t>
            </a:r>
          </a:p>
          <a:p>
            <a:pPr lvl="1"/>
            <a:r>
              <a:rPr lang="en-US" dirty="0" smtClean="0"/>
              <a:t>Virgin Galactic</a:t>
            </a:r>
          </a:p>
          <a:p>
            <a:pPr lvl="1"/>
            <a:r>
              <a:rPr lang="en-US" dirty="0" err="1" smtClean="0"/>
              <a:t>Wordpress</a:t>
            </a:r>
            <a:endParaRPr lang="en-US" dirty="0" smtClean="0"/>
          </a:p>
          <a:p>
            <a:pPr lvl="1"/>
            <a:r>
              <a:rPr lang="en-US" dirty="0" err="1" smtClean="0"/>
              <a:t>Reddit</a:t>
            </a:r>
            <a:endParaRPr lang="en-US" dirty="0" smtClean="0"/>
          </a:p>
          <a:p>
            <a:pPr lvl="1"/>
            <a:r>
              <a:rPr lang="en-US" dirty="0" smtClean="0"/>
              <a:t>Zynga</a:t>
            </a:r>
            <a:endParaRPr lang="en-US" dirty="0"/>
          </a:p>
          <a:p>
            <a:r>
              <a:rPr lang="en-US" dirty="0"/>
              <a:t>On Monday, January 5, </a:t>
            </a:r>
            <a:r>
              <a:rPr lang="en-US" dirty="0" smtClean="0"/>
              <a:t>2015, </a:t>
            </a:r>
            <a:r>
              <a:rPr lang="en-US" dirty="0"/>
              <a:t>bitcoins were worth $266 each, with a total of 13,688,900 BTC in the </a:t>
            </a:r>
            <a:r>
              <a:rPr lang="en-US" dirty="0" smtClean="0"/>
              <a:t>economy</a:t>
            </a:r>
          </a:p>
          <a:p>
            <a:pPr lvl="1"/>
            <a:r>
              <a:rPr lang="en-US" dirty="0" smtClean="0"/>
              <a:t>Total </a:t>
            </a:r>
            <a:r>
              <a:rPr lang="en-US" dirty="0"/>
              <a:t>market capitalization </a:t>
            </a:r>
            <a:r>
              <a:rPr lang="en-US" dirty="0" smtClean="0"/>
              <a:t>= $</a:t>
            </a:r>
            <a:r>
              <a:rPr lang="en-US" dirty="0"/>
              <a:t>3,650,720,118.80 </a:t>
            </a:r>
            <a:r>
              <a:rPr lang="en-US" dirty="0" smtClean="0"/>
              <a:t>($3.65 </a:t>
            </a:r>
            <a:r>
              <a:rPr lang="en-US" dirty="0"/>
              <a:t>billion</a:t>
            </a:r>
            <a:r>
              <a:rPr lang="en-US" dirty="0" smtClean="0"/>
              <a:t>)</a:t>
            </a:r>
          </a:p>
          <a:p>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95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How do I secure my Bitcoin wallet?</a:t>
            </a:r>
            <a:endParaRPr lang="en-US" dirty="0"/>
          </a:p>
        </p:txBody>
      </p:sp>
      <p:sp>
        <p:nvSpPr>
          <p:cNvPr id="14" name="Content Placeholder 13"/>
          <p:cNvSpPr>
            <a:spLocks noGrp="1"/>
          </p:cNvSpPr>
          <p:nvPr>
            <p:ph idx="1"/>
          </p:nvPr>
        </p:nvSpPr>
        <p:spPr/>
        <p:txBody>
          <a:bodyPr>
            <a:normAutofit/>
          </a:bodyPr>
          <a:lstStyle/>
          <a:p>
            <a:r>
              <a:rPr lang="en-US" dirty="0" smtClean="0"/>
              <a:t>Too many horror stories of web wallet hacks (</a:t>
            </a:r>
            <a:r>
              <a:rPr lang="en-US" i="1" dirty="0" smtClean="0"/>
              <a:t>e.g.</a:t>
            </a:r>
            <a:r>
              <a:rPr lang="en-US" dirty="0" smtClean="0"/>
              <a:t>, $5 million stolen in BitStamp.net exchange hack last week, </a:t>
            </a:r>
            <a:r>
              <a:rPr lang="en-US" dirty="0" err="1" smtClean="0"/>
              <a:t>MtGox</a:t>
            </a:r>
            <a:r>
              <a:rPr lang="en-US" dirty="0" smtClean="0"/>
              <a:t>, </a:t>
            </a:r>
            <a:r>
              <a:rPr lang="en-US" dirty="0" err="1" smtClean="0"/>
              <a:t>MyBitcoin</a:t>
            </a:r>
            <a:r>
              <a:rPr lang="en-US" dirty="0" smtClean="0"/>
              <a:t>)</a:t>
            </a:r>
          </a:p>
          <a:p>
            <a:r>
              <a:rPr lang="en-US" dirty="0" smtClean="0"/>
              <a:t>If you don’t exclusively control your private keys, you don’t truly own/control your bitcoins</a:t>
            </a:r>
          </a:p>
          <a:p>
            <a:endParaRPr lang="en-US" dirty="0" smtClean="0"/>
          </a:p>
          <a:p>
            <a:endParaRPr lang="en-US" dirty="0" smtClean="0"/>
          </a:p>
        </p:txBody>
      </p:sp>
      <p:sp>
        <p:nvSpPr>
          <p:cNvPr id="2" name="Slide Number Placeholder 1"/>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68991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How do I secure my Bitcoin wallet? (continued)</a:t>
            </a:r>
            <a:endParaRPr lang="en-US" dirty="0"/>
          </a:p>
        </p:txBody>
      </p:sp>
      <p:sp>
        <p:nvSpPr>
          <p:cNvPr id="14" name="Content Placeholder 13"/>
          <p:cNvSpPr>
            <a:spLocks noGrp="1"/>
          </p:cNvSpPr>
          <p:nvPr>
            <p:ph idx="1"/>
          </p:nvPr>
        </p:nvSpPr>
        <p:spPr/>
        <p:txBody>
          <a:bodyPr>
            <a:normAutofit lnSpcReduction="10000"/>
          </a:bodyPr>
          <a:lstStyle/>
          <a:p>
            <a:r>
              <a:rPr lang="en-US" dirty="0"/>
              <a:t>If storing backups online, encrypt them!</a:t>
            </a:r>
          </a:p>
          <a:p>
            <a:r>
              <a:rPr lang="en-US" dirty="0"/>
              <a:t>Use strong password </a:t>
            </a:r>
            <a:r>
              <a:rPr lang="en-US" dirty="0" smtClean="0"/>
              <a:t>&amp; </a:t>
            </a:r>
            <a:r>
              <a:rPr lang="en-US" dirty="0"/>
              <a:t>don’t forget </a:t>
            </a:r>
            <a:r>
              <a:rPr lang="en-US" dirty="0" smtClean="0"/>
              <a:t>it</a:t>
            </a:r>
          </a:p>
          <a:p>
            <a:r>
              <a:rPr lang="en-US" dirty="0" smtClean="0"/>
              <a:t>Store </a:t>
            </a:r>
            <a:r>
              <a:rPr lang="en-US" dirty="0"/>
              <a:t>backups in many locations</a:t>
            </a:r>
          </a:p>
          <a:p>
            <a:r>
              <a:rPr lang="en-US" dirty="0" smtClean="0"/>
              <a:t>Long term savings offline wallet (aka “cold </a:t>
            </a:r>
            <a:r>
              <a:rPr lang="en-US" dirty="0"/>
              <a:t>storage”)</a:t>
            </a:r>
          </a:p>
          <a:p>
            <a:pPr lvl="1"/>
            <a:r>
              <a:rPr lang="en-US" dirty="0" smtClean="0"/>
              <a:t>Generate paper wallets offline (private can </a:t>
            </a:r>
            <a:r>
              <a:rPr lang="en-US" dirty="0"/>
              <a:t>be printed as QR codes or text, &amp; locked in a safe</a:t>
            </a:r>
            <a:r>
              <a:rPr lang="en-US" dirty="0" smtClean="0"/>
              <a:t>) – see BitAddress.org &amp; download from GitHub (</a:t>
            </a:r>
            <a:r>
              <a:rPr lang="en-US" dirty="0" smtClean="0">
                <a:solidFill>
                  <a:srgbClr val="FFFF00"/>
                </a:solidFill>
              </a:rPr>
              <a:t>DEMO</a:t>
            </a:r>
            <a:r>
              <a:rPr lang="en-US" dirty="0" smtClean="0"/>
              <a:t>)</a:t>
            </a:r>
          </a:p>
          <a:p>
            <a:pPr lvl="1"/>
            <a:r>
              <a:rPr lang="en-US" dirty="0" smtClean="0"/>
              <a:t>Boot </a:t>
            </a:r>
            <a:r>
              <a:rPr lang="en-US" dirty="0"/>
              <a:t>into network-disabled live Linux DVD, run Bitcoin client, generate BTC address (write it down), encrypt wallet.dat &amp; backup to USB drive, shut down Linux, and send BTC to that address</a:t>
            </a:r>
          </a:p>
          <a:p>
            <a:pPr lvl="1"/>
            <a:r>
              <a:rPr lang="en-US" dirty="0"/>
              <a:t>Use </a:t>
            </a:r>
            <a:r>
              <a:rPr lang="en-US" dirty="0" smtClean="0"/>
              <a:t>the “Armory” Bitcoin client</a:t>
            </a:r>
            <a:r>
              <a:rPr lang="en-US" dirty="0"/>
              <a:t>: multiple encrypted wallets, import private keys, sign transactions offline, use BTC address to sign message (proof of </a:t>
            </a:r>
            <a:r>
              <a:rPr lang="en-US" dirty="0" smtClean="0"/>
              <a:t>ownership)</a:t>
            </a:r>
          </a:p>
          <a:p>
            <a:r>
              <a:rPr lang="en-US" dirty="0" smtClean="0"/>
              <a:t>Backup wallet often as new </a:t>
            </a:r>
            <a:r>
              <a:rPr lang="en-US" dirty="0" err="1" smtClean="0"/>
              <a:t>keypairs</a:t>
            </a:r>
            <a:r>
              <a:rPr lang="en-US" dirty="0" smtClean="0"/>
              <a:t> are generated/added (unless using new HD wallet)</a:t>
            </a:r>
          </a:p>
        </p:txBody>
      </p:sp>
      <p:sp>
        <p:nvSpPr>
          <p:cNvPr id="2" name="Slide Number Placeholder 1"/>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362811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New Hierarchical Deterministic (HD) Wallets</a:t>
            </a:r>
            <a:endParaRPr lang="en-US" dirty="0"/>
          </a:p>
        </p:txBody>
      </p:sp>
      <p:sp>
        <p:nvSpPr>
          <p:cNvPr id="14" name="Content Placeholder 13"/>
          <p:cNvSpPr>
            <a:spLocks noGrp="1"/>
          </p:cNvSpPr>
          <p:nvPr>
            <p:ph idx="1"/>
          </p:nvPr>
        </p:nvSpPr>
        <p:spPr/>
        <p:txBody>
          <a:bodyPr>
            <a:normAutofit/>
          </a:bodyPr>
          <a:lstStyle/>
          <a:p>
            <a:r>
              <a:rPr lang="en-US" dirty="0" smtClean="0"/>
              <a:t>Can be shared partially or entirely with different systems, each with or without the ability to spend coins</a:t>
            </a:r>
          </a:p>
          <a:p>
            <a:r>
              <a:rPr lang="en-US" dirty="0" smtClean="0"/>
              <a:t>Use elliptic curve mathematics to calculate public keys without revealing private keys (</a:t>
            </a:r>
            <a:r>
              <a:rPr lang="en-US" i="1" dirty="0" smtClean="0"/>
              <a:t>e.g.</a:t>
            </a:r>
            <a:r>
              <a:rPr lang="en-US" dirty="0" smtClean="0"/>
              <a:t>, webserver generates fresh public key addresses for each customer order without exposing/accessing corresponding private keys)</a:t>
            </a:r>
          </a:p>
        </p:txBody>
      </p:sp>
      <p:sp>
        <p:nvSpPr>
          <p:cNvPr id="2" name="Slide Number Placeholder 1"/>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338981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18</a:t>
            </a:fld>
            <a:endParaRPr lang="en-US"/>
          </a:p>
        </p:txBody>
      </p:sp>
      <p:pic>
        <p:nvPicPr>
          <p:cNvPr id="4" name="Picture 2" descr="deriv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87467"/>
            <a:ext cx="7620000" cy="46958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2"/>
          <p:cNvSpPr>
            <a:spLocks noGrp="1"/>
          </p:cNvSpPr>
          <p:nvPr>
            <p:ph type="title"/>
          </p:nvPr>
        </p:nvSpPr>
        <p:spPr>
          <a:xfrm>
            <a:off x="762000" y="461171"/>
            <a:ext cx="7924801" cy="681830"/>
          </a:xfrm>
        </p:spPr>
        <p:txBody>
          <a:bodyPr>
            <a:normAutofit fontScale="90000"/>
          </a:bodyPr>
          <a:lstStyle/>
          <a:p>
            <a:r>
              <a:rPr lang="en-US" dirty="0" smtClean="0"/>
              <a:t>HD Wallets (deriving tree of </a:t>
            </a:r>
            <a:r>
              <a:rPr lang="en-US" dirty="0" err="1" smtClean="0"/>
              <a:t>keypairs</a:t>
            </a:r>
            <a:r>
              <a:rPr lang="en-US" dirty="0" smtClean="0"/>
              <a:t> from single master seed)</a:t>
            </a:r>
            <a:endParaRPr lang="en-US" dirty="0"/>
          </a:p>
        </p:txBody>
      </p:sp>
    </p:spTree>
    <p:extLst>
      <p:ext uri="{BB962C8B-B14F-4D97-AF65-F5344CB8AC3E}">
        <p14:creationId xmlns:p14="http://schemas.microsoft.com/office/powerpoint/2010/main" val="212752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Brain Wallets</a:t>
            </a:r>
            <a:endParaRPr lang="en-US" dirty="0"/>
          </a:p>
        </p:txBody>
      </p:sp>
      <p:sp>
        <p:nvSpPr>
          <p:cNvPr id="14" name="Content Placeholder 13"/>
          <p:cNvSpPr>
            <a:spLocks noGrp="1"/>
          </p:cNvSpPr>
          <p:nvPr>
            <p:ph idx="1"/>
          </p:nvPr>
        </p:nvSpPr>
        <p:spPr/>
        <p:txBody>
          <a:bodyPr>
            <a:normAutofit fontScale="85000" lnSpcReduction="20000"/>
          </a:bodyPr>
          <a:lstStyle/>
          <a:p>
            <a:r>
              <a:rPr lang="en-US" dirty="0"/>
              <a:t>If </a:t>
            </a:r>
            <a:r>
              <a:rPr lang="en-US" dirty="0" smtClean="0"/>
              <a:t>generated </a:t>
            </a:r>
            <a:r>
              <a:rPr lang="en-US" dirty="0"/>
              <a:t>with high </a:t>
            </a:r>
            <a:r>
              <a:rPr lang="en-US" dirty="0" smtClean="0"/>
              <a:t>degree of entropy, offers high degree of security</a:t>
            </a:r>
            <a:endParaRPr lang="en-US" dirty="0"/>
          </a:p>
          <a:p>
            <a:pPr lvl="1"/>
            <a:r>
              <a:rPr lang="en-US" dirty="0"/>
              <a:t>Nothing physical to be stolen</a:t>
            </a:r>
          </a:p>
          <a:p>
            <a:pPr lvl="1"/>
            <a:r>
              <a:rPr lang="en-US" dirty="0"/>
              <a:t>Requires minimal trust</a:t>
            </a:r>
          </a:p>
          <a:p>
            <a:pPr lvl="1"/>
            <a:r>
              <a:rPr lang="en-US" dirty="0"/>
              <a:t>Downside – if you forget it, it’s gone</a:t>
            </a:r>
          </a:p>
          <a:p>
            <a:r>
              <a:rPr lang="en-US" dirty="0"/>
              <a:t>Bitcoin addresses </a:t>
            </a:r>
            <a:r>
              <a:rPr lang="en-US" dirty="0" smtClean="0"/>
              <a:t>(public keys) are </a:t>
            </a:r>
            <a:r>
              <a:rPr lang="en-US" dirty="0"/>
              <a:t>160-bit numbers expressed in base 58 (33-34 characters starting with a “1</a:t>
            </a:r>
            <a:r>
              <a:rPr lang="en-US" dirty="0" smtClean="0"/>
              <a:t>”)</a:t>
            </a:r>
          </a:p>
          <a:p>
            <a:pPr lvl="1"/>
            <a:r>
              <a:rPr lang="en-US" i="1" dirty="0" smtClean="0"/>
              <a:t>E.g</a:t>
            </a:r>
            <a:r>
              <a:rPr lang="en-US" i="1" dirty="0"/>
              <a:t>.</a:t>
            </a:r>
            <a:r>
              <a:rPr lang="en-US" dirty="0"/>
              <a:t>, </a:t>
            </a:r>
            <a:r>
              <a:rPr lang="en-US" dirty="0">
                <a:latin typeface="Courier New" pitchFamily="49" charset="0"/>
                <a:cs typeface="Courier New" pitchFamily="49" charset="0"/>
              </a:rPr>
              <a:t>1JwSSubhmg6iPtRjtyqhUYYH7bZg3Lfy1T</a:t>
            </a:r>
          </a:p>
          <a:p>
            <a:r>
              <a:rPr lang="en-US" dirty="0"/>
              <a:t>Private keys are 256-bit numbers expressed in base 58 (51 characters, starting with a “5</a:t>
            </a:r>
            <a:r>
              <a:rPr lang="en-US" dirty="0" smtClean="0"/>
              <a:t>”)</a:t>
            </a:r>
          </a:p>
          <a:p>
            <a:pPr lvl="1"/>
            <a:r>
              <a:rPr lang="en-US" i="1" dirty="0"/>
              <a:t>E</a:t>
            </a:r>
            <a:r>
              <a:rPr lang="en-US" i="1" dirty="0" smtClean="0"/>
              <a:t>.g</a:t>
            </a:r>
            <a:r>
              <a:rPr lang="en-US" i="1" dirty="0"/>
              <a:t>.</a:t>
            </a:r>
            <a:r>
              <a:rPr lang="en-US" dirty="0"/>
              <a:t>, </a:t>
            </a:r>
            <a:r>
              <a:rPr lang="en-US" dirty="0">
                <a:latin typeface="Courier New" pitchFamily="49" charset="0"/>
                <a:cs typeface="Courier New" pitchFamily="49" charset="0"/>
              </a:rPr>
              <a:t>5KJvsngHeMpm884wtkJNzQGaCErckhHJBGFsvd3VyK5qMZXj3hS</a:t>
            </a:r>
          </a:p>
          <a:p>
            <a:r>
              <a:rPr lang="en-US" dirty="0" smtClean="0"/>
              <a:t>Hard way</a:t>
            </a:r>
            <a:r>
              <a:rPr lang="en-US" dirty="0"/>
              <a:t>: memorize BTC address (160-bit number) &amp; private key (256-bit number)</a:t>
            </a:r>
          </a:p>
          <a:p>
            <a:r>
              <a:rPr lang="en-US" dirty="0"/>
              <a:t>Easy way: generate a 12-word base 1600 mnemonic code for a wallet generation seed using Electrum client &amp; memorize </a:t>
            </a:r>
            <a:r>
              <a:rPr lang="en-US" dirty="0" smtClean="0"/>
              <a:t>it</a:t>
            </a:r>
          </a:p>
          <a:p>
            <a:pPr lvl="1"/>
            <a:r>
              <a:rPr lang="en-US" dirty="0" smtClean="0"/>
              <a:t>Used </a:t>
            </a:r>
            <a:r>
              <a:rPr lang="en-US" dirty="0"/>
              <a:t>to generate 5 </a:t>
            </a:r>
            <a:r>
              <a:rPr lang="en-US" dirty="0" err="1" smtClean="0"/>
              <a:t>keypairs</a:t>
            </a:r>
            <a:r>
              <a:rPr lang="en-US" dirty="0" smtClean="0"/>
              <a:t> (public </a:t>
            </a:r>
            <a:r>
              <a:rPr lang="en-US" dirty="0"/>
              <a:t>addresses &amp; corresponding private </a:t>
            </a:r>
            <a:r>
              <a:rPr lang="en-US" dirty="0" smtClean="0"/>
              <a:t>keys)</a:t>
            </a:r>
          </a:p>
          <a:p>
            <a:pPr lvl="1"/>
            <a:r>
              <a:rPr lang="en-US" i="1" dirty="0"/>
              <a:t>E</a:t>
            </a:r>
            <a:r>
              <a:rPr lang="en-US" i="1" dirty="0" smtClean="0"/>
              <a:t>.g</a:t>
            </a:r>
            <a:r>
              <a:rPr lang="en-US" i="1" dirty="0"/>
              <a:t>.</a:t>
            </a:r>
            <a:r>
              <a:rPr lang="en-US" dirty="0"/>
              <a:t>, </a:t>
            </a:r>
            <a:r>
              <a:rPr lang="en-US" dirty="0">
                <a:latin typeface="Courier New" pitchFamily="49" charset="0"/>
                <a:cs typeface="Courier New" pitchFamily="49" charset="0"/>
              </a:rPr>
              <a:t>pain apologize tired bar change think off outside clear fear hit stir</a:t>
            </a:r>
            <a:r>
              <a:rPr lang="en-US" dirty="0"/>
              <a:t> resolves to </a:t>
            </a:r>
            <a:r>
              <a:rPr lang="en-US" dirty="0">
                <a:latin typeface="Courier New" pitchFamily="49" charset="0"/>
                <a:cs typeface="Courier New" pitchFamily="49" charset="0"/>
              </a:rPr>
              <a:t>521566b6ebfe0ab8ff7b8110b92c57d4</a:t>
            </a:r>
          </a:p>
        </p:txBody>
      </p:sp>
      <p:sp>
        <p:nvSpPr>
          <p:cNvPr id="2" name="Slide Number Placeholder 1"/>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129916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My Bitcoin Background</a:t>
            </a:r>
          </a:p>
        </p:txBody>
      </p:sp>
      <p:sp>
        <p:nvSpPr>
          <p:cNvPr id="14" name="Content Placeholder 13"/>
          <p:cNvSpPr>
            <a:spLocks noGrp="1"/>
          </p:cNvSpPr>
          <p:nvPr>
            <p:ph idx="1"/>
          </p:nvPr>
        </p:nvSpPr>
        <p:spPr>
          <a:xfrm>
            <a:off x="914401" y="1701797"/>
            <a:ext cx="7772400" cy="4654562"/>
          </a:xfrm>
        </p:spPr>
        <p:txBody>
          <a:bodyPr>
            <a:normAutofit/>
          </a:bodyPr>
          <a:lstStyle/>
          <a:p>
            <a:r>
              <a:rPr lang="en-US" dirty="0" smtClean="0"/>
              <a:t>Heard about it from a </a:t>
            </a:r>
            <a:r>
              <a:rPr lang="en-US" dirty="0"/>
              <a:t>friend in college in </a:t>
            </a:r>
            <a:r>
              <a:rPr lang="en-US" dirty="0" smtClean="0"/>
              <a:t>early 2011 </a:t>
            </a:r>
            <a:r>
              <a:rPr lang="en-US" dirty="0"/>
              <a:t>(BTC/USD </a:t>
            </a:r>
            <a:r>
              <a:rPr lang="en-US" dirty="0" smtClean="0"/>
              <a:t>~75 </a:t>
            </a:r>
            <a:r>
              <a:rPr lang="en-US" dirty="0"/>
              <a:t>cents each)</a:t>
            </a:r>
          </a:p>
          <a:p>
            <a:r>
              <a:rPr lang="en-US" dirty="0"/>
              <a:t>Began mining with graphics </a:t>
            </a:r>
            <a:r>
              <a:rPr lang="en-US" dirty="0" smtClean="0"/>
              <a:t>cards in March 2011, </a:t>
            </a:r>
            <a:r>
              <a:rPr lang="en-US" dirty="0"/>
              <a:t>made several bitcoins a </a:t>
            </a:r>
            <a:r>
              <a:rPr lang="en-US" dirty="0" smtClean="0"/>
              <a:t>week</a:t>
            </a:r>
            <a:endParaRPr lang="en-US" dirty="0"/>
          </a:p>
          <a:p>
            <a:r>
              <a:rPr lang="en-US" dirty="0"/>
              <a:t>Bought </a:t>
            </a:r>
            <a:r>
              <a:rPr lang="en-US" dirty="0" smtClean="0"/>
              <a:t>bitcoins with </a:t>
            </a:r>
            <a:r>
              <a:rPr lang="en-US" dirty="0" err="1" smtClean="0"/>
              <a:t>CoinPal</a:t>
            </a:r>
            <a:r>
              <a:rPr lang="en-US" dirty="0"/>
              <a:t> </a:t>
            </a:r>
            <a:r>
              <a:rPr lang="en-US" dirty="0" smtClean="0"/>
              <a:t>via PayPal</a:t>
            </a:r>
            <a:endParaRPr lang="en-US" dirty="0"/>
          </a:p>
          <a:p>
            <a:r>
              <a:rPr lang="en-US" dirty="0"/>
              <a:t>Traded on Mt. </a:t>
            </a:r>
            <a:r>
              <a:rPr lang="en-US" dirty="0" err="1"/>
              <a:t>Gox</a:t>
            </a:r>
            <a:r>
              <a:rPr lang="en-US" dirty="0"/>
              <a:t> </a:t>
            </a:r>
            <a:r>
              <a:rPr lang="en-US" dirty="0" smtClean="0"/>
              <a:t>&amp; other exchanges &amp; </a:t>
            </a:r>
            <a:r>
              <a:rPr lang="en-US" dirty="0"/>
              <a:t>analyzed charts</a:t>
            </a:r>
          </a:p>
          <a:p>
            <a:r>
              <a:rPr lang="en-US" dirty="0" smtClean="0"/>
              <a:t>In October 2011, bought from fellow </a:t>
            </a:r>
            <a:r>
              <a:rPr lang="en-US" dirty="0"/>
              <a:t>early </a:t>
            </a:r>
            <a:r>
              <a:rPr lang="en-US" dirty="0" smtClean="0"/>
              <a:t>adopter </a:t>
            </a:r>
            <a:r>
              <a:rPr lang="en-US" dirty="0"/>
              <a:t>who owned a coffee </a:t>
            </a:r>
            <a:r>
              <a:rPr lang="en-US" dirty="0" smtClean="0"/>
              <a:t>shop, </a:t>
            </a:r>
            <a:r>
              <a:rPr lang="en-US" dirty="0"/>
              <a:t>paid </a:t>
            </a:r>
            <a:r>
              <a:rPr lang="en-US" dirty="0" smtClean="0"/>
              <a:t>~8 BTC for ~$24 </a:t>
            </a:r>
            <a:r>
              <a:rPr lang="en-US" dirty="0"/>
              <a:t>gift card when price </a:t>
            </a:r>
            <a:r>
              <a:rPr lang="en-US" dirty="0" smtClean="0"/>
              <a:t>was ~$3</a:t>
            </a:r>
            <a:endParaRPr lang="en-US" dirty="0"/>
          </a:p>
          <a:p>
            <a:r>
              <a:rPr lang="en-US" dirty="0"/>
              <a:t>Biggest regret: selling over 1,000 </a:t>
            </a:r>
            <a:r>
              <a:rPr lang="en-US" dirty="0" smtClean="0"/>
              <a:t>BTC &lt; $10 to help pay </a:t>
            </a:r>
            <a:r>
              <a:rPr lang="en-US" dirty="0"/>
              <a:t>for </a:t>
            </a:r>
            <a:r>
              <a:rPr lang="en-US" dirty="0" smtClean="0"/>
              <a:t>college at parent’s advice, although deep down I </a:t>
            </a:r>
            <a:r>
              <a:rPr lang="en-US" dirty="0"/>
              <a:t>wanted to </a:t>
            </a:r>
            <a:r>
              <a:rPr lang="en-US" dirty="0" smtClean="0"/>
              <a:t>keep accumulating BTC</a:t>
            </a:r>
          </a:p>
          <a:p>
            <a:r>
              <a:rPr lang="en-US" dirty="0" smtClean="0"/>
              <a:t>Continued trading &amp; supporting cryptocurrency ever since</a:t>
            </a:r>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31916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How do I buy/sell bitcoins?</a:t>
            </a:r>
            <a:endParaRPr lang="en-US" dirty="0"/>
          </a:p>
        </p:txBody>
      </p:sp>
      <p:sp>
        <p:nvSpPr>
          <p:cNvPr id="14" name="Content Placeholder 13"/>
          <p:cNvSpPr>
            <a:spLocks noGrp="1"/>
          </p:cNvSpPr>
          <p:nvPr>
            <p:ph idx="1"/>
          </p:nvPr>
        </p:nvSpPr>
        <p:spPr/>
        <p:txBody>
          <a:bodyPr/>
          <a:lstStyle/>
          <a:p>
            <a:r>
              <a:rPr lang="en-US" dirty="0" smtClean="0"/>
              <a:t>Services (Coinbase.com, Circle.com, GoCelery.com, etc.)</a:t>
            </a:r>
          </a:p>
          <a:p>
            <a:r>
              <a:rPr lang="en-US" dirty="0" smtClean="0"/>
              <a:t>Exchanges (BitFinex.com, BTC-E.com, BitStamp.net, etc.)</a:t>
            </a:r>
          </a:p>
          <a:p>
            <a:r>
              <a:rPr lang="en-US" dirty="0" smtClean="0"/>
              <a:t>Individually (LocalBitcoins.com)</a:t>
            </a:r>
          </a:p>
          <a:p>
            <a:pPr lvl="1"/>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20</a:t>
            </a:fld>
            <a:endParaRPr lang="en-US"/>
          </a:p>
        </p:txBody>
      </p:sp>
    </p:spTree>
    <p:extLst>
      <p:ext uri="{BB962C8B-B14F-4D97-AF65-F5344CB8AC3E}">
        <p14:creationId xmlns:p14="http://schemas.microsoft.com/office/powerpoint/2010/main" val="159271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Bitcoin Wallets</a:t>
            </a:r>
            <a:endParaRPr lang="en-US" dirty="0"/>
          </a:p>
        </p:txBody>
      </p:sp>
      <p:sp>
        <p:nvSpPr>
          <p:cNvPr id="14" name="Content Placeholder 13"/>
          <p:cNvSpPr>
            <a:spLocks noGrp="1"/>
          </p:cNvSpPr>
          <p:nvPr>
            <p:ph idx="1"/>
          </p:nvPr>
        </p:nvSpPr>
        <p:spPr/>
        <p:txBody>
          <a:bodyPr>
            <a:normAutofit fontScale="85000" lnSpcReduction="20000"/>
          </a:bodyPr>
          <a:lstStyle/>
          <a:p>
            <a:r>
              <a:rPr lang="en-US" dirty="0" smtClean="0"/>
              <a:t>Windows, Mac, &amp; Linux</a:t>
            </a:r>
          </a:p>
          <a:p>
            <a:pPr lvl="1"/>
            <a:r>
              <a:rPr lang="en-US" dirty="0" smtClean="0"/>
              <a:t>Bitcoin Core (full node, stores full </a:t>
            </a:r>
            <a:r>
              <a:rPr lang="en-US" dirty="0" err="1" smtClean="0"/>
              <a:t>blockchain</a:t>
            </a:r>
            <a:r>
              <a:rPr lang="en-US" dirty="0" smtClean="0"/>
              <a:t>)</a:t>
            </a:r>
          </a:p>
          <a:p>
            <a:pPr lvl="1"/>
            <a:r>
              <a:rPr lang="en-US" dirty="0" smtClean="0"/>
              <a:t>Electrum</a:t>
            </a:r>
          </a:p>
          <a:p>
            <a:pPr lvl="1"/>
            <a:r>
              <a:rPr lang="en-US" dirty="0" smtClean="0"/>
              <a:t>Armory (advanced security)</a:t>
            </a:r>
          </a:p>
          <a:p>
            <a:pPr lvl="1"/>
            <a:r>
              <a:rPr lang="en-US" dirty="0" err="1" smtClean="0"/>
              <a:t>mSIGNA</a:t>
            </a:r>
            <a:endParaRPr lang="en-US" dirty="0" smtClean="0"/>
          </a:p>
          <a:p>
            <a:pPr lvl="1"/>
            <a:r>
              <a:rPr lang="en-US" dirty="0" err="1" smtClean="0"/>
              <a:t>MultiBit</a:t>
            </a:r>
            <a:endParaRPr lang="en-US" dirty="0" smtClean="0"/>
          </a:p>
          <a:p>
            <a:pPr lvl="1"/>
            <a:r>
              <a:rPr lang="en-US" dirty="0" smtClean="0"/>
              <a:t>Green Address</a:t>
            </a:r>
          </a:p>
          <a:p>
            <a:r>
              <a:rPr lang="en-US" dirty="0" smtClean="0"/>
              <a:t>Android</a:t>
            </a:r>
          </a:p>
          <a:p>
            <a:pPr lvl="1"/>
            <a:r>
              <a:rPr lang="en-US" dirty="0" err="1" smtClean="0"/>
              <a:t>KnC</a:t>
            </a:r>
            <a:r>
              <a:rPr lang="en-US" dirty="0" smtClean="0"/>
              <a:t> Wallet</a:t>
            </a:r>
          </a:p>
          <a:p>
            <a:pPr lvl="1"/>
            <a:r>
              <a:rPr lang="en-US" dirty="0" smtClean="0"/>
              <a:t>Bitcoin Wallet</a:t>
            </a:r>
          </a:p>
          <a:p>
            <a:pPr lvl="1"/>
            <a:r>
              <a:rPr lang="en-US" dirty="0" smtClean="0"/>
              <a:t>Hive</a:t>
            </a:r>
          </a:p>
          <a:p>
            <a:pPr lvl="1"/>
            <a:r>
              <a:rPr lang="en-US" dirty="0" smtClean="0"/>
              <a:t>Mycelium</a:t>
            </a:r>
          </a:p>
          <a:p>
            <a:pPr lvl="1"/>
            <a:r>
              <a:rPr lang="en-US" dirty="0" smtClean="0"/>
              <a:t>Green Address</a:t>
            </a:r>
          </a:p>
          <a:p>
            <a:r>
              <a:rPr lang="en-US" dirty="0" smtClean="0"/>
              <a:t>iOS</a:t>
            </a:r>
          </a:p>
          <a:p>
            <a:pPr lvl="1"/>
            <a:r>
              <a:rPr lang="en-US" dirty="0" err="1" smtClean="0"/>
              <a:t>Breadwallet</a:t>
            </a:r>
            <a:endParaRPr lang="en-US" dirty="0" smtClean="0"/>
          </a:p>
          <a:p>
            <a:pPr lvl="1"/>
            <a:r>
              <a:rPr lang="en-US" dirty="0" smtClean="0"/>
              <a:t>Hive</a:t>
            </a:r>
          </a:p>
          <a:p>
            <a:pPr lvl="1"/>
            <a:r>
              <a:rPr lang="en-US" dirty="0"/>
              <a:t>Green </a:t>
            </a:r>
            <a:r>
              <a:rPr lang="en-US" dirty="0" smtClean="0"/>
              <a:t>Address</a:t>
            </a:r>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21</a:t>
            </a:fld>
            <a:endParaRPr lang="en-US"/>
          </a:p>
        </p:txBody>
      </p:sp>
    </p:spTree>
    <p:extLst>
      <p:ext uri="{BB962C8B-B14F-4D97-AF65-F5344CB8AC3E}">
        <p14:creationId xmlns:p14="http://schemas.microsoft.com/office/powerpoint/2010/main" val="263198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Bitcoin Wallets (continued)</a:t>
            </a:r>
            <a:endParaRPr lang="en-US" dirty="0"/>
          </a:p>
        </p:txBody>
      </p:sp>
      <p:sp>
        <p:nvSpPr>
          <p:cNvPr id="14" name="Content Placeholder 13"/>
          <p:cNvSpPr>
            <a:spLocks noGrp="1"/>
          </p:cNvSpPr>
          <p:nvPr>
            <p:ph idx="1"/>
          </p:nvPr>
        </p:nvSpPr>
        <p:spPr/>
        <p:txBody>
          <a:bodyPr>
            <a:normAutofit/>
          </a:bodyPr>
          <a:lstStyle/>
          <a:p>
            <a:r>
              <a:rPr lang="en-US" dirty="0"/>
              <a:t>Hardware</a:t>
            </a:r>
          </a:p>
          <a:p>
            <a:pPr lvl="1"/>
            <a:r>
              <a:rPr lang="en-US" dirty="0"/>
              <a:t>TREZOR</a:t>
            </a:r>
          </a:p>
          <a:p>
            <a:pPr lvl="1"/>
            <a:r>
              <a:rPr lang="en-US" dirty="0"/>
              <a:t>HW.1</a:t>
            </a:r>
          </a:p>
          <a:p>
            <a:r>
              <a:rPr lang="en-US" dirty="0"/>
              <a:t>Web</a:t>
            </a:r>
          </a:p>
          <a:p>
            <a:pPr lvl="1"/>
            <a:r>
              <a:rPr lang="en-US" dirty="0" err="1"/>
              <a:t>Xapo</a:t>
            </a:r>
            <a:endParaRPr lang="en-US" dirty="0"/>
          </a:p>
          <a:p>
            <a:pPr lvl="1"/>
            <a:r>
              <a:rPr lang="en-US" dirty="0" err="1"/>
              <a:t>Coinbase</a:t>
            </a:r>
            <a:endParaRPr lang="en-US" dirty="0"/>
          </a:p>
          <a:p>
            <a:pPr lvl="1"/>
            <a:r>
              <a:rPr lang="en-US" dirty="0" err="1" smtClean="0"/>
              <a:t>Coinkite</a:t>
            </a:r>
            <a:endParaRPr lang="en-US" dirty="0" smtClean="0"/>
          </a:p>
          <a:p>
            <a:pPr lvl="1"/>
            <a:r>
              <a:rPr lang="en-US" dirty="0" smtClean="0"/>
              <a:t>Hive</a:t>
            </a:r>
          </a:p>
          <a:p>
            <a:pPr lvl="1"/>
            <a:r>
              <a:rPr lang="en-US" dirty="0" err="1" smtClean="0"/>
              <a:t>BitGo</a:t>
            </a:r>
            <a:endParaRPr lang="en-US" dirty="0" smtClean="0"/>
          </a:p>
          <a:p>
            <a:pPr lvl="1"/>
            <a:r>
              <a:rPr lang="en-US" dirty="0"/>
              <a:t>Green </a:t>
            </a:r>
            <a:r>
              <a:rPr lang="en-US" dirty="0" smtClean="0"/>
              <a:t>Address</a:t>
            </a:r>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22</a:t>
            </a:fld>
            <a:endParaRPr lang="en-US"/>
          </a:p>
        </p:txBody>
      </p:sp>
    </p:spTree>
    <p:extLst>
      <p:ext uri="{BB962C8B-B14F-4D97-AF65-F5344CB8AC3E}">
        <p14:creationId xmlns:p14="http://schemas.microsoft.com/office/powerpoint/2010/main" val="388918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Some other cryptocurrencies (altcoins)</a:t>
            </a:r>
            <a:endParaRPr lang="en-US" dirty="0"/>
          </a:p>
        </p:txBody>
      </p:sp>
      <p:sp>
        <p:nvSpPr>
          <p:cNvPr id="14" name="Content Placeholder 13"/>
          <p:cNvSpPr>
            <a:spLocks noGrp="1"/>
          </p:cNvSpPr>
          <p:nvPr>
            <p:ph idx="1"/>
          </p:nvPr>
        </p:nvSpPr>
        <p:spPr/>
        <p:txBody>
          <a:bodyPr>
            <a:normAutofit lnSpcReduction="10000"/>
          </a:bodyPr>
          <a:lstStyle/>
          <a:p>
            <a:r>
              <a:rPr lang="en-US" dirty="0"/>
              <a:t>See </a:t>
            </a:r>
            <a:r>
              <a:rPr lang="en-US" dirty="0">
                <a:hlinkClick r:id="rId2"/>
              </a:rPr>
              <a:t>http://coinmarketcap.com</a:t>
            </a:r>
            <a:r>
              <a:rPr lang="en-US" dirty="0" smtClean="0">
                <a:hlinkClick r:id="rId2"/>
              </a:rPr>
              <a:t>/</a:t>
            </a:r>
            <a:r>
              <a:rPr lang="en-US" dirty="0" smtClean="0"/>
              <a:t> for larger list</a:t>
            </a:r>
          </a:p>
          <a:p>
            <a:pPr lvl="1"/>
            <a:r>
              <a:rPr lang="en-US" dirty="0" err="1" smtClean="0"/>
              <a:t>Litecoin</a:t>
            </a:r>
            <a:r>
              <a:rPr lang="en-US" dirty="0" smtClean="0"/>
              <a:t> (</a:t>
            </a:r>
            <a:r>
              <a:rPr lang="en-US" dirty="0" err="1" smtClean="0"/>
              <a:t>scrypt</a:t>
            </a:r>
            <a:r>
              <a:rPr lang="en-US" dirty="0" smtClean="0"/>
              <a:t> instead of SHA-256, 2.5 min. block times)</a:t>
            </a:r>
          </a:p>
          <a:p>
            <a:pPr lvl="1"/>
            <a:r>
              <a:rPr lang="en-US" dirty="0" err="1"/>
              <a:t>Namecoin</a:t>
            </a:r>
            <a:r>
              <a:rPr lang="en-US" dirty="0"/>
              <a:t> (decentralized DNS)</a:t>
            </a:r>
          </a:p>
          <a:p>
            <a:pPr lvl="1"/>
            <a:r>
              <a:rPr lang="en-US" dirty="0" err="1" smtClean="0"/>
              <a:t>BitShares</a:t>
            </a:r>
            <a:endParaRPr lang="en-US" dirty="0" smtClean="0"/>
          </a:p>
          <a:p>
            <a:pPr lvl="1"/>
            <a:r>
              <a:rPr lang="en-US" dirty="0" smtClean="0"/>
              <a:t>Stellar</a:t>
            </a:r>
          </a:p>
          <a:p>
            <a:pPr lvl="1"/>
            <a:r>
              <a:rPr lang="en-US" dirty="0" err="1" smtClean="0"/>
              <a:t>Nxt</a:t>
            </a:r>
            <a:endParaRPr lang="en-US" dirty="0" smtClean="0"/>
          </a:p>
          <a:p>
            <a:pPr lvl="1"/>
            <a:r>
              <a:rPr lang="en-US" dirty="0" err="1" smtClean="0"/>
              <a:t>Dogecoin</a:t>
            </a:r>
            <a:endParaRPr lang="en-US" dirty="0" smtClean="0"/>
          </a:p>
          <a:p>
            <a:pPr lvl="1"/>
            <a:r>
              <a:rPr lang="en-US" dirty="0" err="1" smtClean="0"/>
              <a:t>Peercoin</a:t>
            </a:r>
            <a:endParaRPr lang="en-US" dirty="0" smtClean="0"/>
          </a:p>
          <a:p>
            <a:pPr lvl="1"/>
            <a:r>
              <a:rPr lang="en-US" dirty="0" err="1" smtClean="0"/>
              <a:t>Darkcoin</a:t>
            </a:r>
            <a:endParaRPr lang="en-US" dirty="0" smtClean="0"/>
          </a:p>
          <a:p>
            <a:pPr lvl="1"/>
            <a:r>
              <a:rPr lang="en-US" dirty="0" err="1" smtClean="0"/>
              <a:t>BitcoinDark</a:t>
            </a:r>
            <a:endParaRPr lang="en-US" dirty="0" smtClean="0"/>
          </a:p>
          <a:p>
            <a:pPr lvl="1"/>
            <a:r>
              <a:rPr lang="en-US" dirty="0" err="1" smtClean="0"/>
              <a:t>Monero</a:t>
            </a:r>
            <a:endParaRPr lang="en-US" dirty="0" smtClean="0"/>
          </a:p>
          <a:p>
            <a:pPr lvl="1"/>
            <a:r>
              <a:rPr lang="en-US" dirty="0" err="1" smtClean="0"/>
              <a:t>Feathercoin</a:t>
            </a:r>
            <a:endParaRPr lang="en-US" dirty="0" smtClean="0"/>
          </a:p>
          <a:p>
            <a:pPr lvl="1"/>
            <a:r>
              <a:rPr lang="en-US" dirty="0" err="1" smtClean="0"/>
              <a:t>Primecoin</a:t>
            </a:r>
            <a:endParaRPr lang="en-US" dirty="0" smtClean="0"/>
          </a:p>
          <a:p>
            <a:pPr lvl="1"/>
            <a:r>
              <a:rPr lang="en-US" dirty="0" smtClean="0"/>
              <a:t>Quark</a:t>
            </a:r>
          </a:p>
          <a:p>
            <a:endParaRPr lang="en-US" dirty="0"/>
          </a:p>
        </p:txBody>
      </p:sp>
      <p:sp>
        <p:nvSpPr>
          <p:cNvPr id="2" name="Slide Number Placeholder 1"/>
          <p:cNvSpPr>
            <a:spLocks noGrp="1"/>
          </p:cNvSpPr>
          <p:nvPr>
            <p:ph type="sldNum" sz="quarter" idx="12"/>
          </p:nvPr>
        </p:nvSpPr>
        <p:spPr/>
        <p:txBody>
          <a:bodyPr/>
          <a:lstStyle/>
          <a:p>
            <a:fld id="{C014DD1E-5D91-48A3-AD6D-45FBA980D106}" type="slidenum">
              <a:rPr lang="en-US" smtClean="0"/>
              <a:t>23</a:t>
            </a:fld>
            <a:endParaRPr lang="en-US"/>
          </a:p>
        </p:txBody>
      </p:sp>
    </p:spTree>
    <p:extLst>
      <p:ext uri="{BB962C8B-B14F-4D97-AF65-F5344CB8AC3E}">
        <p14:creationId xmlns:p14="http://schemas.microsoft.com/office/powerpoint/2010/main" val="7293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Useful Links</a:t>
            </a:r>
            <a:endParaRPr lang="en-US" dirty="0"/>
          </a:p>
        </p:txBody>
      </p:sp>
      <p:sp>
        <p:nvSpPr>
          <p:cNvPr id="14" name="Content Placeholder 13"/>
          <p:cNvSpPr>
            <a:spLocks noGrp="1"/>
          </p:cNvSpPr>
          <p:nvPr>
            <p:ph idx="1"/>
          </p:nvPr>
        </p:nvSpPr>
        <p:spPr/>
        <p:txBody>
          <a:bodyPr>
            <a:normAutofit fontScale="62500" lnSpcReduction="20000"/>
          </a:bodyPr>
          <a:lstStyle/>
          <a:p>
            <a:r>
              <a:rPr lang="en-US" dirty="0" smtClean="0">
                <a:hlinkClick r:id="rId2"/>
              </a:rPr>
              <a:t>https</a:t>
            </a:r>
            <a:r>
              <a:rPr lang="en-US" dirty="0">
                <a:hlinkClick r:id="rId2"/>
              </a:rPr>
              <a:t>://</a:t>
            </a:r>
            <a:r>
              <a:rPr lang="en-US" dirty="0" smtClean="0">
                <a:hlinkClick r:id="rId2"/>
              </a:rPr>
              <a:t>bitcoin.org/</a:t>
            </a:r>
          </a:p>
          <a:p>
            <a:r>
              <a:rPr lang="en-US" dirty="0" smtClean="0">
                <a:hlinkClick r:id="rId2"/>
              </a:rPr>
              <a:t>http://coindesk.com</a:t>
            </a:r>
          </a:p>
          <a:p>
            <a:r>
              <a:rPr lang="en-US" dirty="0" smtClean="0">
                <a:hlinkClick r:id="rId2"/>
              </a:rPr>
              <a:t>https</a:t>
            </a:r>
            <a:r>
              <a:rPr lang="en-US" dirty="0">
                <a:hlinkClick r:id="rId2"/>
              </a:rPr>
              <a:t>://blockchain.info</a:t>
            </a:r>
            <a:r>
              <a:rPr lang="en-US" dirty="0" smtClean="0">
                <a:hlinkClick r:id="rId2"/>
              </a:rPr>
              <a:t>/</a:t>
            </a:r>
          </a:p>
          <a:p>
            <a:r>
              <a:rPr lang="en-US" dirty="0">
                <a:hlinkClick r:id="rId2"/>
              </a:rPr>
              <a:t>https://zeroblock.com/</a:t>
            </a:r>
            <a:endParaRPr lang="en-US" dirty="0" smtClean="0">
              <a:hlinkClick r:id="rId2"/>
            </a:endParaRPr>
          </a:p>
          <a:p>
            <a:r>
              <a:rPr lang="en-US" dirty="0">
                <a:hlinkClick r:id="rId2"/>
              </a:rPr>
              <a:t>http://bitcoincharts.com</a:t>
            </a:r>
            <a:r>
              <a:rPr lang="en-US" dirty="0" smtClean="0">
                <a:hlinkClick r:id="rId2"/>
              </a:rPr>
              <a:t>/</a:t>
            </a:r>
          </a:p>
          <a:p>
            <a:r>
              <a:rPr lang="en-US" dirty="0">
                <a:hlinkClick r:id="rId2"/>
              </a:rPr>
              <a:t>http://www.bitcoinx.com/</a:t>
            </a:r>
            <a:endParaRPr lang="en-US" dirty="0" smtClean="0">
              <a:hlinkClick r:id="rId2"/>
            </a:endParaRPr>
          </a:p>
          <a:p>
            <a:r>
              <a:rPr lang="en-US" dirty="0">
                <a:hlinkClick r:id="rId2"/>
              </a:rPr>
              <a:t>https://bitcoinwisdom.com</a:t>
            </a:r>
            <a:r>
              <a:rPr lang="en-US" dirty="0" smtClean="0">
                <a:hlinkClick r:id="rId2"/>
              </a:rPr>
              <a:t>/</a:t>
            </a:r>
          </a:p>
          <a:p>
            <a:r>
              <a:rPr lang="en-US" dirty="0">
                <a:hlinkClick r:id="rId2"/>
              </a:rPr>
              <a:t>https://bitcoin.org/en/developer-guide</a:t>
            </a:r>
            <a:endParaRPr lang="en-US" dirty="0" smtClean="0">
              <a:hlinkClick r:id="rId2"/>
            </a:endParaRPr>
          </a:p>
          <a:p>
            <a:r>
              <a:rPr lang="en-US" dirty="0" smtClean="0">
                <a:hlinkClick r:id="rId2"/>
              </a:rPr>
              <a:t>https</a:t>
            </a:r>
            <a:r>
              <a:rPr lang="en-US" dirty="0">
                <a:hlinkClick r:id="rId2"/>
              </a:rPr>
              <a:t>://</a:t>
            </a:r>
            <a:r>
              <a:rPr lang="en-US" dirty="0" smtClean="0">
                <a:hlinkClick r:id="rId2"/>
              </a:rPr>
              <a:t>bitcoin.org/en/developer-documentation</a:t>
            </a:r>
          </a:p>
          <a:p>
            <a:r>
              <a:rPr lang="en-US" dirty="0">
                <a:hlinkClick r:id="rId2"/>
              </a:rPr>
              <a:t>https://bitcoin.org/en/faq</a:t>
            </a:r>
            <a:endParaRPr lang="en-US" dirty="0" smtClean="0">
              <a:hlinkClick r:id="rId2"/>
            </a:endParaRPr>
          </a:p>
          <a:p>
            <a:r>
              <a:rPr lang="en-US" dirty="0" smtClean="0">
                <a:hlinkClick r:id="rId2"/>
              </a:rPr>
              <a:t>https</a:t>
            </a:r>
            <a:r>
              <a:rPr lang="en-US" dirty="0">
                <a:hlinkClick r:id="rId2"/>
              </a:rPr>
              <a:t>://</a:t>
            </a:r>
            <a:r>
              <a:rPr lang="en-US" dirty="0" smtClean="0">
                <a:hlinkClick r:id="rId2"/>
              </a:rPr>
              <a:t>en.bitcoin.it/wiki/FAQ</a:t>
            </a:r>
            <a:endParaRPr lang="en-US" dirty="0" smtClean="0"/>
          </a:p>
          <a:p>
            <a:r>
              <a:rPr lang="en-US" dirty="0" smtClean="0">
                <a:hlinkClick r:id="rId3"/>
              </a:rPr>
              <a:t>http</a:t>
            </a:r>
            <a:r>
              <a:rPr lang="en-US" dirty="0">
                <a:hlinkClick r:id="rId3"/>
              </a:rPr>
              <a:t>://bitcoin.stackexchange.com</a:t>
            </a:r>
            <a:r>
              <a:rPr lang="en-US" dirty="0" smtClean="0">
                <a:hlinkClick r:id="rId3"/>
              </a:rPr>
              <a:t>/</a:t>
            </a:r>
            <a:endParaRPr lang="en-US" dirty="0" smtClean="0"/>
          </a:p>
          <a:p>
            <a:r>
              <a:rPr lang="en-US" dirty="0">
                <a:hlinkClick r:id="rId4"/>
              </a:rPr>
              <a:t>http://www.michaelnielsen.org/ddi/how-the-bitcoin-protocol-actually-works</a:t>
            </a:r>
            <a:r>
              <a:rPr lang="en-US" dirty="0" smtClean="0">
                <a:hlinkClick r:id="rId4"/>
              </a:rPr>
              <a:t>/</a:t>
            </a:r>
            <a:endParaRPr lang="en-US" dirty="0" smtClean="0"/>
          </a:p>
          <a:p>
            <a:r>
              <a:rPr lang="en-US" dirty="0">
                <a:hlinkClick r:id="rId5"/>
              </a:rPr>
              <a:t>http://</a:t>
            </a:r>
            <a:r>
              <a:rPr lang="en-US" dirty="0" smtClean="0">
                <a:hlinkClick r:id="rId5"/>
              </a:rPr>
              <a:t>evoorhees.blogspot.com/2012/04/bitcoin-libertarian-introduction.html</a:t>
            </a:r>
            <a:endParaRPr lang="en-US" dirty="0" smtClean="0"/>
          </a:p>
          <a:p>
            <a:r>
              <a:rPr lang="en-US" dirty="0">
                <a:hlinkClick r:id="rId6"/>
              </a:rPr>
              <a:t>http://dealbook.nytimes.com//2014/01/21/why-bitcoin-matters/?_</a:t>
            </a:r>
            <a:r>
              <a:rPr lang="en-US" dirty="0" smtClean="0">
                <a:hlinkClick r:id="rId6"/>
              </a:rPr>
              <a:t>r=0</a:t>
            </a:r>
            <a:endParaRPr lang="en-US" dirty="0" smtClean="0"/>
          </a:p>
        </p:txBody>
      </p:sp>
      <p:sp>
        <p:nvSpPr>
          <p:cNvPr id="2" name="Slide Number Placeholder 1"/>
          <p:cNvSpPr>
            <a:spLocks noGrp="1"/>
          </p:cNvSpPr>
          <p:nvPr>
            <p:ph type="sldNum" sz="quarter" idx="12"/>
          </p:nvPr>
        </p:nvSpPr>
        <p:spPr/>
        <p:txBody>
          <a:bodyPr/>
          <a:lstStyle/>
          <a:p>
            <a:fld id="{C014DD1E-5D91-48A3-AD6D-45FBA980D106}" type="slidenum">
              <a:rPr lang="en-US" smtClean="0"/>
              <a:t>24</a:t>
            </a:fld>
            <a:endParaRPr lang="en-US"/>
          </a:p>
        </p:txBody>
      </p:sp>
    </p:spTree>
    <p:extLst>
      <p:ext uri="{BB962C8B-B14F-4D97-AF65-F5344CB8AC3E}">
        <p14:creationId xmlns:p14="http://schemas.microsoft.com/office/powerpoint/2010/main" val="27719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Informative Videos</a:t>
            </a:r>
            <a:endParaRPr lang="en-US" dirty="0"/>
          </a:p>
        </p:txBody>
      </p:sp>
      <p:sp>
        <p:nvSpPr>
          <p:cNvPr id="14" name="Content Placeholder 13"/>
          <p:cNvSpPr>
            <a:spLocks noGrp="1"/>
          </p:cNvSpPr>
          <p:nvPr>
            <p:ph idx="1"/>
          </p:nvPr>
        </p:nvSpPr>
        <p:spPr/>
        <p:txBody>
          <a:bodyPr>
            <a:normAutofit/>
          </a:bodyPr>
          <a:lstStyle/>
          <a:p>
            <a:r>
              <a:rPr lang="en-US" dirty="0" smtClean="0"/>
              <a:t>“The Rise </a:t>
            </a:r>
            <a:r>
              <a:rPr lang="en-US" dirty="0"/>
              <a:t>&amp; Rise of </a:t>
            </a:r>
            <a:r>
              <a:rPr lang="en-US" dirty="0" smtClean="0"/>
              <a:t>Bitcoin” documentary: </a:t>
            </a:r>
            <a:r>
              <a:rPr lang="en-US" dirty="0">
                <a:hlinkClick r:id="rId2"/>
              </a:rPr>
              <a:t>http://bitcoindoc.com</a:t>
            </a:r>
            <a:r>
              <a:rPr lang="en-US" dirty="0" smtClean="0">
                <a:hlinkClick r:id="rId2"/>
              </a:rPr>
              <a:t>/</a:t>
            </a:r>
            <a:endParaRPr lang="en-US" dirty="0" smtClean="0"/>
          </a:p>
          <a:p>
            <a:r>
              <a:rPr lang="en-US" dirty="0" smtClean="0"/>
              <a:t>“How Bitcoin Works in 5 Minutes </a:t>
            </a:r>
            <a:r>
              <a:rPr lang="en-US" dirty="0"/>
              <a:t>(Technical): </a:t>
            </a:r>
            <a:r>
              <a:rPr lang="en-US" dirty="0">
                <a:hlinkClick r:id="rId3"/>
              </a:rPr>
              <a:t>https://</a:t>
            </a:r>
            <a:r>
              <a:rPr lang="en-US" dirty="0" smtClean="0">
                <a:hlinkClick r:id="rId3"/>
              </a:rPr>
              <a:t>www.youtube.com/watch?v=l9jOJk30eQs</a:t>
            </a:r>
            <a:endParaRPr lang="en-US" dirty="0" smtClean="0"/>
          </a:p>
          <a:p>
            <a:r>
              <a:rPr lang="en-US" dirty="0" smtClean="0"/>
              <a:t>“How </a:t>
            </a:r>
            <a:r>
              <a:rPr lang="en-US" dirty="0"/>
              <a:t>Bitcoin Works Under the Hood: </a:t>
            </a:r>
            <a:r>
              <a:rPr lang="en-US" dirty="0">
                <a:hlinkClick r:id="rId4"/>
              </a:rPr>
              <a:t>https://</a:t>
            </a:r>
            <a:r>
              <a:rPr lang="en-US" dirty="0" smtClean="0">
                <a:hlinkClick r:id="rId4"/>
              </a:rPr>
              <a:t>www.youtube.com/watch?v=Lx9zgZCMqXE</a:t>
            </a:r>
            <a:endParaRPr lang="en-US" dirty="0" smtClean="0"/>
          </a:p>
        </p:txBody>
      </p:sp>
      <p:sp>
        <p:nvSpPr>
          <p:cNvPr id="2" name="Slide Number Placeholder 1"/>
          <p:cNvSpPr>
            <a:spLocks noGrp="1"/>
          </p:cNvSpPr>
          <p:nvPr>
            <p:ph type="sldNum" sz="quarter" idx="12"/>
          </p:nvPr>
        </p:nvSpPr>
        <p:spPr/>
        <p:txBody>
          <a:bodyPr/>
          <a:lstStyle/>
          <a:p>
            <a:fld id="{C014DD1E-5D91-48A3-AD6D-45FBA980D106}" type="slidenum">
              <a:rPr lang="en-US" smtClean="0"/>
              <a:t>25</a:t>
            </a:fld>
            <a:endParaRPr lang="en-US"/>
          </a:p>
        </p:txBody>
      </p:sp>
    </p:spTree>
    <p:extLst>
      <p:ext uri="{BB962C8B-B14F-4D97-AF65-F5344CB8AC3E}">
        <p14:creationId xmlns:p14="http://schemas.microsoft.com/office/powerpoint/2010/main" val="5138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36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3</a:t>
            </a:fld>
            <a:endParaRPr lang="en-US"/>
          </a:p>
        </p:txBody>
      </p:sp>
      <p:sp>
        <p:nvSpPr>
          <p:cNvPr id="7" name="Title 12"/>
          <p:cNvSpPr>
            <a:spLocks noGrp="1"/>
          </p:cNvSpPr>
          <p:nvPr>
            <p:ph type="title"/>
          </p:nvPr>
        </p:nvSpPr>
        <p:spPr>
          <a:xfrm>
            <a:off x="914401" y="274637"/>
            <a:ext cx="7772400" cy="1223963"/>
          </a:xfrm>
        </p:spPr>
        <p:txBody>
          <a:bodyPr/>
          <a:lstStyle/>
          <a:p>
            <a:r>
              <a:rPr lang="en-US" dirty="0" smtClean="0"/>
              <a:t>The Need for Bitcoin</a:t>
            </a:r>
            <a:endParaRPr lang="en-US" dirty="0"/>
          </a:p>
        </p:txBody>
      </p:sp>
      <p:sp>
        <p:nvSpPr>
          <p:cNvPr id="8" name="Content Placeholder 13"/>
          <p:cNvSpPr>
            <a:spLocks noGrp="1"/>
          </p:cNvSpPr>
          <p:nvPr>
            <p:ph idx="1"/>
          </p:nvPr>
        </p:nvSpPr>
        <p:spPr>
          <a:xfrm>
            <a:off x="914401" y="1701797"/>
            <a:ext cx="7772400" cy="4462272"/>
          </a:xfrm>
        </p:spPr>
        <p:txBody>
          <a:bodyPr>
            <a:normAutofit/>
          </a:bodyPr>
          <a:lstStyle/>
          <a:p>
            <a:pPr>
              <a:buNone/>
            </a:pPr>
            <a:r>
              <a:rPr lang="en-US" dirty="0"/>
              <a:t>Satoshi </a:t>
            </a:r>
            <a:r>
              <a:rPr lang="en-US" dirty="0" err="1"/>
              <a:t>Nakamoto</a:t>
            </a:r>
            <a:r>
              <a:rPr lang="en-US" dirty="0"/>
              <a:t>.  “Bitcoin: A Peer-to-Peer Electronic Cash System.” </a:t>
            </a:r>
            <a:r>
              <a:rPr lang="en-US" u="sng" dirty="0"/>
              <a:t>http://bitcoin.org/bitcoin.pdf</a:t>
            </a:r>
            <a:endParaRPr lang="en-US" dirty="0"/>
          </a:p>
          <a:p>
            <a:r>
              <a:rPr lang="en-US" dirty="0"/>
              <a:t>Internet commerce relies on trusted financial institutions for payment processing (</a:t>
            </a:r>
            <a:r>
              <a:rPr lang="en-US" i="1" dirty="0"/>
              <a:t>i.e.</a:t>
            </a:r>
            <a:r>
              <a:rPr lang="en-US" dirty="0"/>
              <a:t>, trust is required)</a:t>
            </a:r>
          </a:p>
          <a:p>
            <a:pPr lvl="1"/>
            <a:r>
              <a:rPr lang="en-US" dirty="0"/>
              <a:t>Non-reversible transactions are not really possible (financial institutions must mediate disputes)</a:t>
            </a:r>
          </a:p>
          <a:p>
            <a:pPr lvl="1"/>
            <a:r>
              <a:rPr lang="en-US" dirty="0"/>
              <a:t>Cost of mediation increases transaction costs, resulting in minimum transaction sizes</a:t>
            </a:r>
          </a:p>
          <a:p>
            <a:pPr lvl="1"/>
            <a:r>
              <a:rPr lang="en-US" dirty="0"/>
              <a:t>Since transactions can be reversed, need for trust spreads</a:t>
            </a:r>
          </a:p>
          <a:p>
            <a:pPr lvl="1"/>
            <a:r>
              <a:rPr lang="en-US" dirty="0"/>
              <a:t>Thus, merchants must be wary of customers </a:t>
            </a:r>
            <a:r>
              <a:rPr lang="en-US" dirty="0" smtClean="0"/>
              <a:t>&amp; obtain </a:t>
            </a:r>
            <a:r>
              <a:rPr lang="en-US" dirty="0"/>
              <a:t>more personal information than otherwise needed</a:t>
            </a:r>
          </a:p>
          <a:p>
            <a:pPr lvl="1"/>
            <a:r>
              <a:rPr lang="en-US" dirty="0"/>
              <a:t>Cash is used in person, but </a:t>
            </a:r>
            <a:r>
              <a:rPr lang="en-US" dirty="0" smtClean="0"/>
              <a:t>we lack a digital </a:t>
            </a:r>
            <a:r>
              <a:rPr lang="en-US" dirty="0"/>
              <a:t>equivalent without trusting a 3</a:t>
            </a:r>
            <a:r>
              <a:rPr lang="en-US" baseline="30000" dirty="0"/>
              <a:t>rd</a:t>
            </a:r>
            <a:r>
              <a:rPr lang="en-US" dirty="0"/>
              <a:t> party (</a:t>
            </a:r>
            <a:r>
              <a:rPr lang="en-US" i="1" dirty="0"/>
              <a:t>i.e.</a:t>
            </a:r>
            <a:r>
              <a:rPr lang="en-US" dirty="0"/>
              <a:t>, a centralized business entity or </a:t>
            </a:r>
            <a:r>
              <a:rPr lang="en-US" dirty="0" smtClean="0"/>
              <a:t>trusted currency </a:t>
            </a:r>
            <a:r>
              <a:rPr lang="en-US" dirty="0"/>
              <a:t>issuer)</a:t>
            </a:r>
          </a:p>
        </p:txBody>
      </p:sp>
    </p:spTree>
    <p:extLst>
      <p:ext uri="{BB962C8B-B14F-4D97-AF65-F5344CB8AC3E}">
        <p14:creationId xmlns:p14="http://schemas.microsoft.com/office/powerpoint/2010/main" val="37095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4</a:t>
            </a:fld>
            <a:endParaRPr lang="en-US"/>
          </a:p>
        </p:txBody>
      </p:sp>
      <p:sp>
        <p:nvSpPr>
          <p:cNvPr id="7" name="Title 12"/>
          <p:cNvSpPr>
            <a:spLocks noGrp="1"/>
          </p:cNvSpPr>
          <p:nvPr>
            <p:ph type="title"/>
          </p:nvPr>
        </p:nvSpPr>
        <p:spPr>
          <a:xfrm>
            <a:off x="914401" y="274637"/>
            <a:ext cx="7772400" cy="1223963"/>
          </a:xfrm>
        </p:spPr>
        <p:txBody>
          <a:bodyPr/>
          <a:lstStyle/>
          <a:p>
            <a:r>
              <a:rPr lang="en-US" dirty="0" smtClean="0"/>
              <a:t>The Need for Bitcoin (continued)</a:t>
            </a:r>
            <a:endParaRPr lang="en-US" dirty="0"/>
          </a:p>
        </p:txBody>
      </p:sp>
      <p:sp>
        <p:nvSpPr>
          <p:cNvPr id="8" name="Content Placeholder 13"/>
          <p:cNvSpPr>
            <a:spLocks noGrp="1"/>
          </p:cNvSpPr>
          <p:nvPr>
            <p:ph idx="1"/>
          </p:nvPr>
        </p:nvSpPr>
        <p:spPr>
          <a:xfrm>
            <a:off x="914401" y="1701797"/>
            <a:ext cx="7772400" cy="4462272"/>
          </a:xfrm>
        </p:spPr>
        <p:txBody>
          <a:bodyPr>
            <a:normAutofit/>
          </a:bodyPr>
          <a:lstStyle/>
          <a:p>
            <a:r>
              <a:rPr lang="en-US" dirty="0"/>
              <a:t>Bitcoin solves these problems</a:t>
            </a:r>
          </a:p>
          <a:p>
            <a:r>
              <a:rPr lang="en-US" dirty="0"/>
              <a:t>Electronic payment system based on cryptographic proof instead of 3</a:t>
            </a:r>
            <a:r>
              <a:rPr lang="en-US" baseline="30000" dirty="0"/>
              <a:t>rd</a:t>
            </a:r>
            <a:r>
              <a:rPr lang="en-US" dirty="0"/>
              <a:t> party trust</a:t>
            </a:r>
          </a:p>
          <a:p>
            <a:r>
              <a:rPr lang="en-US" dirty="0"/>
              <a:t>Purely peer-to-peer distributed timestamp server – secure as long as honest nodes collectively control more hashing power than cooperating attacker nodes</a:t>
            </a:r>
          </a:p>
          <a:p>
            <a:r>
              <a:rPr lang="en-US" dirty="0"/>
              <a:t>Transactions are computationally impractical to reverse</a:t>
            </a:r>
          </a:p>
          <a:p>
            <a:pPr lvl="1"/>
            <a:r>
              <a:rPr lang="en-US" dirty="0"/>
              <a:t>Protects </a:t>
            </a:r>
            <a:r>
              <a:rPr lang="en-US" dirty="0" smtClean="0"/>
              <a:t>sellers from </a:t>
            </a:r>
            <a:r>
              <a:rPr lang="en-US" dirty="0"/>
              <a:t>fraud (</a:t>
            </a:r>
            <a:r>
              <a:rPr lang="en-US" i="1" dirty="0"/>
              <a:t>i.e.</a:t>
            </a:r>
            <a:r>
              <a:rPr lang="en-US" dirty="0"/>
              <a:t>, chargebacks)</a:t>
            </a:r>
          </a:p>
          <a:p>
            <a:pPr lvl="1"/>
            <a:r>
              <a:rPr lang="en-US" dirty="0"/>
              <a:t>Escrow can be implemented to protect buyers</a:t>
            </a:r>
          </a:p>
          <a:p>
            <a:r>
              <a:rPr lang="en-US" dirty="0" smtClean="0"/>
              <a:t>Currency issued </a:t>
            </a:r>
            <a:r>
              <a:rPr lang="en-US" dirty="0"/>
              <a:t>by </a:t>
            </a:r>
            <a:r>
              <a:rPr lang="en-US" dirty="0" smtClean="0"/>
              <a:t>the p2p network to its voluntary participants in return for securing it, not issued by a government entity</a:t>
            </a:r>
            <a:endParaRPr lang="en-US" dirty="0"/>
          </a:p>
        </p:txBody>
      </p:sp>
    </p:spTree>
    <p:extLst>
      <p:ext uri="{BB962C8B-B14F-4D97-AF65-F5344CB8AC3E}">
        <p14:creationId xmlns:p14="http://schemas.microsoft.com/office/powerpoint/2010/main" val="289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5</a:t>
            </a:fld>
            <a:endParaRPr lang="en-US"/>
          </a:p>
        </p:txBody>
      </p:sp>
      <p:sp>
        <p:nvSpPr>
          <p:cNvPr id="7" name="Title 12"/>
          <p:cNvSpPr>
            <a:spLocks noGrp="1"/>
          </p:cNvSpPr>
          <p:nvPr>
            <p:ph type="title"/>
          </p:nvPr>
        </p:nvSpPr>
        <p:spPr>
          <a:xfrm>
            <a:off x="914401" y="274637"/>
            <a:ext cx="7772400" cy="1223963"/>
          </a:xfrm>
        </p:spPr>
        <p:txBody>
          <a:bodyPr/>
          <a:lstStyle/>
          <a:p>
            <a:r>
              <a:rPr lang="en-US" dirty="0" smtClean="0"/>
              <a:t>The Need for Bitcoin (continued)</a:t>
            </a:r>
            <a:endParaRPr lang="en-US" dirty="0"/>
          </a:p>
        </p:txBody>
      </p:sp>
      <p:sp>
        <p:nvSpPr>
          <p:cNvPr id="8" name="Content Placeholder 13"/>
          <p:cNvSpPr>
            <a:spLocks noGrp="1"/>
          </p:cNvSpPr>
          <p:nvPr>
            <p:ph idx="1"/>
          </p:nvPr>
        </p:nvSpPr>
        <p:spPr>
          <a:xfrm>
            <a:off x="914401" y="1701797"/>
            <a:ext cx="7772400" cy="4462272"/>
          </a:xfrm>
        </p:spPr>
        <p:txBody>
          <a:bodyPr>
            <a:normAutofit/>
          </a:bodyPr>
          <a:lstStyle/>
          <a:p>
            <a:pPr>
              <a:buNone/>
            </a:pPr>
            <a:r>
              <a:rPr lang="en-US" dirty="0" err="1"/>
              <a:t>Nikolei</a:t>
            </a:r>
            <a:r>
              <a:rPr lang="en-US" dirty="0"/>
              <a:t> M. </a:t>
            </a:r>
            <a:r>
              <a:rPr lang="en-US" dirty="0" err="1"/>
              <a:t>Kaplanov</a:t>
            </a:r>
            <a:r>
              <a:rPr lang="en-US" dirty="0"/>
              <a:t>, Temple Law Review.  “Nerdy Money: Bitcoin, the Private Digital Currency, and the Case Against Its Regulation” (March 31, 2012). </a:t>
            </a:r>
            <a:r>
              <a:rPr lang="en-US" i="1" dirty="0"/>
              <a:t>Temple University Beasley School of Law Legal Studies Research Paper Series</a:t>
            </a:r>
            <a:r>
              <a:rPr lang="en-US" dirty="0"/>
              <a:t>. Available at SSRN: </a:t>
            </a:r>
            <a:r>
              <a:rPr lang="en-US" u="sng" dirty="0"/>
              <a:t>http://ssrn.com/abstract=2115203</a:t>
            </a:r>
          </a:p>
          <a:p>
            <a:r>
              <a:rPr lang="en-US" dirty="0"/>
              <a:t>Historically, currencies </a:t>
            </a:r>
            <a:r>
              <a:rPr lang="en-US" dirty="0" smtClean="0"/>
              <a:t>are under </a:t>
            </a:r>
            <a:r>
              <a:rPr lang="en-US" dirty="0"/>
              <a:t>centralized government control</a:t>
            </a:r>
          </a:p>
          <a:p>
            <a:pPr lvl="1"/>
            <a:r>
              <a:rPr lang="en-US" i="1" dirty="0"/>
              <a:t>E.g.</a:t>
            </a:r>
            <a:r>
              <a:rPr lang="en-US" dirty="0"/>
              <a:t>, Queen Elizabeth I &amp; her government devalued Irish coin from nine ounces fine to three ounce fine of silver to finance the Nine Years War in Ireland</a:t>
            </a:r>
          </a:p>
          <a:p>
            <a:pPr lvl="1"/>
            <a:r>
              <a:rPr lang="en-US" dirty="0"/>
              <a:t>Private currencies </a:t>
            </a:r>
            <a:r>
              <a:rPr lang="en-US" dirty="0" smtClean="0"/>
              <a:t>nearly gone from U.S</a:t>
            </a:r>
            <a:r>
              <a:rPr lang="en-US" dirty="0"/>
              <a:t>.; task delegated to Federal Reserve System</a:t>
            </a:r>
          </a:p>
        </p:txBody>
      </p:sp>
    </p:spTree>
    <p:extLst>
      <p:ext uri="{BB962C8B-B14F-4D97-AF65-F5344CB8AC3E}">
        <p14:creationId xmlns:p14="http://schemas.microsoft.com/office/powerpoint/2010/main" val="8455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14DD1E-5D91-48A3-AD6D-45FBA980D106}" type="slidenum">
              <a:rPr lang="en-US" smtClean="0"/>
              <a:t>6</a:t>
            </a:fld>
            <a:endParaRPr lang="en-US"/>
          </a:p>
        </p:txBody>
      </p:sp>
      <p:sp>
        <p:nvSpPr>
          <p:cNvPr id="7" name="Title 12"/>
          <p:cNvSpPr>
            <a:spLocks noGrp="1"/>
          </p:cNvSpPr>
          <p:nvPr>
            <p:ph type="title"/>
          </p:nvPr>
        </p:nvSpPr>
        <p:spPr>
          <a:xfrm>
            <a:off x="914401" y="274637"/>
            <a:ext cx="7772400" cy="1223963"/>
          </a:xfrm>
        </p:spPr>
        <p:txBody>
          <a:bodyPr/>
          <a:lstStyle/>
          <a:p>
            <a:r>
              <a:rPr lang="en-US" dirty="0" smtClean="0"/>
              <a:t>The Need for Bitcoin (continued)</a:t>
            </a:r>
            <a:endParaRPr lang="en-US" dirty="0"/>
          </a:p>
        </p:txBody>
      </p:sp>
      <p:sp>
        <p:nvSpPr>
          <p:cNvPr id="8" name="Content Placeholder 13"/>
          <p:cNvSpPr>
            <a:spLocks noGrp="1"/>
          </p:cNvSpPr>
          <p:nvPr>
            <p:ph idx="1"/>
          </p:nvPr>
        </p:nvSpPr>
        <p:spPr>
          <a:xfrm>
            <a:off x="914401" y="1701797"/>
            <a:ext cx="7772400" cy="4462272"/>
          </a:xfrm>
        </p:spPr>
        <p:txBody>
          <a:bodyPr>
            <a:normAutofit fontScale="85000" lnSpcReduction="20000"/>
          </a:bodyPr>
          <a:lstStyle/>
          <a:p>
            <a:r>
              <a:rPr lang="en-US" dirty="0"/>
              <a:t>Bitcoin prevents monetary tyranny</a:t>
            </a:r>
          </a:p>
          <a:p>
            <a:pPr lvl="1"/>
            <a:r>
              <a:rPr lang="en-US" dirty="0"/>
              <a:t>Deliberate inflation by central bank policies</a:t>
            </a:r>
          </a:p>
          <a:p>
            <a:pPr lvl="2"/>
            <a:r>
              <a:rPr lang="en-US" dirty="0"/>
              <a:t>Federal Reserve’s devaluation of U.S. dollar by over 97% since 1913:</a:t>
            </a:r>
          </a:p>
          <a:p>
            <a:pPr lvl="2">
              <a:buNone/>
            </a:pPr>
            <a:endParaRPr lang="en-US" dirty="0"/>
          </a:p>
          <a:p>
            <a:pPr lvl="2">
              <a:buNone/>
            </a:pPr>
            <a:endParaRPr lang="en-US" dirty="0"/>
          </a:p>
          <a:p>
            <a:pPr lvl="2"/>
            <a:endParaRPr lang="en-US" dirty="0"/>
          </a:p>
          <a:p>
            <a:pPr lvl="2">
              <a:buNone/>
            </a:pPr>
            <a:endParaRPr lang="en-US" dirty="0"/>
          </a:p>
          <a:p>
            <a:pPr lvl="2"/>
            <a:endParaRPr lang="en-US" dirty="0"/>
          </a:p>
          <a:p>
            <a:pPr lvl="2"/>
            <a:endParaRPr lang="en-US" dirty="0"/>
          </a:p>
          <a:p>
            <a:pPr lvl="2">
              <a:buNone/>
            </a:pPr>
            <a:endParaRPr lang="en-US" dirty="0"/>
          </a:p>
          <a:p>
            <a:pPr lvl="2"/>
            <a:endParaRPr lang="en-US" dirty="0"/>
          </a:p>
          <a:p>
            <a:pPr lvl="1"/>
            <a:endParaRPr lang="en-US" dirty="0"/>
          </a:p>
          <a:p>
            <a:pPr lvl="1"/>
            <a:endParaRPr lang="en-US" dirty="0"/>
          </a:p>
          <a:p>
            <a:pPr lvl="1"/>
            <a:endParaRPr lang="en-US" dirty="0"/>
          </a:p>
          <a:p>
            <a:pPr lvl="1"/>
            <a:endParaRPr lang="en-US" dirty="0" smtClean="0"/>
          </a:p>
          <a:p>
            <a:pPr lvl="1"/>
            <a:endParaRPr lang="en-US" dirty="0" smtClean="0"/>
          </a:p>
          <a:p>
            <a:pPr lvl="1"/>
            <a:r>
              <a:rPr lang="en-US" dirty="0" smtClean="0"/>
              <a:t>Blatant </a:t>
            </a:r>
            <a:r>
              <a:rPr lang="en-US" dirty="0"/>
              <a:t>sovereign </a:t>
            </a:r>
            <a:r>
              <a:rPr lang="en-US" dirty="0" smtClean="0"/>
              <a:t>confiscation (e.g., Cyprus bail-ins, money effectively stolen from savings accounts)</a:t>
            </a:r>
            <a:endParaRPr lang="en-US" dirty="0"/>
          </a:p>
          <a:p>
            <a:pPr lvl="1"/>
            <a:r>
              <a:rPr lang="en-US" dirty="0"/>
              <a:t>PayPal blocks payments in 60 countries, but Bitcoin lacks this censorship</a:t>
            </a:r>
          </a:p>
        </p:txBody>
      </p:sp>
      <p:pic>
        <p:nvPicPr>
          <p:cNvPr id="5" name="Picture 2" descr="D:\Joshua's Documents\Download\$1 Federal Reserve Note in 1913 Dollars.gif"/>
          <p:cNvPicPr>
            <a:picLocks noChangeAspect="1" noChangeArrowheads="1"/>
          </p:cNvPicPr>
          <p:nvPr/>
        </p:nvPicPr>
        <p:blipFill>
          <a:blip r:embed="rId3" cstate="print"/>
          <a:srcRect/>
          <a:stretch>
            <a:fillRect/>
          </a:stretch>
        </p:blipFill>
        <p:spPr bwMode="auto">
          <a:xfrm>
            <a:off x="2514600" y="2438400"/>
            <a:ext cx="4094660" cy="2819400"/>
          </a:xfrm>
          <a:prstGeom prst="rect">
            <a:avLst/>
          </a:prstGeom>
          <a:noFill/>
        </p:spPr>
      </p:pic>
    </p:spTree>
    <p:extLst>
      <p:ext uri="{BB962C8B-B14F-4D97-AF65-F5344CB8AC3E}">
        <p14:creationId xmlns:p14="http://schemas.microsoft.com/office/powerpoint/2010/main" val="70132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artisticGlowEdges trans="0" smoothness="0"/>
                    </a14:imgEffect>
                    <a14:imgEffect>
                      <a14:sharpenSoften amount="-50000"/>
                    </a14:imgEffect>
                    <a14:imgEffect>
                      <a14:brightnessContrast bright="-75000" contrast="-40000"/>
                    </a14:imgEffect>
                  </a14:imgLayer>
                </a14:imgProps>
              </a:ext>
              <a:ext uri="{28A0092B-C50C-407E-A947-70E740481C1C}">
                <a14:useLocalDpi xmlns:a14="http://schemas.microsoft.com/office/drawing/2010/main" val="0"/>
              </a:ext>
            </a:extLst>
          </a:blip>
          <a:stretch>
            <a:fillRect/>
          </a:stretch>
        </p:blipFill>
        <p:spPr>
          <a:xfrm>
            <a:off x="2228180" y="856580"/>
            <a:ext cx="5144840" cy="5144840"/>
          </a:xfrm>
          <a:prstGeom prst="rect">
            <a:avLst/>
          </a:prstGeom>
        </p:spPr>
      </p:pic>
      <p:sp>
        <p:nvSpPr>
          <p:cNvPr id="13" name="Title 12"/>
          <p:cNvSpPr>
            <a:spLocks noGrp="1"/>
          </p:cNvSpPr>
          <p:nvPr>
            <p:ph type="title"/>
          </p:nvPr>
        </p:nvSpPr>
        <p:spPr/>
        <p:txBody>
          <a:bodyPr/>
          <a:lstStyle/>
          <a:p>
            <a:r>
              <a:rPr lang="en-US" dirty="0" smtClean="0"/>
              <a:t>How did Bitcoin begin?</a:t>
            </a:r>
            <a:endParaRPr lang="en-US" dirty="0"/>
          </a:p>
        </p:txBody>
      </p:sp>
      <p:sp>
        <p:nvSpPr>
          <p:cNvPr id="14" name="Content Placeholder 13"/>
          <p:cNvSpPr>
            <a:spLocks noGrp="1"/>
          </p:cNvSpPr>
          <p:nvPr>
            <p:ph idx="1"/>
          </p:nvPr>
        </p:nvSpPr>
        <p:spPr/>
        <p:txBody>
          <a:bodyPr>
            <a:normAutofit/>
          </a:bodyPr>
          <a:lstStyle/>
          <a:p>
            <a:r>
              <a:rPr lang="en-US" dirty="0" smtClean="0"/>
              <a:t>Satoshi </a:t>
            </a:r>
            <a:r>
              <a:rPr lang="en-US" dirty="0" err="1" smtClean="0"/>
              <a:t>Nakamoto</a:t>
            </a:r>
            <a:r>
              <a:rPr lang="en-US" dirty="0" smtClean="0"/>
              <a:t> posted the Bitcoin whitepaper on 2008-10-31 to cryptography mailing list</a:t>
            </a:r>
          </a:p>
          <a:p>
            <a:r>
              <a:rPr lang="en-US" dirty="0" smtClean="0"/>
              <a:t>Satoshi mined the genesis block on 2009-01-03</a:t>
            </a:r>
          </a:p>
          <a:p>
            <a:r>
              <a:rPr lang="en-US" dirty="0" smtClean="0"/>
              <a:t>Solves “Byzantine </a:t>
            </a:r>
            <a:r>
              <a:rPr lang="en-US" dirty="0"/>
              <a:t>General’s </a:t>
            </a:r>
            <a:r>
              <a:rPr lang="en-US" dirty="0" smtClean="0"/>
              <a:t>Problem” (computer science)</a:t>
            </a:r>
          </a:p>
        </p:txBody>
      </p:sp>
      <p:sp>
        <p:nvSpPr>
          <p:cNvPr id="2" name="Slide Number Placeholder 1"/>
          <p:cNvSpPr>
            <a:spLocks noGrp="1"/>
          </p:cNvSpPr>
          <p:nvPr>
            <p:ph type="sldNum" sz="quarter" idx="12"/>
          </p:nvPr>
        </p:nvSpPr>
        <p:spPr/>
        <p:txBody>
          <a:bodyPr/>
          <a:lstStyle/>
          <a:p>
            <a:fld id="{C014DD1E-5D91-48A3-AD6D-45FBA980D106}" type="slidenum">
              <a:rPr lang="en-US" smtClean="0"/>
              <a:t>7</a:t>
            </a:fld>
            <a:endParaRPr lang="en-US"/>
          </a:p>
        </p:txBody>
      </p:sp>
    </p:spTree>
    <p:extLst>
      <p:ext uri="{BB962C8B-B14F-4D97-AF65-F5344CB8AC3E}">
        <p14:creationId xmlns:p14="http://schemas.microsoft.com/office/powerpoint/2010/main" val="70293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artisticGlowEdges trans="0" smoothness="0"/>
                    </a14:imgEffect>
                    <a14:imgEffect>
                      <a14:sharpenSoften amount="-50000"/>
                    </a14:imgEffect>
                    <a14:imgEffect>
                      <a14:brightnessContrast bright="-75000" contrast="-40000"/>
                    </a14:imgEffect>
                  </a14:imgLayer>
                </a14:imgProps>
              </a:ext>
              <a:ext uri="{28A0092B-C50C-407E-A947-70E740481C1C}">
                <a14:useLocalDpi xmlns:a14="http://schemas.microsoft.com/office/drawing/2010/main" val="0"/>
              </a:ext>
            </a:extLst>
          </a:blip>
          <a:stretch>
            <a:fillRect/>
          </a:stretch>
        </p:blipFill>
        <p:spPr>
          <a:xfrm>
            <a:off x="2228180" y="856580"/>
            <a:ext cx="5144840" cy="5144840"/>
          </a:xfrm>
          <a:prstGeom prst="rect">
            <a:avLst/>
          </a:prstGeom>
        </p:spPr>
      </p:pic>
      <p:sp>
        <p:nvSpPr>
          <p:cNvPr id="13" name="Title 12"/>
          <p:cNvSpPr>
            <a:spLocks noGrp="1"/>
          </p:cNvSpPr>
          <p:nvPr>
            <p:ph type="title"/>
          </p:nvPr>
        </p:nvSpPr>
        <p:spPr/>
        <p:txBody>
          <a:bodyPr/>
          <a:lstStyle/>
          <a:p>
            <a:r>
              <a:rPr lang="en-US" dirty="0" smtClean="0"/>
              <a:t>What is Bitcoin?</a:t>
            </a:r>
            <a:endParaRPr lang="en-US" dirty="0"/>
          </a:p>
        </p:txBody>
      </p:sp>
      <p:sp>
        <p:nvSpPr>
          <p:cNvPr id="14" name="Content Placeholder 13"/>
          <p:cNvSpPr>
            <a:spLocks noGrp="1"/>
          </p:cNvSpPr>
          <p:nvPr>
            <p:ph idx="1"/>
          </p:nvPr>
        </p:nvSpPr>
        <p:spPr/>
        <p:txBody>
          <a:bodyPr>
            <a:normAutofit/>
          </a:bodyPr>
          <a:lstStyle/>
          <a:p>
            <a:r>
              <a:rPr lang="en-US" dirty="0"/>
              <a:t>Open-source, decentralized, p2p, pseudonymous cryptographic currency </a:t>
            </a:r>
            <a:r>
              <a:rPr lang="en-US" dirty="0" smtClean="0"/>
              <a:t>protocol</a:t>
            </a:r>
          </a:p>
          <a:p>
            <a:r>
              <a:rPr lang="en-US" dirty="0" smtClean="0"/>
              <a:t>“</a:t>
            </a:r>
            <a:r>
              <a:rPr lang="en-US" dirty="0"/>
              <a:t>Bitcoin” = payment network</a:t>
            </a:r>
          </a:p>
          <a:p>
            <a:r>
              <a:rPr lang="en-US" dirty="0"/>
              <a:t>“bitcoins” = unit of cryptocurrency (abbreviated as BTC or XBT)</a:t>
            </a:r>
          </a:p>
          <a:p>
            <a:r>
              <a:rPr lang="en-US" dirty="0"/>
              <a:t>Doesn’t require any personal information, </a:t>
            </a:r>
            <a:r>
              <a:rPr lang="en-US" dirty="0" smtClean="0"/>
              <a:t>minimal trust required</a:t>
            </a:r>
          </a:p>
          <a:p>
            <a:r>
              <a:rPr lang="en-US" dirty="0" smtClean="0"/>
              <a:t>Not </a:t>
            </a:r>
            <a:r>
              <a:rPr lang="en-US" dirty="0"/>
              <a:t>regulated by any central institution, but by mathematical </a:t>
            </a:r>
            <a:r>
              <a:rPr lang="en-US" dirty="0" smtClean="0"/>
              <a:t>algorithms</a:t>
            </a:r>
          </a:p>
          <a:p>
            <a:r>
              <a:rPr lang="en-US" dirty="0" smtClean="0"/>
              <a:t>Supply is limited &amp; bitcoins cannot be forged or double spent</a:t>
            </a:r>
          </a:p>
          <a:p>
            <a:r>
              <a:rPr lang="en-US" dirty="0" smtClean="0"/>
              <a:t>Transactions are irreversible</a:t>
            </a:r>
          </a:p>
          <a:p>
            <a:r>
              <a:rPr lang="en-US" dirty="0"/>
              <a:t>F</a:t>
            </a:r>
            <a:r>
              <a:rPr lang="en-US" dirty="0" smtClean="0"/>
              <a:t>ees are very low, if any at all</a:t>
            </a:r>
          </a:p>
        </p:txBody>
      </p:sp>
      <p:sp>
        <p:nvSpPr>
          <p:cNvPr id="2" name="Slide Number Placeholder 1"/>
          <p:cNvSpPr>
            <a:spLocks noGrp="1"/>
          </p:cNvSpPr>
          <p:nvPr>
            <p:ph type="sldNum" sz="quarter" idx="12"/>
          </p:nvPr>
        </p:nvSpPr>
        <p:spPr/>
        <p:txBody>
          <a:bodyPr/>
          <a:lstStyle/>
          <a:p>
            <a:fld id="{C014DD1E-5D91-48A3-AD6D-45FBA980D106}" type="slidenum">
              <a:rPr lang="en-US" smtClean="0"/>
              <a:t>8</a:t>
            </a:fld>
            <a:endParaRPr lang="en-US"/>
          </a:p>
        </p:txBody>
      </p:sp>
    </p:spTree>
    <p:extLst>
      <p:ext uri="{BB962C8B-B14F-4D97-AF65-F5344CB8AC3E}">
        <p14:creationId xmlns:p14="http://schemas.microsoft.com/office/powerpoint/2010/main" val="16324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artisticGlowEdges trans="0" smoothness="0"/>
                    </a14:imgEffect>
                    <a14:imgEffect>
                      <a14:sharpenSoften amount="-50000"/>
                    </a14:imgEffect>
                    <a14:imgEffect>
                      <a14:brightnessContrast bright="-75000" contrast="-40000"/>
                    </a14:imgEffect>
                  </a14:imgLayer>
                </a14:imgProps>
              </a:ext>
              <a:ext uri="{28A0092B-C50C-407E-A947-70E740481C1C}">
                <a14:useLocalDpi xmlns:a14="http://schemas.microsoft.com/office/drawing/2010/main" val="0"/>
              </a:ext>
            </a:extLst>
          </a:blip>
          <a:stretch>
            <a:fillRect/>
          </a:stretch>
        </p:blipFill>
        <p:spPr>
          <a:xfrm>
            <a:off x="2228180" y="856580"/>
            <a:ext cx="5144840" cy="5144840"/>
          </a:xfrm>
          <a:prstGeom prst="rect">
            <a:avLst/>
          </a:prstGeom>
        </p:spPr>
      </p:pic>
      <p:sp>
        <p:nvSpPr>
          <p:cNvPr id="13" name="Title 12"/>
          <p:cNvSpPr>
            <a:spLocks noGrp="1"/>
          </p:cNvSpPr>
          <p:nvPr>
            <p:ph type="title"/>
          </p:nvPr>
        </p:nvSpPr>
        <p:spPr/>
        <p:txBody>
          <a:bodyPr/>
          <a:lstStyle/>
          <a:p>
            <a:r>
              <a:rPr lang="en-US" dirty="0" smtClean="0"/>
              <a:t>What is Bitcoin? (continued)</a:t>
            </a:r>
            <a:endParaRPr lang="en-US" dirty="0"/>
          </a:p>
        </p:txBody>
      </p:sp>
      <p:sp>
        <p:nvSpPr>
          <p:cNvPr id="14" name="Content Placeholder 13"/>
          <p:cNvSpPr>
            <a:spLocks noGrp="1"/>
          </p:cNvSpPr>
          <p:nvPr>
            <p:ph idx="1"/>
          </p:nvPr>
        </p:nvSpPr>
        <p:spPr/>
        <p:txBody>
          <a:bodyPr>
            <a:normAutofit/>
          </a:bodyPr>
          <a:lstStyle/>
          <a:p>
            <a:r>
              <a:rPr lang="en-US" dirty="0"/>
              <a:t>Utilizes public key cryptography, timestamps, p2p, </a:t>
            </a:r>
            <a:r>
              <a:rPr lang="en-US" dirty="0" err="1"/>
              <a:t>Merkle</a:t>
            </a:r>
            <a:r>
              <a:rPr lang="en-US" dirty="0"/>
              <a:t> trees, &amp; proof-of-work to process &amp; verify transactions</a:t>
            </a:r>
          </a:p>
          <a:p>
            <a:r>
              <a:rPr lang="en-US" dirty="0"/>
              <a:t>The public key is the bitcoin address, and </a:t>
            </a:r>
            <a:r>
              <a:rPr lang="en-US" dirty="0" smtClean="0"/>
              <a:t>knowledge of the private </a:t>
            </a:r>
            <a:r>
              <a:rPr lang="en-US" dirty="0"/>
              <a:t>key </a:t>
            </a:r>
            <a:r>
              <a:rPr lang="en-US" dirty="0" smtClean="0"/>
              <a:t>allows one to spend bitcoins located </a:t>
            </a:r>
            <a:r>
              <a:rPr lang="en-US" dirty="0"/>
              <a:t>at that bitcoin </a:t>
            </a:r>
            <a:r>
              <a:rPr lang="en-US" dirty="0" smtClean="0"/>
              <a:t>address</a:t>
            </a:r>
            <a:endParaRPr lang="en-US" dirty="0"/>
          </a:p>
          <a:p>
            <a:r>
              <a:rPr lang="en-US" dirty="0"/>
              <a:t>Cryptography includes ECDSA (Elliptic Curve Digital Signature Algorithm) &amp; SHA-256</a:t>
            </a:r>
          </a:p>
          <a:p>
            <a:endParaRPr lang="en-US" dirty="0" smtClean="0"/>
          </a:p>
        </p:txBody>
      </p:sp>
      <p:sp>
        <p:nvSpPr>
          <p:cNvPr id="2" name="Slide Number Placeholder 1"/>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367296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1919</Words>
  <Application>Microsoft Office PowerPoint</Application>
  <PresentationFormat>On-screen Show (4:3)</PresentationFormat>
  <Paragraphs>243</Paragraphs>
  <Slides>26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 New</vt:lpstr>
      <vt:lpstr>Tech 16x9</vt:lpstr>
      <vt:lpstr>An Introduction to Bitcoin &amp; Cryptocurrency</vt:lpstr>
      <vt:lpstr>My Bitcoin Background</vt:lpstr>
      <vt:lpstr>The Need for Bitcoin</vt:lpstr>
      <vt:lpstr>The Need for Bitcoin (continued)</vt:lpstr>
      <vt:lpstr>The Need for Bitcoin (continued)</vt:lpstr>
      <vt:lpstr>The Need for Bitcoin (continued)</vt:lpstr>
      <vt:lpstr>How did Bitcoin begin?</vt:lpstr>
      <vt:lpstr>What is Bitcoin?</vt:lpstr>
      <vt:lpstr>What is Bitcoin? (continued)</vt:lpstr>
      <vt:lpstr>The Bitcoin Network</vt:lpstr>
      <vt:lpstr>Blockchain Transactions</vt:lpstr>
      <vt:lpstr>Bitcoin Currency</vt:lpstr>
      <vt:lpstr>PowerPoint Presentation</vt:lpstr>
      <vt:lpstr>Bitcoin Economy</vt:lpstr>
      <vt:lpstr>How do I secure my Bitcoin wallet?</vt:lpstr>
      <vt:lpstr>How do I secure my Bitcoin wallet? (continued)</vt:lpstr>
      <vt:lpstr>New Hierarchical Deterministic (HD) Wallets</vt:lpstr>
      <vt:lpstr>HD Wallets (deriving tree of keypairs from single master seed)</vt:lpstr>
      <vt:lpstr>Brain Wallets</vt:lpstr>
      <vt:lpstr>How do I buy/sell bitcoins?</vt:lpstr>
      <vt:lpstr>Bitcoin Wallets</vt:lpstr>
      <vt:lpstr>Bitcoin Wallets (continued)</vt:lpstr>
      <vt:lpstr>Some other cryptocurrencies (altcoins)</vt:lpstr>
      <vt:lpstr>Useful Links</vt:lpstr>
      <vt:lpstr>Informative Videos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2014-12-31T10:50:47Z</dcterms:created>
  <dcterms:modified xsi:type="dcterms:W3CDTF">2015-01-10T05:22:45Z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