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3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7389" autoAdjust="0"/>
  </p:normalViewPr>
  <p:slideViewPr>
    <p:cSldViewPr snapToGrid="0">
      <p:cViewPr varScale="1">
        <p:scale>
          <a:sx n="59" d="100"/>
          <a:sy n="59" d="100"/>
        </p:scale>
        <p:origin x="4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-blog.microsoft.com/2020/12/21/december-21st-2020-solorigate-resource-center/" TargetMode="External"/><Relationship Id="rId2" Type="http://schemas.openxmlformats.org/officeDocument/2006/relationships/hyperlink" Target="https://www.microsoft.com/security/blog/2020/12/18/analyzing-solorigate-the-compromised-dll-file-that-started-a-sophisticated-cyberattack-and-how-microsoft-defender-helps-protec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ymantec-enterprise-blogs.security.com/blogs/threat-intelligence/solarwinds-raindrop-malware" TargetMode="External"/><Relationship Id="rId5" Type="http://schemas.openxmlformats.org/officeDocument/2006/relationships/hyperlink" Target="https://www.fireeye.com/blog/threat-research/2020/12/evasive-attacker-leverages-solarwinds-supply-chain-compromises-with-sunburst-backdoor.html" TargetMode="External"/><Relationship Id="rId4" Type="http://schemas.openxmlformats.org/officeDocument/2006/relationships/hyperlink" Target="https://www.microsoft.com/security/blog/2021/01/20/deep-dive-into-the-solorigate-second-stage-activation-from-sunburst-to-teardrop-and-raindro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689811"/>
            <a:ext cx="9513471" cy="2820153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SolarWinds Exploit (</a:t>
            </a:r>
            <a:r>
              <a:rPr lang="en-US" dirty="0" err="1"/>
              <a:t>Solorigate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Sunburst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Teardrop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Raindrop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Dr. John W. Carls, CISSP, C|EH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4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5061"/>
          </a:xfrm>
        </p:spPr>
        <p:txBody>
          <a:bodyPr/>
          <a:lstStyle/>
          <a:p>
            <a:r>
              <a:rPr lang="en-US" dirty="0"/>
              <a:t>The backdoor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63579"/>
            <a:ext cx="9905999" cy="442762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backdoor is </a:t>
            </a:r>
            <a:r>
              <a:rPr lang="en-US" dirty="0" smtClean="0"/>
              <a:t>very standard:  receives </a:t>
            </a:r>
            <a:r>
              <a:rPr lang="en-US" dirty="0"/>
              <a:t>instructions from </a:t>
            </a:r>
            <a:r>
              <a:rPr lang="en-US" dirty="0" smtClean="0"/>
              <a:t>C2 </a:t>
            </a:r>
            <a:r>
              <a:rPr lang="en-US" dirty="0"/>
              <a:t>server, executes </a:t>
            </a:r>
            <a:r>
              <a:rPr lang="en-US" dirty="0" smtClean="0"/>
              <a:t>instructions</a:t>
            </a:r>
            <a:r>
              <a:rPr lang="en-US" dirty="0"/>
              <a:t>, and sends back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Commands executed:  manipulating registry </a:t>
            </a:r>
            <a:r>
              <a:rPr lang="en-US" dirty="0"/>
              <a:t>keys, </a:t>
            </a:r>
            <a:r>
              <a:rPr lang="en-US" dirty="0" smtClean="0"/>
              <a:t>creating </a:t>
            </a:r>
            <a:r>
              <a:rPr lang="en-US" dirty="0"/>
              <a:t>processes, and deleting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Provides attackers </a:t>
            </a:r>
            <a:r>
              <a:rPr lang="en-US" dirty="0"/>
              <a:t>with full access to the </a:t>
            </a:r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Since </a:t>
            </a:r>
            <a:r>
              <a:rPr lang="en-US" dirty="0"/>
              <a:t>it’s executing from a </a:t>
            </a:r>
            <a:r>
              <a:rPr lang="en-US" dirty="0">
                <a:solidFill>
                  <a:srgbClr val="FF0000"/>
                </a:solidFill>
              </a:rPr>
              <a:t>trusted, signed binary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294" y="2868101"/>
            <a:ext cx="3150327" cy="390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5271"/>
          </a:xfrm>
        </p:spPr>
        <p:txBody>
          <a:bodyPr/>
          <a:lstStyle/>
          <a:p>
            <a:r>
              <a:rPr lang="en-US" dirty="0"/>
              <a:t>C2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43789"/>
            <a:ext cx="9905999" cy="4347412"/>
          </a:xfrm>
        </p:spPr>
        <p:txBody>
          <a:bodyPr/>
          <a:lstStyle/>
          <a:p>
            <a:r>
              <a:rPr lang="en-US" dirty="0" smtClean="0"/>
              <a:t>Composed of four </a:t>
            </a:r>
            <a:r>
              <a:rPr lang="en-US" dirty="0"/>
              <a:t>different parts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three strings hardcoded</a:t>
            </a:r>
          </a:p>
          <a:p>
            <a:pPr lvl="1"/>
            <a:r>
              <a:rPr lang="en-US" dirty="0" smtClean="0"/>
              <a:t>one generated </a:t>
            </a:r>
            <a:r>
              <a:rPr lang="en-US" dirty="0">
                <a:solidFill>
                  <a:srgbClr val="FF0000"/>
                </a:solidFill>
              </a:rPr>
              <a:t>dynamically</a:t>
            </a:r>
            <a:r>
              <a:rPr lang="en-US" dirty="0"/>
              <a:t> based on some unique information extracted from the device.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3053263"/>
            <a:ext cx="9906000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66274"/>
          </a:xfrm>
        </p:spPr>
        <p:txBody>
          <a:bodyPr/>
          <a:lstStyle/>
          <a:p>
            <a:r>
              <a:rPr lang="en-US" dirty="0"/>
              <a:t>generates a pseudo-random </a:t>
            </a:r>
            <a:r>
              <a:rPr lang="en-US" dirty="0" smtClean="0"/>
              <a:t>URI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41411" y="1475874"/>
            <a:ext cx="3196899" cy="685800"/>
          </a:xfrm>
        </p:spPr>
        <p:txBody>
          <a:bodyPr/>
          <a:lstStyle/>
          <a:p>
            <a:r>
              <a:rPr lang="en-US" sz="1200" dirty="0" err="1"/>
              <a:t>pki</a:t>
            </a:r>
            <a:r>
              <a:rPr lang="en-US" sz="1200" dirty="0"/>
              <a:t>/</a:t>
            </a:r>
            <a:r>
              <a:rPr lang="en-US" sz="1200" dirty="0" err="1"/>
              <a:t>crl</a:t>
            </a:r>
            <a:r>
              <a:rPr lang="en-US" sz="1200" dirty="0"/>
              <a:t>/&lt;</a:t>
            </a:r>
            <a:r>
              <a:rPr lang="en-US" sz="1200" i="1" dirty="0"/>
              <a:t>random components</a:t>
            </a:r>
            <a:r>
              <a:rPr lang="en-US" sz="1200" dirty="0"/>
              <a:t>&gt;.</a:t>
            </a:r>
            <a:r>
              <a:rPr lang="en-US" sz="1200" dirty="0" err="1"/>
              <a:t>crl</a:t>
            </a:r>
            <a:endParaRPr lang="en-US" sz="1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5"/>
          </p:nvPr>
        </p:nvSpPr>
        <p:spPr>
          <a:xfrm>
            <a:off x="1127919" y="2161674"/>
            <a:ext cx="3208735" cy="4367462"/>
          </a:xfrm>
        </p:spPr>
        <p:txBody>
          <a:bodyPr/>
          <a:lstStyle/>
          <a:p>
            <a:r>
              <a:rPr lang="en-US" dirty="0"/>
              <a:t>“-root”</a:t>
            </a:r>
          </a:p>
          <a:p>
            <a:r>
              <a:rPr lang="en-US" dirty="0"/>
              <a:t>“-cert”</a:t>
            </a:r>
          </a:p>
          <a:p>
            <a:r>
              <a:rPr lang="en-US" dirty="0"/>
              <a:t>“-</a:t>
            </a:r>
            <a:r>
              <a:rPr lang="en-US" dirty="0" err="1"/>
              <a:t>universal_ca</a:t>
            </a:r>
            <a:r>
              <a:rPr lang="en-US" dirty="0"/>
              <a:t>”</a:t>
            </a:r>
          </a:p>
          <a:p>
            <a:r>
              <a:rPr lang="en-US" dirty="0"/>
              <a:t>“-</a:t>
            </a:r>
            <a:r>
              <a:rPr lang="en-US" dirty="0" err="1"/>
              <a:t>ca</a:t>
            </a:r>
            <a:r>
              <a:rPr lang="en-US" dirty="0"/>
              <a:t>”</a:t>
            </a:r>
          </a:p>
          <a:p>
            <a:r>
              <a:rPr lang="en-US" dirty="0"/>
              <a:t>“-</a:t>
            </a:r>
            <a:r>
              <a:rPr lang="en-US" dirty="0" err="1"/>
              <a:t>primary_ca</a:t>
            </a:r>
            <a:r>
              <a:rPr lang="en-US" dirty="0"/>
              <a:t>”</a:t>
            </a:r>
          </a:p>
          <a:p>
            <a:r>
              <a:rPr lang="en-US" dirty="0"/>
              <a:t>“-timestamp”</a:t>
            </a:r>
          </a:p>
          <a:p>
            <a:r>
              <a:rPr lang="en-US" dirty="0"/>
              <a:t>“-global”</a:t>
            </a:r>
          </a:p>
          <a:p>
            <a:r>
              <a:rPr lang="en-US" dirty="0"/>
              <a:t>“-</a:t>
            </a:r>
            <a:r>
              <a:rPr lang="en-US" dirty="0" err="1"/>
              <a:t>secureca</a:t>
            </a:r>
            <a:r>
              <a:rPr lang="en-US" dirty="0"/>
              <a:t>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7" y="1479046"/>
            <a:ext cx="3184385" cy="685800"/>
          </a:xfrm>
        </p:spPr>
        <p:txBody>
          <a:bodyPr/>
          <a:lstStyle/>
          <a:p>
            <a:r>
              <a:rPr lang="en-US" sz="1200" dirty="0"/>
              <a:t>fonts/</a:t>
            </a:r>
            <a:r>
              <a:rPr lang="en-US" sz="1200" dirty="0" err="1"/>
              <a:t>woff</a:t>
            </a:r>
            <a:r>
              <a:rPr lang="en-US" sz="1200" dirty="0"/>
              <a:t>/&lt;</a:t>
            </a:r>
            <a:r>
              <a:rPr lang="en-US" sz="1200" i="1" dirty="0"/>
              <a:t>random components</a:t>
            </a:r>
            <a:r>
              <a:rPr lang="en-US" sz="1200" dirty="0"/>
              <a:t>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6"/>
          </p:nvPr>
        </p:nvSpPr>
        <p:spPr>
          <a:xfrm>
            <a:off x="4504214" y="2164845"/>
            <a:ext cx="3195830" cy="4364291"/>
          </a:xfrm>
        </p:spPr>
        <p:txBody>
          <a:bodyPr>
            <a:normAutofit/>
          </a:bodyPr>
          <a:lstStyle/>
          <a:p>
            <a:r>
              <a:rPr lang="en-US" dirty="0"/>
              <a:t>“Bold</a:t>
            </a:r>
            <a:r>
              <a:rPr lang="en-US" dirty="0" smtClean="0"/>
              <a:t>”		“</a:t>
            </a:r>
            <a:r>
              <a:rPr lang="en-US" dirty="0" err="1"/>
              <a:t>BoldItalic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 err="1"/>
              <a:t>ExtraBold</a:t>
            </a:r>
            <a:r>
              <a:rPr lang="en-US" dirty="0" smtClean="0"/>
              <a:t>”		“</a:t>
            </a:r>
            <a:r>
              <a:rPr lang="en-US" dirty="0" err="1"/>
              <a:t>ExtraBoldItalic</a:t>
            </a:r>
            <a:r>
              <a:rPr lang="en-US" dirty="0"/>
              <a:t>”</a:t>
            </a:r>
          </a:p>
          <a:p>
            <a:r>
              <a:rPr lang="en-US" dirty="0"/>
              <a:t>“Italic</a:t>
            </a:r>
            <a:r>
              <a:rPr lang="en-US" dirty="0" smtClean="0"/>
              <a:t>”,		“</a:t>
            </a:r>
            <a:r>
              <a:rPr lang="en-US" dirty="0"/>
              <a:t>Light”</a:t>
            </a:r>
          </a:p>
          <a:p>
            <a:r>
              <a:rPr lang="en-US" dirty="0"/>
              <a:t>“</a:t>
            </a:r>
            <a:r>
              <a:rPr lang="en-US" dirty="0" err="1"/>
              <a:t>LightItalic</a:t>
            </a:r>
            <a:r>
              <a:rPr lang="en-US" dirty="0" smtClean="0"/>
              <a:t>”		“</a:t>
            </a:r>
            <a:r>
              <a:rPr lang="en-US" dirty="0"/>
              <a:t>Regular”</a:t>
            </a:r>
          </a:p>
          <a:p>
            <a:r>
              <a:rPr lang="en-US" dirty="0"/>
              <a:t>“</a:t>
            </a:r>
            <a:r>
              <a:rPr lang="en-US" dirty="0" err="1"/>
              <a:t>SemiBold</a:t>
            </a:r>
            <a:r>
              <a:rPr lang="en-US" dirty="0" smtClean="0"/>
              <a:t>”		“</a:t>
            </a:r>
            <a:r>
              <a:rPr lang="en-US" dirty="0" err="1"/>
              <a:t>SemiBoldItalic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 err="1"/>
              <a:t>opensans</a:t>
            </a:r>
            <a:r>
              <a:rPr lang="en-US" dirty="0" smtClean="0"/>
              <a:t>”		“</a:t>
            </a:r>
            <a:r>
              <a:rPr lang="en-US" dirty="0" err="1"/>
              <a:t>noto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 err="1"/>
              <a:t>freefont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“</a:t>
            </a:r>
            <a:r>
              <a:rPr lang="en-US" dirty="0" err="1"/>
              <a:t>SourceCodePro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 err="1"/>
              <a:t>SourceSerifPro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dirty="0" err="1"/>
              <a:t>SourceHanSans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 err="1"/>
              <a:t>SourceHanSerif</a:t>
            </a:r>
            <a:r>
              <a:rPr lang="en-US" dirty="0"/>
              <a:t>”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852443" y="1475874"/>
            <a:ext cx="3194968" cy="685800"/>
          </a:xfrm>
        </p:spPr>
        <p:txBody>
          <a:bodyPr/>
          <a:lstStyle/>
          <a:p>
            <a:r>
              <a:rPr lang="en-US" sz="1200" dirty="0" err="1"/>
              <a:t>swip</a:t>
            </a:r>
            <a:r>
              <a:rPr lang="en-US" sz="1200" dirty="0"/>
              <a:t>/</a:t>
            </a:r>
            <a:r>
              <a:rPr lang="en-US" sz="1200" dirty="0" err="1"/>
              <a:t>upd</a:t>
            </a:r>
            <a:r>
              <a:rPr lang="en-US" sz="1200" dirty="0"/>
              <a:t>/&lt;</a:t>
            </a:r>
            <a:r>
              <a:rPr lang="en-US" sz="1200" i="1" dirty="0"/>
              <a:t>random components</a:t>
            </a:r>
            <a:r>
              <a:rPr lang="en-US" sz="1200" dirty="0"/>
              <a:t>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7"/>
          </p:nvPr>
        </p:nvSpPr>
        <p:spPr>
          <a:xfrm>
            <a:off x="7852443" y="2161674"/>
            <a:ext cx="3194968" cy="4543926"/>
          </a:xfrm>
        </p:spPr>
        <p:txBody>
          <a:bodyPr>
            <a:normAutofit/>
          </a:bodyPr>
          <a:lstStyle/>
          <a:p>
            <a:r>
              <a:rPr lang="en-US" dirty="0"/>
              <a:t>“SolarWinds</a:t>
            </a:r>
            <a:r>
              <a:rPr lang="en-US" dirty="0" smtClean="0"/>
              <a:t>”	“.</a:t>
            </a:r>
            <a:r>
              <a:rPr lang="en-US" dirty="0" err="1"/>
              <a:t>CortexPlugin</a:t>
            </a:r>
            <a:r>
              <a:rPr lang="en-US" dirty="0"/>
              <a:t>”</a:t>
            </a:r>
          </a:p>
          <a:p>
            <a:r>
              <a:rPr lang="en-US" dirty="0"/>
              <a:t>“.Orion</a:t>
            </a:r>
            <a:r>
              <a:rPr lang="en-US" dirty="0" smtClean="0"/>
              <a:t>”		“</a:t>
            </a:r>
            <a:r>
              <a:rPr lang="en-US" dirty="0"/>
              <a:t>Wireless”</a:t>
            </a:r>
          </a:p>
          <a:p>
            <a:r>
              <a:rPr lang="en-US" dirty="0"/>
              <a:t>“UI</a:t>
            </a:r>
            <a:r>
              <a:rPr lang="en-US" dirty="0" smtClean="0"/>
              <a:t>”		“</a:t>
            </a:r>
            <a:r>
              <a:rPr lang="en-US" dirty="0"/>
              <a:t>Widgets”</a:t>
            </a:r>
          </a:p>
          <a:p>
            <a:r>
              <a:rPr lang="en-US" dirty="0"/>
              <a:t>“NPM</a:t>
            </a:r>
            <a:r>
              <a:rPr lang="en-US" dirty="0" smtClean="0"/>
              <a:t>”		“</a:t>
            </a:r>
            <a:r>
              <a:rPr lang="en-US" dirty="0"/>
              <a:t>Apollo”</a:t>
            </a:r>
          </a:p>
          <a:p>
            <a:r>
              <a:rPr lang="en-US" dirty="0"/>
              <a:t>“</a:t>
            </a:r>
            <a:r>
              <a:rPr lang="en-US" dirty="0" err="1"/>
              <a:t>CloudMonitoring</a:t>
            </a:r>
            <a:r>
              <a:rPr lang="en-US" dirty="0" smtClean="0"/>
              <a:t>”	“</a:t>
            </a:r>
            <a:r>
              <a:rPr lang="en-US" dirty="0"/>
              <a:t>Nodes</a:t>
            </a:r>
            <a:r>
              <a:rPr lang="en-US" dirty="0" smtClean="0"/>
              <a:t>”,</a:t>
            </a:r>
          </a:p>
          <a:p>
            <a:r>
              <a:rPr lang="en-US" dirty="0" smtClean="0"/>
              <a:t>“</a:t>
            </a:r>
            <a:r>
              <a:rPr lang="en-US" dirty="0"/>
              <a:t>Volumes</a:t>
            </a:r>
            <a:r>
              <a:rPr lang="en-US" dirty="0" smtClean="0"/>
              <a:t>”,		“</a:t>
            </a:r>
            <a:r>
              <a:rPr lang="en-US" dirty="0"/>
              <a:t>Interfaces</a:t>
            </a:r>
            <a:r>
              <a:rPr lang="en-US" dirty="0" smtClean="0"/>
              <a:t>”,	</a:t>
            </a:r>
          </a:p>
          <a:p>
            <a:r>
              <a:rPr lang="en-US" dirty="0" smtClean="0"/>
              <a:t>“</a:t>
            </a:r>
            <a:r>
              <a:rPr lang="en-US" dirty="0"/>
              <a:t>Components”</a:t>
            </a:r>
          </a:p>
        </p:txBody>
      </p:sp>
    </p:spTree>
    <p:extLst>
      <p:ext uri="{BB962C8B-B14F-4D97-AF65-F5344CB8AC3E}">
        <p14:creationId xmlns:p14="http://schemas.microsoft.com/office/powerpoint/2010/main" val="130293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3608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dirty="0" smtClean="0"/>
              <a:t>successful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72126"/>
            <a:ext cx="9905999" cy="4588042"/>
          </a:xfrm>
        </p:spPr>
        <p:txBody>
          <a:bodyPr>
            <a:normAutofit/>
          </a:bodyPr>
          <a:lstStyle/>
          <a:p>
            <a:r>
              <a:rPr lang="en-US" dirty="0"/>
              <a:t>C2 responds with an encoded, compressed buffer of data containing </a:t>
            </a:r>
            <a:r>
              <a:rPr lang="en-US" dirty="0" smtClean="0"/>
              <a:t>commands to execute</a:t>
            </a:r>
          </a:p>
          <a:p>
            <a:r>
              <a:rPr lang="en-US" dirty="0" smtClean="0"/>
              <a:t>C2 </a:t>
            </a:r>
            <a:r>
              <a:rPr lang="en-US" dirty="0"/>
              <a:t>might </a:t>
            </a:r>
            <a:r>
              <a:rPr lang="en-US" dirty="0" smtClean="0"/>
              <a:t>respond </a:t>
            </a:r>
            <a:r>
              <a:rPr lang="en-US" dirty="0"/>
              <a:t>with </a:t>
            </a:r>
            <a:r>
              <a:rPr lang="en-US" dirty="0" smtClean="0"/>
              <a:t>info </a:t>
            </a:r>
            <a:r>
              <a:rPr lang="en-US" dirty="0"/>
              <a:t>about </a:t>
            </a:r>
            <a:r>
              <a:rPr lang="en-US" dirty="0" smtClean="0"/>
              <a:t>additional </a:t>
            </a:r>
            <a:r>
              <a:rPr lang="en-US" dirty="0"/>
              <a:t>C2 </a:t>
            </a:r>
            <a:r>
              <a:rPr lang="en-US" dirty="0" smtClean="0"/>
              <a:t>address</a:t>
            </a:r>
          </a:p>
          <a:p>
            <a:endParaRPr lang="en-US" dirty="0" smtClean="0"/>
          </a:p>
          <a:p>
            <a:r>
              <a:rPr lang="en-US" sz="2800" dirty="0" smtClean="0"/>
              <a:t>Commands </a:t>
            </a:r>
            <a:r>
              <a:rPr lang="en-US" sz="2800" dirty="0"/>
              <a:t>allow the attackers to run, stop, and enumerate processes; read, write, and enumerate files and registry keys; collect and upload information about the device; and restart the device, wait, or </a:t>
            </a:r>
            <a:r>
              <a:rPr lang="en-US" sz="2800" dirty="0" smtClean="0"/>
              <a:t>exit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50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5482"/>
          </a:xfrm>
        </p:spPr>
        <p:txBody>
          <a:bodyPr/>
          <a:lstStyle/>
          <a:p>
            <a:r>
              <a:rPr lang="en-US" dirty="0"/>
              <a:t>Resulting hands-on-keyboard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24000"/>
            <a:ext cx="9905999" cy="4844716"/>
          </a:xfrm>
        </p:spPr>
        <p:txBody>
          <a:bodyPr>
            <a:normAutofit/>
          </a:bodyPr>
          <a:lstStyle/>
          <a:p>
            <a:r>
              <a:rPr lang="en-US" dirty="0"/>
              <a:t>Once backdoor </a:t>
            </a:r>
            <a:r>
              <a:rPr lang="en-US" dirty="0" smtClean="0"/>
              <a:t>is </a:t>
            </a:r>
            <a:r>
              <a:rPr lang="en-US" dirty="0"/>
              <a:t>obtained, </a:t>
            </a:r>
            <a:r>
              <a:rPr lang="en-US" dirty="0" smtClean="0"/>
              <a:t>follow playbook </a:t>
            </a:r>
            <a:r>
              <a:rPr lang="en-US" dirty="0"/>
              <a:t>of privilege escalation exploration, credential theft, and lateral movement hunting for high-value accounts and </a:t>
            </a:r>
            <a:r>
              <a:rPr lang="en-US" dirty="0" smtClean="0"/>
              <a:t>assets</a:t>
            </a:r>
          </a:p>
          <a:p>
            <a:r>
              <a:rPr lang="en-US" dirty="0" smtClean="0"/>
              <a:t>To </a:t>
            </a:r>
            <a:r>
              <a:rPr lang="en-US" dirty="0"/>
              <a:t>avoid detection, attackers renamed Windows administrative tools like </a:t>
            </a:r>
            <a:r>
              <a:rPr lang="en-US" i="1" dirty="0"/>
              <a:t>adfind.exe</a:t>
            </a:r>
            <a:r>
              <a:rPr lang="en-US" dirty="0"/>
              <a:t> which were then used for domain </a:t>
            </a:r>
            <a:r>
              <a:rPr lang="en-US" dirty="0" smtClean="0"/>
              <a:t>enumeration</a:t>
            </a:r>
          </a:p>
          <a:p>
            <a:r>
              <a:rPr lang="en-US" dirty="0"/>
              <a:t>Lateral movement was observed via PowerShell remote task </a:t>
            </a:r>
            <a:r>
              <a:rPr lang="en-US" dirty="0" smtClean="0"/>
              <a:t>creation</a:t>
            </a:r>
          </a:p>
          <a:p>
            <a:r>
              <a:rPr lang="en-US" dirty="0"/>
              <a:t>Persistence is achieved via backdoors deployed via various </a:t>
            </a:r>
            <a:r>
              <a:rPr lang="en-US" dirty="0" smtClean="0"/>
              <a:t>techniques</a:t>
            </a:r>
          </a:p>
          <a:p>
            <a:r>
              <a:rPr lang="en-US" dirty="0" smtClean="0"/>
              <a:t>Allows delivery of </a:t>
            </a:r>
            <a:r>
              <a:rPr lang="en-US" dirty="0"/>
              <a:t>second-stage </a:t>
            </a:r>
            <a:r>
              <a:rPr lang="en-US" dirty="0" smtClean="0"/>
              <a:t>payloads (part </a:t>
            </a:r>
            <a:r>
              <a:rPr lang="en-US" dirty="0"/>
              <a:t>of </a:t>
            </a:r>
            <a:r>
              <a:rPr lang="en-US" dirty="0" smtClean="0"/>
              <a:t>Cobalt Strike)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320843"/>
            <a:ext cx="11880683" cy="617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1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1" y="215063"/>
            <a:ext cx="11995485" cy="63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6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917" y="121213"/>
            <a:ext cx="9905998" cy="793187"/>
          </a:xfrm>
        </p:spPr>
        <p:txBody>
          <a:bodyPr/>
          <a:lstStyle/>
          <a:p>
            <a:r>
              <a:rPr lang="en-US" dirty="0"/>
              <a:t>Raindrop and Teardrop comparison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7" y="762000"/>
            <a:ext cx="103822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Solorigate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4842"/>
            <a:ext cx="10617451" cy="394635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https://www.microsoft.com/security/blog/2020/12/18/analyzing-solorigate-the-compromised-dll-file-that-started-a-sophisticated-cyberattack-and-how-microsoft-defender-helps-protect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https://msrc-blog.microsoft.com/2020/12/21/december-21st-2020-solorigate-resource-center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://www.microsoft.com/security/blog/2021/01/20/deep-dive-into-the-solorigate-second-stage-activation-from-sunburst-to-teardrop-and-raindrop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Highly Evasive Attacker Leverages SolarWinds Supply Chain to Compromise Multiple Global Victims With SUNBURST Backdoor | </a:t>
            </a:r>
            <a:r>
              <a:rPr lang="en-US" dirty="0" err="1">
                <a:hlinkClick r:id="rId5"/>
              </a:rPr>
              <a:t>FireEye</a:t>
            </a:r>
            <a:r>
              <a:rPr lang="en-US" dirty="0">
                <a:hlinkClick r:id="rId5"/>
              </a:rPr>
              <a:t> </a:t>
            </a:r>
            <a:r>
              <a:rPr lang="en-US" dirty="0" err="1" smtClean="0">
                <a:hlinkClick r:id="rId5"/>
              </a:rPr>
              <a:t>Inc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symantec-enterprise-blogs.security.com/blogs/threat-intelligence/solarwinds-raindrop-malware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</a:t>
            </a:r>
            <a:r>
              <a:rPr lang="en-US" dirty="0" err="1" smtClean="0"/>
              <a:t>Solorigate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39018"/>
          </a:xfrm>
        </p:spPr>
        <p:txBody>
          <a:bodyPr/>
          <a:lstStyle/>
          <a:p>
            <a:r>
              <a:rPr lang="en-US" dirty="0" smtClean="0"/>
              <a:t>Compromised </a:t>
            </a:r>
            <a:r>
              <a:rPr lang="en-US" dirty="0"/>
              <a:t>SolarWinds Orion Platform </a:t>
            </a:r>
            <a:r>
              <a:rPr lang="en-US" dirty="0" smtClean="0"/>
              <a:t>DLL</a:t>
            </a:r>
          </a:p>
          <a:p>
            <a:r>
              <a:rPr lang="en-US" dirty="0" smtClean="0"/>
              <a:t>Addition </a:t>
            </a:r>
            <a:r>
              <a:rPr lang="en-US" dirty="0"/>
              <a:t>of a few benign-looking lines of code into a single </a:t>
            </a:r>
            <a:r>
              <a:rPr lang="en-US" dirty="0" smtClean="0"/>
              <a:t>DLL</a:t>
            </a:r>
          </a:p>
          <a:p>
            <a:r>
              <a:rPr lang="en-US" dirty="0" smtClean="0"/>
              <a:t>The </a:t>
            </a:r>
            <a:r>
              <a:rPr lang="en-US" dirty="0"/>
              <a:t>DLL called a </a:t>
            </a:r>
            <a:r>
              <a:rPr lang="en-US" dirty="0" smtClean="0"/>
              <a:t>backdoor</a:t>
            </a:r>
          </a:p>
          <a:p>
            <a:r>
              <a:rPr lang="en-US" dirty="0" smtClean="0"/>
              <a:t>Compromised </a:t>
            </a:r>
            <a:r>
              <a:rPr lang="en-US" dirty="0"/>
              <a:t>file is digitally </a:t>
            </a:r>
            <a:r>
              <a:rPr lang="en-US" dirty="0" smtClean="0"/>
              <a:t>signed</a:t>
            </a:r>
          </a:p>
          <a:p>
            <a:r>
              <a:rPr lang="en-US" dirty="0" smtClean="0"/>
              <a:t>Backdoor </a:t>
            </a:r>
            <a:r>
              <a:rPr lang="en-US" dirty="0"/>
              <a:t>goes through an extensive list of </a:t>
            </a:r>
            <a:r>
              <a:rPr lang="en-US" dirty="0" smtClean="0"/>
              <a:t>checks</a:t>
            </a:r>
          </a:p>
          <a:p>
            <a:r>
              <a:rPr lang="en-US" dirty="0" smtClean="0"/>
              <a:t>Contacts </a:t>
            </a:r>
            <a:r>
              <a:rPr lang="en-US" dirty="0"/>
              <a:t>a command-and-control (C2)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Allows </a:t>
            </a:r>
            <a:r>
              <a:rPr lang="en-US" dirty="0"/>
              <a:t>hands-on-keyboard attackers to perform a wide range of actions</a:t>
            </a:r>
          </a:p>
        </p:txBody>
      </p:sp>
    </p:spTree>
    <p:extLst>
      <p:ext uri="{BB962C8B-B14F-4D97-AF65-F5344CB8AC3E}">
        <p14:creationId xmlns:p14="http://schemas.microsoft.com/office/powerpoint/2010/main" val="17638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97" y="352287"/>
            <a:ext cx="9905998" cy="933137"/>
          </a:xfrm>
        </p:spPr>
        <p:txBody>
          <a:bodyPr/>
          <a:lstStyle/>
          <a:p>
            <a:r>
              <a:rPr lang="en-US" dirty="0"/>
              <a:t>compromised SolarWinds Orion </a:t>
            </a:r>
            <a:r>
              <a:rPr lang="en-US" dirty="0" smtClean="0"/>
              <a:t>Platform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842" y="1091918"/>
            <a:ext cx="8390021" cy="559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42055"/>
            <a:ext cx="9905998" cy="1033819"/>
          </a:xfrm>
        </p:spPr>
        <p:txBody>
          <a:bodyPr/>
          <a:lstStyle/>
          <a:p>
            <a:r>
              <a:rPr lang="en-US" dirty="0"/>
              <a:t>Where it all starts: A poisoned code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75874"/>
            <a:ext cx="9905999" cy="5021179"/>
          </a:xfrm>
        </p:spPr>
        <p:txBody>
          <a:bodyPr>
            <a:normAutofit/>
          </a:bodyPr>
          <a:lstStyle/>
          <a:p>
            <a:r>
              <a:rPr lang="en-US" dirty="0" smtClean="0"/>
              <a:t>Attackers </a:t>
            </a:r>
            <a:r>
              <a:rPr lang="en-US" dirty="0"/>
              <a:t>inserted malicious code into </a:t>
            </a:r>
            <a:r>
              <a:rPr lang="en-US" i="1" dirty="0" smtClean="0">
                <a:solidFill>
                  <a:srgbClr val="FF0000"/>
                </a:solidFill>
              </a:rPr>
              <a:t>SolarWinds.Orion.Core.BusinessLayer.dll</a:t>
            </a:r>
          </a:p>
          <a:p>
            <a:pPr lvl="1"/>
            <a:r>
              <a:rPr lang="en-US" dirty="0"/>
              <a:t>SolarWinds Orion </a:t>
            </a:r>
            <a:r>
              <a:rPr lang="en-US" dirty="0" smtClean="0"/>
              <a:t>Platform</a:t>
            </a:r>
          </a:p>
          <a:p>
            <a:r>
              <a:rPr lang="en-US" dirty="0" smtClean="0"/>
              <a:t>Placed </a:t>
            </a:r>
            <a:r>
              <a:rPr lang="en-US" dirty="0"/>
              <a:t>in a method that gets invoked </a:t>
            </a:r>
            <a:r>
              <a:rPr lang="en-US" dirty="0" smtClean="0"/>
              <a:t>periodically</a:t>
            </a:r>
          </a:p>
          <a:p>
            <a:pPr lvl="1"/>
            <a:r>
              <a:rPr lang="en-US" dirty="0"/>
              <a:t>ensuring both </a:t>
            </a:r>
            <a:r>
              <a:rPr lang="en-US" b="1" dirty="0">
                <a:solidFill>
                  <a:srgbClr val="FF0000"/>
                </a:solidFill>
              </a:rPr>
              <a:t>execution</a:t>
            </a:r>
            <a:r>
              <a:rPr lang="en-US" dirty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persistence</a:t>
            </a:r>
          </a:p>
          <a:p>
            <a:r>
              <a:rPr lang="en-US" dirty="0" smtClean="0"/>
              <a:t>Method </a:t>
            </a:r>
            <a:r>
              <a:rPr lang="en-US" dirty="0"/>
              <a:t>named </a:t>
            </a:r>
            <a:r>
              <a:rPr lang="en-US" i="1" dirty="0" err="1">
                <a:solidFill>
                  <a:srgbClr val="FF0000"/>
                </a:solidFill>
              </a:rPr>
              <a:t>RefreshInternal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/>
              <a:t>is very lightweight and </a:t>
            </a:r>
            <a:r>
              <a:rPr lang="en-US" dirty="0" smtClean="0"/>
              <a:t>easily overlooked</a:t>
            </a:r>
          </a:p>
          <a:p>
            <a:pPr lvl="1"/>
            <a:r>
              <a:rPr lang="en-US" dirty="0" smtClean="0"/>
              <a:t>executes </a:t>
            </a:r>
            <a:r>
              <a:rPr lang="en-US" i="1" dirty="0" err="1" smtClean="0"/>
              <a:t>OrionImprovementBusinessLayer.Initialize</a:t>
            </a:r>
            <a:r>
              <a:rPr lang="en-US" dirty="0" smtClean="0"/>
              <a:t> </a:t>
            </a:r>
            <a:r>
              <a:rPr lang="en-US" dirty="0"/>
              <a:t>within a parallel </a:t>
            </a:r>
            <a:r>
              <a:rPr lang="en-US" dirty="0" smtClean="0"/>
              <a:t>thread</a:t>
            </a:r>
          </a:p>
          <a:p>
            <a:pPr lvl="1"/>
            <a:r>
              <a:rPr lang="en-US" dirty="0" smtClean="0"/>
              <a:t>normal </a:t>
            </a:r>
            <a:r>
              <a:rPr lang="en-US" dirty="0"/>
              <a:t>execution flow of </a:t>
            </a:r>
            <a:r>
              <a:rPr lang="en-US" i="1" dirty="0" err="1"/>
              <a:t>RefreshInternal</a:t>
            </a:r>
            <a:r>
              <a:rPr lang="en-US" dirty="0"/>
              <a:t> is not altered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18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0" y="109870"/>
            <a:ext cx="7585913" cy="4279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037" y="3898233"/>
            <a:ext cx="8468976" cy="2822992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>
            <a:off x="150809" y="1684421"/>
            <a:ext cx="3792959" cy="3126121"/>
          </a:xfrm>
          <a:prstGeom prst="bentConnector3">
            <a:avLst>
              <a:gd name="adj1" fmla="val -2408"/>
            </a:avLst>
          </a:prstGeom>
          <a:ln w="635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0809" y="1684420"/>
            <a:ext cx="254708" cy="0"/>
          </a:xfrm>
          <a:prstGeom prst="line">
            <a:avLst/>
          </a:prstGeom>
          <a:ln w="635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60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3718"/>
            <a:ext cx="9905998" cy="1162156"/>
          </a:xfrm>
        </p:spPr>
        <p:txBody>
          <a:bodyPr/>
          <a:lstStyle/>
          <a:p>
            <a:r>
              <a:rPr lang="en-US" dirty="0"/>
              <a:t>Why was this </a:t>
            </a:r>
            <a:r>
              <a:rPr lang="en-US" dirty="0" smtClean="0"/>
              <a:t>method?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75874"/>
            <a:ext cx="9905999" cy="4315327"/>
          </a:xfrm>
        </p:spPr>
        <p:txBody>
          <a:bodyPr/>
          <a:lstStyle/>
          <a:p>
            <a:r>
              <a:rPr lang="en-US" i="1" dirty="0" err="1"/>
              <a:t>RefreshInternal</a:t>
            </a:r>
            <a:r>
              <a:rPr lang="en-US" dirty="0"/>
              <a:t> is part of the class </a:t>
            </a:r>
            <a:r>
              <a:rPr lang="en-US" i="1" dirty="0" smtClean="0"/>
              <a:t>SolarWinds.Orion.Core.BusinessLayer.BackgroundInventory.InventoryManager</a:t>
            </a:r>
          </a:p>
          <a:p>
            <a:r>
              <a:rPr lang="en-US" i="1" dirty="0" smtClean="0"/>
              <a:t>Invoked </a:t>
            </a:r>
            <a:r>
              <a:rPr lang="en-US" i="1" dirty="0"/>
              <a:t>by a sequence of </a:t>
            </a:r>
            <a:r>
              <a:rPr lang="en-US" i="1" dirty="0" smtClean="0"/>
              <a:t>methods</a:t>
            </a:r>
          </a:p>
          <a:p>
            <a:pPr lvl="1"/>
            <a:r>
              <a:rPr lang="en-US" i="1" dirty="0" smtClean="0"/>
              <a:t>traced </a:t>
            </a:r>
            <a:r>
              <a:rPr lang="en-US" i="1" dirty="0"/>
              <a:t>back to </a:t>
            </a:r>
            <a:r>
              <a:rPr lang="en-US" dirty="0" err="1" smtClean="0"/>
              <a:t>CoreBusinessLayerPlugin</a:t>
            </a:r>
            <a:r>
              <a:rPr lang="en-US" i="1" dirty="0" smtClean="0"/>
              <a:t> class</a:t>
            </a:r>
          </a:p>
          <a:p>
            <a:r>
              <a:rPr lang="en-US" sz="2800" b="1" i="1" dirty="0">
                <a:solidFill>
                  <a:srgbClr val="FF0000"/>
                </a:solidFill>
              </a:rPr>
              <a:t>Its name blends in with the rest of the legitimate </a:t>
            </a:r>
            <a:r>
              <a:rPr lang="en-US" sz="2800" b="1" i="1" dirty="0" smtClean="0">
                <a:solidFill>
                  <a:srgbClr val="FF0000"/>
                </a:solidFill>
              </a:rPr>
              <a:t>code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avoid give-away terminology like “backdoor”, “</a:t>
            </a:r>
            <a:r>
              <a:rPr lang="en-US" b="1" i="1" dirty="0" err="1">
                <a:solidFill>
                  <a:srgbClr val="FF0000"/>
                </a:solidFill>
              </a:rPr>
              <a:t>keylogger</a:t>
            </a:r>
            <a:r>
              <a:rPr lang="en-US" b="1" i="1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65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55" y="657727"/>
            <a:ext cx="10250761" cy="547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3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767"/>
            <a:ext cx="9905998" cy="852930"/>
          </a:xfrm>
        </p:spPr>
        <p:txBody>
          <a:bodyPr/>
          <a:lstStyle/>
          <a:p>
            <a:r>
              <a:rPr lang="en-US" dirty="0"/>
              <a:t>Initial reconnaissance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50232"/>
            <a:ext cx="10376820" cy="60077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Checks </a:t>
            </a:r>
            <a:r>
              <a:rPr lang="en-US" dirty="0"/>
              <a:t>to verify that it is running in a real victim’s environment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It verifies that the process hosting the malicious DLL is named </a:t>
            </a:r>
            <a:r>
              <a:rPr lang="en-US" i="1" dirty="0">
                <a:solidFill>
                  <a:srgbClr val="FF0000"/>
                </a:solidFill>
              </a:rPr>
              <a:t>solarwinds.businesslayerhost.exe</a:t>
            </a:r>
          </a:p>
          <a:p>
            <a:pPr lvl="1"/>
            <a:r>
              <a:rPr lang="en-US" dirty="0"/>
              <a:t>It checks that the last write-time of the malicious DLL is at least 12 to 14 days earlier</a:t>
            </a:r>
          </a:p>
          <a:p>
            <a:pPr lvl="1"/>
            <a:r>
              <a:rPr lang="en-US" dirty="0"/>
              <a:t>It delays execution by random amounts of time</a:t>
            </a:r>
          </a:p>
          <a:p>
            <a:pPr lvl="1"/>
            <a:r>
              <a:rPr lang="en-US" dirty="0"/>
              <a:t>It verifies that the domain name of the current device meets the following conditions:</a:t>
            </a:r>
          </a:p>
          <a:p>
            <a:pPr lvl="2"/>
            <a:r>
              <a:rPr lang="en-US" dirty="0"/>
              <a:t>The domain must not contain certain strings; the check for these strings is implemented via hashes, so at this time the domain names that are block-listed are unknown</a:t>
            </a:r>
          </a:p>
          <a:p>
            <a:pPr lvl="2"/>
            <a:r>
              <a:rPr lang="en-US" dirty="0"/>
              <a:t>The domain must not contain “</a:t>
            </a:r>
            <a:r>
              <a:rPr lang="en-US" dirty="0" err="1"/>
              <a:t>solarwinds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The domain must not match the regular expression </a:t>
            </a:r>
            <a:r>
              <a:rPr lang="en-US" i="1" dirty="0">
                <a:solidFill>
                  <a:srgbClr val="FF0000"/>
                </a:solidFill>
              </a:rPr>
              <a:t>(?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)([^a-z]|^)(test)([^a-z]|$)</a:t>
            </a:r>
            <a:r>
              <a:rPr lang="en-US" dirty="0"/>
              <a:t>, or in simpler terms, it must not look like a test domain</a:t>
            </a:r>
          </a:p>
          <a:p>
            <a:pPr lvl="1"/>
            <a:r>
              <a:rPr lang="en-US" dirty="0"/>
              <a:t>It checks that there are </a:t>
            </a:r>
            <a:r>
              <a:rPr lang="en-US" dirty="0">
                <a:solidFill>
                  <a:srgbClr val="FF0000"/>
                </a:solidFill>
              </a:rPr>
              <a:t>no running processes</a:t>
            </a:r>
            <a:r>
              <a:rPr lang="en-US" dirty="0"/>
              <a:t> related to security-related software (e.g., </a:t>
            </a:r>
            <a:r>
              <a:rPr lang="en-US" i="1" dirty="0" err="1">
                <a:solidFill>
                  <a:srgbClr val="FF0000"/>
                </a:solidFill>
              </a:rPr>
              <a:t>Windbg</a:t>
            </a:r>
            <a:r>
              <a:rPr lang="en-US" dirty="0"/>
              <a:t>, </a:t>
            </a:r>
            <a:r>
              <a:rPr lang="en-US" i="1" dirty="0" err="1">
                <a:solidFill>
                  <a:srgbClr val="FF0000"/>
                </a:solidFill>
              </a:rPr>
              <a:t>Autoruns</a:t>
            </a:r>
            <a:r>
              <a:rPr lang="en-US" dirty="0"/>
              <a:t>, </a:t>
            </a:r>
            <a:r>
              <a:rPr lang="en-US" i="1" dirty="0" err="1">
                <a:solidFill>
                  <a:srgbClr val="FF0000"/>
                </a:solidFill>
              </a:rPr>
              <a:t>Wireshark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It checks that there are </a:t>
            </a:r>
            <a:r>
              <a:rPr lang="en-US" dirty="0">
                <a:solidFill>
                  <a:srgbClr val="FF0000"/>
                </a:solidFill>
              </a:rPr>
              <a:t>no drivers loaded</a:t>
            </a:r>
            <a:r>
              <a:rPr lang="en-US" dirty="0"/>
              <a:t> from </a:t>
            </a:r>
            <a:r>
              <a:rPr lang="en-US" dirty="0">
                <a:solidFill>
                  <a:srgbClr val="FF0000"/>
                </a:solidFill>
              </a:rPr>
              <a:t>security</a:t>
            </a:r>
            <a:r>
              <a:rPr lang="en-US" dirty="0"/>
              <a:t>-related software (e.g., </a:t>
            </a:r>
            <a:r>
              <a:rPr lang="en-US" i="1" dirty="0">
                <a:solidFill>
                  <a:srgbClr val="FF0000"/>
                </a:solidFill>
              </a:rPr>
              <a:t>groundling32.sys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It checks that the status of certain services belonging to security-related software meets certain conditions (e.g., </a:t>
            </a:r>
            <a:r>
              <a:rPr lang="en-US" i="1" dirty="0" err="1">
                <a:solidFill>
                  <a:srgbClr val="FF0000"/>
                </a:solidFill>
              </a:rPr>
              <a:t>windefend</a:t>
            </a:r>
            <a:r>
              <a:rPr lang="en-US" dirty="0"/>
              <a:t>, </a:t>
            </a:r>
            <a:r>
              <a:rPr lang="en-US" i="1" dirty="0">
                <a:solidFill>
                  <a:srgbClr val="FF0000"/>
                </a:solidFill>
              </a:rPr>
              <a:t>sense</a:t>
            </a:r>
            <a:r>
              <a:rPr lang="en-US" dirty="0"/>
              <a:t>, </a:t>
            </a:r>
            <a:r>
              <a:rPr lang="en-US" i="1" dirty="0" err="1">
                <a:solidFill>
                  <a:srgbClr val="FF0000"/>
                </a:solidFill>
              </a:rPr>
              <a:t>cavp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It checks that the host “api.solarwinds.com” resolves to an expected IP </a:t>
            </a:r>
            <a:r>
              <a:rPr lang="en-US" dirty="0" smtClean="0"/>
              <a:t>address</a:t>
            </a:r>
          </a:p>
          <a:p>
            <a:r>
              <a:rPr lang="en-US" sz="2600" b="1" dirty="0">
                <a:solidFill>
                  <a:srgbClr val="FF0000"/>
                </a:solidFill>
              </a:rPr>
              <a:t>If any </a:t>
            </a:r>
            <a:r>
              <a:rPr lang="en-US" sz="2600" b="1" dirty="0">
                <a:solidFill>
                  <a:srgbClr val="FF0000"/>
                </a:solidFill>
              </a:rPr>
              <a:t>c</a:t>
            </a:r>
            <a:r>
              <a:rPr lang="en-US" sz="2600" b="1" dirty="0" smtClean="0">
                <a:solidFill>
                  <a:srgbClr val="FF0000"/>
                </a:solidFill>
              </a:rPr>
              <a:t>hecks </a:t>
            </a:r>
            <a:r>
              <a:rPr lang="en-US" sz="2600" b="1" dirty="0">
                <a:solidFill>
                  <a:srgbClr val="FF0000"/>
                </a:solidFill>
              </a:rPr>
              <a:t>fail, the backdoor terminates</a:t>
            </a:r>
            <a:endParaRPr lang="en-US"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379</TotalTime>
  <Words>694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Tw Cen MT</vt:lpstr>
      <vt:lpstr>Circuit</vt:lpstr>
      <vt:lpstr>SolarWinds Exploit (Solorigate) - Sunburst - Teardrop - Raindrop</vt:lpstr>
      <vt:lpstr>Solorigate</vt:lpstr>
      <vt:lpstr>Analyzing Solorigate</vt:lpstr>
      <vt:lpstr>compromised SolarWinds Orion Platform</vt:lpstr>
      <vt:lpstr>Where it all starts: A poisoned code library</vt:lpstr>
      <vt:lpstr>PowerPoint Presentation</vt:lpstr>
      <vt:lpstr>Why was this method?</vt:lpstr>
      <vt:lpstr>PowerPoint Presentation</vt:lpstr>
      <vt:lpstr>Initial reconnaissance</vt:lpstr>
      <vt:lpstr>The backdoor</vt:lpstr>
      <vt:lpstr>C2 server</vt:lpstr>
      <vt:lpstr>generates a pseudo-random URI</vt:lpstr>
      <vt:lpstr>If successful</vt:lpstr>
      <vt:lpstr>Resulting hands-on-keyboard attack</vt:lpstr>
      <vt:lpstr>PowerPoint Presentation</vt:lpstr>
      <vt:lpstr>PowerPoint Presentation</vt:lpstr>
      <vt:lpstr>Raindrop and Teardrop comparison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SolarWinds Exploit (Solorigate) - Sunburst - Teardrop - Raindrop</dc:title>
  <dc:creator>John Carls</dc:creator>
  <cp:lastModifiedBy>John Carls</cp:lastModifiedBy>
  <cp:revision>11</cp:revision>
  <dcterms:created xsi:type="dcterms:W3CDTF">2021-02-09T21:24:13Z</dcterms:created>
  <dcterms:modified xsi:type="dcterms:W3CDTF">2021-02-10T03:43:57Z</dcterms:modified>
</cp:coreProperties>
</file>