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63" r:id="rId8"/>
    <p:sldId id="276" r:id="rId9"/>
    <p:sldId id="277" r:id="rId10"/>
    <p:sldId id="293" r:id="rId11"/>
    <p:sldId id="262" r:id="rId12"/>
    <p:sldId id="278" r:id="rId13"/>
    <p:sldId id="258" r:id="rId14"/>
    <p:sldId id="284" r:id="rId15"/>
    <p:sldId id="283" r:id="rId16"/>
    <p:sldId id="281" r:id="rId17"/>
    <p:sldId id="280" r:id="rId18"/>
    <p:sldId id="279" r:id="rId19"/>
    <p:sldId id="259" r:id="rId20"/>
    <p:sldId id="285" r:id="rId21"/>
    <p:sldId id="286" r:id="rId22"/>
    <p:sldId id="260" r:id="rId23"/>
    <p:sldId id="291" r:id="rId24"/>
    <p:sldId id="289" r:id="rId25"/>
    <p:sldId id="288" r:id="rId26"/>
    <p:sldId id="287" r:id="rId27"/>
    <p:sldId id="261" r:id="rId28"/>
    <p:sldId id="292" r:id="rId29"/>
    <p:sldId id="269" r:id="rId30"/>
    <p:sldId id="294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389" autoAdjust="0"/>
  </p:normalViewPr>
  <p:slideViewPr>
    <p:cSldViewPr snapToGrid="0">
      <p:cViewPr varScale="1">
        <p:scale>
          <a:sx n="106" d="100"/>
          <a:sy n="10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hyperlink" Target="https://www.youtube.com/watch?v=4vIu8ld68f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75407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arxiv.org/abs/2012.068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424" y="502024"/>
            <a:ext cx="9211470" cy="4258235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Covert Data </a:t>
            </a:r>
            <a:r>
              <a:rPr lang="en-US" b="1" dirty="0" smtClean="0">
                <a:solidFill>
                  <a:srgbClr val="FF0000"/>
                </a:solidFill>
              </a:rPr>
              <a:t>Exfiltration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/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-</a:t>
            </a:r>
            <a:r>
              <a:rPr lang="en-US" sz="2800" dirty="0" smtClean="0">
                <a:solidFill>
                  <a:srgbClr val="002060"/>
                </a:solidFill>
              </a:rPr>
              <a:t> Electromagnetic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- Magnetic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- </a:t>
            </a:r>
            <a:r>
              <a:rPr lang="en-US" sz="2800" dirty="0" smtClean="0">
                <a:solidFill>
                  <a:srgbClr val="002060"/>
                </a:solidFill>
              </a:rPr>
              <a:t>Electric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- </a:t>
            </a:r>
            <a:r>
              <a:rPr lang="en-US" sz="2800" dirty="0" smtClean="0">
                <a:solidFill>
                  <a:srgbClr val="002060"/>
                </a:solidFill>
              </a:rPr>
              <a:t>Acoustic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- </a:t>
            </a:r>
            <a:r>
              <a:rPr lang="en-US" sz="2800" dirty="0" smtClean="0">
                <a:solidFill>
                  <a:srgbClr val="002060"/>
                </a:solidFill>
              </a:rPr>
              <a:t>Thermal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- </a:t>
            </a:r>
            <a:r>
              <a:rPr lang="en-US" sz="2800" dirty="0" smtClean="0">
                <a:solidFill>
                  <a:srgbClr val="002060"/>
                </a:solidFill>
              </a:rPr>
              <a:t>Optical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- </a:t>
            </a:r>
            <a:r>
              <a:rPr lang="en-US" sz="2800" dirty="0" smtClean="0">
                <a:solidFill>
                  <a:srgbClr val="002060"/>
                </a:solidFill>
              </a:rPr>
              <a:t>Vibrations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- Other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424" y="4966447"/>
            <a:ext cx="8489574" cy="1367118"/>
          </a:xfrm>
        </p:spPr>
        <p:txBody>
          <a:bodyPr/>
          <a:lstStyle/>
          <a:p>
            <a:r>
              <a:rPr lang="en-US" sz="2400" dirty="0"/>
              <a:t>Dr. John W. Carls, CISSP, C|EH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ODINI (Faraday shield bypass)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97" y="1155797"/>
            <a:ext cx="2940424" cy="3377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1" y="1155797"/>
            <a:ext cx="8360263" cy="3377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24" y="4679580"/>
            <a:ext cx="11596597" cy="18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Electric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PowerHammer</a:t>
            </a:r>
            <a:r>
              <a:rPr lang="en-US" dirty="0" smtClean="0">
                <a:solidFill>
                  <a:srgbClr val="FF0000"/>
                </a:solidFill>
              </a:rPr>
              <a:t> (power lines)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PowerHammer</a:t>
            </a:r>
            <a:r>
              <a:rPr lang="en-US" dirty="0"/>
              <a:t> (power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1600"/>
            <a:ext cx="8872164" cy="5217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Uses </a:t>
            </a:r>
            <a:r>
              <a:rPr lang="en-US" dirty="0"/>
              <a:t>power lines to </a:t>
            </a:r>
            <a:r>
              <a:rPr lang="en-US" dirty="0" err="1"/>
              <a:t>exfiltrate</a:t>
            </a:r>
            <a:r>
              <a:rPr lang="en-US" dirty="0"/>
              <a:t> data from air-gapped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Control power </a:t>
            </a:r>
            <a:r>
              <a:rPr lang="en-US" dirty="0"/>
              <a:t>consumption </a:t>
            </a:r>
            <a:r>
              <a:rPr lang="en-US" dirty="0" smtClean="0"/>
              <a:t>by regulating CPU utilization</a:t>
            </a:r>
          </a:p>
          <a:p>
            <a:r>
              <a:rPr lang="en-US" dirty="0" smtClean="0"/>
              <a:t>Data </a:t>
            </a:r>
            <a:r>
              <a:rPr lang="en-US" dirty="0"/>
              <a:t>is modulated, encoded, and transmitted on </a:t>
            </a:r>
            <a:r>
              <a:rPr lang="en-US" dirty="0" smtClean="0"/>
              <a:t>current </a:t>
            </a:r>
            <a:r>
              <a:rPr lang="en-US" dirty="0"/>
              <a:t>flow </a:t>
            </a:r>
            <a:r>
              <a:rPr lang="en-US" dirty="0" smtClean="0"/>
              <a:t>fluctuations</a:t>
            </a:r>
          </a:p>
          <a:p>
            <a:r>
              <a:rPr lang="en-US" dirty="0" smtClean="0"/>
              <a:t>Conducted </a:t>
            </a:r>
            <a:r>
              <a:rPr lang="en-US" dirty="0"/>
              <a:t>and propagated through the power </a:t>
            </a:r>
            <a:r>
              <a:rPr lang="en-US" dirty="0" smtClean="0"/>
              <a:t>lines (conducted emission)</a:t>
            </a:r>
          </a:p>
          <a:p>
            <a:r>
              <a:rPr lang="en-US" dirty="0" smtClean="0"/>
              <a:t>Two versions</a:t>
            </a:r>
          </a:p>
          <a:p>
            <a:pPr lvl="1"/>
            <a:r>
              <a:rPr lang="en-US" dirty="0" smtClean="0"/>
              <a:t>Line-level:  Taps power lines directly </a:t>
            </a:r>
            <a:r>
              <a:rPr lang="en-US" dirty="0"/>
              <a:t>attached to </a:t>
            </a:r>
            <a:r>
              <a:rPr lang="en-US" dirty="0" smtClean="0"/>
              <a:t>electrical outlet</a:t>
            </a:r>
          </a:p>
          <a:p>
            <a:pPr lvl="1"/>
            <a:r>
              <a:rPr lang="en-US" dirty="0" smtClean="0"/>
              <a:t>Phase-level:  Taps power </a:t>
            </a:r>
            <a:r>
              <a:rPr lang="en-US" dirty="0"/>
              <a:t>lines at </a:t>
            </a:r>
            <a:r>
              <a:rPr lang="en-US" dirty="0" smtClean="0"/>
              <a:t>phase-level </a:t>
            </a:r>
            <a:r>
              <a:rPr lang="en-US" dirty="0"/>
              <a:t>in </a:t>
            </a:r>
            <a:r>
              <a:rPr lang="en-US" dirty="0" smtClean="0"/>
              <a:t>service panel</a:t>
            </a:r>
          </a:p>
          <a:p>
            <a:r>
              <a:rPr lang="en-US" dirty="0" smtClean="0"/>
              <a:t>Both versions measures </a:t>
            </a:r>
            <a:r>
              <a:rPr lang="en-US" dirty="0"/>
              <a:t>the emission conducted and </a:t>
            </a:r>
            <a:r>
              <a:rPr lang="en-US" dirty="0" smtClean="0"/>
              <a:t>decodes </a:t>
            </a:r>
            <a:r>
              <a:rPr lang="en-US" dirty="0" err="1" smtClean="0"/>
              <a:t>exfiltrated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Modulations </a:t>
            </a:r>
            <a:r>
              <a:rPr lang="en-US" dirty="0"/>
              <a:t>and encoding schemes </a:t>
            </a:r>
            <a:r>
              <a:rPr lang="en-US" dirty="0" smtClean="0"/>
              <a:t>with </a:t>
            </a:r>
            <a:r>
              <a:rPr lang="en-US" dirty="0"/>
              <a:t>a transmission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Different scenarios, discuss </a:t>
            </a:r>
            <a:r>
              <a:rPr lang="en-US" dirty="0"/>
              <a:t>signal-to-noise (SNR), signal processing, and forms of </a:t>
            </a:r>
            <a:r>
              <a:rPr lang="en-US" dirty="0" smtClean="0"/>
              <a:t>interference</a:t>
            </a:r>
          </a:p>
          <a:p>
            <a:r>
              <a:rPr lang="en-US" dirty="0" smtClean="0"/>
              <a:t>Data </a:t>
            </a:r>
            <a:r>
              <a:rPr lang="en-US" dirty="0"/>
              <a:t>can be </a:t>
            </a:r>
            <a:r>
              <a:rPr lang="en-US" dirty="0" err="1" smtClean="0"/>
              <a:t>exfiltrated</a:t>
            </a:r>
            <a:r>
              <a:rPr lang="en-US" dirty="0" smtClean="0"/>
              <a:t> at </a:t>
            </a:r>
            <a:r>
              <a:rPr lang="en-US" dirty="0"/>
              <a:t>bit rates of </a:t>
            </a:r>
            <a:r>
              <a:rPr lang="en-US" dirty="0" smtClean="0"/>
              <a:t>1k b/sec for Line-level</a:t>
            </a:r>
          </a:p>
          <a:p>
            <a:pPr lvl="1"/>
            <a:r>
              <a:rPr lang="en-US" dirty="0" smtClean="0"/>
              <a:t>10 </a:t>
            </a:r>
            <a:r>
              <a:rPr lang="en-US" dirty="0"/>
              <a:t>bit/sec for </a:t>
            </a:r>
            <a:r>
              <a:rPr lang="en-US" dirty="0" smtClean="0"/>
              <a:t>Phase-level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65" y="107529"/>
            <a:ext cx="3773038" cy="1226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340" y="4002990"/>
            <a:ext cx="2542461" cy="1355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340" y="1462832"/>
            <a:ext cx="2542461" cy="2448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340" y="5487742"/>
            <a:ext cx="2542461" cy="13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Acoustic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Fansmitter</a:t>
            </a:r>
            <a:r>
              <a:rPr lang="en-US" dirty="0" smtClean="0">
                <a:solidFill>
                  <a:srgbClr val="FF0000"/>
                </a:solidFill>
              </a:rPr>
              <a:t> (computer fan noise)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DiskFiltration</a:t>
            </a:r>
            <a:r>
              <a:rPr lang="en-US" dirty="0" smtClean="0">
                <a:solidFill>
                  <a:srgbClr val="FF0000"/>
                </a:solidFill>
              </a:rPr>
              <a:t> (hard disk noise)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MOSQUITO (speaker-to-speaker)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POWER-SUPPLAY (Play sound from power supply)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CD-LEAK (sound from CD/DVD drives)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Fansmitter</a:t>
            </a:r>
            <a:r>
              <a:rPr lang="en-US" dirty="0"/>
              <a:t> (computer fan noise)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99882"/>
            <a:ext cx="10617451" cy="5289177"/>
          </a:xfrm>
        </p:spPr>
        <p:txBody>
          <a:bodyPr>
            <a:normAutofit/>
          </a:bodyPr>
          <a:lstStyle/>
          <a:p>
            <a:r>
              <a:rPr lang="en-US" dirty="0" smtClean="0"/>
              <a:t>Utilizes noise </a:t>
            </a:r>
            <a:r>
              <a:rPr lang="en-US" dirty="0"/>
              <a:t>emitted from </a:t>
            </a:r>
            <a:r>
              <a:rPr lang="en-US" dirty="0" smtClean="0"/>
              <a:t>CPU </a:t>
            </a:r>
            <a:r>
              <a:rPr lang="en-US" dirty="0"/>
              <a:t>and chassis </a:t>
            </a:r>
            <a:r>
              <a:rPr lang="en-US" dirty="0" smtClean="0"/>
              <a:t>fans</a:t>
            </a:r>
          </a:p>
          <a:p>
            <a:r>
              <a:rPr lang="en-US" dirty="0" smtClean="0"/>
              <a:t>Regulate internal </a:t>
            </a:r>
            <a:r>
              <a:rPr lang="en-US" dirty="0"/>
              <a:t>fans' speed </a:t>
            </a:r>
            <a:r>
              <a:rPr lang="en-US" dirty="0" smtClean="0"/>
              <a:t>to </a:t>
            </a:r>
            <a:r>
              <a:rPr lang="en-US" dirty="0"/>
              <a:t>control </a:t>
            </a:r>
            <a:r>
              <a:rPr lang="en-US" dirty="0" smtClean="0"/>
              <a:t>acoustic </a:t>
            </a:r>
            <a:r>
              <a:rPr lang="en-US" dirty="0"/>
              <a:t>waveform </a:t>
            </a:r>
            <a:r>
              <a:rPr lang="en-US" dirty="0" smtClean="0"/>
              <a:t>emitted</a:t>
            </a:r>
          </a:p>
          <a:p>
            <a:r>
              <a:rPr lang="en-US" dirty="0" smtClean="0"/>
              <a:t>Modulated </a:t>
            </a:r>
            <a:r>
              <a:rPr lang="en-US" dirty="0"/>
              <a:t>and transmitted over </a:t>
            </a:r>
            <a:r>
              <a:rPr lang="en-US" dirty="0" smtClean="0"/>
              <a:t>audio </a:t>
            </a:r>
            <a:r>
              <a:rPr lang="en-US" dirty="0"/>
              <a:t>signals to </a:t>
            </a:r>
            <a:r>
              <a:rPr lang="en-US" dirty="0" smtClean="0"/>
              <a:t>remote microphone</a:t>
            </a:r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a distance of </a:t>
            </a:r>
            <a:r>
              <a:rPr lang="en-US" dirty="0" smtClean="0"/>
              <a:t>up </a:t>
            </a:r>
            <a:r>
              <a:rPr lang="en-US" dirty="0"/>
              <a:t>to eight </a:t>
            </a:r>
            <a:r>
              <a:rPr lang="en-US" dirty="0" smtClean="0"/>
              <a:t>meters</a:t>
            </a:r>
          </a:p>
          <a:p>
            <a:r>
              <a:rPr lang="en-US" dirty="0" smtClean="0"/>
              <a:t>Rate </a:t>
            </a:r>
            <a:r>
              <a:rPr lang="en-US" dirty="0"/>
              <a:t>of </a:t>
            </a:r>
            <a:r>
              <a:rPr lang="en-US" dirty="0" smtClean="0"/>
              <a:t>900 b/hour</a:t>
            </a:r>
          </a:p>
          <a:p>
            <a:r>
              <a:rPr lang="en-US" dirty="0" smtClean="0"/>
              <a:t>Method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used to leak data from different types of IT equipment, embedded systems, and </a:t>
            </a:r>
            <a:r>
              <a:rPr lang="en-US" dirty="0" err="1"/>
              <a:t>IoT</a:t>
            </a:r>
            <a:r>
              <a:rPr lang="en-US" dirty="0"/>
              <a:t> devices that </a:t>
            </a:r>
            <a:r>
              <a:rPr lang="en-US" dirty="0" smtClean="0"/>
              <a:t>contain </a:t>
            </a:r>
            <a:r>
              <a:rPr lang="en-US" dirty="0"/>
              <a:t>fans of various types and </a:t>
            </a:r>
            <a:r>
              <a:rPr lang="en-US" dirty="0" smtClean="0"/>
              <a:t>sizes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06" y="5069549"/>
            <a:ext cx="4627377" cy="1752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308" y="44825"/>
            <a:ext cx="2541902" cy="21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DiskFiltration</a:t>
            </a:r>
            <a:r>
              <a:rPr lang="en-US" dirty="0"/>
              <a:t> (hard disk noise)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transmitted via </a:t>
            </a:r>
            <a:r>
              <a:rPr lang="en-US" dirty="0"/>
              <a:t>acoustic signals emitted from its hard disk drive (HDD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Doesn't </a:t>
            </a:r>
            <a:r>
              <a:rPr lang="en-US" dirty="0"/>
              <a:t>require the presence of speakers or audio hardware in the air-gapped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Generate </a:t>
            </a:r>
            <a:r>
              <a:rPr lang="en-US" dirty="0"/>
              <a:t>acoustic emissions at specific audio frequencies by controlling the movements of the HDD's actuator </a:t>
            </a:r>
            <a:r>
              <a:rPr lang="en-US" dirty="0" smtClean="0"/>
              <a:t>arm and </a:t>
            </a:r>
            <a:r>
              <a:rPr lang="en-US" dirty="0"/>
              <a:t>then be picked up by a nearby </a:t>
            </a:r>
            <a:r>
              <a:rPr lang="en-US" dirty="0" smtClean="0"/>
              <a:t>receiver</a:t>
            </a:r>
          </a:p>
          <a:p>
            <a:r>
              <a:rPr lang="en-US" dirty="0" smtClean="0"/>
              <a:t>Transmitter </a:t>
            </a:r>
            <a:r>
              <a:rPr lang="en-US" dirty="0"/>
              <a:t>on a </a:t>
            </a:r>
            <a:r>
              <a:rPr lang="en-US" dirty="0" smtClean="0"/>
              <a:t>computer </a:t>
            </a:r>
            <a:r>
              <a:rPr lang="en-US" dirty="0"/>
              <a:t>and a receiver on a </a:t>
            </a:r>
            <a:r>
              <a:rPr lang="en-US" dirty="0" smtClean="0"/>
              <a:t>smartphone</a:t>
            </a:r>
          </a:p>
          <a:p>
            <a:r>
              <a:rPr lang="en-US" dirty="0" smtClean="0"/>
              <a:t>Various </a:t>
            </a:r>
            <a:r>
              <a:rPr lang="en-US" dirty="0"/>
              <a:t>types of internal and external HDDs in different computer chassis and at various </a:t>
            </a:r>
            <a:r>
              <a:rPr lang="en-US" dirty="0" smtClean="0"/>
              <a:t>distances</a:t>
            </a:r>
          </a:p>
          <a:p>
            <a:r>
              <a:rPr lang="en-US" dirty="0" smtClean="0"/>
              <a:t>Transmit </a:t>
            </a:r>
            <a:r>
              <a:rPr lang="en-US" dirty="0"/>
              <a:t>data </a:t>
            </a:r>
            <a:r>
              <a:rPr lang="en-US" dirty="0" smtClean="0"/>
              <a:t>to </a:t>
            </a:r>
            <a:r>
              <a:rPr lang="en-US" dirty="0"/>
              <a:t>a smartphone at </a:t>
            </a:r>
            <a:r>
              <a:rPr lang="en-US" dirty="0" smtClean="0"/>
              <a:t>180 b/minute</a:t>
            </a:r>
          </a:p>
          <a:p>
            <a:r>
              <a:rPr lang="en-US" dirty="0" smtClean="0"/>
              <a:t>Distance </a:t>
            </a:r>
            <a:r>
              <a:rPr lang="en-US" dirty="0"/>
              <a:t>of up to two meters (six feet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860" y="23700"/>
            <a:ext cx="1638280" cy="1482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86" y="4715435"/>
            <a:ext cx="4091054" cy="21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MOSQUITO (speaker-to-speaker)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586100"/>
            <a:ext cx="10037574" cy="50029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Computers equipped </a:t>
            </a:r>
            <a:r>
              <a:rPr lang="en-US" dirty="0"/>
              <a:t>with passive speakers, headphones, or earphones can </a:t>
            </a:r>
            <a:r>
              <a:rPr lang="en-US" dirty="0" smtClean="0"/>
              <a:t>exchange </a:t>
            </a:r>
            <a:r>
              <a:rPr lang="en-US" dirty="0"/>
              <a:t>data via ultrasonic </a:t>
            </a:r>
            <a:r>
              <a:rPr lang="en-US" dirty="0" smtClean="0"/>
              <a:t>waves</a:t>
            </a:r>
          </a:p>
          <a:p>
            <a:r>
              <a:rPr lang="en-US" dirty="0" smtClean="0"/>
              <a:t>Microphones </a:t>
            </a:r>
            <a:r>
              <a:rPr lang="en-US" dirty="0"/>
              <a:t>are not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Exploits </a:t>
            </a:r>
            <a:r>
              <a:rPr lang="en-US" dirty="0"/>
              <a:t>a specific audio chip feature </a:t>
            </a:r>
            <a:r>
              <a:rPr lang="en-US" dirty="0" smtClean="0"/>
              <a:t>to </a:t>
            </a:r>
            <a:r>
              <a:rPr lang="en-US" dirty="0"/>
              <a:t>reverse </a:t>
            </a:r>
            <a:r>
              <a:rPr lang="en-US" dirty="0" smtClean="0"/>
              <a:t>connected </a:t>
            </a:r>
            <a:r>
              <a:rPr lang="en-US" dirty="0"/>
              <a:t>speakers from output </a:t>
            </a:r>
            <a:r>
              <a:rPr lang="en-US" dirty="0" smtClean="0"/>
              <a:t>to </a:t>
            </a:r>
            <a:r>
              <a:rPr lang="en-US" dirty="0"/>
              <a:t>input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Unobtrusively </a:t>
            </a:r>
            <a:r>
              <a:rPr lang="en-US" dirty="0"/>
              <a:t>rendering them </a:t>
            </a:r>
            <a:r>
              <a:rPr lang="en-US" dirty="0" smtClean="0"/>
              <a:t>microphones</a:t>
            </a:r>
          </a:p>
          <a:p>
            <a:r>
              <a:rPr lang="en-US" dirty="0" smtClean="0"/>
              <a:t>Although reversed speakers not </a:t>
            </a:r>
            <a:r>
              <a:rPr lang="en-US" dirty="0"/>
              <a:t>originally designed to perform as </a:t>
            </a:r>
            <a:r>
              <a:rPr lang="en-US" dirty="0" smtClean="0"/>
              <a:t>microphones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respond well to the near-ultrasonic range (18kHz to 24kHz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Transmit </a:t>
            </a:r>
            <a:r>
              <a:rPr lang="en-US" dirty="0"/>
              <a:t>data </a:t>
            </a:r>
            <a:r>
              <a:rPr lang="en-US" dirty="0" smtClean="0"/>
              <a:t>nine </a:t>
            </a:r>
            <a:r>
              <a:rPr lang="en-US" dirty="0"/>
              <a:t>meters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Headphones </a:t>
            </a:r>
            <a:r>
              <a:rPr lang="en-US" dirty="0"/>
              <a:t>can exchange data </a:t>
            </a:r>
            <a:r>
              <a:rPr lang="en-US" dirty="0" smtClean="0"/>
              <a:t>three </a:t>
            </a:r>
            <a:r>
              <a:rPr lang="en-US" dirty="0"/>
              <a:t>meters </a:t>
            </a:r>
            <a:r>
              <a:rPr lang="en-US" dirty="0" smtClean="0"/>
              <a:t>apart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29" y="35861"/>
            <a:ext cx="3747246" cy="1658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275" y="4817340"/>
            <a:ext cx="3318900" cy="20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07530"/>
            <a:ext cx="10617452" cy="1478570"/>
          </a:xfrm>
        </p:spPr>
        <p:txBody>
          <a:bodyPr/>
          <a:lstStyle/>
          <a:p>
            <a:r>
              <a:rPr lang="en-US" dirty="0"/>
              <a:t>POWER-SUPPLAY (Play sound from power supply)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1600"/>
            <a:ext cx="9526588" cy="521745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Exfiltrate</a:t>
            </a:r>
            <a:r>
              <a:rPr lang="en-US" dirty="0" smtClean="0"/>
              <a:t> </a:t>
            </a:r>
            <a:r>
              <a:rPr lang="en-US" dirty="0"/>
              <a:t>data from air-gapped computers through their speakers via sonic and ultrasonic </a:t>
            </a:r>
            <a:r>
              <a:rPr lang="en-US" dirty="0" smtClean="0"/>
              <a:t>waves</a:t>
            </a:r>
          </a:p>
          <a:p>
            <a:r>
              <a:rPr lang="en-US" dirty="0" smtClean="0"/>
              <a:t>Play </a:t>
            </a:r>
            <a:r>
              <a:rPr lang="en-US" dirty="0"/>
              <a:t>sounds and use it as an out-of-band, secondary speaker with limited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Manipulates </a:t>
            </a:r>
            <a:r>
              <a:rPr lang="en-US" dirty="0"/>
              <a:t>the internal </a:t>
            </a:r>
            <a:r>
              <a:rPr lang="en-US" dirty="0" smtClean="0"/>
              <a:t>switching frequency </a:t>
            </a:r>
            <a:r>
              <a:rPr lang="en-US" dirty="0"/>
              <a:t>of the power supply and hence controls the sound waveforms generated from its capacitors and </a:t>
            </a:r>
            <a:r>
              <a:rPr lang="en-US" dirty="0" smtClean="0"/>
              <a:t>transformers</a:t>
            </a:r>
          </a:p>
          <a:p>
            <a:r>
              <a:rPr lang="en-US" dirty="0" smtClean="0"/>
              <a:t>Technique </a:t>
            </a:r>
            <a:r>
              <a:rPr lang="en-US" dirty="0"/>
              <a:t>enables producing audio tones in a frequency band of </a:t>
            </a:r>
            <a:r>
              <a:rPr lang="en-US" dirty="0" smtClean="0"/>
              <a:t>0-24khz</a:t>
            </a:r>
          </a:p>
          <a:p>
            <a:r>
              <a:rPr lang="en-US" dirty="0" smtClean="0"/>
              <a:t>Modulated </a:t>
            </a:r>
            <a:r>
              <a:rPr lang="en-US" dirty="0"/>
              <a:t>over the acoustic signals and sent to a nearby </a:t>
            </a:r>
            <a:r>
              <a:rPr lang="en-US" dirty="0" smtClean="0"/>
              <a:t>receiver.  Works with:</a:t>
            </a:r>
          </a:p>
          <a:p>
            <a:pPr lvl="1"/>
            <a:r>
              <a:rPr lang="en-US" dirty="0" smtClean="0"/>
              <a:t>PC </a:t>
            </a:r>
            <a:r>
              <a:rPr lang="en-US" dirty="0"/>
              <a:t>workstations and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Data </a:t>
            </a:r>
            <a:r>
              <a:rPr lang="en-US" dirty="0"/>
              <a:t>can be </a:t>
            </a:r>
            <a:r>
              <a:rPr lang="en-US" dirty="0" err="1"/>
              <a:t>exfiltrated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 distance of </a:t>
            </a:r>
            <a:r>
              <a:rPr lang="en-US" dirty="0" smtClean="0"/>
              <a:t>5m </a:t>
            </a:r>
            <a:r>
              <a:rPr lang="en-US" dirty="0"/>
              <a:t>at </a:t>
            </a:r>
            <a:r>
              <a:rPr lang="en-US" dirty="0" smtClean="0"/>
              <a:t>bit </a:t>
            </a:r>
            <a:r>
              <a:rPr lang="en-US" dirty="0"/>
              <a:t>rates of 50 </a:t>
            </a:r>
            <a:r>
              <a:rPr lang="en-US" dirty="0" smtClean="0"/>
              <a:t>b/sec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828" y="1762583"/>
            <a:ext cx="2277417" cy="1195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071" y="4848059"/>
            <a:ext cx="3003173" cy="1376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95" y="5110775"/>
            <a:ext cx="2735850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CD-LEAK (sound from CD/DVD drives)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“CD-leak</a:t>
            </a:r>
            <a:r>
              <a:rPr lang="en-US" dirty="0"/>
              <a:t>: Leaking secrets from </a:t>
            </a:r>
            <a:r>
              <a:rPr lang="en-US" dirty="0" err="1"/>
              <a:t>audioless</a:t>
            </a:r>
            <a:r>
              <a:rPr lang="en-US" dirty="0"/>
              <a:t> air-gapped </a:t>
            </a:r>
            <a:r>
              <a:rPr lang="en-US" dirty="0" smtClean="0"/>
              <a:t>computers using covert acoustic </a:t>
            </a:r>
            <a:r>
              <a:rPr lang="en-US" dirty="0"/>
              <a:t>signals from </a:t>
            </a:r>
            <a:r>
              <a:rPr lang="en-US" dirty="0" smtClean="0"/>
              <a:t>CD/DVD </a:t>
            </a:r>
            <a:r>
              <a:rPr lang="en-US" dirty="0"/>
              <a:t>drives,” in 2020 IEEE 44th Annual Computers, Software, and Applications Conference (</a:t>
            </a:r>
            <a:r>
              <a:rPr lang="en-US" dirty="0" smtClean="0"/>
              <a:t>COMPSAC).  IEEE</a:t>
            </a:r>
            <a:r>
              <a:rPr lang="en-US" dirty="0"/>
              <a:t>, 2020, pp. 808–816.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Thermal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BitWhisper</a:t>
            </a:r>
            <a:r>
              <a:rPr lang="en-US" dirty="0" smtClean="0">
                <a:solidFill>
                  <a:srgbClr val="FF0000"/>
                </a:solidFill>
              </a:rPr>
              <a:t> (CPU generated heat)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HOTSPOT (CPU generated heat received by smartphone)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Electromagnetic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AirHopper</a:t>
            </a:r>
            <a:r>
              <a:rPr lang="en-US" dirty="0" smtClean="0">
                <a:solidFill>
                  <a:srgbClr val="FF0000"/>
                </a:solidFill>
              </a:rPr>
              <a:t> (FM Radio)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GSMem</a:t>
            </a:r>
            <a:r>
              <a:rPr lang="en-US" dirty="0" smtClean="0">
                <a:solidFill>
                  <a:srgbClr val="FF0000"/>
                </a:solidFill>
              </a:rPr>
              <a:t> (Cellular Frequencies)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USBee</a:t>
            </a:r>
            <a:r>
              <a:rPr lang="en-US" dirty="0" smtClean="0">
                <a:solidFill>
                  <a:srgbClr val="FF0000"/>
                </a:solidFill>
              </a:rPr>
              <a:t> (USB emission)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AIR-FI (Wi-Fi Frequencies)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BitWhisper</a:t>
            </a:r>
            <a:r>
              <a:rPr lang="en-US" dirty="0"/>
              <a:t> (CPU generated heat)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371600"/>
            <a:ext cx="7679858" cy="52174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heat </a:t>
            </a:r>
            <a:r>
              <a:rPr lang="en-US" dirty="0"/>
              <a:t>emissions and </a:t>
            </a:r>
            <a:r>
              <a:rPr lang="en-US" dirty="0" smtClean="0"/>
              <a:t>thermal sensors</a:t>
            </a:r>
          </a:p>
          <a:p>
            <a:r>
              <a:rPr lang="en-US" dirty="0" smtClean="0"/>
              <a:t>Unique </a:t>
            </a:r>
            <a:r>
              <a:rPr lang="en-US" dirty="0"/>
              <a:t>in two respects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bidirectional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no additional dedicated peripheral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Experiments </a:t>
            </a:r>
            <a:r>
              <a:rPr lang="en-US" dirty="0"/>
              <a:t>included different layouts, </a:t>
            </a:r>
            <a:r>
              <a:rPr lang="en-US" dirty="0" smtClean="0"/>
              <a:t>varying distances, several </a:t>
            </a:r>
            <a:r>
              <a:rPr lang="en-US" dirty="0"/>
              <a:t>sensor </a:t>
            </a:r>
            <a:r>
              <a:rPr lang="en-US" dirty="0" smtClean="0"/>
              <a:t>types, </a:t>
            </a:r>
            <a:r>
              <a:rPr lang="en-US" dirty="0"/>
              <a:t>and CPU configurations (e.g., Virtual Machines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Heat Generated by CPU/GPU Stress Test</a:t>
            </a:r>
          </a:p>
          <a:p>
            <a:r>
              <a:rPr lang="en-US" dirty="0" smtClean="0"/>
              <a:t>Exchange data in close </a:t>
            </a:r>
            <a:r>
              <a:rPr lang="en-US" dirty="0"/>
              <a:t>proximity (at distance of </a:t>
            </a:r>
            <a:r>
              <a:rPr lang="en-US" dirty="0" smtClean="0"/>
              <a:t>1-40cm)</a:t>
            </a:r>
          </a:p>
          <a:p>
            <a:r>
              <a:rPr lang="en-US" dirty="0" smtClean="0"/>
              <a:t>Effective </a:t>
            </a:r>
            <a:r>
              <a:rPr lang="en-US" dirty="0"/>
              <a:t>rate of 1-8 bits per </a:t>
            </a:r>
            <a:r>
              <a:rPr lang="en-US" dirty="0" smtClean="0"/>
              <a:t>hour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it possible to infiltrate brief commands and </a:t>
            </a:r>
            <a:r>
              <a:rPr lang="en-US" dirty="0" err="1"/>
              <a:t>exfiltrate</a:t>
            </a:r>
            <a:r>
              <a:rPr lang="en-US" dirty="0"/>
              <a:t> small amount of </a:t>
            </a:r>
            <a:r>
              <a:rPr lang="en-US" dirty="0" smtClean="0"/>
              <a:t>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41" y="673714"/>
            <a:ext cx="3890681" cy="123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88" y="1993271"/>
            <a:ext cx="3264534" cy="2480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88" y="4588736"/>
            <a:ext cx="3264534" cy="22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07530"/>
            <a:ext cx="11842378" cy="1478570"/>
          </a:xfrm>
        </p:spPr>
        <p:txBody>
          <a:bodyPr/>
          <a:lstStyle/>
          <a:p>
            <a:r>
              <a:rPr lang="en-US" dirty="0"/>
              <a:t>HOTSPOT (CPU generated heat received by smartphone)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Hotspot: Crossing the air-gap between isolated </a:t>
            </a:r>
            <a:r>
              <a:rPr lang="en-US" dirty="0" smtClean="0"/>
              <a:t>PCs </a:t>
            </a:r>
            <a:r>
              <a:rPr lang="en-US" dirty="0"/>
              <a:t>and </a:t>
            </a:r>
            <a:r>
              <a:rPr lang="en-US" dirty="0" smtClean="0"/>
              <a:t>nearby smartphones </a:t>
            </a:r>
            <a:r>
              <a:rPr lang="en-US" dirty="0"/>
              <a:t>using temperature,” in 2019 European Intelligence </a:t>
            </a:r>
            <a:r>
              <a:rPr lang="en-US" dirty="0" smtClean="0"/>
              <a:t>and Security </a:t>
            </a:r>
            <a:r>
              <a:rPr lang="en-US" dirty="0"/>
              <a:t>Informatics Conference (EISIC). IEEE, 2019, pp. 94–100.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Optical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LED-it-GO (Hard Drive LED)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Keyboard LEDs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xLED</a:t>
            </a:r>
            <a:r>
              <a:rPr lang="en-US" dirty="0" smtClean="0">
                <a:solidFill>
                  <a:srgbClr val="FF0000"/>
                </a:solidFill>
              </a:rPr>
              <a:t> (Router LEDs)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aIR</a:t>
            </a:r>
            <a:r>
              <a:rPr lang="en-US" dirty="0" smtClean="0">
                <a:solidFill>
                  <a:srgbClr val="FF0000"/>
                </a:solidFill>
              </a:rPr>
              <a:t>-Jumper (Security Cameras and Infrared)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LED-it-GO (Hard Drive 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1600"/>
            <a:ext cx="8719764" cy="5217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Utilizes </a:t>
            </a:r>
            <a:r>
              <a:rPr lang="en-US" dirty="0"/>
              <a:t>the hard disk drive (HDD) activity </a:t>
            </a:r>
            <a:r>
              <a:rPr lang="en-US" dirty="0" smtClean="0"/>
              <a:t>LED</a:t>
            </a:r>
            <a:r>
              <a:rPr lang="en-US" dirty="0"/>
              <a:t> rapidly (up to 5800 blinks per second)</a:t>
            </a:r>
            <a:endParaRPr lang="en-US" dirty="0" smtClean="0"/>
          </a:p>
          <a:p>
            <a:r>
              <a:rPr lang="en-US" dirty="0" smtClean="0"/>
              <a:t>Received </a:t>
            </a:r>
            <a:r>
              <a:rPr lang="en-US" dirty="0"/>
              <a:t>remotely by different kinds of cameras and light </a:t>
            </a:r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Demonstration </a:t>
            </a:r>
            <a:r>
              <a:rPr lang="en-US" dirty="0"/>
              <a:t>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www.youtube.com/watch?v=4vIu8ld68fc</a:t>
            </a:r>
            <a:endParaRPr lang="en-US" dirty="0" smtClean="0"/>
          </a:p>
          <a:p>
            <a:r>
              <a:rPr lang="en-US" dirty="0" smtClean="0"/>
              <a:t>Unique because HDD </a:t>
            </a:r>
            <a:r>
              <a:rPr lang="en-US" dirty="0"/>
              <a:t>activity LED routinely flickers frequently, and therefore </a:t>
            </a:r>
            <a:r>
              <a:rPr lang="en-US" dirty="0" smtClean="0"/>
              <a:t>not suspicious </a:t>
            </a:r>
            <a:r>
              <a:rPr lang="en-US" dirty="0"/>
              <a:t>of changes </a:t>
            </a:r>
            <a:r>
              <a:rPr lang="en-US" dirty="0" smtClean="0"/>
              <a:t>in activity</a:t>
            </a:r>
          </a:p>
          <a:p>
            <a:r>
              <a:rPr lang="en-US" dirty="0" smtClean="0"/>
              <a:t>Examined different </a:t>
            </a:r>
            <a:r>
              <a:rPr lang="en-US" dirty="0"/>
              <a:t>colored HDD LEDs (red, blue, and white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Tested different receivers</a:t>
            </a:r>
            <a:r>
              <a:rPr lang="en-US" dirty="0"/>
              <a:t>: </a:t>
            </a:r>
            <a:r>
              <a:rPr lang="en-US" dirty="0" smtClean="0"/>
              <a:t> remote </a:t>
            </a:r>
            <a:r>
              <a:rPr lang="en-US" dirty="0"/>
              <a:t>cameras, ‘extreme’ cameras, security cameras, smartphone cameras, drone cameras, and optical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Data leaked at 120 b/s </a:t>
            </a:r>
            <a:r>
              <a:rPr lang="en-US" dirty="0"/>
              <a:t>(bits per second) </a:t>
            </a:r>
            <a:r>
              <a:rPr lang="en-US" dirty="0" smtClean="0"/>
              <a:t>when video </a:t>
            </a:r>
            <a:r>
              <a:rPr lang="en-US" dirty="0"/>
              <a:t>camera is </a:t>
            </a:r>
            <a:r>
              <a:rPr lang="en-US" dirty="0" smtClean="0"/>
              <a:t>used, 4k b/s when </a:t>
            </a:r>
            <a:r>
              <a:rPr lang="en-US" dirty="0"/>
              <a:t>light sensor is </a:t>
            </a:r>
            <a:r>
              <a:rPr lang="en-US" dirty="0" smtClean="0"/>
              <a:t>used (Speed </a:t>
            </a:r>
            <a:r>
              <a:rPr lang="en-US" dirty="0"/>
              <a:t>is 10 times </a:t>
            </a:r>
            <a:r>
              <a:rPr lang="en-US" dirty="0" smtClean="0"/>
              <a:t>faster)</a:t>
            </a:r>
          </a:p>
          <a:p>
            <a:r>
              <a:rPr lang="en-US" dirty="0" smtClean="0"/>
              <a:t>Computer LEDs detected up to 30 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88" y="18015"/>
            <a:ext cx="2043952" cy="1425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815" y="1757567"/>
            <a:ext cx="3280325" cy="25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/>
              <a:t>CTRL-ALT-LED:  Keyboard </a:t>
            </a:r>
            <a:r>
              <a:rPr lang="en-US" dirty="0"/>
              <a:t>LEDs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Uses Keyboard </a:t>
            </a:r>
            <a:r>
              <a:rPr lang="en-US" dirty="0"/>
              <a:t>LEDs to send data </a:t>
            </a:r>
            <a:r>
              <a:rPr lang="en-US" dirty="0" smtClean="0"/>
              <a:t>optically</a:t>
            </a:r>
          </a:p>
          <a:p>
            <a:r>
              <a:rPr lang="en-US" dirty="0" smtClean="0"/>
              <a:t>Uses Caps-Lock</a:t>
            </a:r>
            <a:r>
              <a:rPr lang="en-US" dirty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-Lock, </a:t>
            </a:r>
            <a:r>
              <a:rPr lang="en-US" dirty="0"/>
              <a:t>and </a:t>
            </a:r>
            <a:r>
              <a:rPr lang="en-US" dirty="0" smtClean="0"/>
              <a:t>Scroll-Lock </a:t>
            </a:r>
            <a:r>
              <a:rPr lang="en-US" dirty="0"/>
              <a:t>to encode information and </a:t>
            </a:r>
            <a:r>
              <a:rPr lang="en-US" dirty="0" err="1"/>
              <a:t>exfiltrate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Presents transmission </a:t>
            </a:r>
            <a:r>
              <a:rPr lang="en-US" dirty="0"/>
              <a:t>protocol and modulation </a:t>
            </a:r>
            <a:r>
              <a:rPr lang="en-US" dirty="0" smtClean="0"/>
              <a:t>schemes</a:t>
            </a:r>
          </a:p>
          <a:p>
            <a:r>
              <a:rPr lang="en-US" dirty="0" smtClean="0"/>
              <a:t>Test </a:t>
            </a:r>
            <a:r>
              <a:rPr lang="en-US" dirty="0"/>
              <a:t>various receivers, </a:t>
            </a:r>
            <a:r>
              <a:rPr lang="en-US" dirty="0" smtClean="0"/>
              <a:t>light </a:t>
            </a:r>
            <a:r>
              <a:rPr lang="en-US" dirty="0"/>
              <a:t>sensors, remote cameras, 'extreme' cameras, security cameras, and smartphone </a:t>
            </a:r>
            <a:r>
              <a:rPr lang="en-US" dirty="0" smtClean="0"/>
              <a:t>cameras</a:t>
            </a:r>
          </a:p>
          <a:p>
            <a:r>
              <a:rPr lang="en-US" dirty="0" smtClean="0"/>
              <a:t>Data </a:t>
            </a:r>
            <a:r>
              <a:rPr lang="en-US" dirty="0"/>
              <a:t>can be leaked </a:t>
            </a:r>
            <a:r>
              <a:rPr lang="en-US" dirty="0" smtClean="0"/>
              <a:t>via </a:t>
            </a:r>
            <a:r>
              <a:rPr lang="en-US" dirty="0"/>
              <a:t>the keyboard LEDs at a </a:t>
            </a:r>
            <a:r>
              <a:rPr lang="en-US" dirty="0" smtClean="0"/>
              <a:t>bit </a:t>
            </a:r>
            <a:r>
              <a:rPr lang="en-US" dirty="0"/>
              <a:t>rate of </a:t>
            </a:r>
            <a:r>
              <a:rPr lang="en-US" dirty="0" smtClean="0"/>
              <a:t>3k b/sec </a:t>
            </a:r>
            <a:r>
              <a:rPr lang="en-US" dirty="0"/>
              <a:t>per </a:t>
            </a:r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120 b/sec </a:t>
            </a:r>
            <a:r>
              <a:rPr lang="en-US" dirty="0"/>
              <a:t>if </a:t>
            </a:r>
            <a:r>
              <a:rPr lang="en-US" dirty="0" smtClean="0"/>
              <a:t>smartphone used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/>
              <a:t>CTRL-ALT-LED: Leaking Data from Air-Gapped Computers Via Keyboard </a:t>
            </a:r>
            <a:r>
              <a:rPr lang="en-US" dirty="0" smtClean="0"/>
              <a:t>LEDs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ieeexplore.ieee.org/document/8754078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3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 smtClean="0"/>
              <a:t>xLED</a:t>
            </a:r>
            <a:r>
              <a:rPr lang="en-US" dirty="0" smtClean="0"/>
              <a:t> (Router LEDs)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Covertly </a:t>
            </a:r>
            <a:r>
              <a:rPr lang="en-US" dirty="0"/>
              <a:t>leak </a:t>
            </a:r>
            <a:r>
              <a:rPr lang="en-US" dirty="0" smtClean="0"/>
              <a:t>data </a:t>
            </a:r>
            <a:r>
              <a:rPr lang="en-US" dirty="0"/>
              <a:t>via </a:t>
            </a:r>
            <a:r>
              <a:rPr lang="en-US" dirty="0" smtClean="0"/>
              <a:t>status </a:t>
            </a:r>
            <a:r>
              <a:rPr lang="en-US" dirty="0"/>
              <a:t>LEDs </a:t>
            </a:r>
            <a:r>
              <a:rPr lang="en-US" dirty="0" smtClean="0"/>
              <a:t>in switches </a:t>
            </a:r>
            <a:r>
              <a:rPr lang="en-US" dirty="0"/>
              <a:t>and </a:t>
            </a:r>
            <a:r>
              <a:rPr lang="en-US" dirty="0" smtClean="0"/>
              <a:t>routers</a:t>
            </a:r>
          </a:p>
          <a:p>
            <a:r>
              <a:rPr lang="en-US" dirty="0" smtClean="0"/>
              <a:t>Controlling status </a:t>
            </a:r>
            <a:r>
              <a:rPr lang="en-US" dirty="0"/>
              <a:t>LEDs to carry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Data encoded </a:t>
            </a:r>
            <a:r>
              <a:rPr lang="en-US" dirty="0"/>
              <a:t>and modulated over </a:t>
            </a:r>
            <a:r>
              <a:rPr lang="en-US" dirty="0" smtClean="0"/>
              <a:t>blinking LEDs</a:t>
            </a:r>
          </a:p>
          <a:p>
            <a:r>
              <a:rPr lang="en-US" dirty="0" smtClean="0"/>
              <a:t>Signals recorded </a:t>
            </a:r>
            <a:r>
              <a:rPr lang="en-US" dirty="0"/>
              <a:t>by </a:t>
            </a:r>
            <a:r>
              <a:rPr lang="en-US" dirty="0" smtClean="0"/>
              <a:t>remote </a:t>
            </a:r>
            <a:r>
              <a:rPr lang="en-US" dirty="0"/>
              <a:t>cameras and optical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Evaluated </a:t>
            </a:r>
            <a:r>
              <a:rPr lang="en-US" dirty="0"/>
              <a:t>a few routers and different types of </a:t>
            </a:r>
            <a:r>
              <a:rPr lang="en-US" dirty="0" smtClean="0"/>
              <a:t>LEDs</a:t>
            </a:r>
          </a:p>
          <a:p>
            <a:r>
              <a:rPr lang="en-US" dirty="0" smtClean="0"/>
              <a:t>Tested </a:t>
            </a:r>
            <a:r>
              <a:rPr lang="en-US" dirty="0"/>
              <a:t>various receivers </a:t>
            </a:r>
            <a:r>
              <a:rPr lang="en-US" dirty="0" smtClean="0"/>
              <a:t>including:  remote </a:t>
            </a:r>
            <a:r>
              <a:rPr lang="en-US" dirty="0"/>
              <a:t>cameras, security cameras, smartphone cameras, and optical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Data leaked via LEDs at 10 b/sec </a:t>
            </a:r>
            <a:r>
              <a:rPr lang="en-US" dirty="0"/>
              <a:t>to more than 1Kbit/sec per </a:t>
            </a:r>
            <a:r>
              <a:rPr lang="en-US" dirty="0" smtClean="0"/>
              <a:t>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94" y="26844"/>
            <a:ext cx="4020993" cy="15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643129" cy="147857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dirty="0" smtClean="0"/>
              <a:t>-Jumper </a:t>
            </a:r>
            <a:r>
              <a:rPr lang="en-US" dirty="0"/>
              <a:t>(Security Cameras and </a:t>
            </a:r>
            <a:r>
              <a:rPr lang="en-US" dirty="0" err="1" smtClean="0">
                <a:solidFill>
                  <a:srgbClr val="FF0000"/>
                </a:solidFill>
              </a:rPr>
              <a:t>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371600"/>
            <a:ext cx="8579866" cy="52174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IR </a:t>
            </a:r>
            <a:r>
              <a:rPr lang="en-US" dirty="0"/>
              <a:t>is invisible to humans, but cameras are optically </a:t>
            </a:r>
            <a:r>
              <a:rPr lang="en-US" dirty="0" smtClean="0"/>
              <a:t>sensitive</a:t>
            </a:r>
          </a:p>
          <a:p>
            <a:r>
              <a:rPr lang="en-US" dirty="0" smtClean="0"/>
              <a:t>Use of surveillance </a:t>
            </a:r>
            <a:r>
              <a:rPr lang="en-US" dirty="0"/>
              <a:t>cameras and </a:t>
            </a:r>
            <a:r>
              <a:rPr lang="en-US" dirty="0" smtClean="0"/>
              <a:t>IR to establish </a:t>
            </a:r>
            <a:r>
              <a:rPr lang="en-US" dirty="0"/>
              <a:t>bi-directional covert communication between the internal networks of organizations and remote </a:t>
            </a:r>
            <a:r>
              <a:rPr lang="en-US" dirty="0" smtClean="0"/>
              <a:t>attackers</a:t>
            </a:r>
          </a:p>
          <a:p>
            <a:r>
              <a:rPr lang="en-US" dirty="0" smtClean="0"/>
              <a:t>Two </a:t>
            </a:r>
            <a:r>
              <a:rPr lang="en-US" dirty="0"/>
              <a:t>scenarios: </a:t>
            </a:r>
            <a:r>
              <a:rPr lang="en-US" dirty="0" smtClean="0"/>
              <a:t> Exfiltration </a:t>
            </a:r>
            <a:r>
              <a:rPr lang="en-US" dirty="0"/>
              <a:t>(leaking data out of the network) and </a:t>
            </a:r>
            <a:r>
              <a:rPr lang="en-US" dirty="0" smtClean="0"/>
              <a:t>Infiltration </a:t>
            </a:r>
            <a:r>
              <a:rPr lang="en-US" dirty="0"/>
              <a:t>(sending data into the network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Exfiltration</a:t>
            </a:r>
            <a:r>
              <a:rPr lang="en-US" dirty="0"/>
              <a:t>. Surveillance and security cameras are equipped with IR LEDs, which are used for night </a:t>
            </a:r>
            <a:r>
              <a:rPr lang="en-US" dirty="0" smtClean="0"/>
              <a:t>vision</a:t>
            </a:r>
          </a:p>
          <a:p>
            <a:pPr lvl="2"/>
            <a:r>
              <a:rPr lang="en-US" dirty="0" smtClean="0"/>
              <a:t>Access surveillance </a:t>
            </a:r>
            <a:r>
              <a:rPr lang="en-US" dirty="0"/>
              <a:t>cameras across </a:t>
            </a:r>
            <a:r>
              <a:rPr lang="en-US" dirty="0" smtClean="0"/>
              <a:t>network </a:t>
            </a:r>
            <a:r>
              <a:rPr lang="en-US" dirty="0"/>
              <a:t>and controls </a:t>
            </a:r>
            <a:r>
              <a:rPr lang="en-US" dirty="0" smtClean="0"/>
              <a:t>IR illumination</a:t>
            </a:r>
          </a:p>
          <a:p>
            <a:pPr lvl="2"/>
            <a:r>
              <a:rPr lang="en-US" dirty="0" smtClean="0"/>
              <a:t>Sensitive </a:t>
            </a:r>
            <a:r>
              <a:rPr lang="en-US" dirty="0"/>
              <a:t>data such as PIN codes, passwords, and encryption keys are </a:t>
            </a:r>
            <a:r>
              <a:rPr lang="en-US" dirty="0" smtClean="0"/>
              <a:t>modulated</a:t>
            </a:r>
            <a:r>
              <a:rPr lang="en-US" dirty="0"/>
              <a:t>, encoded, and transmitted over </a:t>
            </a:r>
            <a:r>
              <a:rPr lang="en-US" dirty="0" smtClean="0"/>
              <a:t>IR</a:t>
            </a:r>
          </a:p>
          <a:p>
            <a:pPr lvl="1"/>
            <a:r>
              <a:rPr lang="en-US" dirty="0" smtClean="0"/>
              <a:t>Infiltration</a:t>
            </a:r>
            <a:r>
              <a:rPr lang="en-US" dirty="0"/>
              <a:t>. In an infiltration scenario, an attacker standing in a public area (e.g., in the street) uses IR LEDs to transmit hidden signals to the surveillance camera(s). Binary data such as command and control (C&amp;C) and beacon messages are encoded on top of the IR </a:t>
            </a:r>
            <a:r>
              <a:rPr lang="en-US" dirty="0" smtClean="0"/>
              <a:t>signals</a:t>
            </a:r>
          </a:p>
          <a:p>
            <a:r>
              <a:rPr lang="en-US" dirty="0" smtClean="0"/>
              <a:t>Exfiltration </a:t>
            </a:r>
            <a:r>
              <a:rPr lang="en-US" dirty="0"/>
              <a:t>and infiltration </a:t>
            </a:r>
            <a:r>
              <a:rPr lang="en-US" dirty="0" smtClean="0"/>
              <a:t>combined </a:t>
            </a:r>
            <a:r>
              <a:rPr lang="en-US" dirty="0"/>
              <a:t>to establish bidirectional, 'air-gap' communication between the compromised network and the </a:t>
            </a:r>
            <a:r>
              <a:rPr lang="en-US" dirty="0" smtClean="0"/>
              <a:t>attacker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exfiltrated</a:t>
            </a:r>
            <a:r>
              <a:rPr lang="en-US" dirty="0" smtClean="0"/>
              <a:t> at 20 b/sec </a:t>
            </a:r>
            <a:r>
              <a:rPr lang="en-US" dirty="0"/>
              <a:t>per surveillance camera to </a:t>
            </a:r>
            <a:r>
              <a:rPr lang="en-US" dirty="0" smtClean="0"/>
              <a:t>distance tens </a:t>
            </a:r>
            <a:r>
              <a:rPr lang="en-US" dirty="0"/>
              <a:t>of meters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Data infiltrated at 100 b/sec </a:t>
            </a:r>
            <a:r>
              <a:rPr lang="en-US" dirty="0"/>
              <a:t>per surveillance camera from </a:t>
            </a:r>
            <a:r>
              <a:rPr lang="en-US" dirty="0" smtClean="0"/>
              <a:t>distance hundreds to kilometers away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80" y="367338"/>
            <a:ext cx="2425893" cy="1177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280" y="1586100"/>
            <a:ext cx="2425893" cy="1185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844" y="2819230"/>
            <a:ext cx="2456329" cy="1216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844" y="4083300"/>
            <a:ext cx="2458656" cy="26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Vibrations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AiR-ViBeR</a:t>
            </a:r>
            <a:r>
              <a:rPr lang="en-US" dirty="0" smtClean="0">
                <a:solidFill>
                  <a:srgbClr val="FF0000"/>
                </a:solidFill>
              </a:rPr>
              <a:t> (Computer Fan vibrations)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AiR-ViBeR</a:t>
            </a:r>
            <a:r>
              <a:rPr lang="en-US" dirty="0"/>
              <a:t> (Computer Fan vibrations)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Vibrational </a:t>
            </a:r>
            <a:r>
              <a:rPr lang="en-US" dirty="0"/>
              <a:t>(seismic) covert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Computers </a:t>
            </a:r>
            <a:r>
              <a:rPr lang="en-US" dirty="0"/>
              <a:t>vibrate at a frequency correlated to the rotation speed </a:t>
            </a:r>
            <a:r>
              <a:rPr lang="en-US" dirty="0" smtClean="0"/>
              <a:t>of </a:t>
            </a:r>
            <a:r>
              <a:rPr lang="en-US" dirty="0"/>
              <a:t>internal </a:t>
            </a:r>
            <a:r>
              <a:rPr lang="en-US" dirty="0" smtClean="0"/>
              <a:t>fans</a:t>
            </a:r>
          </a:p>
          <a:p>
            <a:r>
              <a:rPr lang="en-US" dirty="0" smtClean="0"/>
              <a:t>Covert </a:t>
            </a:r>
            <a:r>
              <a:rPr lang="en-US" dirty="0"/>
              <a:t>vibrations </a:t>
            </a:r>
            <a:r>
              <a:rPr lang="en-US" dirty="0" smtClean="0"/>
              <a:t>sensed </a:t>
            </a:r>
            <a:r>
              <a:rPr lang="en-US" dirty="0"/>
              <a:t>by nearby smartphones via </a:t>
            </a:r>
            <a:r>
              <a:rPr lang="en-US" dirty="0" smtClean="0"/>
              <a:t>sensitive accelerometers</a:t>
            </a:r>
          </a:p>
          <a:p>
            <a:pPr lvl="1"/>
            <a:r>
              <a:rPr lang="en-US" dirty="0" smtClean="0"/>
              <a:t>Encodes information</a:t>
            </a:r>
            <a:r>
              <a:rPr lang="en-US" dirty="0"/>
              <a:t>, </a:t>
            </a:r>
            <a:r>
              <a:rPr lang="en-US" dirty="0" smtClean="0"/>
              <a:t>modulates </a:t>
            </a:r>
            <a:r>
              <a:rPr lang="en-US" dirty="0"/>
              <a:t>over a low frequency vibrational </a:t>
            </a:r>
            <a:r>
              <a:rPr lang="en-US" dirty="0" smtClean="0"/>
              <a:t>carrier</a:t>
            </a:r>
          </a:p>
          <a:p>
            <a:pPr lvl="1"/>
            <a:r>
              <a:rPr lang="en-US" dirty="0" smtClean="0"/>
              <a:t>Decoded </a:t>
            </a:r>
            <a:r>
              <a:rPr lang="en-US" dirty="0"/>
              <a:t>by </a:t>
            </a:r>
            <a:r>
              <a:rPr lang="en-US" dirty="0" smtClean="0"/>
              <a:t>application </a:t>
            </a:r>
            <a:r>
              <a:rPr lang="en-US" dirty="0"/>
              <a:t>on </a:t>
            </a:r>
            <a:r>
              <a:rPr lang="en-US" dirty="0" smtClean="0"/>
              <a:t>smartphone </a:t>
            </a:r>
            <a:r>
              <a:rPr lang="en-US" dirty="0"/>
              <a:t>placed on the same </a:t>
            </a:r>
            <a:r>
              <a:rPr lang="en-US" dirty="0" smtClean="0"/>
              <a:t>surface</a:t>
            </a:r>
          </a:p>
          <a:p>
            <a:pPr lvl="1"/>
            <a:r>
              <a:rPr lang="en-US" dirty="0" smtClean="0"/>
              <a:t>Up to 160 cm</a:t>
            </a:r>
          </a:p>
          <a:p>
            <a:r>
              <a:rPr lang="en-US" dirty="0" smtClean="0"/>
              <a:t>Data </a:t>
            </a:r>
            <a:r>
              <a:rPr lang="en-US" dirty="0"/>
              <a:t>can be </a:t>
            </a:r>
            <a:r>
              <a:rPr lang="en-US" dirty="0" err="1"/>
              <a:t>exfiltrated</a:t>
            </a:r>
            <a:r>
              <a:rPr lang="en-US" dirty="0"/>
              <a:t> from air-gapped computer </a:t>
            </a:r>
            <a:r>
              <a:rPr lang="en-US" dirty="0" smtClean="0"/>
              <a:t>via vibrations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37" y="5410176"/>
            <a:ext cx="3291000" cy="1380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736" y="5410176"/>
            <a:ext cx="3685738" cy="1380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246" y="44825"/>
            <a:ext cx="2294963" cy="1957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64" y="5410176"/>
            <a:ext cx="4097674" cy="13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66" y="1613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Other</a:t>
            </a:r>
            <a:r>
              <a:rPr lang="en-US" dirty="0"/>
              <a:t> - </a:t>
            </a:r>
            <a:r>
              <a:rPr lang="en-US" dirty="0" err="1"/>
              <a:t>HVACKer</a:t>
            </a:r>
            <a:r>
              <a:rPr lang="en-US" dirty="0"/>
              <a:t>: Bridging the Air-Gap by Attacking the Air Conditioning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452" y="1549604"/>
            <a:ext cx="9905999" cy="4155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corporations physically separate their sensitive computational infrastructure from public or other accessible networks in order to prevent </a:t>
            </a:r>
            <a:r>
              <a:rPr lang="en-US" dirty="0" smtClean="0"/>
              <a:t>cyber-attacks</a:t>
            </a:r>
          </a:p>
          <a:p>
            <a:r>
              <a:rPr lang="en-US" dirty="0" smtClean="0"/>
              <a:t>Attackers </a:t>
            </a:r>
            <a:r>
              <a:rPr lang="en-US" dirty="0"/>
              <a:t>still manage to infect these </a:t>
            </a:r>
            <a:r>
              <a:rPr lang="en-US" dirty="0" smtClean="0"/>
              <a:t>networks, </a:t>
            </a:r>
            <a:r>
              <a:rPr lang="en-US" dirty="0"/>
              <a:t>either by means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An insider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infiltrating the supply </a:t>
            </a:r>
            <a:r>
              <a:rPr lang="en-US" dirty="0" smtClean="0"/>
              <a:t>chain</a:t>
            </a:r>
          </a:p>
          <a:p>
            <a:r>
              <a:rPr lang="en-US" dirty="0" smtClean="0"/>
              <a:t>Air-gapped </a:t>
            </a:r>
            <a:r>
              <a:rPr lang="en-US" dirty="0"/>
              <a:t>network </a:t>
            </a:r>
            <a:r>
              <a:rPr lang="en-US" dirty="0" smtClean="0"/>
              <a:t>receives </a:t>
            </a:r>
            <a:r>
              <a:rPr lang="en-US" dirty="0"/>
              <a:t>communications over a covert thermal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Use </a:t>
            </a:r>
            <a:r>
              <a:rPr lang="en-US" dirty="0"/>
              <a:t>a compromised air-conditioning system (connected to the </a:t>
            </a:r>
            <a:r>
              <a:rPr lang="en-US" dirty="0" smtClean="0"/>
              <a:t>internet) to send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35" y="5330464"/>
            <a:ext cx="6645674" cy="13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AirHopper</a:t>
            </a:r>
            <a:r>
              <a:rPr lang="en-US" dirty="0"/>
              <a:t> (FM Radio)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Bifurcated </a:t>
            </a:r>
            <a:r>
              <a:rPr lang="en-US" dirty="0"/>
              <a:t>malware </a:t>
            </a:r>
            <a:r>
              <a:rPr lang="en-US" dirty="0" smtClean="0"/>
              <a:t>bridges air-gap using </a:t>
            </a:r>
            <a:r>
              <a:rPr lang="en-US" dirty="0"/>
              <a:t>FM </a:t>
            </a:r>
            <a:r>
              <a:rPr lang="en-US" dirty="0" smtClean="0"/>
              <a:t>signals</a:t>
            </a:r>
          </a:p>
          <a:p>
            <a:r>
              <a:rPr lang="en-US" dirty="0" smtClean="0"/>
              <a:t>Software creates </a:t>
            </a:r>
            <a:r>
              <a:rPr lang="en-US" dirty="0"/>
              <a:t>radio emissions from a video display </a:t>
            </a:r>
            <a:r>
              <a:rPr lang="en-US" dirty="0" smtClean="0"/>
              <a:t>unit (image pattern)</a:t>
            </a:r>
          </a:p>
          <a:p>
            <a:r>
              <a:rPr lang="en-US" dirty="0" smtClean="0"/>
              <a:t>Mobile phone is receiver of radio signals via Digital Signal Processing (DSP) chip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exfiltrated</a:t>
            </a:r>
            <a:r>
              <a:rPr lang="en-US" dirty="0" smtClean="0"/>
              <a:t> at distance </a:t>
            </a:r>
            <a:r>
              <a:rPr lang="en-US" dirty="0"/>
              <a:t>of 1-7 </a:t>
            </a:r>
            <a:r>
              <a:rPr lang="en-US" dirty="0" smtClean="0"/>
              <a:t>meters</a:t>
            </a:r>
          </a:p>
          <a:p>
            <a:r>
              <a:rPr lang="en-US" dirty="0" smtClean="0"/>
              <a:t>Effective </a:t>
            </a:r>
            <a:r>
              <a:rPr lang="en-US" dirty="0"/>
              <a:t>bandwidth of 13-60 Bps (</a:t>
            </a:r>
            <a:r>
              <a:rPr lang="en-US" dirty="0" smtClean="0"/>
              <a:t>Bytes/sec) (104-480 b/sec)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45" y="4517457"/>
            <a:ext cx="3771884" cy="231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45" y="44775"/>
            <a:ext cx="4350551" cy="1310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5" y="4113608"/>
            <a:ext cx="3650333" cy="27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66" y="233082"/>
            <a:ext cx="9905998" cy="10757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Other</a:t>
            </a:r>
            <a:r>
              <a:rPr lang="en-US" dirty="0"/>
              <a:t> </a:t>
            </a:r>
            <a:r>
              <a:rPr lang="en-US" dirty="0" smtClean="0"/>
              <a:t>– Oops!... I think I scanned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452" y="1549604"/>
            <a:ext cx="9905999" cy="41550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Proof-of-Concept </a:t>
            </a:r>
            <a:r>
              <a:rPr lang="en-US" dirty="0"/>
              <a:t>illustrating </a:t>
            </a:r>
            <a:r>
              <a:rPr lang="en-US" dirty="0" smtClean="0"/>
              <a:t>feasibility </a:t>
            </a:r>
            <a:r>
              <a:rPr lang="en-US" dirty="0"/>
              <a:t>of creating a covert channel between a </a:t>
            </a:r>
            <a:r>
              <a:rPr lang="en-US" dirty="0" smtClean="0"/>
              <a:t>C&amp;C </a:t>
            </a:r>
            <a:r>
              <a:rPr lang="en-US" dirty="0"/>
              <a:t>server and </a:t>
            </a:r>
            <a:r>
              <a:rPr lang="en-US" dirty="0" smtClean="0"/>
              <a:t>an </a:t>
            </a:r>
            <a:r>
              <a:rPr lang="en-US" dirty="0"/>
              <a:t>organization's </a:t>
            </a:r>
            <a:r>
              <a:rPr lang="en-US" dirty="0" smtClean="0"/>
              <a:t>scanner</a:t>
            </a:r>
          </a:p>
          <a:p>
            <a:r>
              <a:rPr lang="en-US" dirty="0" smtClean="0"/>
              <a:t>Uses light </a:t>
            </a:r>
            <a:r>
              <a:rPr lang="en-US" dirty="0"/>
              <a:t>sensitivity of a flatbed </a:t>
            </a:r>
            <a:r>
              <a:rPr lang="en-US" dirty="0" smtClean="0"/>
              <a:t>scanner</a:t>
            </a:r>
          </a:p>
          <a:p>
            <a:r>
              <a:rPr lang="en-US" dirty="0" smtClean="0"/>
              <a:t>Various </a:t>
            </a:r>
            <a:r>
              <a:rPr lang="en-US" dirty="0"/>
              <a:t>experimental setups using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Laser </a:t>
            </a:r>
            <a:r>
              <a:rPr lang="en-US" dirty="0"/>
              <a:t>connected to a </a:t>
            </a:r>
            <a:r>
              <a:rPr lang="en-US" dirty="0" smtClean="0"/>
              <a:t>stand</a:t>
            </a:r>
          </a:p>
          <a:p>
            <a:pPr lvl="1"/>
            <a:r>
              <a:rPr lang="en-US" dirty="0" smtClean="0"/>
              <a:t>Laser </a:t>
            </a:r>
            <a:r>
              <a:rPr lang="en-US" dirty="0"/>
              <a:t>carried by a </a:t>
            </a:r>
            <a:r>
              <a:rPr lang="en-US" dirty="0" smtClean="0"/>
              <a:t>drone</a:t>
            </a:r>
          </a:p>
          <a:p>
            <a:pPr lvl="1"/>
            <a:r>
              <a:rPr lang="en-US" dirty="0" smtClean="0"/>
              <a:t>Hijacked </a:t>
            </a:r>
            <a:r>
              <a:rPr lang="en-US" dirty="0"/>
              <a:t>smart </a:t>
            </a:r>
            <a:r>
              <a:rPr lang="en-US" dirty="0" smtClean="0"/>
              <a:t>bulb</a:t>
            </a:r>
          </a:p>
          <a:p>
            <a:r>
              <a:rPr lang="en-US" dirty="0" smtClean="0"/>
              <a:t>Infiltrate </a:t>
            </a:r>
            <a:r>
              <a:rPr lang="en-US" dirty="0"/>
              <a:t>data using different </a:t>
            </a:r>
            <a:r>
              <a:rPr lang="en-US" dirty="0" smtClean="0"/>
              <a:t>light sources</a:t>
            </a:r>
          </a:p>
          <a:p>
            <a:r>
              <a:rPr lang="en-US" dirty="0" smtClean="0"/>
              <a:t>Distance </a:t>
            </a:r>
            <a:r>
              <a:rPr lang="en-US" dirty="0"/>
              <a:t>of </a:t>
            </a:r>
            <a:r>
              <a:rPr lang="en-US" dirty="0" smtClean="0"/>
              <a:t>900 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39" y="2031964"/>
            <a:ext cx="4933500" cy="128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39" y="3415941"/>
            <a:ext cx="4933500" cy="1414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39" y="4926040"/>
            <a:ext cx="4933500" cy="14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4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03" y="161970"/>
            <a:ext cx="9905998" cy="147857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6" name="Picture 2" descr="air-fi-similar-attack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93" y="1326776"/>
            <a:ext cx="9908908" cy="5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GSMem</a:t>
            </a:r>
            <a:r>
              <a:rPr lang="en-US" dirty="0"/>
              <a:t> (Cellular Frequencies)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Exfiltrate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over </a:t>
            </a:r>
            <a:r>
              <a:rPr lang="en-US" dirty="0"/>
              <a:t>cellular </a:t>
            </a:r>
            <a:r>
              <a:rPr lang="en-US" dirty="0" smtClean="0"/>
              <a:t>frequencies</a:t>
            </a:r>
          </a:p>
          <a:p>
            <a:r>
              <a:rPr lang="en-US" dirty="0" smtClean="0"/>
              <a:t>Software modulates </a:t>
            </a:r>
            <a:r>
              <a:rPr lang="en-US" dirty="0"/>
              <a:t>and transmits </a:t>
            </a:r>
            <a:r>
              <a:rPr lang="en-US" dirty="0" smtClean="0"/>
              <a:t>signals </a:t>
            </a:r>
            <a:r>
              <a:rPr lang="en-US" dirty="0"/>
              <a:t>at cellular frequencies by invoking specific memory-related instructions and utilizing the multichannel memory architecture to amplify the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Transmitted </a:t>
            </a:r>
            <a:r>
              <a:rPr lang="en-US" dirty="0"/>
              <a:t>signals </a:t>
            </a:r>
            <a:r>
              <a:rPr lang="en-US" dirty="0" smtClean="0"/>
              <a:t>received </a:t>
            </a:r>
            <a:r>
              <a:rPr lang="en-US" dirty="0"/>
              <a:t>and demodulated by a rootkit </a:t>
            </a:r>
            <a:r>
              <a:rPr lang="en-US" dirty="0" smtClean="0"/>
              <a:t>of </a:t>
            </a:r>
            <a:r>
              <a:rPr lang="en-US" dirty="0"/>
              <a:t>a nearby cellular </a:t>
            </a:r>
            <a:r>
              <a:rPr lang="en-US" dirty="0" smtClean="0"/>
              <a:t>phone</a:t>
            </a:r>
          </a:p>
          <a:p>
            <a:r>
              <a:rPr lang="en-US" dirty="0" smtClean="0"/>
              <a:t>Design </a:t>
            </a:r>
            <a:r>
              <a:rPr lang="en-US" dirty="0"/>
              <a:t>issues such as signal generation and reception, data modulation, and transmission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Results </a:t>
            </a:r>
            <a:r>
              <a:rPr lang="en-US" dirty="0"/>
              <a:t>demonstrate </a:t>
            </a:r>
            <a:r>
              <a:rPr lang="en-US" dirty="0"/>
              <a:t>e</a:t>
            </a:r>
            <a:r>
              <a:rPr lang="en-US" dirty="0" smtClean="0"/>
              <a:t>ffective </a:t>
            </a:r>
            <a:r>
              <a:rPr lang="en-US" dirty="0"/>
              <a:t>transmission distance of 1-5.5 </a:t>
            </a:r>
            <a:r>
              <a:rPr lang="en-US" dirty="0" smtClean="0"/>
              <a:t>meters</a:t>
            </a:r>
          </a:p>
          <a:p>
            <a:r>
              <a:rPr lang="en-US" dirty="0" smtClean="0"/>
              <a:t>When </a:t>
            </a:r>
            <a:r>
              <a:rPr lang="en-US" dirty="0"/>
              <a:t>using a </a:t>
            </a:r>
            <a:r>
              <a:rPr lang="en-US" dirty="0" smtClean="0"/>
              <a:t>dedicated affordable </a:t>
            </a:r>
            <a:r>
              <a:rPr lang="en-US" dirty="0"/>
              <a:t>hardware receiver, the effective distance reached over 30 meters.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52" y="26895"/>
            <a:ext cx="2644587" cy="19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err="1"/>
              <a:t>USBee</a:t>
            </a:r>
            <a:r>
              <a:rPr lang="en-US" dirty="0"/>
              <a:t> (USB emission)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USB connectors implanted with RF transmitters to </a:t>
            </a:r>
            <a:r>
              <a:rPr lang="en-US" dirty="0" err="1"/>
              <a:t>exfiltrate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e.g., COTTONMOUTH in the leaked NSA ANT catalog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Requires hardware </a:t>
            </a:r>
            <a:r>
              <a:rPr lang="en-US" dirty="0"/>
              <a:t>modification of the USB plug or device, in which a dedicated RF transmitter is </a:t>
            </a:r>
            <a:r>
              <a:rPr lang="en-US" dirty="0" smtClean="0"/>
              <a:t>embedded</a:t>
            </a:r>
          </a:p>
          <a:p>
            <a:r>
              <a:rPr lang="en-US" dirty="0" smtClean="0"/>
              <a:t>Software utilizes </a:t>
            </a:r>
            <a:r>
              <a:rPr lang="en-US" dirty="0"/>
              <a:t>an unmodified USB device </a:t>
            </a:r>
            <a:r>
              <a:rPr lang="en-US" dirty="0" smtClean="0"/>
              <a:t>as </a:t>
            </a:r>
            <a:r>
              <a:rPr lang="en-US" dirty="0"/>
              <a:t>a RF </a:t>
            </a:r>
            <a:r>
              <a:rPr lang="en-US" dirty="0" smtClean="0"/>
              <a:t>transmitter</a:t>
            </a:r>
          </a:p>
          <a:p>
            <a:r>
              <a:rPr lang="en-US" dirty="0" smtClean="0"/>
              <a:t>Software intentionally </a:t>
            </a:r>
            <a:r>
              <a:rPr lang="en-US" dirty="0"/>
              <a:t>generate controlled electromagnetic emissions from the data bus of a USB </a:t>
            </a:r>
            <a:r>
              <a:rPr lang="en-US" dirty="0" smtClean="0"/>
              <a:t>connector</a:t>
            </a:r>
          </a:p>
          <a:p>
            <a:r>
              <a:rPr lang="en-US" dirty="0" smtClean="0"/>
              <a:t>Emitted </a:t>
            </a:r>
            <a:r>
              <a:rPr lang="en-US" dirty="0"/>
              <a:t>RF signals </a:t>
            </a:r>
            <a:r>
              <a:rPr lang="en-US" dirty="0" smtClean="0"/>
              <a:t>controlled </a:t>
            </a:r>
            <a:r>
              <a:rPr lang="en-US" dirty="0"/>
              <a:t>and modulated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Transmitting data 20 </a:t>
            </a:r>
            <a:r>
              <a:rPr lang="en-US" dirty="0"/>
              <a:t>to 80 </a:t>
            </a:r>
            <a:r>
              <a:rPr lang="en-US" dirty="0" smtClean="0"/>
              <a:t>Bps </a:t>
            </a:r>
            <a:r>
              <a:rPr lang="en-US" dirty="0"/>
              <a:t>(bytes per second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941" y="47173"/>
            <a:ext cx="1321234" cy="136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41" y="5692588"/>
            <a:ext cx="2678169" cy="8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AIR-FI (Wi-Fi Frequencies)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90918"/>
            <a:ext cx="10617451" cy="5298141"/>
          </a:xfrm>
        </p:spPr>
        <p:txBody>
          <a:bodyPr>
            <a:normAutofit/>
          </a:bodyPr>
          <a:lstStyle/>
          <a:p>
            <a:r>
              <a:rPr lang="en-US" dirty="0" smtClean="0"/>
              <a:t>Attackers </a:t>
            </a:r>
            <a:r>
              <a:rPr lang="en-US" dirty="0"/>
              <a:t>can </a:t>
            </a:r>
            <a:r>
              <a:rPr lang="en-US" dirty="0" err="1"/>
              <a:t>exfiltrate</a:t>
            </a:r>
            <a:r>
              <a:rPr lang="en-US" dirty="0"/>
              <a:t> data from air-gapped computers via Wi-Fi </a:t>
            </a:r>
            <a:r>
              <a:rPr lang="en-US" dirty="0" smtClean="0"/>
              <a:t>signals</a:t>
            </a:r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signals in the Wi-Fi frequency </a:t>
            </a:r>
            <a:r>
              <a:rPr lang="en-US" dirty="0" smtClean="0"/>
              <a:t>bands through </a:t>
            </a:r>
            <a:r>
              <a:rPr lang="en-US" dirty="0"/>
              <a:t>the memory </a:t>
            </a:r>
            <a:r>
              <a:rPr lang="en-US" dirty="0" smtClean="0"/>
              <a:t>buses</a:t>
            </a:r>
          </a:p>
          <a:p>
            <a:r>
              <a:rPr lang="en-US" dirty="0" smtClean="0"/>
              <a:t>Nearby </a:t>
            </a:r>
            <a:r>
              <a:rPr lang="en-US" dirty="0"/>
              <a:t>Wi-Fi capable devices (e.g., smartphones, laptops, </a:t>
            </a:r>
            <a:r>
              <a:rPr lang="en-US" dirty="0" err="1"/>
              <a:t>IoT</a:t>
            </a:r>
            <a:r>
              <a:rPr lang="en-US" dirty="0"/>
              <a:t> devices) can intercept these signals, decode them, and send them to the attacker over the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Utilize physical </a:t>
            </a:r>
            <a:r>
              <a:rPr lang="en-US" dirty="0"/>
              <a:t>layer information exposed by the Wi-Fi </a:t>
            </a:r>
            <a:r>
              <a:rPr lang="en-US" dirty="0" smtClean="0"/>
              <a:t>chips</a:t>
            </a:r>
          </a:p>
          <a:p>
            <a:r>
              <a:rPr lang="en-US" dirty="0" smtClean="0"/>
              <a:t>Data </a:t>
            </a:r>
            <a:r>
              <a:rPr lang="en-US" dirty="0"/>
              <a:t>can be </a:t>
            </a:r>
            <a:r>
              <a:rPr lang="en-US" dirty="0" err="1"/>
              <a:t>exfiltrated</a:t>
            </a:r>
            <a:r>
              <a:rPr lang="en-US" dirty="0"/>
              <a:t> from air-gapped computers to nearby Wi-Fi receivers located a distance of several meters </a:t>
            </a:r>
            <a:r>
              <a:rPr lang="en-US" dirty="0" smtClean="0"/>
              <a:t>away</a:t>
            </a:r>
          </a:p>
          <a:p>
            <a:endParaRPr lang="en-US" dirty="0"/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arxiv.org/abs/2012.06884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835" y="5350601"/>
            <a:ext cx="2230720" cy="1491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01" y="5350601"/>
            <a:ext cx="2484975" cy="149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71" y="5350601"/>
            <a:ext cx="2366740" cy="14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magnetic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MAGNETO (CPU-generated magnetic fields)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ODINI (Faraday shield bypass)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MAGNETO (CPU-generated magnetic fields)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10617451" cy="5217459"/>
          </a:xfrm>
        </p:spPr>
        <p:txBody>
          <a:bodyPr>
            <a:normAutofit/>
          </a:bodyPr>
          <a:lstStyle/>
          <a:p>
            <a:r>
              <a:rPr lang="en-US" dirty="0" smtClean="0"/>
              <a:t>Data leaked to </a:t>
            </a:r>
            <a:r>
              <a:rPr lang="en-US" dirty="0"/>
              <a:t>nearby smartphones via covert magnetic </a:t>
            </a:r>
            <a:r>
              <a:rPr lang="en-US" dirty="0" smtClean="0"/>
              <a:t>signals</a:t>
            </a:r>
          </a:p>
          <a:p>
            <a:r>
              <a:rPr lang="en-US" dirty="0" smtClean="0"/>
              <a:t>Covert </a:t>
            </a:r>
            <a:r>
              <a:rPr lang="en-US" dirty="0"/>
              <a:t>channel works even if </a:t>
            </a:r>
            <a:r>
              <a:rPr lang="en-US" dirty="0" smtClean="0"/>
              <a:t>kept </a:t>
            </a:r>
            <a:r>
              <a:rPr lang="en-US" dirty="0"/>
              <a:t>inside a Faraday shielding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Aims </a:t>
            </a:r>
            <a:r>
              <a:rPr lang="en-US" dirty="0"/>
              <a:t>to block </a:t>
            </a:r>
            <a:r>
              <a:rPr lang="en-US" dirty="0" smtClean="0"/>
              <a:t>wireless </a:t>
            </a:r>
            <a:r>
              <a:rPr lang="en-US" dirty="0"/>
              <a:t>communication (Wi-Fi, cellular, Bluetooth, 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Works in </a:t>
            </a:r>
            <a:r>
              <a:rPr lang="en-US" dirty="0"/>
              <a:t>airplane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Controls magnetic </a:t>
            </a:r>
            <a:r>
              <a:rPr lang="en-US" dirty="0"/>
              <a:t>fields emanating </a:t>
            </a:r>
            <a:r>
              <a:rPr lang="en-US" dirty="0" smtClean="0"/>
              <a:t>by </a:t>
            </a:r>
            <a:r>
              <a:rPr lang="en-US" dirty="0"/>
              <a:t>regulating workloads on </a:t>
            </a:r>
            <a:r>
              <a:rPr lang="en-US" dirty="0" smtClean="0"/>
              <a:t>CPU cores</a:t>
            </a:r>
          </a:p>
          <a:p>
            <a:r>
              <a:rPr lang="en-US" dirty="0" smtClean="0"/>
              <a:t>Smartphone </a:t>
            </a:r>
            <a:r>
              <a:rPr lang="en-US" dirty="0"/>
              <a:t>located near </a:t>
            </a:r>
            <a:r>
              <a:rPr lang="en-US" dirty="0" smtClean="0"/>
              <a:t>computer </a:t>
            </a:r>
            <a:r>
              <a:rPr lang="en-US" dirty="0"/>
              <a:t>receives </a:t>
            </a:r>
            <a:r>
              <a:rPr lang="en-US" dirty="0" smtClean="0"/>
              <a:t>covert </a:t>
            </a:r>
            <a:r>
              <a:rPr lang="en-US" dirty="0"/>
              <a:t>signals with its magnetic </a:t>
            </a:r>
            <a:r>
              <a:rPr lang="en-US" dirty="0" smtClean="0"/>
              <a:t>sensor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401246"/>
            <a:ext cx="3413540" cy="239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11" y="4401246"/>
            <a:ext cx="3364775" cy="239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646" y="4401246"/>
            <a:ext cx="3064199" cy="23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7530"/>
            <a:ext cx="9905998" cy="1478570"/>
          </a:xfrm>
        </p:spPr>
        <p:txBody>
          <a:bodyPr/>
          <a:lstStyle/>
          <a:p>
            <a:r>
              <a:rPr lang="en-US" dirty="0"/>
              <a:t>ODINI (Faraday shield bypass)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65412"/>
            <a:ext cx="10378234" cy="5334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Air-gapped computers are </a:t>
            </a:r>
            <a:r>
              <a:rPr lang="en-US" dirty="0" smtClean="0"/>
              <a:t>kept </a:t>
            </a:r>
            <a:r>
              <a:rPr lang="en-US" dirty="0"/>
              <a:t>isolated from the </a:t>
            </a:r>
            <a:r>
              <a:rPr lang="en-US" dirty="0" smtClean="0"/>
              <a:t>Internet </a:t>
            </a:r>
            <a:r>
              <a:rPr lang="en-US" dirty="0"/>
              <a:t>because they store and process sensitive </a:t>
            </a:r>
            <a:r>
              <a:rPr lang="en-US" dirty="0" smtClean="0"/>
              <a:t>information; Might be </a:t>
            </a:r>
            <a:r>
              <a:rPr lang="en-US" dirty="0"/>
              <a:t>kept secluded in a Faraday </a:t>
            </a:r>
            <a:r>
              <a:rPr lang="en-US" dirty="0" smtClean="0"/>
              <a:t>cage</a:t>
            </a:r>
          </a:p>
          <a:p>
            <a:r>
              <a:rPr lang="en-US" dirty="0" smtClean="0"/>
              <a:t>Faraday </a:t>
            </a:r>
            <a:r>
              <a:rPr lang="en-US" dirty="0"/>
              <a:t>cage prevents the leakage of electromagnetic signals </a:t>
            </a:r>
            <a:r>
              <a:rPr lang="en-US" dirty="0" smtClean="0"/>
              <a:t>emanating and provides </a:t>
            </a:r>
            <a:r>
              <a:rPr lang="en-US" dirty="0"/>
              <a:t>a high level of </a:t>
            </a:r>
            <a:r>
              <a:rPr lang="en-US" dirty="0" smtClean="0"/>
              <a:t>isolation</a:t>
            </a:r>
          </a:p>
          <a:p>
            <a:r>
              <a:rPr lang="en-US" dirty="0" smtClean="0"/>
              <a:t>Method </a:t>
            </a:r>
            <a:r>
              <a:rPr lang="en-US" dirty="0"/>
              <a:t>is based on </a:t>
            </a:r>
            <a:r>
              <a:rPr lang="en-US" dirty="0" smtClean="0"/>
              <a:t>the </a:t>
            </a:r>
            <a:r>
              <a:rPr lang="en-US" dirty="0"/>
              <a:t>magnetic field generated by the </a:t>
            </a:r>
            <a:r>
              <a:rPr lang="en-US" dirty="0" smtClean="0"/>
              <a:t>CPU</a:t>
            </a:r>
          </a:p>
          <a:p>
            <a:r>
              <a:rPr lang="en-US" dirty="0" smtClean="0"/>
              <a:t>Low </a:t>
            </a:r>
            <a:r>
              <a:rPr lang="en-US" dirty="0"/>
              <a:t>frequency magnetic radiation propagates though the air, penetrating metal shielding such as Faraday </a:t>
            </a:r>
            <a:r>
              <a:rPr lang="en-US" dirty="0" smtClean="0"/>
              <a:t>cages</a:t>
            </a:r>
          </a:p>
          <a:p>
            <a:r>
              <a:rPr lang="en-US" dirty="0" smtClean="0"/>
              <a:t>Controls low </a:t>
            </a:r>
            <a:r>
              <a:rPr lang="en-US" dirty="0"/>
              <a:t>frequency magnetic fields </a:t>
            </a:r>
            <a:r>
              <a:rPr lang="en-US" dirty="0" smtClean="0"/>
              <a:t>emitted </a:t>
            </a:r>
            <a:r>
              <a:rPr lang="en-US" dirty="0"/>
              <a:t>by regulating the load of </a:t>
            </a:r>
            <a:r>
              <a:rPr lang="en-US" dirty="0" smtClean="0"/>
              <a:t>CPU cores</a:t>
            </a:r>
          </a:p>
          <a:p>
            <a:r>
              <a:rPr lang="en-US" dirty="0" smtClean="0"/>
              <a:t>Data is </a:t>
            </a:r>
            <a:r>
              <a:rPr lang="en-US" dirty="0"/>
              <a:t>modulated and transmitted on </a:t>
            </a:r>
            <a:r>
              <a:rPr lang="en-US" dirty="0" smtClean="0"/>
              <a:t>magnetic </a:t>
            </a:r>
            <a:r>
              <a:rPr lang="en-US" dirty="0"/>
              <a:t>emission and received by </a:t>
            </a:r>
            <a:r>
              <a:rPr lang="en-US" dirty="0" smtClean="0"/>
              <a:t>magnetic receiver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13257</TotalTime>
  <Words>1963</Words>
  <Application>Microsoft Office PowerPoint</Application>
  <PresentationFormat>Widescreen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Tw Cen MT</vt:lpstr>
      <vt:lpstr>Circuit</vt:lpstr>
      <vt:lpstr>Covert Data Exfiltration  - Electromagnetic - Magnetic - Electric - Acoustic - Thermal - Optical - Vibrations - Other</vt:lpstr>
      <vt:lpstr>Electromagnetic</vt:lpstr>
      <vt:lpstr>AirHopper (FM Radio)</vt:lpstr>
      <vt:lpstr>GSMem (Cellular Frequencies)</vt:lpstr>
      <vt:lpstr>USBee (USB emission)</vt:lpstr>
      <vt:lpstr>AIR-FI (Wi-Fi Frequencies)</vt:lpstr>
      <vt:lpstr>magnetic</vt:lpstr>
      <vt:lpstr>MAGNETO (CPU-generated magnetic fields)</vt:lpstr>
      <vt:lpstr>ODINI (Faraday shield bypass)</vt:lpstr>
      <vt:lpstr>ODINI (Faraday shield bypass)</vt:lpstr>
      <vt:lpstr>Electric</vt:lpstr>
      <vt:lpstr>PowerHammer (power lines)</vt:lpstr>
      <vt:lpstr>Acoustic</vt:lpstr>
      <vt:lpstr>Fansmitter (computer fan noise)</vt:lpstr>
      <vt:lpstr>DiskFiltration (hard disk noise)</vt:lpstr>
      <vt:lpstr>MOSQUITO (speaker-to-speaker)</vt:lpstr>
      <vt:lpstr>POWER-SUPPLAY (Play sound from power supply)</vt:lpstr>
      <vt:lpstr>CD-LEAK (sound from CD/DVD drives)</vt:lpstr>
      <vt:lpstr>Thermal</vt:lpstr>
      <vt:lpstr>BitWhisper (CPU generated heat)</vt:lpstr>
      <vt:lpstr>HOTSPOT (CPU generated heat received by smartphone)</vt:lpstr>
      <vt:lpstr>Optical</vt:lpstr>
      <vt:lpstr>LED-it-GO (Hard Drive LED)</vt:lpstr>
      <vt:lpstr>CTRL-ALT-LED:  Keyboard LEDs</vt:lpstr>
      <vt:lpstr>xLED (Router LEDs)</vt:lpstr>
      <vt:lpstr>aIR-Jumper (Security Cameras and Ir)</vt:lpstr>
      <vt:lpstr>Vibrations</vt:lpstr>
      <vt:lpstr>AiR-ViBeR (Computer Fan vibrations)</vt:lpstr>
      <vt:lpstr>Other - HVACKer: Bridging the Air-Gap by Attacking the Air Conditioning System</vt:lpstr>
      <vt:lpstr>Other – Oops!... I think I scanned Malware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SolarWinds Exploit (Solorigate) - Sunburst - Teardrop - Raindrop</dc:title>
  <dc:creator>John Carls</dc:creator>
  <cp:lastModifiedBy>John Carls</cp:lastModifiedBy>
  <cp:revision>55</cp:revision>
  <dcterms:created xsi:type="dcterms:W3CDTF">2021-02-09T21:24:13Z</dcterms:created>
  <dcterms:modified xsi:type="dcterms:W3CDTF">2021-03-11T20:22:42Z</dcterms:modified>
</cp:coreProperties>
</file>