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23" r:id="rId3"/>
    <p:sldId id="295" r:id="rId4"/>
    <p:sldId id="272" r:id="rId5"/>
    <p:sldId id="273" r:id="rId6"/>
    <p:sldId id="324" r:id="rId7"/>
    <p:sldId id="275" r:id="rId8"/>
    <p:sldId id="296" r:id="rId9"/>
    <p:sldId id="311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262" r:id="rId21"/>
    <p:sldId id="32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81527" autoAdjust="0"/>
  </p:normalViewPr>
  <p:slideViewPr>
    <p:cSldViewPr snapToGrid="0">
      <p:cViewPr varScale="1">
        <p:scale>
          <a:sx n="53" d="100"/>
          <a:sy n="53" d="100"/>
        </p:scale>
        <p:origin x="48" y="1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mnux.org/" TargetMode="External"/><Relationship Id="rId2" Type="http://schemas.openxmlformats.org/officeDocument/2006/relationships/hyperlink" Target="https://www.sans.org/tools/remnux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emnux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emnux.org/" TargetMode="External"/><Relationship Id="rId2" Type="http://schemas.openxmlformats.org/officeDocument/2006/relationships/hyperlink" Target="https://www.sans.org/tools/remnux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8424" y="502024"/>
            <a:ext cx="9211470" cy="4464423"/>
          </a:xfrm>
        </p:spPr>
        <p:txBody>
          <a:bodyPr anchor="t">
            <a:norm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REMnux</a:t>
            </a:r>
            <a:r>
              <a:rPr lang="en-US" sz="4000" dirty="0" smtClean="0">
                <a:solidFill>
                  <a:srgbClr val="002060"/>
                </a:solidFill>
              </a:rPr>
              <a:t/>
            </a:r>
            <a:br>
              <a:rPr lang="en-US" sz="4000" dirty="0" smtClean="0">
                <a:solidFill>
                  <a:srgbClr val="002060"/>
                </a:solidFill>
              </a:rPr>
            </a:br>
            <a:r>
              <a:rPr lang="en-US" sz="4000" dirty="0" smtClean="0">
                <a:solidFill>
                  <a:srgbClr val="002060"/>
                </a:solidFill>
              </a:rPr>
              <a:t/>
            </a:r>
            <a:br>
              <a:rPr lang="en-US" sz="4000" dirty="0" smtClean="0">
                <a:solidFill>
                  <a:srgbClr val="002060"/>
                </a:solidFill>
              </a:rPr>
            </a:br>
            <a:r>
              <a:rPr lang="en-US" sz="4000" dirty="0" smtClean="0">
                <a:solidFill>
                  <a:srgbClr val="002060"/>
                </a:solidFill>
              </a:rPr>
              <a:t>- Installation</a:t>
            </a:r>
            <a:r>
              <a:rPr lang="en-US" sz="4000" dirty="0" smtClean="0">
                <a:solidFill>
                  <a:srgbClr val="002060"/>
                </a:solidFill>
              </a:rPr>
              <a:t/>
            </a:r>
            <a:br>
              <a:rPr lang="en-US" sz="4000" dirty="0" smtClean="0">
                <a:solidFill>
                  <a:srgbClr val="002060"/>
                </a:solidFill>
              </a:rPr>
            </a:br>
            <a:r>
              <a:rPr lang="en-US" sz="4000" dirty="0" smtClean="0">
                <a:solidFill>
                  <a:srgbClr val="002060"/>
                </a:solidFill>
              </a:rPr>
              <a:t>- </a:t>
            </a:r>
            <a:r>
              <a:rPr lang="en-US" sz="4000" dirty="0" smtClean="0">
                <a:solidFill>
                  <a:srgbClr val="002060"/>
                </a:solidFill>
              </a:rPr>
              <a:t>Tools</a:t>
            </a:r>
            <a:br>
              <a:rPr lang="en-US" sz="4000" dirty="0" smtClean="0">
                <a:solidFill>
                  <a:srgbClr val="002060"/>
                </a:solidFill>
              </a:rPr>
            </a:br>
            <a:r>
              <a:rPr lang="en-US" sz="4000" dirty="0" smtClean="0">
                <a:solidFill>
                  <a:srgbClr val="002060"/>
                </a:solidFill>
              </a:rPr>
              <a:t>- Docker Images</a:t>
            </a:r>
            <a:r>
              <a:rPr lang="en-US" sz="4000" dirty="0">
                <a:solidFill>
                  <a:srgbClr val="002060"/>
                </a:solidFill>
              </a:rPr>
              <a:t/>
            </a:r>
            <a:br>
              <a:rPr lang="en-US" sz="4000" dirty="0">
                <a:solidFill>
                  <a:srgbClr val="002060"/>
                </a:solidFill>
              </a:rPr>
            </a:br>
            <a:r>
              <a:rPr lang="en-US" sz="4000" dirty="0" smtClean="0">
                <a:solidFill>
                  <a:srgbClr val="002060"/>
                </a:solidFill>
              </a:rPr>
              <a:t>- </a:t>
            </a:r>
            <a:r>
              <a:rPr lang="en-US" sz="4000" dirty="0" smtClean="0">
                <a:solidFill>
                  <a:srgbClr val="002060"/>
                </a:solidFill>
              </a:rPr>
              <a:t>Demo</a:t>
            </a:r>
            <a:r>
              <a:rPr lang="en-US" sz="4000" dirty="0">
                <a:solidFill>
                  <a:srgbClr val="002060"/>
                </a:solidFill>
              </a:rPr>
              <a:t/>
            </a:r>
            <a:br>
              <a:rPr lang="en-US" sz="4000" dirty="0">
                <a:solidFill>
                  <a:srgbClr val="002060"/>
                </a:solidFill>
              </a:rPr>
            </a:b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8424" y="4966447"/>
            <a:ext cx="8489574" cy="1367118"/>
          </a:xfrm>
        </p:spPr>
        <p:txBody>
          <a:bodyPr/>
          <a:lstStyle/>
          <a:p>
            <a:r>
              <a:rPr lang="en-US" sz="2400" dirty="0"/>
              <a:t>Dr. John W. Carls, CISSP, C|EH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981" y="502024"/>
            <a:ext cx="6275298" cy="188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4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7530"/>
            <a:ext cx="9905998" cy="1478570"/>
          </a:xfrm>
        </p:spPr>
        <p:txBody>
          <a:bodyPr/>
          <a:lstStyle/>
          <a:p>
            <a:r>
              <a:rPr lang="en-US" dirty="0"/>
              <a:t>Statically Analyze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71600"/>
            <a:ext cx="10617451" cy="52174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General</a:t>
            </a:r>
            <a:endParaRPr lang="en-US" dirty="0" smtClean="0"/>
          </a:p>
          <a:p>
            <a:pPr lvl="1"/>
            <a:r>
              <a:rPr lang="en-US" dirty="0" err="1" smtClean="0"/>
              <a:t>BinNavi</a:t>
            </a:r>
            <a:r>
              <a:rPr lang="en-US" dirty="0" smtClean="0"/>
              <a:t>, </a:t>
            </a:r>
            <a:r>
              <a:rPr lang="en-US" dirty="0" err="1" smtClean="0"/>
              <a:t>Ghidra</a:t>
            </a:r>
            <a:r>
              <a:rPr lang="en-US" dirty="0" smtClean="0"/>
              <a:t>, Cutter, Detect-It- Easy, </a:t>
            </a:r>
            <a:r>
              <a:rPr lang="en-US" dirty="0" err="1" smtClean="0"/>
              <a:t>Qiling</a:t>
            </a:r>
            <a:r>
              <a:rPr lang="en-US" dirty="0" smtClean="0"/>
              <a:t>, Vivisect, </a:t>
            </a:r>
            <a:r>
              <a:rPr lang="en-US" dirty="0" err="1" smtClean="0"/>
              <a:t>objdump</a:t>
            </a:r>
            <a:endParaRPr lang="en-US" dirty="0"/>
          </a:p>
          <a:p>
            <a:r>
              <a:rPr lang="en-US" dirty="0" smtClean="0"/>
              <a:t>Unpacking</a:t>
            </a:r>
            <a:endParaRPr lang="en-US" dirty="0" smtClean="0"/>
          </a:p>
          <a:p>
            <a:pPr lvl="1"/>
            <a:r>
              <a:rPr lang="en-US" dirty="0" err="1" smtClean="0"/>
              <a:t>TrID</a:t>
            </a:r>
            <a:r>
              <a:rPr lang="en-US" dirty="0" smtClean="0"/>
              <a:t>*, </a:t>
            </a:r>
            <a:r>
              <a:rPr lang="en-US" dirty="0" err="1" smtClean="0"/>
              <a:t>Bytehist</a:t>
            </a:r>
            <a:r>
              <a:rPr lang="en-US" dirty="0" smtClean="0"/>
              <a:t>, </a:t>
            </a:r>
            <a:r>
              <a:rPr lang="en-US" dirty="0" err="1" smtClean="0"/>
              <a:t>ClamAV</a:t>
            </a:r>
            <a:r>
              <a:rPr lang="en-US" dirty="0" smtClean="0"/>
              <a:t>*, </a:t>
            </a:r>
            <a:r>
              <a:rPr lang="en-US" dirty="0" err="1" smtClean="0"/>
              <a:t>binwalk</a:t>
            </a:r>
            <a:r>
              <a:rPr lang="en-US" dirty="0" smtClean="0"/>
              <a:t>*, UPX</a:t>
            </a:r>
            <a:endParaRPr lang="en-US" dirty="0"/>
          </a:p>
          <a:p>
            <a:r>
              <a:rPr lang="en-US" dirty="0"/>
              <a:t>PE Files – Portable Executable</a:t>
            </a:r>
            <a:endParaRPr lang="en-US" dirty="0" smtClean="0"/>
          </a:p>
          <a:p>
            <a:pPr lvl="1"/>
            <a:r>
              <a:rPr lang="en-US" dirty="0" err="1" smtClean="0"/>
              <a:t>Malchive</a:t>
            </a:r>
            <a:r>
              <a:rPr lang="en-US" dirty="0" smtClean="0"/>
              <a:t>, Speakeasy, </a:t>
            </a:r>
            <a:r>
              <a:rPr lang="en-US" dirty="0" err="1" smtClean="0"/>
              <a:t>binee</a:t>
            </a:r>
            <a:r>
              <a:rPr lang="en-US" dirty="0" smtClean="0"/>
              <a:t>, </a:t>
            </a:r>
            <a:r>
              <a:rPr lang="en-US" dirty="0" err="1" smtClean="0"/>
              <a:t>capa</a:t>
            </a:r>
            <a:endParaRPr lang="en-US" dirty="0"/>
          </a:p>
          <a:p>
            <a:r>
              <a:rPr lang="en-US" dirty="0" smtClean="0"/>
              <a:t>Python / Java / .NET</a:t>
            </a:r>
          </a:p>
          <a:p>
            <a:pPr lvl="1"/>
            <a:r>
              <a:rPr lang="en-US" dirty="0" err="1" smtClean="0"/>
              <a:t>PyInstaller</a:t>
            </a:r>
            <a:r>
              <a:rPr lang="en-US" dirty="0" smtClean="0"/>
              <a:t> Extractor, </a:t>
            </a:r>
            <a:r>
              <a:rPr lang="en-US" dirty="0" err="1" smtClean="0"/>
              <a:t>Decompyle</a:t>
            </a:r>
            <a:r>
              <a:rPr lang="en-US" dirty="0" smtClean="0"/>
              <a:t>++, </a:t>
            </a:r>
            <a:r>
              <a:rPr lang="en-US" dirty="0" err="1" smtClean="0"/>
              <a:t>cfr</a:t>
            </a:r>
            <a:r>
              <a:rPr lang="en-US" dirty="0" smtClean="0"/>
              <a:t>, JAD Java </a:t>
            </a:r>
            <a:r>
              <a:rPr lang="en-US" dirty="0" err="1" smtClean="0"/>
              <a:t>Decompiler</a:t>
            </a:r>
            <a:r>
              <a:rPr lang="en-US" dirty="0" smtClean="0"/>
              <a:t>, JD-GUI Java </a:t>
            </a:r>
            <a:r>
              <a:rPr lang="en-US" dirty="0" err="1" smtClean="0"/>
              <a:t>Decompiler</a:t>
            </a:r>
            <a:r>
              <a:rPr lang="en-US" dirty="0" smtClean="0"/>
              <a:t>, Java IDX Parser, </a:t>
            </a:r>
            <a:r>
              <a:rPr lang="en-US" dirty="0" err="1" smtClean="0"/>
              <a:t>Javassist</a:t>
            </a:r>
            <a:r>
              <a:rPr lang="en-US" dirty="0" smtClean="0"/>
              <a:t>, </a:t>
            </a:r>
            <a:r>
              <a:rPr lang="en-US" dirty="0" err="1" smtClean="0"/>
              <a:t>Procyon</a:t>
            </a:r>
            <a:r>
              <a:rPr lang="en-US" dirty="0" smtClean="0"/>
              <a:t>, de4dot, </a:t>
            </a:r>
            <a:r>
              <a:rPr lang="en-US" dirty="0" err="1" smtClean="0"/>
              <a:t>ILSpy</a:t>
            </a:r>
            <a:endParaRPr lang="en-US" dirty="0" smtClean="0"/>
          </a:p>
          <a:p>
            <a:r>
              <a:rPr lang="en-US" dirty="0" smtClean="0"/>
              <a:t>Flash</a:t>
            </a:r>
          </a:p>
          <a:p>
            <a:pPr lvl="1"/>
            <a:r>
              <a:rPr lang="en-US" dirty="0" smtClean="0"/>
              <a:t>Flare, </a:t>
            </a:r>
            <a:r>
              <a:rPr lang="en-US" dirty="0" err="1" smtClean="0"/>
              <a:t>Flasm</a:t>
            </a:r>
            <a:r>
              <a:rPr lang="en-US" dirty="0" smtClean="0"/>
              <a:t>, </a:t>
            </a:r>
            <a:r>
              <a:rPr lang="en-US" dirty="0" err="1" smtClean="0"/>
              <a:t>xxxswf</a:t>
            </a:r>
            <a:r>
              <a:rPr lang="en-US" dirty="0" smtClean="0"/>
              <a:t>, </a:t>
            </a:r>
            <a:r>
              <a:rPr lang="en-US" dirty="0" err="1" smtClean="0"/>
              <a:t>extract_swf</a:t>
            </a:r>
            <a:r>
              <a:rPr lang="en-US" dirty="0" smtClean="0"/>
              <a:t>, SWF Tools</a:t>
            </a:r>
          </a:p>
          <a:p>
            <a:r>
              <a:rPr lang="en-US" dirty="0" smtClean="0"/>
              <a:t>Android</a:t>
            </a:r>
            <a:endParaRPr lang="en-US" dirty="0" smtClean="0"/>
          </a:p>
          <a:p>
            <a:pPr lvl="1"/>
            <a:r>
              <a:rPr lang="en-US" dirty="0" smtClean="0"/>
              <a:t>JADX, </a:t>
            </a:r>
            <a:r>
              <a:rPr lang="en-US" dirty="0" err="1" smtClean="0"/>
              <a:t>apktool</a:t>
            </a:r>
            <a:r>
              <a:rPr lang="en-US" dirty="0" smtClean="0"/>
              <a:t>, </a:t>
            </a:r>
            <a:r>
              <a:rPr lang="en-US" dirty="0" err="1" smtClean="0"/>
              <a:t>DroidLysis</a:t>
            </a:r>
            <a:r>
              <a:rPr lang="en-US" dirty="0" smtClean="0"/>
              <a:t>, </a:t>
            </a:r>
            <a:r>
              <a:rPr lang="en-US" dirty="0" err="1" smtClean="0"/>
              <a:t>androguard</a:t>
            </a:r>
            <a:r>
              <a:rPr lang="en-US" dirty="0" smtClean="0"/>
              <a:t>, </a:t>
            </a:r>
            <a:r>
              <a:rPr lang="en-US" dirty="0" err="1" smtClean="0"/>
              <a:t>AndroidProjectorCreator</a:t>
            </a:r>
            <a:r>
              <a:rPr lang="en-US" dirty="0" smtClean="0"/>
              <a:t>, </a:t>
            </a:r>
            <a:r>
              <a:rPr lang="en-US" dirty="0" err="1" smtClean="0"/>
              <a:t>baksmali</a:t>
            </a:r>
            <a:r>
              <a:rPr lang="en-US" dirty="0" smtClean="0"/>
              <a:t>, dex2jar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059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7530"/>
            <a:ext cx="9905998" cy="1478570"/>
          </a:xfrm>
        </p:spPr>
        <p:txBody>
          <a:bodyPr/>
          <a:lstStyle/>
          <a:p>
            <a:r>
              <a:rPr lang="en-US" dirty="0"/>
              <a:t>Dynamically Reverse-Engineer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71600"/>
            <a:ext cx="10617451" cy="5217459"/>
          </a:xfrm>
        </p:spPr>
        <p:txBody>
          <a:bodyPr>
            <a:normAutofit/>
          </a:bodyPr>
          <a:lstStyle/>
          <a:p>
            <a:r>
              <a:rPr lang="en-US" dirty="0" smtClean="0"/>
              <a:t>General</a:t>
            </a:r>
            <a:endParaRPr lang="en-US" dirty="0" smtClean="0"/>
          </a:p>
          <a:p>
            <a:pPr lvl="1"/>
            <a:r>
              <a:rPr lang="en-US" dirty="0" smtClean="0"/>
              <a:t>Frida, Wine, radare2</a:t>
            </a:r>
            <a:endParaRPr lang="en-US" dirty="0"/>
          </a:p>
          <a:p>
            <a:r>
              <a:rPr lang="en-US" dirty="0" err="1" smtClean="0"/>
              <a:t>Shellcode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hcode2exe, shellcode2exe.bat, </a:t>
            </a:r>
            <a:r>
              <a:rPr lang="en-US" dirty="0" err="1" smtClean="0"/>
              <a:t>scdbg</a:t>
            </a:r>
            <a:r>
              <a:rPr lang="en-US" dirty="0" smtClean="0"/>
              <a:t>, </a:t>
            </a:r>
            <a:r>
              <a:rPr lang="en-US" dirty="0" err="1" smtClean="0"/>
              <a:t>runsc</a:t>
            </a:r>
            <a:r>
              <a:rPr lang="en-US" dirty="0" smtClean="0"/>
              <a:t>, Speakeasy*, </a:t>
            </a:r>
            <a:r>
              <a:rPr lang="en-US" dirty="0" err="1" smtClean="0"/>
              <a:t>Qiling</a:t>
            </a:r>
            <a:r>
              <a:rPr lang="en-US" dirty="0" smtClean="0"/>
              <a:t>*, </a:t>
            </a:r>
            <a:r>
              <a:rPr lang="en-US" dirty="0" err="1" smtClean="0"/>
              <a:t>Bitdefender</a:t>
            </a:r>
            <a:r>
              <a:rPr lang="en-US" dirty="0" smtClean="0"/>
              <a:t> Disassembler, cut-bytes.py, </a:t>
            </a:r>
            <a:r>
              <a:rPr lang="en-US" dirty="0" err="1" smtClean="0"/>
              <a:t>libemu</a:t>
            </a:r>
            <a:r>
              <a:rPr lang="en-US" dirty="0" smtClean="0"/>
              <a:t>, </a:t>
            </a:r>
            <a:r>
              <a:rPr lang="en-US" dirty="0" err="1" smtClean="0"/>
              <a:t>XORSearch</a:t>
            </a:r>
            <a:endParaRPr lang="en-US" dirty="0"/>
          </a:p>
          <a:p>
            <a:r>
              <a:rPr lang="en-US" dirty="0" smtClean="0"/>
              <a:t>Scripts</a:t>
            </a:r>
            <a:endParaRPr lang="en-US" dirty="0" smtClean="0"/>
          </a:p>
          <a:p>
            <a:pPr lvl="1"/>
            <a:r>
              <a:rPr lang="en-US" dirty="0" err="1" smtClean="0"/>
              <a:t>SpiderMonkey</a:t>
            </a:r>
            <a:r>
              <a:rPr lang="en-US" dirty="0" smtClean="0"/>
              <a:t>, objects.js, STPyV8, JS Beautifier, </a:t>
            </a:r>
            <a:r>
              <a:rPr lang="en-US" dirty="0" err="1" smtClean="0"/>
              <a:t>Jstillery</a:t>
            </a:r>
            <a:r>
              <a:rPr lang="en-US" dirty="0" smtClean="0"/>
              <a:t>, box-</a:t>
            </a:r>
            <a:r>
              <a:rPr lang="en-US" dirty="0" err="1" smtClean="0"/>
              <a:t>js</a:t>
            </a:r>
            <a:r>
              <a:rPr lang="en-US" dirty="0" smtClean="0"/>
              <a:t>, </a:t>
            </a:r>
            <a:r>
              <a:rPr lang="en-US" dirty="0" err="1" smtClean="0"/>
              <a:t>ExtractScripts</a:t>
            </a:r>
            <a:r>
              <a:rPr lang="en-US" dirty="0" smtClean="0"/>
              <a:t>, Rhino Debugger, </a:t>
            </a:r>
            <a:r>
              <a:rPr lang="en-US" dirty="0" err="1" smtClean="0"/>
              <a:t>Powershell</a:t>
            </a:r>
            <a:r>
              <a:rPr lang="en-US" dirty="0" smtClean="0"/>
              <a:t> Core</a:t>
            </a:r>
            <a:endParaRPr lang="en-US" dirty="0"/>
          </a:p>
          <a:p>
            <a:r>
              <a:rPr lang="en-US" dirty="0"/>
              <a:t>ELF Files – Executable and Linkable Format</a:t>
            </a:r>
            <a:endParaRPr lang="en-US" dirty="0" smtClean="0"/>
          </a:p>
          <a:p>
            <a:pPr lvl="1"/>
            <a:r>
              <a:rPr lang="en-US" dirty="0" smtClean="0"/>
              <a:t>GNU Project Debugger, </a:t>
            </a:r>
            <a:r>
              <a:rPr lang="en-US" dirty="0" err="1" smtClean="0"/>
              <a:t>edb</a:t>
            </a:r>
            <a:r>
              <a:rPr lang="en-US" dirty="0" smtClean="0"/>
              <a:t>, </a:t>
            </a:r>
            <a:r>
              <a:rPr lang="en-US" dirty="0" err="1" smtClean="0"/>
              <a:t>ltrace</a:t>
            </a:r>
            <a:r>
              <a:rPr lang="en-US" dirty="0" smtClean="0"/>
              <a:t>, </a:t>
            </a:r>
            <a:r>
              <a:rPr lang="en-US" dirty="0" err="1" smtClean="0"/>
              <a:t>strace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537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7530"/>
            <a:ext cx="9905998" cy="1478570"/>
          </a:xfrm>
        </p:spPr>
        <p:txBody>
          <a:bodyPr/>
          <a:lstStyle/>
          <a:p>
            <a:r>
              <a:rPr lang="en-US" dirty="0"/>
              <a:t>Perform Memory Forensics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71600"/>
            <a:ext cx="10617451" cy="5217459"/>
          </a:xfrm>
        </p:spPr>
        <p:txBody>
          <a:bodyPr>
            <a:normAutofit/>
          </a:bodyPr>
          <a:lstStyle/>
          <a:p>
            <a:r>
              <a:rPr lang="en-US" dirty="0" smtClean="0"/>
              <a:t>Tools</a:t>
            </a:r>
            <a:endParaRPr lang="en-US" dirty="0" smtClean="0"/>
          </a:p>
          <a:p>
            <a:pPr lvl="1"/>
            <a:r>
              <a:rPr lang="en-US" dirty="0" smtClean="0"/>
              <a:t>Volatility 3, Volatility Framework, </a:t>
            </a:r>
            <a:r>
              <a:rPr lang="en-US" dirty="0" err="1" smtClean="0"/>
              <a:t>linux_mem_diff_tool</a:t>
            </a:r>
            <a:r>
              <a:rPr lang="en-US" dirty="0" smtClean="0"/>
              <a:t>, </a:t>
            </a:r>
            <a:r>
              <a:rPr lang="en-US" dirty="0" err="1" smtClean="0"/>
              <a:t>AESKeyFinder</a:t>
            </a:r>
            <a:r>
              <a:rPr lang="en-US" dirty="0" smtClean="0"/>
              <a:t>, </a:t>
            </a:r>
            <a:r>
              <a:rPr lang="en-US" dirty="0" err="1" smtClean="0"/>
              <a:t>bulk_extractor</a:t>
            </a:r>
            <a:r>
              <a:rPr lang="en-US" dirty="0" smtClean="0"/>
              <a:t>, </a:t>
            </a:r>
            <a:r>
              <a:rPr lang="en-US" dirty="0" err="1" smtClean="0"/>
              <a:t>RSAKeyFinder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319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7530"/>
            <a:ext cx="9905998" cy="1478570"/>
          </a:xfrm>
        </p:spPr>
        <p:txBody>
          <a:bodyPr/>
          <a:lstStyle/>
          <a:p>
            <a:r>
              <a:rPr lang="en-US" dirty="0" smtClean="0"/>
              <a:t>Explore Network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71600"/>
            <a:ext cx="10617451" cy="5217459"/>
          </a:xfrm>
        </p:spPr>
        <p:txBody>
          <a:bodyPr>
            <a:normAutofit/>
          </a:bodyPr>
          <a:lstStyle/>
          <a:p>
            <a:r>
              <a:rPr lang="en-US" dirty="0" smtClean="0"/>
              <a:t>Monitoring</a:t>
            </a:r>
            <a:endParaRPr lang="en-US" dirty="0" smtClean="0"/>
          </a:p>
          <a:p>
            <a:pPr lvl="1"/>
            <a:r>
              <a:rPr lang="en-US" dirty="0" smtClean="0"/>
              <a:t>Burp Suite, Network Miner, </a:t>
            </a:r>
            <a:r>
              <a:rPr lang="en-US" dirty="0" err="1" smtClean="0"/>
              <a:t>PolarProxy</a:t>
            </a:r>
            <a:r>
              <a:rPr lang="en-US" dirty="0" smtClean="0"/>
              <a:t>, </a:t>
            </a:r>
            <a:r>
              <a:rPr lang="en-US" dirty="0" err="1" smtClean="0"/>
              <a:t>CatTipper</a:t>
            </a:r>
            <a:r>
              <a:rPr lang="en-US" dirty="0" smtClean="0"/>
              <a:t>, </a:t>
            </a:r>
            <a:r>
              <a:rPr lang="en-US" dirty="0" err="1" smtClean="0"/>
              <a:t>mitmproxy</a:t>
            </a:r>
            <a:r>
              <a:rPr lang="en-US" dirty="0" smtClean="0"/>
              <a:t>, </a:t>
            </a:r>
            <a:r>
              <a:rPr lang="en-US" dirty="0" err="1" smtClean="0"/>
              <a:t>tshark</a:t>
            </a:r>
            <a:r>
              <a:rPr lang="en-US" dirty="0" smtClean="0"/>
              <a:t>, </a:t>
            </a:r>
            <a:r>
              <a:rPr lang="en-US" dirty="0" err="1" smtClean="0"/>
              <a:t>wireshark</a:t>
            </a:r>
            <a:r>
              <a:rPr lang="en-US" dirty="0" smtClean="0"/>
              <a:t>, </a:t>
            </a:r>
            <a:r>
              <a:rPr lang="en-US" dirty="0" err="1" smtClean="0"/>
              <a:t>tcpdump</a:t>
            </a:r>
            <a:r>
              <a:rPr lang="en-US" dirty="0" smtClean="0"/>
              <a:t>, </a:t>
            </a:r>
            <a:r>
              <a:rPr lang="en-US" dirty="0" err="1" smtClean="0"/>
              <a:t>ngrep</a:t>
            </a:r>
            <a:r>
              <a:rPr lang="en-US" dirty="0" smtClean="0"/>
              <a:t>, </a:t>
            </a:r>
            <a:r>
              <a:rPr lang="en-US" dirty="0" err="1" smtClean="0"/>
              <a:t>tcpxtract</a:t>
            </a:r>
            <a:r>
              <a:rPr lang="en-US" dirty="0" smtClean="0"/>
              <a:t>, </a:t>
            </a:r>
            <a:r>
              <a:rPr lang="en-US" dirty="0" err="1" smtClean="0"/>
              <a:t>tcpflow</a:t>
            </a:r>
            <a:r>
              <a:rPr lang="en-US" dirty="0" smtClean="0"/>
              <a:t>, </a:t>
            </a:r>
            <a:r>
              <a:rPr lang="en-US" dirty="0" err="1" smtClean="0"/>
              <a:t>tcpick</a:t>
            </a:r>
            <a:endParaRPr lang="en-US" dirty="0"/>
          </a:p>
          <a:p>
            <a:r>
              <a:rPr lang="en-US" dirty="0" smtClean="0"/>
              <a:t>Connecting</a:t>
            </a:r>
            <a:endParaRPr lang="en-US" dirty="0" smtClean="0"/>
          </a:p>
          <a:p>
            <a:pPr lvl="1"/>
            <a:r>
              <a:rPr lang="en-US" dirty="0" smtClean="0"/>
              <a:t>Unfurl, thug, </a:t>
            </a:r>
            <a:r>
              <a:rPr lang="en-US" dirty="0" err="1" smtClean="0"/>
              <a:t>netcat</a:t>
            </a:r>
            <a:r>
              <a:rPr lang="en-US" dirty="0" smtClean="0"/>
              <a:t>, </a:t>
            </a:r>
            <a:r>
              <a:rPr lang="en-US" dirty="0" smtClean="0"/>
              <a:t>tor, Anomy, EPIC IRC Client, GNU </a:t>
            </a:r>
            <a:r>
              <a:rPr lang="en-US" dirty="0" err="1" smtClean="0"/>
              <a:t>Wget</a:t>
            </a:r>
            <a:r>
              <a:rPr lang="en-US" dirty="0" smtClean="0"/>
              <a:t>, </a:t>
            </a:r>
            <a:r>
              <a:rPr lang="en-US" dirty="0" err="1" smtClean="0"/>
              <a:t>cURL</a:t>
            </a:r>
            <a:endParaRPr lang="en-US" dirty="0"/>
          </a:p>
          <a:p>
            <a:r>
              <a:rPr lang="en-US" dirty="0" smtClean="0"/>
              <a:t>Services</a:t>
            </a:r>
            <a:endParaRPr lang="en-US" dirty="0" smtClean="0"/>
          </a:p>
          <a:p>
            <a:pPr lvl="1"/>
            <a:r>
              <a:rPr lang="en-US" dirty="0" err="1" smtClean="0"/>
              <a:t>fakedns</a:t>
            </a:r>
            <a:r>
              <a:rPr lang="en-US" dirty="0" smtClean="0"/>
              <a:t>, dnsresolver.py, </a:t>
            </a:r>
            <a:r>
              <a:rPr lang="en-US" dirty="0" err="1" smtClean="0"/>
              <a:t>fakemail</a:t>
            </a:r>
            <a:r>
              <a:rPr lang="en-US" dirty="0" smtClean="0"/>
              <a:t>, accept-all-</a:t>
            </a:r>
            <a:r>
              <a:rPr lang="en-US" dirty="0" err="1" smtClean="0"/>
              <a:t>ips</a:t>
            </a:r>
            <a:r>
              <a:rPr lang="en-US" dirty="0" smtClean="0"/>
              <a:t>, </a:t>
            </a:r>
            <a:r>
              <a:rPr lang="en-US" dirty="0" err="1" smtClean="0"/>
              <a:t>netcat</a:t>
            </a:r>
            <a:r>
              <a:rPr lang="en-US" dirty="0" smtClean="0"/>
              <a:t>, </a:t>
            </a:r>
            <a:r>
              <a:rPr lang="en-US" dirty="0" err="1" smtClean="0"/>
              <a:t>Nginx</a:t>
            </a:r>
            <a:r>
              <a:rPr lang="en-US" dirty="0" smtClean="0"/>
              <a:t>, </a:t>
            </a:r>
            <a:r>
              <a:rPr lang="en-US" dirty="0" err="1" smtClean="0"/>
              <a:t>inspircd</a:t>
            </a:r>
            <a:r>
              <a:rPr lang="en-US" dirty="0" smtClean="0"/>
              <a:t> 3, </a:t>
            </a:r>
            <a:r>
              <a:rPr lang="en-US" dirty="0" err="1" smtClean="0"/>
              <a:t>INetSim</a:t>
            </a:r>
            <a:r>
              <a:rPr lang="en-US" dirty="0" smtClean="0"/>
              <a:t>, </a:t>
            </a:r>
            <a:r>
              <a:rPr lang="en-US" dirty="0" err="1" smtClean="0"/>
              <a:t>FakeNet</a:t>
            </a:r>
            <a:r>
              <a:rPr lang="en-US" dirty="0" smtClean="0"/>
              <a:t>-NG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224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7530"/>
            <a:ext cx="9905998" cy="1478570"/>
          </a:xfrm>
        </p:spPr>
        <p:txBody>
          <a:bodyPr/>
          <a:lstStyle/>
          <a:p>
            <a:r>
              <a:rPr lang="en-US" dirty="0" smtClean="0"/>
              <a:t>Investigate System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71600"/>
            <a:ext cx="10617451" cy="5217459"/>
          </a:xfrm>
        </p:spPr>
        <p:txBody>
          <a:bodyPr>
            <a:normAutofit/>
          </a:bodyPr>
          <a:lstStyle/>
          <a:p>
            <a:r>
              <a:rPr lang="en-US" dirty="0" smtClean="0"/>
              <a:t>Tools</a:t>
            </a:r>
            <a:endParaRPr lang="en-US" dirty="0" smtClean="0"/>
          </a:p>
          <a:p>
            <a:pPr lvl="1"/>
            <a:r>
              <a:rPr lang="en-US" dirty="0" err="1" smtClean="0"/>
              <a:t>Sysdig</a:t>
            </a:r>
            <a:r>
              <a:rPr lang="en-US" dirty="0" smtClean="0"/>
              <a:t>, </a:t>
            </a:r>
            <a:r>
              <a:rPr lang="en-US" dirty="0" err="1" smtClean="0"/>
              <a:t>ProcDOT</a:t>
            </a:r>
            <a:r>
              <a:rPr lang="en-US" dirty="0" smtClean="0"/>
              <a:t>, </a:t>
            </a:r>
            <a:r>
              <a:rPr lang="en-US" dirty="0" err="1" smtClean="0"/>
              <a:t>sandfly-processdecloak</a:t>
            </a:r>
            <a:r>
              <a:rPr lang="en-US" dirty="0" smtClean="0"/>
              <a:t>, Unhide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914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7530"/>
            <a:ext cx="9905998" cy="1478570"/>
          </a:xfrm>
        </p:spPr>
        <p:txBody>
          <a:bodyPr/>
          <a:lstStyle/>
          <a:p>
            <a:r>
              <a:rPr lang="en-US" dirty="0" smtClean="0"/>
              <a:t>Analyze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71600"/>
            <a:ext cx="10617451" cy="5217459"/>
          </a:xfrm>
        </p:spPr>
        <p:txBody>
          <a:bodyPr>
            <a:normAutofit/>
          </a:bodyPr>
          <a:lstStyle/>
          <a:p>
            <a:r>
              <a:rPr lang="en-US" dirty="0" smtClean="0"/>
              <a:t>General</a:t>
            </a:r>
            <a:endParaRPr lang="en-US" dirty="0" smtClean="0"/>
          </a:p>
          <a:p>
            <a:pPr lvl="1"/>
            <a:r>
              <a:rPr lang="en-US" dirty="0" smtClean="0"/>
              <a:t>Base64dump, </a:t>
            </a:r>
            <a:r>
              <a:rPr lang="en-US" dirty="0" err="1" smtClean="0"/>
              <a:t>Tesseract</a:t>
            </a:r>
            <a:r>
              <a:rPr lang="en-US" dirty="0" smtClean="0"/>
              <a:t> OCR</a:t>
            </a:r>
            <a:endParaRPr lang="en-US" dirty="0"/>
          </a:p>
          <a:p>
            <a:r>
              <a:rPr lang="en-US" dirty="0" smtClean="0"/>
              <a:t>PDF</a:t>
            </a:r>
            <a:endParaRPr lang="en-US" dirty="0" smtClean="0"/>
          </a:p>
          <a:p>
            <a:pPr lvl="1"/>
            <a:r>
              <a:rPr lang="en-US" dirty="0" err="1" smtClean="0"/>
              <a:t>peepdf</a:t>
            </a:r>
            <a:r>
              <a:rPr lang="en-US" dirty="0" smtClean="0"/>
              <a:t>, Origami, </a:t>
            </a:r>
            <a:r>
              <a:rPr lang="en-US" dirty="0" err="1" smtClean="0"/>
              <a:t>pdftool</a:t>
            </a:r>
            <a:r>
              <a:rPr lang="en-US" dirty="0" smtClean="0"/>
              <a:t>, pdf-parser.py, pdfid.py, </a:t>
            </a:r>
            <a:r>
              <a:rPr lang="en-US" dirty="0" err="1" smtClean="0"/>
              <a:t>pdftk</a:t>
            </a:r>
            <a:r>
              <a:rPr lang="en-US" dirty="0" smtClean="0"/>
              <a:t>-java, </a:t>
            </a:r>
            <a:r>
              <a:rPr lang="en-US" dirty="0" err="1" smtClean="0"/>
              <a:t>pdfresurrect</a:t>
            </a:r>
            <a:r>
              <a:rPr lang="en-US" dirty="0" smtClean="0"/>
              <a:t>, </a:t>
            </a:r>
            <a:r>
              <a:rPr lang="en-US" dirty="0" err="1" smtClean="0"/>
              <a:t>gpdf</a:t>
            </a:r>
            <a:endParaRPr lang="en-US" dirty="0"/>
          </a:p>
          <a:p>
            <a:r>
              <a:rPr lang="en-US" dirty="0" smtClean="0"/>
              <a:t>Microsoft Office</a:t>
            </a:r>
            <a:endParaRPr lang="en-US" dirty="0" smtClean="0"/>
          </a:p>
          <a:p>
            <a:pPr lvl="1"/>
            <a:r>
              <a:rPr lang="en-US" dirty="0" err="1" smtClean="0"/>
              <a:t>SSView</a:t>
            </a:r>
            <a:r>
              <a:rPr lang="en-US" dirty="0" smtClean="0"/>
              <a:t>, </a:t>
            </a:r>
            <a:r>
              <a:rPr lang="en-US" dirty="0" err="1" smtClean="0"/>
              <a:t>msoffcrypto</a:t>
            </a:r>
            <a:r>
              <a:rPr lang="en-US" dirty="0" smtClean="0"/>
              <a:t>-tool, </a:t>
            </a:r>
            <a:r>
              <a:rPr lang="en-US" dirty="0" err="1" smtClean="0"/>
              <a:t>pcodedmp</a:t>
            </a:r>
            <a:r>
              <a:rPr lang="en-US" dirty="0" smtClean="0"/>
              <a:t>, pcode2code, </a:t>
            </a:r>
            <a:r>
              <a:rPr lang="en-US" dirty="0" err="1" smtClean="0"/>
              <a:t>oletools</a:t>
            </a:r>
            <a:r>
              <a:rPr lang="en-US" dirty="0" smtClean="0"/>
              <a:t>, </a:t>
            </a:r>
            <a:r>
              <a:rPr lang="en-US" dirty="0" err="1" smtClean="0"/>
              <a:t>EvilClippy</a:t>
            </a:r>
            <a:r>
              <a:rPr lang="en-US" dirty="0" smtClean="0"/>
              <a:t>, </a:t>
            </a:r>
            <a:r>
              <a:rPr lang="en-US" dirty="0" err="1" smtClean="0"/>
              <a:t>XLMMacroDeobfuscator</a:t>
            </a:r>
            <a:r>
              <a:rPr lang="en-US" dirty="0" smtClean="0"/>
              <a:t>, </a:t>
            </a:r>
            <a:r>
              <a:rPr lang="en-US" dirty="0" err="1" smtClean="0"/>
              <a:t>ViperMonkey</a:t>
            </a:r>
            <a:r>
              <a:rPr lang="en-US" dirty="0" smtClean="0"/>
              <a:t>, msoffcrypto-crack.py, </a:t>
            </a:r>
            <a:r>
              <a:rPr lang="en-US" dirty="0" err="1" smtClean="0"/>
              <a:t>rtfdump</a:t>
            </a:r>
            <a:r>
              <a:rPr lang="en-US" dirty="0" smtClean="0"/>
              <a:t>, zipdump.py, xmldump.py, </a:t>
            </a:r>
            <a:r>
              <a:rPr lang="en-US" dirty="0" err="1" smtClean="0"/>
              <a:t>oledump</a:t>
            </a:r>
            <a:r>
              <a:rPr lang="en-US" dirty="0" smtClean="0"/>
              <a:t>, </a:t>
            </a:r>
            <a:r>
              <a:rPr lang="en-US" dirty="0" err="1" smtClean="0"/>
              <a:t>libolecf</a:t>
            </a:r>
            <a:r>
              <a:rPr lang="en-US" dirty="0" smtClean="0"/>
              <a:t>, </a:t>
            </a:r>
            <a:r>
              <a:rPr lang="en-US" dirty="0" err="1" smtClean="0"/>
              <a:t>msoffice</a:t>
            </a:r>
            <a:r>
              <a:rPr lang="en-US" dirty="0" smtClean="0"/>
              <a:t>-crypt, </a:t>
            </a:r>
            <a:r>
              <a:rPr lang="en-US" dirty="0" err="1" smtClean="0"/>
              <a:t>Hachoir</a:t>
            </a:r>
            <a:endParaRPr lang="en-US" dirty="0"/>
          </a:p>
          <a:p>
            <a:r>
              <a:rPr lang="en-US" dirty="0" smtClean="0"/>
              <a:t>Email Messages</a:t>
            </a:r>
            <a:endParaRPr lang="en-US" dirty="0" smtClean="0"/>
          </a:p>
          <a:p>
            <a:pPr lvl="1"/>
            <a:r>
              <a:rPr lang="en-US" dirty="0" err="1" smtClean="0"/>
              <a:t>emldump</a:t>
            </a:r>
            <a:r>
              <a:rPr lang="en-US" dirty="0" smtClean="0"/>
              <a:t>, </a:t>
            </a:r>
            <a:r>
              <a:rPr lang="en-US" dirty="0" err="1" smtClean="0"/>
              <a:t>msg</a:t>
            </a:r>
            <a:r>
              <a:rPr lang="en-US" dirty="0" smtClean="0"/>
              <a:t>-extractor, </a:t>
            </a:r>
            <a:r>
              <a:rPr lang="en-US" dirty="0" err="1" smtClean="0"/>
              <a:t>msgconvert</a:t>
            </a:r>
            <a:r>
              <a:rPr lang="en-US" dirty="0" smtClean="0"/>
              <a:t>, mail-parser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1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7530"/>
            <a:ext cx="9905998" cy="1478570"/>
          </a:xfrm>
        </p:spPr>
        <p:txBody>
          <a:bodyPr/>
          <a:lstStyle/>
          <a:p>
            <a:r>
              <a:rPr lang="en-US" dirty="0" smtClean="0"/>
              <a:t>Gather &amp; Analyze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71600"/>
            <a:ext cx="10617451" cy="5217459"/>
          </a:xfrm>
        </p:spPr>
        <p:txBody>
          <a:bodyPr>
            <a:normAutofit/>
          </a:bodyPr>
          <a:lstStyle/>
          <a:p>
            <a:r>
              <a:rPr lang="en-US" dirty="0" smtClean="0"/>
              <a:t>Tools</a:t>
            </a:r>
            <a:endParaRPr lang="en-US" dirty="0" smtClean="0"/>
          </a:p>
          <a:p>
            <a:pPr lvl="1"/>
            <a:r>
              <a:rPr lang="en-US" dirty="0" err="1" smtClean="0"/>
              <a:t>Automater</a:t>
            </a:r>
            <a:r>
              <a:rPr lang="en-US" dirty="0" smtClean="0"/>
              <a:t>, time-decode, </a:t>
            </a:r>
            <a:r>
              <a:rPr lang="en-US" dirty="0" err="1" smtClean="0"/>
              <a:t>malwoverview</a:t>
            </a:r>
            <a:r>
              <a:rPr lang="en-US" dirty="0" smtClean="0"/>
              <a:t>, Viper, </a:t>
            </a:r>
            <a:r>
              <a:rPr lang="en-US" dirty="0" err="1" smtClean="0"/>
              <a:t>ioc_parser</a:t>
            </a:r>
            <a:r>
              <a:rPr lang="en-US" dirty="0" smtClean="0"/>
              <a:t>, </a:t>
            </a:r>
            <a:r>
              <a:rPr lang="en-US" dirty="0" err="1" smtClean="0"/>
              <a:t>ipwhois</a:t>
            </a:r>
            <a:r>
              <a:rPr lang="en-US" dirty="0" smtClean="0"/>
              <a:t>, </a:t>
            </a:r>
            <a:r>
              <a:rPr lang="en-US" dirty="0" err="1" smtClean="0"/>
              <a:t>VirusTotal</a:t>
            </a:r>
            <a:r>
              <a:rPr lang="en-US" dirty="0" smtClean="0"/>
              <a:t> API, </a:t>
            </a:r>
            <a:r>
              <a:rPr lang="en-US" dirty="0" err="1" smtClean="0"/>
              <a:t>ioc_writer</a:t>
            </a:r>
            <a:r>
              <a:rPr lang="en-US" dirty="0" smtClean="0"/>
              <a:t>, </a:t>
            </a:r>
            <a:r>
              <a:rPr lang="en-US" dirty="0" err="1" smtClean="0"/>
              <a:t>shodan</a:t>
            </a:r>
            <a:r>
              <a:rPr lang="en-US" dirty="0" smtClean="0"/>
              <a:t>, </a:t>
            </a:r>
            <a:r>
              <a:rPr lang="en-US" dirty="0" err="1" smtClean="0"/>
              <a:t>PyPDNS</a:t>
            </a:r>
            <a:r>
              <a:rPr lang="en-US" dirty="0" smtClean="0"/>
              <a:t>, </a:t>
            </a:r>
            <a:r>
              <a:rPr lang="en-US" dirty="0" err="1" smtClean="0"/>
              <a:t>pdnstool</a:t>
            </a:r>
            <a:r>
              <a:rPr lang="en-US" dirty="0" smtClean="0"/>
              <a:t>, </a:t>
            </a:r>
            <a:r>
              <a:rPr lang="en-US" dirty="0" err="1" smtClean="0"/>
              <a:t>DeXRAY</a:t>
            </a:r>
            <a:r>
              <a:rPr lang="en-US" dirty="0" smtClean="0"/>
              <a:t>, </a:t>
            </a:r>
            <a:r>
              <a:rPr lang="en-US" dirty="0" err="1" smtClean="0"/>
              <a:t>virustotal</a:t>
            </a:r>
            <a:r>
              <a:rPr lang="en-US" dirty="0" smtClean="0"/>
              <a:t>-submit, </a:t>
            </a:r>
            <a:r>
              <a:rPr lang="en-US" dirty="0" err="1" smtClean="0"/>
              <a:t>virustotal</a:t>
            </a:r>
            <a:r>
              <a:rPr lang="en-US" dirty="0" smtClean="0"/>
              <a:t>-search, Scalpel, </a:t>
            </a:r>
            <a:r>
              <a:rPr lang="en-US" dirty="0" err="1" smtClean="0"/>
              <a:t>nsrllookup</a:t>
            </a:r>
            <a:r>
              <a:rPr lang="en-US" dirty="0" smtClean="0"/>
              <a:t>, </a:t>
            </a:r>
            <a:r>
              <a:rPr lang="en-US" dirty="0" err="1" smtClean="0"/>
              <a:t>Yara</a:t>
            </a:r>
            <a:r>
              <a:rPr lang="en-US" dirty="0" smtClean="0"/>
              <a:t>*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111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7530"/>
            <a:ext cx="9905998" cy="1478570"/>
          </a:xfrm>
        </p:spPr>
        <p:txBody>
          <a:bodyPr/>
          <a:lstStyle/>
          <a:p>
            <a:r>
              <a:rPr lang="en-US" dirty="0" smtClean="0"/>
              <a:t>View or Edit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71600"/>
            <a:ext cx="10617451" cy="5217459"/>
          </a:xfrm>
        </p:spPr>
        <p:txBody>
          <a:bodyPr>
            <a:normAutofit/>
          </a:bodyPr>
          <a:lstStyle/>
          <a:p>
            <a:r>
              <a:rPr lang="en-US" dirty="0" smtClean="0"/>
              <a:t>Tools</a:t>
            </a:r>
            <a:endParaRPr lang="en-US" dirty="0" smtClean="0"/>
          </a:p>
          <a:p>
            <a:pPr lvl="1"/>
            <a:r>
              <a:rPr lang="en-US" dirty="0" err="1" smtClean="0"/>
              <a:t>feh</a:t>
            </a:r>
            <a:r>
              <a:rPr lang="en-US" dirty="0" smtClean="0"/>
              <a:t>, Evince, dos2unix, </a:t>
            </a:r>
            <a:r>
              <a:rPr lang="en-US" dirty="0" err="1" smtClean="0"/>
              <a:t>VBinDiff</a:t>
            </a:r>
            <a:r>
              <a:rPr lang="en-US" dirty="0" smtClean="0"/>
              <a:t>, </a:t>
            </a:r>
            <a:r>
              <a:rPr lang="en-US" dirty="0" err="1" smtClean="0"/>
              <a:t>wxHexEditor</a:t>
            </a:r>
            <a:r>
              <a:rPr lang="en-US" dirty="0" smtClean="0"/>
              <a:t>, </a:t>
            </a:r>
            <a:r>
              <a:rPr lang="en-US" dirty="0" err="1" smtClean="0"/>
              <a:t>SciTE</a:t>
            </a:r>
            <a:r>
              <a:rPr lang="en-US" dirty="0" smtClean="0"/>
              <a:t>, </a:t>
            </a:r>
            <a:r>
              <a:rPr lang="en-US" dirty="0" err="1" smtClean="0"/>
              <a:t>ImageMagick</a:t>
            </a:r>
            <a:r>
              <a:rPr lang="en-US" dirty="0" smtClean="0"/>
              <a:t>, Visual Studio Code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602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7530"/>
            <a:ext cx="9905998" cy="1478570"/>
          </a:xfrm>
        </p:spPr>
        <p:txBody>
          <a:bodyPr/>
          <a:lstStyle/>
          <a:p>
            <a:r>
              <a:rPr lang="en-US" dirty="0" smtClean="0"/>
              <a:t>General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71600"/>
            <a:ext cx="10617451" cy="5217459"/>
          </a:xfrm>
        </p:spPr>
        <p:txBody>
          <a:bodyPr>
            <a:normAutofit/>
          </a:bodyPr>
          <a:lstStyle/>
          <a:p>
            <a:r>
              <a:rPr lang="en-US" dirty="0" smtClean="0"/>
              <a:t>Tools</a:t>
            </a:r>
            <a:endParaRPr lang="en-US" dirty="0" smtClean="0"/>
          </a:p>
          <a:p>
            <a:pPr lvl="1"/>
            <a:r>
              <a:rPr lang="en-US" dirty="0" smtClean="0"/>
              <a:t>REMnux Installer, </a:t>
            </a:r>
            <a:r>
              <a:rPr lang="en-US" dirty="0" err="1" smtClean="0"/>
              <a:t>myip</a:t>
            </a:r>
            <a:r>
              <a:rPr lang="en-US" dirty="0" smtClean="0"/>
              <a:t>, texteditor.py, </a:t>
            </a:r>
            <a:r>
              <a:rPr lang="en-US" dirty="0" err="1" smtClean="0"/>
              <a:t>OpenSSH</a:t>
            </a:r>
            <a:r>
              <a:rPr lang="en-US" dirty="0" smtClean="0"/>
              <a:t>, 7-Zip, Firefox, </a:t>
            </a:r>
            <a:r>
              <a:rPr lang="en-US" dirty="0" err="1" smtClean="0"/>
              <a:t>PostgreSQL</a:t>
            </a:r>
            <a:r>
              <a:rPr lang="en-US" dirty="0" smtClean="0"/>
              <a:t>, Info-ZIP, </a:t>
            </a:r>
            <a:r>
              <a:rPr lang="en-US" dirty="0" err="1" smtClean="0"/>
              <a:t>cabextract</a:t>
            </a:r>
            <a:r>
              <a:rPr lang="en-US" dirty="0" smtClean="0"/>
              <a:t>, </a:t>
            </a:r>
            <a:r>
              <a:rPr lang="en-US" dirty="0" err="1" smtClean="0"/>
              <a:t>nasm</a:t>
            </a:r>
            <a:r>
              <a:rPr lang="en-US" dirty="0" smtClean="0"/>
              <a:t>, SQLite, </a:t>
            </a:r>
            <a:r>
              <a:rPr lang="en-US" dirty="0" err="1" smtClean="0"/>
              <a:t>unrar</a:t>
            </a:r>
            <a:r>
              <a:rPr lang="en-US" dirty="0" smtClean="0"/>
              <a:t>-free, RAR, Docker, Nautilus, PowerShell Core, Wine, </a:t>
            </a:r>
            <a:r>
              <a:rPr lang="en-US" dirty="0" err="1" smtClean="0"/>
              <a:t>cURL</a:t>
            </a:r>
            <a:r>
              <a:rPr lang="en-US" dirty="0" smtClean="0"/>
              <a:t>, </a:t>
            </a:r>
            <a:r>
              <a:rPr lang="en-US" dirty="0" err="1" smtClean="0"/>
              <a:t>Ibus</a:t>
            </a:r>
            <a:r>
              <a:rPr lang="en-US" dirty="0" smtClean="0"/>
              <a:t>, GNOME Calculator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449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6149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Docker Images of Malware Analysis Tools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2198" y="1195755"/>
            <a:ext cx="9688226" cy="530352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Thug Low-Interaction </a:t>
            </a:r>
            <a:r>
              <a:rPr lang="en-US" dirty="0" err="1" smtClean="0">
                <a:solidFill>
                  <a:srgbClr val="FF0000"/>
                </a:solidFill>
              </a:rPr>
              <a:t>Honeyclient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JSDetox</a:t>
            </a:r>
            <a:r>
              <a:rPr lang="en-US" dirty="0" smtClean="0">
                <a:solidFill>
                  <a:srgbClr val="FF0000"/>
                </a:solidFill>
              </a:rPr>
              <a:t> JavaScript Analysis Tool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de4js JavaScript </a:t>
            </a:r>
            <a:r>
              <a:rPr lang="en-US" dirty="0" err="1" smtClean="0">
                <a:solidFill>
                  <a:srgbClr val="FF0000"/>
                </a:solidFill>
              </a:rPr>
              <a:t>Deobfuscator</a:t>
            </a:r>
            <a:r>
              <a:rPr lang="en-US" dirty="0" smtClean="0">
                <a:solidFill>
                  <a:srgbClr val="FF0000"/>
                </a:solidFill>
              </a:rPr>
              <a:t> &amp; Unpacker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Rekall</a:t>
            </a:r>
            <a:r>
              <a:rPr lang="en-US" dirty="0" smtClean="0">
                <a:solidFill>
                  <a:srgbClr val="FF0000"/>
                </a:solidFill>
              </a:rPr>
              <a:t> Memory Forensics &amp; IR Framework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RetDec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Retargetable</a:t>
            </a:r>
            <a:r>
              <a:rPr lang="en-US" dirty="0" smtClean="0">
                <a:solidFill>
                  <a:srgbClr val="FF0000"/>
                </a:solidFill>
              </a:rPr>
              <a:t> Machine-Code </a:t>
            </a:r>
            <a:r>
              <a:rPr lang="en-US" dirty="0" err="1" smtClean="0">
                <a:solidFill>
                  <a:srgbClr val="FF0000"/>
                </a:solidFill>
              </a:rPr>
              <a:t>Decompiler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Rizin</a:t>
            </a:r>
            <a:r>
              <a:rPr lang="en-US" dirty="0" smtClean="0">
                <a:solidFill>
                  <a:srgbClr val="FF0000"/>
                </a:solidFill>
              </a:rPr>
              <a:t> Reverse-Engineering Framework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Radare2 Reverse-Engineering Framework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Viper Binary Analysis &amp; Management Framework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Ciphey</a:t>
            </a:r>
            <a:r>
              <a:rPr lang="en-US" dirty="0" smtClean="0">
                <a:solidFill>
                  <a:srgbClr val="FF0000"/>
                </a:solidFill>
              </a:rPr>
              <a:t> Automatic Decoder and </a:t>
            </a:r>
            <a:r>
              <a:rPr lang="en-US" dirty="0" err="1" smtClean="0">
                <a:solidFill>
                  <a:srgbClr val="FF0000"/>
                </a:solidFill>
              </a:rPr>
              <a:t>Decrypter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28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7530"/>
            <a:ext cx="9905998" cy="1478570"/>
          </a:xfrm>
        </p:spPr>
        <p:txBody>
          <a:bodyPr/>
          <a:lstStyle/>
          <a:p>
            <a:r>
              <a:rPr lang="en-US" dirty="0" smtClean="0"/>
              <a:t>REM.NUX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77108"/>
            <a:ext cx="10689516" cy="5022305"/>
          </a:xfrm>
        </p:spPr>
        <p:txBody>
          <a:bodyPr>
            <a:normAutofit/>
          </a:bodyPr>
          <a:lstStyle/>
          <a:p>
            <a:r>
              <a:rPr lang="en-US" dirty="0"/>
              <a:t>REMnux® is a Linux toolkit for reverse-engineering and analyzing malicious </a:t>
            </a:r>
            <a:r>
              <a:rPr lang="en-US" dirty="0" smtClean="0"/>
              <a:t>software</a:t>
            </a:r>
          </a:p>
          <a:p>
            <a:r>
              <a:rPr lang="en-US" dirty="0" smtClean="0"/>
              <a:t>REMnux </a:t>
            </a:r>
            <a:r>
              <a:rPr lang="en-US" dirty="0"/>
              <a:t>provides a curated collection of free tools created by the </a:t>
            </a:r>
            <a:r>
              <a:rPr lang="en-US" dirty="0" smtClean="0"/>
              <a:t>community</a:t>
            </a:r>
          </a:p>
          <a:p>
            <a:r>
              <a:rPr lang="en-US" dirty="0" smtClean="0"/>
              <a:t>Analysts </a:t>
            </a:r>
            <a:r>
              <a:rPr lang="en-US" dirty="0"/>
              <a:t>can use it to investigate malware without having to find, install, and configure the </a:t>
            </a:r>
            <a:r>
              <a:rPr lang="en-US" dirty="0" smtClean="0"/>
              <a:t>tools</a:t>
            </a:r>
          </a:p>
          <a:p>
            <a:r>
              <a:rPr lang="en-US" dirty="0" smtClean="0"/>
              <a:t>REMnux </a:t>
            </a:r>
            <a:r>
              <a:rPr lang="en-US" dirty="0"/>
              <a:t>toolkit also offers Docker images of popular malware analysis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Run tools as </a:t>
            </a:r>
            <a:r>
              <a:rPr lang="en-US" dirty="0"/>
              <a:t>containers without having to install </a:t>
            </a:r>
            <a:r>
              <a:rPr lang="en-US" dirty="0" smtClean="0"/>
              <a:t>them </a:t>
            </a:r>
            <a:r>
              <a:rPr lang="en-US" dirty="0"/>
              <a:t>directly on the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Run </a:t>
            </a:r>
            <a:r>
              <a:rPr lang="en-US" dirty="0"/>
              <a:t>the REMnux </a:t>
            </a:r>
            <a:r>
              <a:rPr lang="en-US" dirty="0" err="1"/>
              <a:t>distro</a:t>
            </a:r>
            <a:r>
              <a:rPr lang="en-US" dirty="0"/>
              <a:t> as a </a:t>
            </a:r>
            <a:r>
              <a:rPr lang="en-US" dirty="0" smtClean="0"/>
              <a:t>container</a:t>
            </a:r>
          </a:p>
          <a:p>
            <a:r>
              <a:rPr lang="en-US" dirty="0">
                <a:hlinkClick r:id="rId2"/>
              </a:rPr>
              <a:t>https://www.sans.org/tools/remnux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https://remnux.org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8578" y="37190"/>
            <a:ext cx="1963082" cy="15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7530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Demo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71600"/>
            <a:ext cx="10617451" cy="5217459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https://remnux.org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138" y="3980329"/>
            <a:ext cx="2885272" cy="234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0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7530"/>
            <a:ext cx="9905998" cy="1478570"/>
          </a:xfrm>
        </p:spPr>
        <p:txBody>
          <a:bodyPr/>
          <a:lstStyle/>
          <a:p>
            <a:r>
              <a:rPr lang="en-US" dirty="0" smtClean="0"/>
              <a:t>REM.NUX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77108"/>
            <a:ext cx="10689516" cy="5022305"/>
          </a:xfrm>
        </p:spPr>
        <p:txBody>
          <a:bodyPr>
            <a:normAutofit/>
          </a:bodyPr>
          <a:lstStyle/>
          <a:p>
            <a:r>
              <a:rPr lang="en-US" dirty="0"/>
              <a:t>REMnux® is a Linux toolkit for reverse-engineering and analyzing malicious </a:t>
            </a:r>
            <a:r>
              <a:rPr lang="en-US" dirty="0" smtClean="0"/>
              <a:t>software</a:t>
            </a:r>
          </a:p>
          <a:p>
            <a:r>
              <a:rPr lang="en-US" dirty="0" smtClean="0"/>
              <a:t>REMnux </a:t>
            </a:r>
            <a:r>
              <a:rPr lang="en-US" dirty="0"/>
              <a:t>provides a curated collection of free tools created by the </a:t>
            </a:r>
            <a:r>
              <a:rPr lang="en-US" dirty="0" smtClean="0"/>
              <a:t>community</a:t>
            </a:r>
          </a:p>
          <a:p>
            <a:r>
              <a:rPr lang="en-US" dirty="0" smtClean="0"/>
              <a:t>Analysts </a:t>
            </a:r>
            <a:r>
              <a:rPr lang="en-US" dirty="0"/>
              <a:t>can use it to investigate malware without having to find, install, and configure the </a:t>
            </a:r>
            <a:r>
              <a:rPr lang="en-US" dirty="0" smtClean="0"/>
              <a:t>tools</a:t>
            </a:r>
          </a:p>
          <a:p>
            <a:r>
              <a:rPr lang="en-US" dirty="0" smtClean="0"/>
              <a:t>REMnux </a:t>
            </a:r>
            <a:r>
              <a:rPr lang="en-US" dirty="0"/>
              <a:t>toolkit also offers Docker images of popular malware analysis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Run tools as </a:t>
            </a:r>
            <a:r>
              <a:rPr lang="en-US" dirty="0"/>
              <a:t>containers without having to install </a:t>
            </a:r>
            <a:r>
              <a:rPr lang="en-US" dirty="0" smtClean="0"/>
              <a:t>them </a:t>
            </a:r>
            <a:r>
              <a:rPr lang="en-US" dirty="0"/>
              <a:t>directly on the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Run </a:t>
            </a:r>
            <a:r>
              <a:rPr lang="en-US" dirty="0"/>
              <a:t>the REMnux </a:t>
            </a:r>
            <a:r>
              <a:rPr lang="en-US" dirty="0" err="1"/>
              <a:t>distro</a:t>
            </a:r>
            <a:r>
              <a:rPr lang="en-US" dirty="0"/>
              <a:t> as a </a:t>
            </a:r>
            <a:r>
              <a:rPr lang="en-US" dirty="0" smtClean="0"/>
              <a:t>container</a:t>
            </a:r>
          </a:p>
          <a:p>
            <a:r>
              <a:rPr lang="en-US" dirty="0">
                <a:hlinkClick r:id="rId2"/>
              </a:rPr>
              <a:t>https://www.sans.org/tools/remnux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https://remnux.org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8578" y="37190"/>
            <a:ext cx="1963082" cy="15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0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70283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Installation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48853"/>
            <a:ext cx="9905999" cy="414234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Virtual Appliance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Install From Scratch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Add to Existing System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REMnux as a Container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7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7530"/>
            <a:ext cx="9905998" cy="1478570"/>
          </a:xfrm>
        </p:spPr>
        <p:txBody>
          <a:bodyPr/>
          <a:lstStyle/>
          <a:p>
            <a:r>
              <a:rPr lang="en-US" dirty="0" smtClean="0"/>
              <a:t>Virtual Appliance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71600"/>
            <a:ext cx="10617451" cy="51726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1: Download the Virtual Appliance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Based on Ubuntu 20.04 (Focal)</a:t>
            </a:r>
          </a:p>
          <a:p>
            <a:pPr lvl="1"/>
            <a:r>
              <a:rPr lang="en-US" dirty="0" smtClean="0"/>
              <a:t>Oracle VM – use general OVA</a:t>
            </a:r>
          </a:p>
          <a:p>
            <a:pPr lvl="1"/>
            <a:r>
              <a:rPr lang="en-US" dirty="0" err="1" smtClean="0"/>
              <a:t>VirtualBox</a:t>
            </a:r>
            <a:r>
              <a:rPr lang="en-US" dirty="0" smtClean="0"/>
              <a:t> – use </a:t>
            </a:r>
            <a:r>
              <a:rPr lang="en-US" dirty="0" err="1" smtClean="0"/>
              <a:t>VirtualBox</a:t>
            </a:r>
            <a:r>
              <a:rPr lang="en-US" dirty="0" smtClean="0"/>
              <a:t> version</a:t>
            </a:r>
            <a:endParaRPr lang="en-US" dirty="0" smtClean="0"/>
          </a:p>
          <a:p>
            <a:r>
              <a:rPr lang="en-US" dirty="0"/>
              <a:t>Step 2: Confirm the Hash the OVA </a:t>
            </a:r>
            <a:r>
              <a:rPr lang="en-US" dirty="0" smtClean="0"/>
              <a:t>File</a:t>
            </a:r>
          </a:p>
          <a:p>
            <a:r>
              <a:rPr lang="en-US" dirty="0"/>
              <a:t>Step 3: Import the OVA </a:t>
            </a:r>
            <a:r>
              <a:rPr lang="en-US" dirty="0" smtClean="0"/>
              <a:t>File</a:t>
            </a:r>
          </a:p>
          <a:p>
            <a:r>
              <a:rPr lang="en-US" dirty="0"/>
              <a:t>Step 4: Start the REMnux Virtual </a:t>
            </a:r>
            <a:r>
              <a:rPr lang="en-US" dirty="0" smtClean="0"/>
              <a:t>Machine</a:t>
            </a:r>
          </a:p>
          <a:p>
            <a:pPr lvl="1"/>
            <a:r>
              <a:rPr lang="en-US" dirty="0" smtClean="0"/>
              <a:t>Username:  </a:t>
            </a:r>
            <a:r>
              <a:rPr lang="en-US" dirty="0" err="1" smtClean="0"/>
              <a:t>remnux</a:t>
            </a:r>
            <a:endParaRPr lang="en-US" dirty="0" smtClean="0"/>
          </a:p>
          <a:p>
            <a:pPr lvl="1"/>
            <a:r>
              <a:rPr lang="en-US" dirty="0" smtClean="0"/>
              <a:t>Password:  malware</a:t>
            </a:r>
          </a:p>
          <a:p>
            <a:r>
              <a:rPr lang="en-US" dirty="0"/>
              <a:t>Step 6: Upgrade the REMnux Virtual </a:t>
            </a:r>
            <a:r>
              <a:rPr lang="en-US" dirty="0" smtClean="0"/>
              <a:t>Machine</a:t>
            </a:r>
          </a:p>
          <a:p>
            <a:r>
              <a:rPr lang="en-US" dirty="0"/>
              <a:t>Step 7: Take a Snapshot of the Virtual Machine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815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7530"/>
            <a:ext cx="9905998" cy="1478570"/>
          </a:xfrm>
        </p:spPr>
        <p:txBody>
          <a:bodyPr/>
          <a:lstStyle/>
          <a:p>
            <a:r>
              <a:rPr lang="en-US" dirty="0" smtClean="0"/>
              <a:t>Install from Scratch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59059"/>
            <a:ext cx="8424619" cy="5217459"/>
          </a:xfrm>
        </p:spPr>
        <p:txBody>
          <a:bodyPr>
            <a:noAutofit/>
          </a:bodyPr>
          <a:lstStyle/>
          <a:p>
            <a:r>
              <a:rPr lang="en-US" dirty="0"/>
              <a:t>Step 1: Install Ubuntu </a:t>
            </a:r>
            <a:r>
              <a:rPr lang="en-US" dirty="0" smtClean="0"/>
              <a:t>20.04</a:t>
            </a:r>
          </a:p>
          <a:p>
            <a:pPr lvl="1"/>
            <a:r>
              <a:rPr lang="en-US" dirty="0" smtClean="0"/>
              <a:t>Ubuntu 20.04.3 LTS or mini ISO image</a:t>
            </a:r>
          </a:p>
          <a:p>
            <a:r>
              <a:rPr lang="en-US" dirty="0"/>
              <a:t>Step 2: Get the REMnux </a:t>
            </a:r>
            <a:r>
              <a:rPr lang="en-US" dirty="0" smtClean="0"/>
              <a:t>Installer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https://REMnux.org/remnux-cli</a:t>
            </a:r>
          </a:p>
          <a:p>
            <a:r>
              <a:rPr lang="en-US" dirty="0" smtClean="0"/>
              <a:t>Step 3: </a:t>
            </a:r>
            <a:r>
              <a:rPr lang="en-US" dirty="0"/>
              <a:t>Install </a:t>
            </a:r>
            <a:r>
              <a:rPr lang="en-US" dirty="0" err="1" smtClean="0"/>
              <a:t>GnuPG</a:t>
            </a:r>
            <a:endParaRPr lang="en-US" dirty="0" smtClean="0"/>
          </a:p>
          <a:p>
            <a:pPr lvl="1"/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sudo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-y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gnupg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Step </a:t>
            </a:r>
            <a:r>
              <a:rPr lang="en-US" dirty="0" smtClean="0"/>
              <a:t>4: </a:t>
            </a:r>
            <a:r>
              <a:rPr lang="en-US" dirty="0"/>
              <a:t>Run the REMnux </a:t>
            </a:r>
            <a:r>
              <a:rPr lang="en-US" dirty="0" smtClean="0"/>
              <a:t>Installer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remnux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Step </a:t>
            </a:r>
            <a:r>
              <a:rPr lang="en-US" dirty="0" smtClean="0"/>
              <a:t>5: </a:t>
            </a:r>
            <a:r>
              <a:rPr lang="en-US" dirty="0"/>
              <a:t>Reboot the  REMnux </a:t>
            </a:r>
            <a:r>
              <a:rPr lang="en-US" dirty="0" smtClean="0"/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3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7530"/>
            <a:ext cx="9905998" cy="1478570"/>
          </a:xfrm>
        </p:spPr>
        <p:txBody>
          <a:bodyPr/>
          <a:lstStyle/>
          <a:p>
            <a:r>
              <a:rPr lang="en-US" dirty="0" smtClean="0"/>
              <a:t>Add to 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59059"/>
            <a:ext cx="8424619" cy="5217459"/>
          </a:xfrm>
        </p:spPr>
        <p:txBody>
          <a:bodyPr>
            <a:noAutofit/>
          </a:bodyPr>
          <a:lstStyle/>
          <a:p>
            <a:r>
              <a:rPr lang="en-US" dirty="0"/>
              <a:t>Step 1: </a:t>
            </a:r>
            <a:r>
              <a:rPr lang="en-US" dirty="0" smtClean="0"/>
              <a:t>Should be using Ubuntu 20.04</a:t>
            </a:r>
          </a:p>
          <a:p>
            <a:pPr lvl="1"/>
            <a:r>
              <a:rPr lang="en-US" dirty="0" smtClean="0"/>
              <a:t>Does NOT modify system look and feel</a:t>
            </a:r>
          </a:p>
          <a:p>
            <a:r>
              <a:rPr lang="en-US" dirty="0"/>
              <a:t>Step 2: Get the REMnux </a:t>
            </a:r>
            <a:r>
              <a:rPr lang="en-US" dirty="0" smtClean="0"/>
              <a:t>Installer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https://REMnux.org/remnux-cli</a:t>
            </a:r>
          </a:p>
          <a:p>
            <a:r>
              <a:rPr lang="en-US" dirty="0" smtClean="0"/>
              <a:t>Step 3: Run </a:t>
            </a:r>
            <a:r>
              <a:rPr lang="en-US" dirty="0"/>
              <a:t>the REMnux </a:t>
            </a:r>
            <a:r>
              <a:rPr lang="en-US" dirty="0" smtClean="0"/>
              <a:t>Installer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addon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Won't </a:t>
            </a:r>
            <a:r>
              <a:rPr lang="en-US" dirty="0"/>
              <a:t>get </a:t>
            </a:r>
            <a:r>
              <a:rPr lang="en-US" dirty="0" smtClean="0"/>
              <a:t>standard </a:t>
            </a:r>
            <a:r>
              <a:rPr lang="en-US" dirty="0"/>
              <a:t>REMnux </a:t>
            </a:r>
            <a:r>
              <a:rPr lang="en-US" dirty="0" smtClean="0"/>
              <a:t>environment </a:t>
            </a:r>
            <a:r>
              <a:rPr lang="en-US" dirty="0"/>
              <a:t>experience</a:t>
            </a:r>
            <a:endParaRPr lang="en-US" dirty="0" smtClean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remnux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  --mode=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Step </a:t>
            </a:r>
            <a:r>
              <a:rPr lang="en-US" dirty="0" smtClean="0"/>
              <a:t>4: </a:t>
            </a:r>
            <a:r>
              <a:rPr lang="en-US" dirty="0"/>
              <a:t>Reboot the  REMnux </a:t>
            </a:r>
            <a:r>
              <a:rPr lang="en-US" dirty="0" smtClean="0"/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4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7530"/>
            <a:ext cx="9905998" cy="1478570"/>
          </a:xfrm>
        </p:spPr>
        <p:txBody>
          <a:bodyPr/>
          <a:lstStyle/>
          <a:p>
            <a:r>
              <a:rPr lang="en-US" dirty="0" smtClean="0"/>
              <a:t>REMnux as a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90918"/>
            <a:ext cx="10617451" cy="529814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Run REMnux as </a:t>
            </a:r>
            <a:r>
              <a:rPr lang="en-US" sz="2800" dirty="0"/>
              <a:t>a Docker container </a:t>
            </a:r>
            <a:r>
              <a:rPr lang="en-US" sz="2800" dirty="0" smtClean="0"/>
              <a:t>using prebuilt image</a:t>
            </a:r>
          </a:p>
          <a:p>
            <a:pPr lvl="1"/>
            <a:r>
              <a:rPr lang="en-US" dirty="0" smtClean="0"/>
              <a:t>Hosted in REMnux repository on Docker Hub</a:t>
            </a:r>
          </a:p>
          <a:p>
            <a:r>
              <a:rPr lang="en-US" sz="2800" dirty="0" smtClean="0"/>
              <a:t>Run REMnux built </a:t>
            </a:r>
            <a:r>
              <a:rPr lang="en-US" sz="2800" dirty="0"/>
              <a:t>on </a:t>
            </a:r>
            <a:r>
              <a:rPr lang="en-US" sz="2800" dirty="0" err="1" smtClean="0"/>
              <a:t>Ununtu</a:t>
            </a:r>
            <a:r>
              <a:rPr lang="en-US" sz="2800" dirty="0" smtClean="0"/>
              <a:t> </a:t>
            </a:r>
            <a:r>
              <a:rPr lang="en-US" sz="2800" dirty="0"/>
              <a:t>20.04 (Focal</a:t>
            </a:r>
            <a:r>
              <a:rPr lang="en-US" sz="2800" dirty="0" smtClean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-it -u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remnux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remnux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remnux-distro:focal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bash</a:t>
            </a:r>
            <a:endParaRPr lang="en-US" dirty="0" smtClean="0"/>
          </a:p>
          <a:p>
            <a:r>
              <a:rPr lang="en-US" sz="2800" dirty="0" smtClean="0"/>
              <a:t>Map local </a:t>
            </a:r>
            <a:r>
              <a:rPr lang="en-US" sz="2800" dirty="0"/>
              <a:t>directory </a:t>
            </a:r>
            <a:r>
              <a:rPr lang="en-US" sz="2800" dirty="0" smtClean="0"/>
              <a:t>in container's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home/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remnux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/files</a:t>
            </a:r>
            <a:r>
              <a:rPr lang="en-US" sz="2800" dirty="0" smtClean="0"/>
              <a:t> directory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-it -u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remnux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-v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local_directory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&gt;:/home/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remnux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/files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remnux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remnux-distro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</a:p>
          <a:p>
            <a:r>
              <a:rPr lang="en-US" sz="2800" dirty="0" smtClean="0"/>
              <a:t>SSH </a:t>
            </a:r>
            <a:r>
              <a:rPr lang="en-US" sz="2800" dirty="0"/>
              <a:t>and Graphical Interface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 -d -p 22:22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remnux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remnux-distro:focal</a:t>
            </a:r>
            <a:endParaRPr lang="en-US" dirty="0"/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08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6149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Tools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2198" y="1195755"/>
            <a:ext cx="5147602" cy="53035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Examine Static Properties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PE Files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ELF Files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Deobfuscation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Statically Analyze Code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Unpacking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PE Files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Languages – Python, Java, .NET, </a:t>
            </a:r>
            <a:r>
              <a:rPr lang="en-US" dirty="0" err="1" smtClean="0">
                <a:solidFill>
                  <a:srgbClr val="FF0000"/>
                </a:solidFill>
              </a:rPr>
              <a:t>etc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Android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Dynamically Reverse Engineer Code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Shellcode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ELF Files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Perform </a:t>
            </a:r>
            <a:r>
              <a:rPr lang="en-US" dirty="0" smtClean="0">
                <a:solidFill>
                  <a:srgbClr val="FF0000"/>
                </a:solidFill>
              </a:rPr>
              <a:t>Memor</a:t>
            </a:r>
            <a:r>
              <a:rPr lang="en-US" dirty="0" smtClean="0">
                <a:solidFill>
                  <a:srgbClr val="FF0000"/>
                </a:solidFill>
              </a:rPr>
              <a:t>y Forensics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95755"/>
            <a:ext cx="5729068" cy="530351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Explore Network Interactions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Monitoring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Connecting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Services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Investigate System Interactions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Analyze Documents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PDF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Office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Email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Gather &amp; Analyze Data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View or Edit Files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General </a:t>
            </a:r>
            <a:r>
              <a:rPr lang="en-US" dirty="0" err="1" smtClean="0">
                <a:solidFill>
                  <a:srgbClr val="FF0000"/>
                </a:solidFill>
              </a:rPr>
              <a:t>Utilites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8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7530"/>
            <a:ext cx="9905998" cy="1478570"/>
          </a:xfrm>
        </p:spPr>
        <p:txBody>
          <a:bodyPr/>
          <a:lstStyle/>
          <a:p>
            <a:r>
              <a:rPr lang="en-US" dirty="0" smtClean="0"/>
              <a:t>Examine Static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71600"/>
            <a:ext cx="10617451" cy="52174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General</a:t>
            </a:r>
            <a:endParaRPr lang="en-US" dirty="0" smtClean="0"/>
          </a:p>
          <a:p>
            <a:pPr lvl="1"/>
            <a:r>
              <a:rPr lang="en-US" dirty="0" err="1" smtClean="0"/>
              <a:t>TrID</a:t>
            </a:r>
            <a:r>
              <a:rPr lang="en-US" dirty="0" smtClean="0"/>
              <a:t>, </a:t>
            </a:r>
            <a:r>
              <a:rPr lang="en-US" dirty="0" err="1" smtClean="0"/>
              <a:t>Yara</a:t>
            </a:r>
            <a:r>
              <a:rPr lang="en-US" dirty="0" smtClean="0"/>
              <a:t> Rules, </a:t>
            </a:r>
            <a:r>
              <a:rPr lang="en-US" dirty="0" err="1" smtClean="0"/>
              <a:t>ExifTool</a:t>
            </a:r>
            <a:r>
              <a:rPr lang="en-US" dirty="0"/>
              <a:t> </a:t>
            </a:r>
            <a:r>
              <a:rPr lang="en-US" dirty="0" smtClean="0"/>
              <a:t>(metadata), </a:t>
            </a:r>
            <a:r>
              <a:rPr lang="en-US" dirty="0" err="1" smtClean="0"/>
              <a:t>DroidLysis</a:t>
            </a:r>
            <a:r>
              <a:rPr lang="en-US" dirty="0" smtClean="0"/>
              <a:t>, zipdump.py, numbers-to-strings, re-search, </a:t>
            </a:r>
            <a:r>
              <a:rPr lang="en-US" dirty="0" err="1" smtClean="0"/>
              <a:t>disitool</a:t>
            </a:r>
            <a:r>
              <a:rPr lang="en-US" dirty="0" smtClean="0"/>
              <a:t>, Name-That-Hash, Hash ID, </a:t>
            </a:r>
            <a:r>
              <a:rPr lang="en-US" dirty="0" err="1" smtClean="0"/>
              <a:t>signsrch</a:t>
            </a:r>
            <a:r>
              <a:rPr lang="en-US" dirty="0" smtClean="0"/>
              <a:t>, </a:t>
            </a:r>
            <a:r>
              <a:rPr lang="en-US" dirty="0" err="1" smtClean="0"/>
              <a:t>ssdeep</a:t>
            </a:r>
            <a:r>
              <a:rPr lang="en-US" dirty="0" smtClean="0"/>
              <a:t>, 7-Zip,wxHexEditor, </a:t>
            </a:r>
            <a:r>
              <a:rPr lang="en-US" dirty="0" err="1" smtClean="0"/>
              <a:t>ClamAV</a:t>
            </a:r>
            <a:r>
              <a:rPr lang="en-US" dirty="0" smtClean="0"/>
              <a:t>, </a:t>
            </a:r>
            <a:r>
              <a:rPr lang="en-US" dirty="0" err="1" smtClean="0"/>
              <a:t>bulk_extractor</a:t>
            </a:r>
            <a:r>
              <a:rPr lang="en-US" dirty="0" smtClean="0"/>
              <a:t>, </a:t>
            </a:r>
            <a:r>
              <a:rPr lang="en-US" dirty="0" err="1" smtClean="0"/>
              <a:t>Hachoir</a:t>
            </a:r>
            <a:r>
              <a:rPr lang="en-US" dirty="0" smtClean="0"/>
              <a:t>, Sleuth Kit, </a:t>
            </a:r>
            <a:r>
              <a:rPr lang="en-US" dirty="0" err="1" smtClean="0"/>
              <a:t>binwalk</a:t>
            </a:r>
            <a:r>
              <a:rPr lang="en-US" dirty="0" smtClean="0"/>
              <a:t>, file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PE Files – Portable Executable </a:t>
            </a:r>
            <a:endParaRPr lang="en-US" dirty="0" smtClean="0"/>
          </a:p>
          <a:p>
            <a:pPr lvl="1"/>
            <a:r>
              <a:rPr lang="en-US" dirty="0" err="1" smtClean="0"/>
              <a:t>Manalyze</a:t>
            </a:r>
            <a:r>
              <a:rPr lang="en-US" dirty="0" smtClean="0"/>
              <a:t>, </a:t>
            </a:r>
            <a:r>
              <a:rPr lang="en-US" dirty="0" err="1" smtClean="0"/>
              <a:t>StringSifter</a:t>
            </a:r>
            <a:r>
              <a:rPr lang="en-US" dirty="0" smtClean="0"/>
              <a:t>, </a:t>
            </a:r>
            <a:r>
              <a:rPr lang="en-US" dirty="0" err="1" smtClean="0"/>
              <a:t>Peframe</a:t>
            </a:r>
            <a:r>
              <a:rPr lang="en-US" dirty="0" smtClean="0"/>
              <a:t>, dllcharacteristics.py, </a:t>
            </a:r>
            <a:r>
              <a:rPr lang="en-US" dirty="0" err="1" smtClean="0"/>
              <a:t>pefile</a:t>
            </a:r>
            <a:r>
              <a:rPr lang="en-US" dirty="0" smtClean="0"/>
              <a:t>, PE Tree, </a:t>
            </a:r>
            <a:r>
              <a:rPr lang="en-US" dirty="0" err="1" smtClean="0"/>
              <a:t>pedump</a:t>
            </a:r>
            <a:r>
              <a:rPr lang="en-US" dirty="0" smtClean="0"/>
              <a:t>, </a:t>
            </a:r>
            <a:r>
              <a:rPr lang="en-US" dirty="0" err="1" smtClean="0"/>
              <a:t>pecheck</a:t>
            </a:r>
            <a:r>
              <a:rPr lang="en-US" dirty="0" smtClean="0"/>
              <a:t>, </a:t>
            </a:r>
            <a:r>
              <a:rPr lang="en-US" dirty="0" err="1" smtClean="0"/>
              <a:t>pev</a:t>
            </a:r>
            <a:r>
              <a:rPr lang="en-US" dirty="0" smtClean="0"/>
              <a:t>, </a:t>
            </a:r>
            <a:r>
              <a:rPr lang="en-US" dirty="0" err="1" smtClean="0"/>
              <a:t>PortEx</a:t>
            </a:r>
            <a:r>
              <a:rPr lang="en-US" dirty="0" smtClean="0"/>
              <a:t>, </a:t>
            </a:r>
            <a:r>
              <a:rPr lang="en-US" dirty="0" err="1" smtClean="0"/>
              <a:t>bearparser</a:t>
            </a:r>
            <a:endParaRPr lang="en-US" dirty="0"/>
          </a:p>
          <a:p>
            <a:r>
              <a:rPr lang="en-US" dirty="0" smtClean="0"/>
              <a:t>ELF Files – Executable and Linkable Format</a:t>
            </a:r>
            <a:endParaRPr lang="en-US" dirty="0" smtClean="0"/>
          </a:p>
          <a:p>
            <a:pPr lvl="1"/>
            <a:r>
              <a:rPr lang="en-US" dirty="0" err="1" smtClean="0"/>
              <a:t>pyelftools</a:t>
            </a:r>
            <a:endParaRPr lang="en-US" dirty="0"/>
          </a:p>
          <a:p>
            <a:r>
              <a:rPr lang="en-US" dirty="0" err="1" smtClean="0"/>
              <a:t>DeObfuscation</a:t>
            </a:r>
            <a:endParaRPr lang="en-US" dirty="0" smtClean="0"/>
          </a:p>
          <a:p>
            <a:pPr lvl="1"/>
            <a:r>
              <a:rPr lang="en-US" dirty="0" err="1" smtClean="0"/>
              <a:t>CyberChef</a:t>
            </a:r>
            <a:r>
              <a:rPr lang="en-US" dirty="0" smtClean="0"/>
              <a:t>, </a:t>
            </a:r>
            <a:r>
              <a:rPr lang="en-US" dirty="0" err="1" smtClean="0"/>
              <a:t>Malchive</a:t>
            </a:r>
            <a:r>
              <a:rPr lang="en-US" dirty="0" smtClean="0"/>
              <a:t>, 1768.py, sets.py, </a:t>
            </a:r>
            <a:r>
              <a:rPr lang="en-US" dirty="0" err="1" smtClean="0"/>
              <a:t>xortool</a:t>
            </a:r>
            <a:r>
              <a:rPr lang="en-US" dirty="0" smtClean="0"/>
              <a:t>, </a:t>
            </a:r>
            <a:r>
              <a:rPr lang="en-US" dirty="0" err="1" smtClean="0"/>
              <a:t>RATDecoders</a:t>
            </a:r>
            <a:r>
              <a:rPr lang="en-US" dirty="0" smtClean="0"/>
              <a:t>, DC3-MWCP, Unicode, </a:t>
            </a:r>
            <a:r>
              <a:rPr lang="en-US" dirty="0" err="1" smtClean="0"/>
              <a:t>Chepy</a:t>
            </a:r>
            <a:r>
              <a:rPr lang="en-US" dirty="0" smtClean="0"/>
              <a:t>, </a:t>
            </a:r>
            <a:r>
              <a:rPr lang="en-US" dirty="0" err="1" smtClean="0"/>
              <a:t>Balbuzard</a:t>
            </a:r>
            <a:r>
              <a:rPr lang="en-US" dirty="0" smtClean="0"/>
              <a:t>, base64dump, xor-kpa.py, NoMoreXOR.py, </a:t>
            </a:r>
            <a:r>
              <a:rPr lang="en-US" dirty="0" err="1" smtClean="0"/>
              <a:t>unXOR</a:t>
            </a:r>
            <a:r>
              <a:rPr lang="en-US" dirty="0" smtClean="0"/>
              <a:t>, brxor.py, xorBruteForcer.py, strdeob.pl, ex_pe_xor.py, cut-bytes.py, format-bytes.py, translate.py, </a:t>
            </a:r>
            <a:r>
              <a:rPr lang="en-US" dirty="0" err="1" smtClean="0"/>
              <a:t>XORStrings</a:t>
            </a:r>
            <a:r>
              <a:rPr lang="en-US" dirty="0" smtClean="0"/>
              <a:t>, </a:t>
            </a:r>
            <a:r>
              <a:rPr lang="en-US" dirty="0" err="1" smtClean="0"/>
              <a:t>XORSerach</a:t>
            </a:r>
            <a:r>
              <a:rPr lang="en-US" dirty="0" smtClean="0"/>
              <a:t>, FLOSS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26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19871</TotalTime>
  <Words>1124</Words>
  <Application>Microsoft Office PowerPoint</Application>
  <PresentationFormat>Widescreen</PresentationFormat>
  <Paragraphs>166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Courier New</vt:lpstr>
      <vt:lpstr>Trebuchet MS</vt:lpstr>
      <vt:lpstr>Tw Cen MT</vt:lpstr>
      <vt:lpstr>Circuit</vt:lpstr>
      <vt:lpstr>REMnux  - Installation - Tools - Docker Images - Demo </vt:lpstr>
      <vt:lpstr>REM.NUX</vt:lpstr>
      <vt:lpstr>Installation</vt:lpstr>
      <vt:lpstr>Virtual Appliance</vt:lpstr>
      <vt:lpstr>Install from Scratch</vt:lpstr>
      <vt:lpstr>Add to Existing System</vt:lpstr>
      <vt:lpstr>REMnux as a Container</vt:lpstr>
      <vt:lpstr>Tools</vt:lpstr>
      <vt:lpstr>Examine Static Properties</vt:lpstr>
      <vt:lpstr>Statically Analyze Code</vt:lpstr>
      <vt:lpstr>Dynamically Reverse-Engineer Code</vt:lpstr>
      <vt:lpstr>Perform Memory Forensics</vt:lpstr>
      <vt:lpstr>Explore Network Interactions</vt:lpstr>
      <vt:lpstr>Investigate System Interactions</vt:lpstr>
      <vt:lpstr>Analyze Documents</vt:lpstr>
      <vt:lpstr>Gather &amp; Analyze Data</vt:lpstr>
      <vt:lpstr>View or Edit Files</vt:lpstr>
      <vt:lpstr>General Utilities</vt:lpstr>
      <vt:lpstr>Docker Images of Malware Analysis Tools</vt:lpstr>
      <vt:lpstr>Demo</vt:lpstr>
      <vt:lpstr>REM.NUX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SolarWinds Exploit (Solorigate) - Sunburst - Teardrop - Raindrop</dc:title>
  <dc:creator>John Carls</dc:creator>
  <cp:lastModifiedBy>John Carls</cp:lastModifiedBy>
  <cp:revision>110</cp:revision>
  <dcterms:created xsi:type="dcterms:W3CDTF">2021-02-09T21:24:13Z</dcterms:created>
  <dcterms:modified xsi:type="dcterms:W3CDTF">2021-09-09T01:48:39Z</dcterms:modified>
</cp:coreProperties>
</file>