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7" r:id="rId2"/>
    <p:sldId id="258" r:id="rId3"/>
    <p:sldId id="261" r:id="rId4"/>
    <p:sldId id="259" r:id="rId5"/>
    <p:sldId id="263" r:id="rId6"/>
    <p:sldId id="262" r:id="rId7"/>
    <p:sldId id="264" r:id="rId8"/>
    <p:sldId id="265" r:id="rId9"/>
    <p:sldId id="269" r:id="rId10"/>
    <p:sldId id="284" r:id="rId11"/>
    <p:sldId id="266" r:id="rId12"/>
    <p:sldId id="283" r:id="rId13"/>
    <p:sldId id="282" r:id="rId14"/>
    <p:sldId id="285" r:id="rId15"/>
    <p:sldId id="28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7" r:id="rId31"/>
    <p:sldId id="288" r:id="rId32"/>
    <p:sldId id="289"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893" autoAdjust="0"/>
  </p:normalViewPr>
  <p:slideViewPr>
    <p:cSldViewPr snapToGrid="0">
      <p:cViewPr varScale="1">
        <p:scale>
          <a:sx n="60" d="100"/>
          <a:sy n="60" d="100"/>
        </p:scale>
        <p:origin x="48"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BDF-C447-4097-8BE4-0CDC13461B68}"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609B4-E7D9-4AC5-9AE4-E1AF9A010646}" type="slidenum">
              <a:rPr lang="en-US" smtClean="0"/>
              <a:t>‹#›</a:t>
            </a:fld>
            <a:endParaRPr lang="en-US"/>
          </a:p>
        </p:txBody>
      </p:sp>
    </p:spTree>
    <p:extLst>
      <p:ext uri="{BB962C8B-B14F-4D97-AF65-F5344CB8AC3E}">
        <p14:creationId xmlns:p14="http://schemas.microsoft.com/office/powerpoint/2010/main" val="7802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omainmonster.com/glossary/management/dn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domainmonster.com/glossary/hosting/ip/" TargetMode="External"/><Relationship Id="rId5" Type="http://schemas.openxmlformats.org/officeDocument/2006/relationships/hyperlink" Target="http://www.domainmonster.com/glossary/dns/subdomain/" TargetMode="External"/><Relationship Id="rId4" Type="http://schemas.openxmlformats.org/officeDocument/2006/relationships/hyperlink" Target="http://www.domainmonster.com/glossary/registration/domai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“Footprinting” and “reconnaissance” are both related to each other in one way or another.</a:t>
            </a: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203540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1F69A3E9-8523-4C53-B5E0-606A6A23F4CA}"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24</a:t>
            </a:fld>
            <a:endParaRPr lang="en-US"/>
          </a:p>
        </p:txBody>
      </p:sp>
    </p:spTree>
    <p:extLst>
      <p:ext uri="{BB962C8B-B14F-4D97-AF65-F5344CB8AC3E}">
        <p14:creationId xmlns:p14="http://schemas.microsoft.com/office/powerpoint/2010/main" val="286539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6B514AD2-A223-43CC-933A-237CF88B496A}"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25</a:t>
            </a:fld>
            <a:endParaRPr lang="en-US"/>
          </a:p>
        </p:txBody>
      </p:sp>
    </p:spTree>
    <p:extLst>
      <p:ext uri="{BB962C8B-B14F-4D97-AF65-F5344CB8AC3E}">
        <p14:creationId xmlns:p14="http://schemas.microsoft.com/office/powerpoint/2010/main" val="197793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02B5E375-37FD-4D98-A3CA-35D3EE063CE6}"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27</a:t>
            </a:fld>
            <a:endParaRPr lang="en-US"/>
          </a:p>
        </p:txBody>
      </p:sp>
    </p:spTree>
    <p:extLst>
      <p:ext uri="{BB962C8B-B14F-4D97-AF65-F5344CB8AC3E}">
        <p14:creationId xmlns:p14="http://schemas.microsoft.com/office/powerpoint/2010/main" val="642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Look up: Referral </a:t>
            </a:r>
            <a:r>
              <a:rPr lang="en-US" dirty="0" err="1" smtClean="0"/>
              <a:t>Whois</a:t>
            </a:r>
            <a:r>
              <a:rPr lang="en-US" dirty="0" smtClean="0"/>
              <a:t> (</a:t>
            </a:r>
            <a:r>
              <a:rPr lang="en-US" dirty="0" err="1" smtClean="0"/>
              <a:t>RWhois</a:t>
            </a:r>
            <a:r>
              <a:rPr lang="en-US" dirty="0" smtClean="0"/>
              <a:t>)</a:t>
            </a:r>
          </a:p>
          <a:p>
            <a:endParaRPr lang="en-US" dirty="0"/>
          </a:p>
        </p:txBody>
      </p:sp>
      <p:sp>
        <p:nvSpPr>
          <p:cNvPr id="4" name="Date Placeholder 3"/>
          <p:cNvSpPr>
            <a:spLocks noGrp="1"/>
          </p:cNvSpPr>
          <p:nvPr>
            <p:ph type="dt" idx="10"/>
          </p:nvPr>
        </p:nvSpPr>
        <p:spPr/>
        <p:txBody>
          <a:bodyPr/>
          <a:lstStyle/>
          <a:p>
            <a:pPr>
              <a:defRPr/>
            </a:pPr>
            <a:fld id="{F166D27E-8FE9-416A-81E9-03F54CE5F123}"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28</a:t>
            </a:fld>
            <a:endParaRPr lang="en-US"/>
          </a:p>
        </p:txBody>
      </p:sp>
    </p:spTree>
    <p:extLst>
      <p:ext uri="{BB962C8B-B14F-4D97-AF65-F5344CB8AC3E}">
        <p14:creationId xmlns:p14="http://schemas.microsoft.com/office/powerpoint/2010/main" val="3243068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http://www.domainmonster.com/glossary/dns/arecord/</a:t>
            </a:r>
          </a:p>
          <a:p>
            <a:r>
              <a:rPr lang="en-US" sz="1300" b="1" dirty="0"/>
              <a:t>A-Record</a:t>
            </a:r>
          </a:p>
          <a:p>
            <a:r>
              <a:rPr lang="en-US" sz="1300" dirty="0"/>
              <a:t>An A-record is an entry in your </a:t>
            </a:r>
            <a:r>
              <a:rPr lang="en-US" sz="1300" dirty="0">
                <a:hlinkClick r:id="rId3"/>
              </a:rPr>
              <a:t>DNS</a:t>
            </a:r>
            <a:r>
              <a:rPr lang="en-US" sz="1300" dirty="0"/>
              <a:t> zone file that maps each </a:t>
            </a:r>
            <a:r>
              <a:rPr lang="en-US" sz="1300" dirty="0">
                <a:hlinkClick r:id="rId4"/>
              </a:rPr>
              <a:t>domain name</a:t>
            </a:r>
            <a:r>
              <a:rPr lang="en-US" sz="1300" dirty="0"/>
              <a:t> (e.g. yourdomain.com) or </a:t>
            </a:r>
            <a:r>
              <a:rPr lang="en-US" sz="1300" dirty="0">
                <a:hlinkClick r:id="rId5"/>
              </a:rPr>
              <a:t>subdomain</a:t>
            </a:r>
            <a:r>
              <a:rPr lang="en-US" sz="1300" dirty="0"/>
              <a:t>(e.g. subdomain.yourdomain.com) to an </a:t>
            </a:r>
            <a:r>
              <a:rPr lang="en-US" sz="1300" dirty="0">
                <a:hlinkClick r:id="rId6"/>
              </a:rPr>
              <a:t>IP address</a:t>
            </a:r>
            <a:r>
              <a:rPr lang="en-US" sz="1300" dirty="0"/>
              <a:t>. In other words, the A-record specifies the IP address to which the user would be sent for each domain or subdomain. This means that you can have different subdomains of your website resolving to different IP addresses, which could be useful if they are hosted on different servers.</a:t>
            </a:r>
          </a:p>
          <a:p>
            <a:r>
              <a:rPr lang="en-US" sz="1300" dirty="0"/>
              <a:t>Example A-record for yourdomain.com:</a:t>
            </a:r>
          </a:p>
          <a:p>
            <a:r>
              <a:rPr lang="en-US" sz="1300" b="1" dirty="0"/>
              <a:t>Host Name: www - IP Address: 217.22.89.217</a:t>
            </a:r>
            <a:endParaRPr lang="en-US" sz="1300" dirty="0"/>
          </a:p>
          <a:p>
            <a:r>
              <a:rPr lang="en-US" sz="1300" dirty="0"/>
              <a:t>This would cause www.yourdomain.com to resolve to the IP address 217.22.89.217.</a:t>
            </a:r>
          </a:p>
        </p:txBody>
      </p:sp>
      <p:sp>
        <p:nvSpPr>
          <p:cNvPr id="4" name="Date Placeholder 3"/>
          <p:cNvSpPr>
            <a:spLocks noGrp="1"/>
          </p:cNvSpPr>
          <p:nvPr>
            <p:ph type="dt" idx="10"/>
          </p:nvPr>
        </p:nvSpPr>
        <p:spPr/>
        <p:txBody>
          <a:bodyPr/>
          <a:lstStyle/>
          <a:p>
            <a:pPr>
              <a:defRPr/>
            </a:pPr>
            <a:fld id="{6ECE0FCC-FEDB-4B03-B7D7-96650EB734C2}"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29</a:t>
            </a:fld>
            <a:endParaRPr lang="en-US"/>
          </a:p>
        </p:txBody>
      </p:sp>
    </p:spTree>
    <p:extLst>
      <p:ext uri="{BB962C8B-B14F-4D97-AF65-F5344CB8AC3E}">
        <p14:creationId xmlns:p14="http://schemas.microsoft.com/office/powerpoint/2010/main" val="36995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http://en.wikipedia.org/wiki/Aircrack-ng</a:t>
            </a:r>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33</a:t>
            </a:fld>
            <a:endParaRPr lang="en-US"/>
          </a:p>
        </p:txBody>
      </p:sp>
    </p:spTree>
    <p:extLst>
      <p:ext uri="{BB962C8B-B14F-4D97-AF65-F5344CB8AC3E}">
        <p14:creationId xmlns:p14="http://schemas.microsoft.com/office/powerpoint/2010/main" val="191304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a:t>Wookieepedia</a:t>
            </a:r>
            <a:r>
              <a:rPr lang="en-US" sz="1300" dirty="0"/>
              <a:t> says that </a:t>
            </a:r>
            <a:r>
              <a:rPr lang="en-US" sz="1300" dirty="0" err="1"/>
              <a:t>Nikto</a:t>
            </a:r>
            <a:r>
              <a:rPr lang="en-US" sz="1300" dirty="0"/>
              <a:t> are a reptilian humanoid species from the planet </a:t>
            </a:r>
            <a:r>
              <a:rPr lang="en-US" sz="1300" dirty="0" err="1"/>
              <a:t>Kintan</a:t>
            </a:r>
            <a:r>
              <a:rPr lang="en-US" sz="1300" dirty="0"/>
              <a:t> in the </a:t>
            </a:r>
            <a:r>
              <a:rPr lang="en-US" sz="1300" dirty="0" err="1"/>
              <a:t>Si'Klaata</a:t>
            </a:r>
            <a:r>
              <a:rPr lang="en-US" sz="1300" dirty="0"/>
              <a:t> Cluster and have many subspecies.</a:t>
            </a:r>
          </a:p>
          <a:p>
            <a:r>
              <a:rPr lang="en-US" dirty="0" smtClean="0"/>
              <a:t>http://starwars.wikia.com/wiki/Nikto</a:t>
            </a:r>
          </a:p>
          <a:p>
            <a:endParaRPr lang="en-US" dirty="0" smtClean="0"/>
          </a:p>
          <a:p>
            <a:endParaRPr lang="en-US" dirty="0" smtClean="0"/>
          </a:p>
          <a:p>
            <a:r>
              <a:rPr lang="en-US" dirty="0" smtClean="0"/>
              <a:t>http://hackertarget.com/nikto-tutorial/</a:t>
            </a:r>
          </a:p>
          <a:p>
            <a:r>
              <a:rPr lang="en-US" dirty="0" smtClean="0"/>
              <a:t>http://blog.tenablesecurity.com/2008/09/using-nessus-to.html</a:t>
            </a:r>
          </a:p>
          <a:p>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34</a:t>
            </a:fld>
            <a:endParaRPr lang="en-US"/>
          </a:p>
        </p:txBody>
      </p:sp>
    </p:spTree>
    <p:extLst>
      <p:ext uri="{BB962C8B-B14F-4D97-AF65-F5344CB8AC3E}">
        <p14:creationId xmlns:p14="http://schemas.microsoft.com/office/powerpoint/2010/main" val="253687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Reference: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Penetration testing execution standard. (2012, October 31). Retrieved February </a:t>
            </a:r>
            <a:br>
              <a:rPr lang="en-US" dirty="0" smtClean="0"/>
            </a:br>
            <a:r>
              <a:rPr lang="en-US" dirty="0" smtClean="0"/>
              <a:t>     19, 2014, from http://www.pentest-standard.org/index.php/ </a:t>
            </a:r>
            <a:br>
              <a:rPr lang="en-US" dirty="0" smtClean="0"/>
            </a:br>
            <a:r>
              <a:rPr lang="en-US" dirty="0" smtClean="0"/>
              <a:t>     Intelligence_Gathering#External_Footprinting </a:t>
            </a:r>
            <a:br>
              <a:rPr lang="en-US" dirty="0" smtClean="0"/>
            </a:br>
            <a:r>
              <a:rPr lang="en-US" dirty="0" smtClean="0"/>
              <a:t>       GNU Free Documentation License </a:t>
            </a:r>
            <a:br>
              <a:rPr lang="en-US" dirty="0" smtClean="0"/>
            </a:br>
            <a:r>
              <a:rPr lang="en-US" dirty="0" smtClean="0"/>
              <a:t>        Version 1.2, November 2002 </a:t>
            </a:r>
            <a:br>
              <a:rPr lang="en-US" dirty="0" smtClean="0"/>
            </a:br>
            <a:r>
              <a:rPr lang="en-US" dirty="0" smtClean="0"/>
              <a:t>        </a:t>
            </a:r>
            <a:br>
              <a:rPr lang="en-US" dirty="0" smtClean="0"/>
            </a:br>
            <a:r>
              <a:rPr lang="en-US" dirty="0" smtClean="0"/>
              <a:t>        </a:t>
            </a:r>
            <a:br>
              <a:rPr lang="en-US" dirty="0" smtClean="0"/>
            </a:br>
            <a:r>
              <a:rPr lang="en-US" dirty="0" smtClean="0"/>
              <a:t>        Copyright (C) 2000,2001,2002 Free Software Foundation, Inc. </a:t>
            </a:r>
            <a:br>
              <a:rPr lang="en-US" dirty="0" smtClean="0"/>
            </a:br>
            <a:r>
              <a:rPr lang="en-US" dirty="0" smtClean="0"/>
              <a:t>        51 Franklin St, Fifth Floor, Boston, MA 02110-1301 USA </a:t>
            </a:r>
            <a:br>
              <a:rPr lang="en-US" dirty="0" smtClean="0"/>
            </a:br>
            <a:r>
              <a:rPr lang="en-US" dirty="0" smtClean="0"/>
              <a:t>        Everyone is permitted to copy and distribute verbatim copies </a:t>
            </a:r>
            <a:br>
              <a:rPr lang="en-US" dirty="0" smtClean="0"/>
            </a:br>
            <a:r>
              <a:rPr lang="en-US" dirty="0" smtClean="0"/>
              <a:t>        of this license document, but changing it is not allowed.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solidFill>
                  <a:prstClr val="black"/>
                </a:solidFill>
              </a:rPr>
              <a:pPr>
                <a:defRPr/>
              </a:pPr>
              <a:t>12</a:t>
            </a:fld>
            <a:endParaRPr lang="en-US">
              <a:solidFill>
                <a:prstClr val="black"/>
              </a:solidFill>
            </a:endParaRPr>
          </a:p>
        </p:txBody>
      </p:sp>
    </p:spTree>
    <p:extLst>
      <p:ext uri="{BB962C8B-B14F-4D97-AF65-F5344CB8AC3E}">
        <p14:creationId xmlns:p14="http://schemas.microsoft.com/office/powerpoint/2010/main" val="399443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Reference: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Penetration testing execution standard. (2012, October 31). Retrieved February </a:t>
            </a:r>
            <a:br>
              <a:rPr lang="en-US" dirty="0" smtClean="0"/>
            </a:br>
            <a:r>
              <a:rPr lang="en-US" dirty="0" smtClean="0"/>
              <a:t>     19, 2014, from http://www.pentest-standard.org/index.php/ </a:t>
            </a:r>
            <a:br>
              <a:rPr lang="en-US" dirty="0" smtClean="0"/>
            </a:br>
            <a:r>
              <a:rPr lang="en-US" dirty="0" smtClean="0"/>
              <a:t>     Intelligence_Gathering#External_Footprinting </a:t>
            </a:r>
            <a:br>
              <a:rPr lang="en-US" dirty="0" smtClean="0"/>
            </a:br>
            <a:r>
              <a:rPr lang="en-US" dirty="0" smtClean="0"/>
              <a:t>       GNU Free Documentation License </a:t>
            </a:r>
            <a:br>
              <a:rPr lang="en-US" dirty="0" smtClean="0"/>
            </a:br>
            <a:r>
              <a:rPr lang="en-US" dirty="0" smtClean="0"/>
              <a:t>        Version 1.2, November 2002 </a:t>
            </a:r>
            <a:br>
              <a:rPr lang="en-US" dirty="0" smtClean="0"/>
            </a:br>
            <a:r>
              <a:rPr lang="en-US" dirty="0" smtClean="0"/>
              <a:t>        </a:t>
            </a:r>
            <a:br>
              <a:rPr lang="en-US" dirty="0" smtClean="0"/>
            </a:br>
            <a:r>
              <a:rPr lang="en-US" dirty="0" smtClean="0"/>
              <a:t>        </a:t>
            </a:r>
            <a:br>
              <a:rPr lang="en-US" dirty="0" smtClean="0"/>
            </a:br>
            <a:r>
              <a:rPr lang="en-US" dirty="0" smtClean="0"/>
              <a:t>        Copyright (C) 2000,2001,2002 Free Software Foundation, Inc. </a:t>
            </a:r>
            <a:br>
              <a:rPr lang="en-US" dirty="0" smtClean="0"/>
            </a:br>
            <a:r>
              <a:rPr lang="en-US" dirty="0" smtClean="0"/>
              <a:t>        51 Franklin St, Fifth Floor, Boston, MA 02110-1301 USA </a:t>
            </a:r>
            <a:br>
              <a:rPr lang="en-US" dirty="0" smtClean="0"/>
            </a:br>
            <a:r>
              <a:rPr lang="en-US" dirty="0" smtClean="0"/>
              <a:t>        Everyone is permitted to copy and distribute verbatim copies </a:t>
            </a:r>
            <a:br>
              <a:rPr lang="en-US" dirty="0" smtClean="0"/>
            </a:br>
            <a:r>
              <a:rPr lang="en-US" dirty="0" smtClean="0"/>
              <a:t>        of this license document, but changing it is not allowed.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51123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
            </a:r>
            <a:br>
              <a:rPr lang="en-US" dirty="0" smtClean="0"/>
            </a:br>
            <a:r>
              <a:rPr lang="en-US" dirty="0" smtClean="0"/>
              <a:t>Reference: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Tutorial footprinting. (2010, March 20). Retrieved February 20, 2014, from </a:t>
            </a:r>
            <a:br>
              <a:rPr lang="en-US" dirty="0" smtClean="0"/>
            </a:br>
            <a:r>
              <a:rPr lang="en-US" dirty="0" smtClean="0"/>
              <a:t>     http://www.infond.fr/2010/05/toturial-footprinting.html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19540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Reference: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Packet sniffing. (</a:t>
            </a:r>
            <a:r>
              <a:rPr lang="en-US" dirty="0" err="1" smtClean="0"/>
              <a:t>n.d.</a:t>
            </a:r>
            <a:r>
              <a:rPr lang="en-US" dirty="0" smtClean="0"/>
              <a:t>). Retrieved February 20, 2014, from </a:t>
            </a:r>
            <a:br>
              <a:rPr lang="en-US" dirty="0" smtClean="0"/>
            </a:br>
            <a:r>
              <a:rPr lang="en-US" dirty="0" smtClean="0"/>
              <a:t>     http://www.paessler.com/packet_sniffing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158838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port/service/protocol scans, discuss the value in scanning all 65535 TCP/UDP scans.  In most cases scanners are not set to scan all ports.  It's best to scan TCP and UDP separate as UDP will take a good bit of time.</a:t>
            </a:r>
          </a:p>
          <a:p>
            <a:endParaRPr lang="en-US" dirty="0" smtClean="0"/>
          </a:p>
          <a:p>
            <a:r>
              <a:rPr lang="en-US" dirty="0" smtClean="0"/>
              <a:t>http://www.trekearth.com/gallery/Europe/Portugal/North/Porto/Porto/photo1127847.htm</a:t>
            </a:r>
          </a:p>
          <a:p>
            <a:endParaRPr lang="en-US" dirty="0" smtClean="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18</a:t>
            </a:fld>
            <a:endParaRPr lang="en-US"/>
          </a:p>
        </p:txBody>
      </p:sp>
    </p:spTree>
    <p:extLst>
      <p:ext uri="{BB962C8B-B14F-4D97-AF65-F5344CB8AC3E}">
        <p14:creationId xmlns:p14="http://schemas.microsoft.com/office/powerpoint/2010/main" val="15288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Server is a Linux OS that is providing</a:t>
            </a:r>
            <a:r>
              <a:rPr lang="en-US" baseline="0" dirty="0" smtClean="0"/>
              <a:t> service to a Windows OS.  The ability for different operating system types to communicate is handled through the protocol (i.e. HTTP).</a:t>
            </a: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19</a:t>
            </a:fld>
            <a:endParaRPr lang="en-US"/>
          </a:p>
        </p:txBody>
      </p:sp>
    </p:spTree>
    <p:extLst>
      <p:ext uri="{BB962C8B-B14F-4D97-AF65-F5344CB8AC3E}">
        <p14:creationId xmlns:p14="http://schemas.microsoft.com/office/powerpoint/2010/main" val="193645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http://www.escotal.com/Images/Network%20parts/osi.gif</a:t>
            </a:r>
            <a:endParaRPr lang="en-US" dirty="0"/>
          </a:p>
        </p:txBody>
      </p:sp>
      <p:sp>
        <p:nvSpPr>
          <p:cNvPr id="4" name="Date Placeholder 3"/>
          <p:cNvSpPr>
            <a:spLocks noGrp="1"/>
          </p:cNvSpPr>
          <p:nvPr>
            <p:ph type="dt" idx="10"/>
          </p:nvPr>
        </p:nvSpPr>
        <p:spPr/>
        <p:txBody>
          <a:bodyPr/>
          <a:lstStyle/>
          <a:p>
            <a:pPr>
              <a:defRPr/>
            </a:pPr>
            <a:fld id="{77A42246-45C9-4C10-B9DE-7C3802EFFCC0}" type="datetime1">
              <a:rPr lang="en-US" smtClean="0"/>
              <a:t>6/14/2018</a:t>
            </a:fld>
            <a:endParaRPr lang="en-US"/>
          </a:p>
        </p:txBody>
      </p:sp>
      <p:sp>
        <p:nvSpPr>
          <p:cNvPr id="5" name="Slide Number Placeholder 4"/>
          <p:cNvSpPr>
            <a:spLocks noGrp="1"/>
          </p:cNvSpPr>
          <p:nvPr>
            <p:ph type="sldNum" sz="quarter" idx="11"/>
          </p:nvPr>
        </p:nvSpPr>
        <p:spPr/>
        <p:txBody>
          <a:bodyPr/>
          <a:lstStyle/>
          <a:p>
            <a:pPr>
              <a:defRPr/>
            </a:pPr>
            <a:fld id="{273982F3-D2AC-4282-B89E-8A82D4A03672}" type="slidenum">
              <a:rPr lang="en-US" smtClean="0"/>
              <a:pPr>
                <a:defRPr/>
              </a:pPr>
              <a:t>20</a:t>
            </a:fld>
            <a:endParaRPr lang="en-US"/>
          </a:p>
        </p:txBody>
      </p:sp>
    </p:spTree>
    <p:extLst>
      <p:ext uri="{BB962C8B-B14F-4D97-AF65-F5344CB8AC3E}">
        <p14:creationId xmlns:p14="http://schemas.microsoft.com/office/powerpoint/2010/main" val="1839110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https://support.google.com/websearch/bin/answer.py?hl=en&amp;answer=2466433</a:t>
            </a:r>
            <a:endParaRPr lang="en-US" dirty="0"/>
          </a:p>
        </p:txBody>
      </p:sp>
      <p:sp>
        <p:nvSpPr>
          <p:cNvPr id="4" name="Slide Number Placeholder 3"/>
          <p:cNvSpPr>
            <a:spLocks noGrp="1"/>
          </p:cNvSpPr>
          <p:nvPr>
            <p:ph type="sldNum" sz="quarter" idx="10"/>
          </p:nvPr>
        </p:nvSpPr>
        <p:spPr/>
        <p:txBody>
          <a:bodyPr/>
          <a:lstStyle/>
          <a:p>
            <a:pPr>
              <a:defRPr/>
            </a:pPr>
            <a:fld id="{273982F3-D2AC-4282-B89E-8A82D4A03672}" type="slidenum">
              <a:rPr lang="en-US" smtClean="0"/>
              <a:pPr>
                <a:defRPr/>
              </a:pPr>
              <a:t>23</a:t>
            </a:fld>
            <a:endParaRPr lang="en-US"/>
          </a:p>
        </p:txBody>
      </p:sp>
      <p:sp>
        <p:nvSpPr>
          <p:cNvPr id="5" name="Date Placeholder 4"/>
          <p:cNvSpPr>
            <a:spLocks noGrp="1"/>
          </p:cNvSpPr>
          <p:nvPr>
            <p:ph type="dt" idx="11"/>
          </p:nvPr>
        </p:nvSpPr>
        <p:spPr/>
        <p:txBody>
          <a:bodyPr/>
          <a:lstStyle/>
          <a:p>
            <a:pPr>
              <a:defRPr/>
            </a:pPr>
            <a:fld id="{69703CF4-0476-4CCB-8558-926E41442DFF}" type="datetime1">
              <a:rPr lang="en-US" smtClean="0"/>
              <a:t>6/14/2018</a:t>
            </a:fld>
            <a:endParaRPr lang="en-US"/>
          </a:p>
        </p:txBody>
      </p:sp>
    </p:spTree>
    <p:extLst>
      <p:ext uri="{BB962C8B-B14F-4D97-AF65-F5344CB8AC3E}">
        <p14:creationId xmlns:p14="http://schemas.microsoft.com/office/powerpoint/2010/main" val="538186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lackhat.com/presentations/bh-europe-05/BH_EU_05-Long.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exploit-db.com/google-dork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upport.google.com/websearch/bin/answer.py?hl=en&amp;answer=13686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Google_hack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upport.google.com/websearch/bin/answer.py?hl=en&amp;answer=2466433"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stanford.edu/class/msande91si/www-spr04/readings/week1/InternetWhitepaper.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ana.org/cgi-bin/who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networksolutions.com/whois/" TargetMode="External"/><Relationship Id="rId4" Type="http://schemas.openxmlformats.org/officeDocument/2006/relationships/hyperlink" Target="http://www.internic.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members.shaw.ca/nicholas.fong/di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madboa.com/geek/di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ircrack-ng.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4.xml.rels><?xml version="1.0" encoding="UTF-8" standalone="yes"?>
<Relationships xmlns="http://schemas.openxmlformats.org/package/2006/relationships"><Relationship Id="rId3" Type="http://schemas.openxmlformats.org/officeDocument/2006/relationships/hyperlink" Target="http://cirt.net/nikto2"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Kali PI RECON</a:t>
            </a:r>
            <a:endParaRPr lang="en-US" dirty="0"/>
          </a:p>
        </p:txBody>
      </p:sp>
      <p:sp>
        <p:nvSpPr>
          <p:cNvPr id="3" name="Subtitle 2"/>
          <p:cNvSpPr>
            <a:spLocks noGrp="1"/>
          </p:cNvSpPr>
          <p:nvPr>
            <p:ph type="subTitle" idx="1"/>
          </p:nvPr>
        </p:nvSpPr>
        <p:spPr/>
        <p:txBody>
          <a:bodyPr/>
          <a:lstStyle/>
          <a:p>
            <a:r>
              <a:rPr lang="en-US" dirty="0" smtClean="0"/>
              <a:t>John Carls</a:t>
            </a:r>
            <a:endParaRPr lang="en-US" dirty="0"/>
          </a:p>
        </p:txBody>
      </p:sp>
    </p:spTree>
    <p:extLst>
      <p:ext uri="{BB962C8B-B14F-4D97-AF65-F5344CB8AC3E}">
        <p14:creationId xmlns:p14="http://schemas.microsoft.com/office/powerpoint/2010/main" val="3316996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Passive Recon</a:t>
            </a:r>
            <a:endParaRPr lang="en-US" dirty="0"/>
          </a:p>
        </p:txBody>
      </p:sp>
      <p:sp>
        <p:nvSpPr>
          <p:cNvPr id="3" name="Content Placeholder 2"/>
          <p:cNvSpPr>
            <a:spLocks noGrp="1"/>
          </p:cNvSpPr>
          <p:nvPr>
            <p:ph idx="1"/>
          </p:nvPr>
        </p:nvSpPr>
        <p:spPr>
          <a:xfrm>
            <a:off x="819807" y="2249487"/>
            <a:ext cx="7866994" cy="4308968"/>
          </a:xfrm>
        </p:spPr>
        <p:txBody>
          <a:bodyPr>
            <a:noAutofit/>
          </a:bodyPr>
          <a:lstStyle/>
          <a:p>
            <a:r>
              <a:rPr lang="en-US" sz="3200" dirty="0" smtClean="0"/>
              <a:t>Passive Reconnaissance</a:t>
            </a:r>
          </a:p>
          <a:p>
            <a:pPr lvl="1"/>
            <a:r>
              <a:rPr lang="en-US" sz="2800" dirty="0" smtClean="0"/>
              <a:t>The term reconnaissance comes from its military use to describe an information-gathering mission. </a:t>
            </a:r>
          </a:p>
          <a:p>
            <a:pPr lvl="1"/>
            <a:r>
              <a:rPr lang="en-US" sz="2800" dirty="0" smtClean="0"/>
              <a:t>Passive reconnaissance is an attempt to gain information about targeted computers and networks without actively engaging with the systems.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318084"/>
            <a:ext cx="3505200" cy="26255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943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Gathering</a:t>
            </a:r>
            <a:endParaRPr lang="en-US" dirty="0"/>
          </a:p>
        </p:txBody>
      </p:sp>
      <p:sp>
        <p:nvSpPr>
          <p:cNvPr id="3" name="Content Placeholder 2"/>
          <p:cNvSpPr>
            <a:spLocks noGrp="1"/>
          </p:cNvSpPr>
          <p:nvPr>
            <p:ph idx="1"/>
          </p:nvPr>
        </p:nvSpPr>
        <p:spPr>
          <a:xfrm>
            <a:off x="1141412" y="2249487"/>
            <a:ext cx="9905999" cy="4435092"/>
          </a:xfrm>
        </p:spPr>
        <p:txBody>
          <a:bodyPr>
            <a:normAutofit/>
          </a:bodyPr>
          <a:lstStyle/>
          <a:p>
            <a:r>
              <a:rPr lang="en-US" sz="2800" dirty="0" smtClean="0"/>
              <a:t>By using open source material, gather substantial information on the target</a:t>
            </a:r>
          </a:p>
          <a:p>
            <a:pPr lvl="1"/>
            <a:r>
              <a:rPr lang="en-US" sz="2400" dirty="0" smtClean="0"/>
              <a:t>Organizational web sites</a:t>
            </a:r>
          </a:p>
          <a:p>
            <a:pPr lvl="1"/>
            <a:r>
              <a:rPr lang="en-US" sz="2400" dirty="0" smtClean="0"/>
              <a:t>Google</a:t>
            </a:r>
          </a:p>
          <a:p>
            <a:pPr lvl="1"/>
            <a:r>
              <a:rPr lang="en-US" sz="2400" dirty="0" smtClean="0"/>
              <a:t>Job postings</a:t>
            </a:r>
          </a:p>
          <a:p>
            <a:pPr lvl="1"/>
            <a:r>
              <a:rPr lang="en-US" sz="2400" dirty="0" smtClean="0"/>
              <a:t>Business connections</a:t>
            </a:r>
          </a:p>
          <a:p>
            <a:r>
              <a:rPr lang="en-US" sz="2800" dirty="0" smtClean="0"/>
              <a:t>This phase can uncover as many security holes as actually scanning for vulnerabilities on the network</a:t>
            </a:r>
            <a:endParaRPr lang="en-US" sz="2800" dirty="0"/>
          </a:p>
        </p:txBody>
      </p:sp>
    </p:spTree>
    <p:extLst>
      <p:ext uri="{BB962C8B-B14F-4D97-AF65-F5344CB8AC3E}">
        <p14:creationId xmlns:p14="http://schemas.microsoft.com/office/powerpoint/2010/main" val="544092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External Footprinting &gt; Defined</a:t>
            </a:r>
            <a:endParaRPr lang="en-US" dirty="0"/>
          </a:p>
        </p:txBody>
      </p:sp>
      <p:sp>
        <p:nvSpPr>
          <p:cNvPr id="3" name="Content Placeholder 2"/>
          <p:cNvSpPr>
            <a:spLocks noGrp="1"/>
          </p:cNvSpPr>
          <p:nvPr>
            <p:ph idx="1"/>
          </p:nvPr>
        </p:nvSpPr>
        <p:spPr>
          <a:xfrm>
            <a:off x="1141412" y="2249487"/>
            <a:ext cx="9905999" cy="4372030"/>
          </a:xfrm>
        </p:spPr>
        <p:txBody>
          <a:bodyPr>
            <a:noAutofit/>
          </a:bodyPr>
          <a:lstStyle/>
          <a:p>
            <a:r>
              <a:rPr lang="en-US" sz="2800" dirty="0" smtClean="0"/>
              <a:t>This is a phase of information gathering that consists of interaction with the target in order to gain information from a perspective external to the organization</a:t>
            </a:r>
          </a:p>
          <a:p>
            <a:pPr lvl="1"/>
            <a:r>
              <a:rPr lang="en-US" sz="2400" dirty="0" smtClean="0"/>
              <a:t>Why is this done?</a:t>
            </a:r>
          </a:p>
          <a:p>
            <a:pPr lvl="2"/>
            <a:r>
              <a:rPr lang="en-US" sz="2000" dirty="0" smtClean="0"/>
              <a:t>Much information can be gathered by interacting with targets</a:t>
            </a:r>
          </a:p>
          <a:p>
            <a:pPr lvl="2"/>
            <a:r>
              <a:rPr lang="en-US" sz="2000" dirty="0" smtClean="0"/>
              <a:t>By probing a service or device, you can often create scenarios in which it can be fingerprinted</a:t>
            </a:r>
          </a:p>
          <a:p>
            <a:pPr lvl="2"/>
            <a:r>
              <a:rPr lang="en-US" sz="2000" dirty="0" smtClean="0"/>
              <a:t>This step is necessary to gather more information about your targets	</a:t>
            </a:r>
            <a:endParaRPr lang="en-US" sz="2000" dirty="0" smtClean="0"/>
          </a:p>
        </p:txBody>
      </p:sp>
    </p:spTree>
    <p:extLst>
      <p:ext uri="{BB962C8B-B14F-4D97-AF65-F5344CB8AC3E}">
        <p14:creationId xmlns:p14="http://schemas.microsoft.com/office/powerpoint/2010/main" val="2007352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Internal Footprinting &gt; Defined</a:t>
            </a:r>
            <a:endParaRPr lang="en-US" dirty="0"/>
          </a:p>
        </p:txBody>
      </p:sp>
      <p:sp>
        <p:nvSpPr>
          <p:cNvPr id="3" name="Content Placeholder 2"/>
          <p:cNvSpPr>
            <a:spLocks noGrp="1"/>
          </p:cNvSpPr>
          <p:nvPr>
            <p:ph idx="1"/>
          </p:nvPr>
        </p:nvSpPr>
        <p:spPr>
          <a:xfrm>
            <a:off x="1141412" y="2249487"/>
            <a:ext cx="9405719" cy="4289426"/>
          </a:xfrm>
        </p:spPr>
        <p:txBody>
          <a:bodyPr>
            <a:normAutofit/>
          </a:bodyPr>
          <a:lstStyle/>
          <a:p>
            <a:r>
              <a:rPr lang="en-US" sz="2800" dirty="0" smtClean="0"/>
              <a:t>The Internal </a:t>
            </a:r>
            <a:r>
              <a:rPr lang="en-US" sz="2800" dirty="0" err="1" smtClean="0"/>
              <a:t>Footprinting</a:t>
            </a:r>
            <a:r>
              <a:rPr lang="en-US" sz="2800" dirty="0" smtClean="0"/>
              <a:t> phase of Intelligence Gathering involves gathering response results from a target based upon direct interaction from an internal perspective. The goal is to gather as much information about the target as possible.</a:t>
            </a:r>
          </a:p>
          <a:p>
            <a:r>
              <a:rPr lang="en-US" sz="2800" dirty="0" smtClean="0"/>
              <a:t>Internal </a:t>
            </a:r>
            <a:r>
              <a:rPr lang="en-US" sz="2800" dirty="0" err="1" smtClean="0"/>
              <a:t>footprinting</a:t>
            </a:r>
            <a:r>
              <a:rPr lang="en-US" sz="2800" dirty="0" smtClean="0"/>
              <a:t> begins with the identification of live systems  </a:t>
            </a:r>
            <a:endParaRPr lang="en-US" sz="2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880" y="291003"/>
            <a:ext cx="3148502"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697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Passive Footprinting</a:t>
            </a:r>
            <a:endParaRPr lang="en-US" dirty="0"/>
          </a:p>
        </p:txBody>
      </p:sp>
      <p:sp>
        <p:nvSpPr>
          <p:cNvPr id="3" name="Content Placeholder 2"/>
          <p:cNvSpPr>
            <a:spLocks noGrp="1"/>
          </p:cNvSpPr>
          <p:nvPr>
            <p:ph idx="1"/>
          </p:nvPr>
        </p:nvSpPr>
        <p:spPr>
          <a:xfrm>
            <a:off x="1141412" y="2249487"/>
            <a:ext cx="9905999" cy="4245906"/>
          </a:xfrm>
        </p:spPr>
        <p:txBody>
          <a:bodyPr>
            <a:normAutofit/>
          </a:bodyPr>
          <a:lstStyle/>
          <a:p>
            <a:r>
              <a:rPr lang="en-US" sz="2800" dirty="0" smtClean="0"/>
              <a:t>Passive </a:t>
            </a:r>
            <a:r>
              <a:rPr lang="en-US" sz="2800" dirty="0" err="1" smtClean="0"/>
              <a:t>footprinting</a:t>
            </a:r>
            <a:r>
              <a:rPr lang="en-US" sz="2800" dirty="0" smtClean="0"/>
              <a:t> is a method in which the attacker never makes contact with the target systems </a:t>
            </a:r>
          </a:p>
          <a:p>
            <a:pPr lvl="1"/>
            <a:r>
              <a:rPr lang="en-US" sz="2400" dirty="0" smtClean="0"/>
              <a:t>This is a hands off approach </a:t>
            </a:r>
          </a:p>
          <a:p>
            <a:pPr lvl="1"/>
            <a:r>
              <a:rPr lang="en-US" sz="2400" dirty="0" smtClean="0"/>
              <a:t>Passively gather intelligence about web, mail, DNS, directory servers and look for IP addresses, domain names, network protocols, active services, operating systems, software and users</a:t>
            </a:r>
          </a:p>
        </p:txBody>
      </p:sp>
    </p:spTree>
    <p:extLst>
      <p:ext uri="{BB962C8B-B14F-4D97-AF65-F5344CB8AC3E}">
        <p14:creationId xmlns:p14="http://schemas.microsoft.com/office/powerpoint/2010/main" val="1473798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Passive Footprinting (Cont’d)</a:t>
            </a:r>
            <a:endParaRPr lang="en-US" dirty="0"/>
          </a:p>
        </p:txBody>
      </p:sp>
      <p:sp>
        <p:nvSpPr>
          <p:cNvPr id="3" name="Content Placeholder 2"/>
          <p:cNvSpPr>
            <a:spLocks noGrp="1"/>
          </p:cNvSpPr>
          <p:nvPr>
            <p:ph idx="1"/>
          </p:nvPr>
        </p:nvSpPr>
        <p:spPr>
          <a:xfrm>
            <a:off x="1141412" y="2249487"/>
            <a:ext cx="10761554" cy="4261672"/>
          </a:xfrm>
        </p:spPr>
        <p:txBody>
          <a:bodyPr>
            <a:noAutofit/>
          </a:bodyPr>
          <a:lstStyle/>
          <a:p>
            <a:r>
              <a:rPr lang="en-US" sz="2800" dirty="0" smtClean="0"/>
              <a:t>Packet Sniffing</a:t>
            </a:r>
          </a:p>
          <a:p>
            <a:pPr lvl="1"/>
            <a:r>
              <a:rPr lang="en-US" sz="2400" dirty="0" smtClean="0"/>
              <a:t>Program that can see all of the information passing over the network it is connected to</a:t>
            </a:r>
          </a:p>
          <a:p>
            <a:pPr lvl="1"/>
            <a:r>
              <a:rPr lang="en-US" sz="2400" dirty="0" smtClean="0"/>
              <a:t>Packet sniffing is used within a network in order to capture and register data flows</a:t>
            </a:r>
          </a:p>
          <a:p>
            <a:pPr lvl="1"/>
            <a:r>
              <a:rPr lang="en-US" sz="2400" dirty="0" smtClean="0"/>
              <a:t>Allows you to discern each individual packet and analyze its content based on predefined parameters</a:t>
            </a:r>
          </a:p>
          <a:p>
            <a:pPr lvl="1"/>
            <a:r>
              <a:rPr lang="en-US" sz="2400" dirty="0" smtClean="0"/>
              <a:t>Allows for very detailed network monitoring and bandwidth usage analysis</a:t>
            </a:r>
          </a:p>
        </p:txBody>
      </p:sp>
    </p:spTree>
    <p:extLst>
      <p:ext uri="{BB962C8B-B14F-4D97-AF65-F5344CB8AC3E}">
        <p14:creationId xmlns:p14="http://schemas.microsoft.com/office/powerpoint/2010/main" val="683282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Scanning and Enumeration</a:t>
            </a:r>
            <a:endParaRPr lang="en-US" dirty="0"/>
          </a:p>
        </p:txBody>
      </p:sp>
      <p:sp>
        <p:nvSpPr>
          <p:cNvPr id="3" name="Content Placeholder 2"/>
          <p:cNvSpPr>
            <a:spLocks noGrp="1"/>
          </p:cNvSpPr>
          <p:nvPr>
            <p:ph idx="1"/>
          </p:nvPr>
        </p:nvSpPr>
        <p:spPr>
          <a:xfrm>
            <a:off x="1141412" y="2249487"/>
            <a:ext cx="9905999" cy="4245906"/>
          </a:xfrm>
        </p:spPr>
        <p:txBody>
          <a:bodyPr>
            <a:normAutofit/>
          </a:bodyPr>
          <a:lstStyle/>
          <a:p>
            <a:r>
              <a:rPr lang="en-US" dirty="0" smtClean="0"/>
              <a:t>Scanning is the process of detecting live or responding systems on the network</a:t>
            </a:r>
          </a:p>
          <a:p>
            <a:endParaRPr lang="en-US" dirty="0" smtClean="0"/>
          </a:p>
          <a:p>
            <a:r>
              <a:rPr lang="en-US" dirty="0" smtClean="0"/>
              <a:t>Scanning is conducted after the information gathering, </a:t>
            </a:r>
            <a:r>
              <a:rPr lang="en-US" dirty="0" err="1" smtClean="0"/>
              <a:t>footprinting</a:t>
            </a:r>
            <a:r>
              <a:rPr lang="en-US" dirty="0" smtClean="0"/>
              <a:t>, and reconnaissance stages</a:t>
            </a:r>
          </a:p>
          <a:p>
            <a:endParaRPr lang="en-US" dirty="0" smtClean="0"/>
          </a:p>
          <a:p>
            <a:r>
              <a:rPr lang="en-US" dirty="0" smtClean="0"/>
              <a:t>Enumeration occurs next and is the process of gathering user names, host or device names, and applications. It involves actively querying or connecting to a system to acquire these pieces of information.</a:t>
            </a:r>
          </a:p>
        </p:txBody>
      </p:sp>
    </p:spTree>
    <p:extLst>
      <p:ext uri="{BB962C8B-B14F-4D97-AF65-F5344CB8AC3E}">
        <p14:creationId xmlns:p14="http://schemas.microsoft.com/office/powerpoint/2010/main" val="4190341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Scanning</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Port Scanning</a:t>
            </a:r>
            <a:r>
              <a:rPr lang="en-US" dirty="0" smtClean="0"/>
              <a:t>:  Determines open TCP/IP ports and services running on a system</a:t>
            </a:r>
          </a:p>
          <a:p>
            <a:endParaRPr lang="en-US" dirty="0" smtClean="0"/>
          </a:p>
          <a:p>
            <a:r>
              <a:rPr lang="en-US" dirty="0" smtClean="0">
                <a:solidFill>
                  <a:srgbClr val="FF0000"/>
                </a:solidFill>
              </a:rPr>
              <a:t>Network Scanning</a:t>
            </a:r>
            <a:r>
              <a:rPr lang="en-US" dirty="0" smtClean="0"/>
              <a:t>:  Identifies IPs on a given network or subnet</a:t>
            </a:r>
          </a:p>
          <a:p>
            <a:endParaRPr lang="en-US" dirty="0" smtClean="0"/>
          </a:p>
          <a:p>
            <a:r>
              <a:rPr lang="en-US" dirty="0" smtClean="0">
                <a:solidFill>
                  <a:srgbClr val="FF0000"/>
                </a:solidFill>
              </a:rPr>
              <a:t>Vulnerability Scanning</a:t>
            </a:r>
            <a:r>
              <a:rPr lang="en-US" dirty="0" smtClean="0"/>
              <a:t>:  Discovers presence of known weaknesses on a system</a:t>
            </a:r>
          </a:p>
        </p:txBody>
      </p:sp>
    </p:spTree>
    <p:extLst>
      <p:ext uri="{BB962C8B-B14F-4D97-AF65-F5344CB8AC3E}">
        <p14:creationId xmlns:p14="http://schemas.microsoft.com/office/powerpoint/2010/main" val="3805675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Port Numbers and Ranges</a:t>
            </a:r>
            <a:endParaRPr lang="en-US" dirty="0"/>
          </a:p>
        </p:txBody>
      </p:sp>
      <p:sp>
        <p:nvSpPr>
          <p:cNvPr id="3" name="Content Placeholder 2"/>
          <p:cNvSpPr>
            <a:spLocks noGrp="1"/>
          </p:cNvSpPr>
          <p:nvPr>
            <p:ph idx="1"/>
          </p:nvPr>
        </p:nvSpPr>
        <p:spPr>
          <a:xfrm>
            <a:off x="1141412" y="2249487"/>
            <a:ext cx="9905999" cy="4261672"/>
          </a:xfrm>
        </p:spPr>
        <p:txBody>
          <a:bodyPr>
            <a:normAutofit fontScale="92500" lnSpcReduction="10000"/>
          </a:bodyPr>
          <a:lstStyle/>
          <a:p>
            <a:r>
              <a:rPr lang="en-US" dirty="0" smtClean="0"/>
              <a:t>System (Well-know) ports:  0 to 1023</a:t>
            </a:r>
          </a:p>
          <a:p>
            <a:r>
              <a:rPr lang="en-US" dirty="0" smtClean="0"/>
              <a:t>Registered (User) ports: 1024 to 49,151</a:t>
            </a:r>
          </a:p>
          <a:p>
            <a:pPr lvl="1"/>
            <a:r>
              <a:rPr lang="en-US" dirty="0" smtClean="0"/>
              <a:t>Registered with IANA for Specific Service</a:t>
            </a:r>
          </a:p>
          <a:p>
            <a:r>
              <a:rPr lang="en-US" dirty="0" smtClean="0"/>
              <a:t>Dynamic, private, or ephemeral (unassigned) ports: </a:t>
            </a:r>
          </a:p>
          <a:p>
            <a:pPr lvl="1"/>
            <a:r>
              <a:rPr lang="en-US" dirty="0" smtClean="0"/>
              <a:t>Range:  49,152 to 65,535</a:t>
            </a:r>
          </a:p>
          <a:p>
            <a:pPr lvl="1"/>
            <a:r>
              <a:rPr lang="en-US" dirty="0" smtClean="0"/>
              <a:t>Used for custom or temporary purposes</a:t>
            </a:r>
          </a:p>
          <a:p>
            <a:pPr lvl="1"/>
            <a:r>
              <a:rPr lang="en-US" dirty="0" smtClean="0"/>
              <a:t>Cannot be registered with IANA</a:t>
            </a:r>
          </a:p>
          <a:p>
            <a:r>
              <a:rPr lang="en-US" dirty="0" smtClean="0"/>
              <a:t>Recommend Scanning ALL Ports</a:t>
            </a:r>
          </a:p>
          <a:p>
            <a:pPr lvl="1"/>
            <a:r>
              <a:rPr lang="en-US" dirty="0" smtClean="0"/>
              <a:t>Most tools don’t scan ephemeral ports</a:t>
            </a:r>
          </a:p>
          <a:p>
            <a:pPr lvl="1"/>
            <a:r>
              <a:rPr lang="en-US" dirty="0" smtClean="0"/>
              <a:t>Scan UPD and TCP separately</a:t>
            </a:r>
            <a:endParaRPr lang="en-US"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327" y="2189161"/>
            <a:ext cx="3133988" cy="2290764"/>
          </a:xfrm>
          <a:prstGeom prst="rect">
            <a:avLst/>
          </a:prstGeom>
        </p:spPr>
      </p:pic>
    </p:spTree>
    <p:extLst>
      <p:ext uri="{BB962C8B-B14F-4D97-AF65-F5344CB8AC3E}">
        <p14:creationId xmlns:p14="http://schemas.microsoft.com/office/powerpoint/2010/main" val="1244785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Ports, Protocols, and Services</a:t>
            </a:r>
            <a:endParaRPr lang="en-US" dirty="0"/>
          </a:p>
        </p:txBody>
      </p:sp>
      <p:sp>
        <p:nvSpPr>
          <p:cNvPr id="3" name="Content Placeholder 2"/>
          <p:cNvSpPr>
            <a:spLocks noGrp="1"/>
          </p:cNvSpPr>
          <p:nvPr>
            <p:ph idx="1"/>
          </p:nvPr>
        </p:nvSpPr>
        <p:spPr/>
        <p:txBody>
          <a:bodyPr/>
          <a:lstStyle/>
          <a:p>
            <a:r>
              <a:rPr lang="en-US" smtClean="0"/>
              <a:t>Port:  logical representation used by computers to establish a connection (e.g. Port 80). </a:t>
            </a:r>
          </a:p>
          <a:p>
            <a:r>
              <a:rPr lang="en-US" smtClean="0"/>
              <a:t>Protocol: agreed upon method of communication (e.g. HTTP).</a:t>
            </a:r>
          </a:p>
          <a:p>
            <a:r>
              <a:rPr lang="en-US" smtClean="0"/>
              <a:t>Service: function that is offered to a higher layer in the OSI model (e.g. Web Service).</a:t>
            </a:r>
            <a:endParaRPr lang="en-US" dirty="0"/>
          </a:p>
        </p:txBody>
      </p:sp>
      <p:sp>
        <p:nvSpPr>
          <p:cNvPr id="12" name="Date Placeholder 1"/>
          <p:cNvSpPr>
            <a:spLocks noGrp="1"/>
          </p:cNvSpPr>
          <p:nvPr>
            <p:ph type="dt" sz="half" idx="10"/>
          </p:nvPr>
        </p:nvSpPr>
        <p:spPr/>
        <p:txBody>
          <a:bodyPr/>
          <a:lstStyle/>
          <a:p>
            <a:r>
              <a:rPr lang="en-US" smtClean="0"/>
              <a:t>© 2014 Lunarline, Inc </a:t>
            </a:r>
            <a:endParaRPr lang="en-US" dirty="0"/>
          </a:p>
        </p:txBody>
      </p:sp>
      <p:sp>
        <p:nvSpPr>
          <p:cNvPr id="5" name="tower"/>
          <p:cNvSpPr>
            <a:spLocks noEditPoints="1" noChangeArrowheads="1"/>
          </p:cNvSpPr>
          <p:nvPr/>
        </p:nvSpPr>
        <p:spPr bwMode="auto">
          <a:xfrm>
            <a:off x="9192479" y="4857934"/>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b" anchorCtr="1" compatLnSpc="1">
            <a:prstTxWarp prst="textNoShape">
              <a:avLst/>
            </a:prstTxWarp>
          </a:bodyPr>
          <a:lstStyle/>
          <a:p>
            <a:endParaRPr lang="en-US" dirty="0"/>
          </a:p>
        </p:txBody>
      </p:sp>
      <p:sp>
        <p:nvSpPr>
          <p:cNvPr id="6" name="laptop"/>
          <p:cNvSpPr>
            <a:spLocks noEditPoints="1" noChangeArrowheads="1"/>
          </p:cNvSpPr>
          <p:nvPr/>
        </p:nvSpPr>
        <p:spPr bwMode="auto">
          <a:xfrm>
            <a:off x="2362200" y="5081773"/>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ight Arrow 6"/>
          <p:cNvSpPr/>
          <p:nvPr/>
        </p:nvSpPr>
        <p:spPr>
          <a:xfrm>
            <a:off x="4419599" y="5081772"/>
            <a:ext cx="4191001" cy="4846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Oval 8"/>
          <p:cNvSpPr/>
          <p:nvPr/>
        </p:nvSpPr>
        <p:spPr>
          <a:xfrm>
            <a:off x="8955571" y="5226201"/>
            <a:ext cx="1378688" cy="11334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Apache Web Server</a:t>
            </a:r>
          </a:p>
          <a:p>
            <a:pPr algn="ctr"/>
            <a:r>
              <a:rPr lang="en-US" dirty="0"/>
              <a:t>Port: 80</a:t>
            </a:r>
            <a:endParaRPr lang="en-US" dirty="0"/>
          </a:p>
        </p:txBody>
      </p:sp>
      <p:sp>
        <p:nvSpPr>
          <p:cNvPr id="10" name="Oval 9"/>
          <p:cNvSpPr/>
          <p:nvPr/>
        </p:nvSpPr>
        <p:spPr>
          <a:xfrm>
            <a:off x="2495552" y="5218230"/>
            <a:ext cx="1771649" cy="1005464"/>
          </a:xfrm>
          <a:prstGeom prst="ellipse">
            <a:avLst/>
          </a:prstGeom>
          <a:solidFill>
            <a:schemeClr val="tx2">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Windows 7</a:t>
            </a:r>
          </a:p>
          <a:p>
            <a:pPr algn="ctr"/>
            <a:r>
              <a:rPr lang="en-US" dirty="0"/>
              <a:t>w/IE</a:t>
            </a:r>
            <a:endParaRPr lang="en-US" dirty="0"/>
          </a:p>
        </p:txBody>
      </p:sp>
      <p:sp>
        <p:nvSpPr>
          <p:cNvPr id="11" name="Right Arrow 10"/>
          <p:cNvSpPr/>
          <p:nvPr/>
        </p:nvSpPr>
        <p:spPr>
          <a:xfrm rot="10800000">
            <a:off x="4419600" y="5792943"/>
            <a:ext cx="4191000" cy="4846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extLst>
      <p:ext uri="{BB962C8B-B14F-4D97-AF65-F5344CB8AC3E}">
        <p14:creationId xmlns:p14="http://schemas.microsoft.com/office/powerpoint/2010/main" val="151030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descr="SNAG-0060"/>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655764" y="0"/>
            <a:ext cx="88788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911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OSI (Open Systems Interconnection) Model:  (ISO/IEC 7498-1):  7 Layers</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3034" t="6525" r="3036" b="4031"/>
          <a:stretch/>
        </p:blipFill>
        <p:spPr>
          <a:xfrm>
            <a:off x="3090042" y="1810310"/>
            <a:ext cx="6195848" cy="4557704"/>
          </a:xfrm>
        </p:spPr>
      </p:pic>
      <p:sp>
        <p:nvSpPr>
          <p:cNvPr id="7" name="TextBox 6"/>
          <p:cNvSpPr txBox="1"/>
          <p:nvPr/>
        </p:nvSpPr>
        <p:spPr>
          <a:xfrm>
            <a:off x="4196623" y="6336268"/>
            <a:ext cx="4041427" cy="369332"/>
          </a:xfrm>
          <a:prstGeom prst="rect">
            <a:avLst/>
          </a:prstGeom>
          <a:noFill/>
        </p:spPr>
        <p:txBody>
          <a:bodyPr wrap="none" rtlCol="0">
            <a:spAutoFit/>
          </a:bodyPr>
          <a:lstStyle/>
          <a:p>
            <a:r>
              <a:rPr lang="en-US" dirty="0"/>
              <a:t>All People Seem To Need Data Processing</a:t>
            </a:r>
            <a:endParaRPr lang="en-US" dirty="0"/>
          </a:p>
        </p:txBody>
      </p:sp>
    </p:spTree>
    <p:extLst>
      <p:ext uri="{BB962C8B-B14F-4D97-AF65-F5344CB8AC3E}">
        <p14:creationId xmlns:p14="http://schemas.microsoft.com/office/powerpoint/2010/main" val="2428449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endParaRPr lang="en-US" dirty="0"/>
          </a:p>
        </p:txBody>
      </p:sp>
      <p:sp>
        <p:nvSpPr>
          <p:cNvPr id="3" name="Content Placeholder 2"/>
          <p:cNvSpPr>
            <a:spLocks noGrp="1"/>
          </p:cNvSpPr>
          <p:nvPr>
            <p:ph idx="1"/>
          </p:nvPr>
        </p:nvSpPr>
        <p:spPr/>
        <p:txBody>
          <a:bodyPr/>
          <a:lstStyle/>
          <a:p>
            <a:r>
              <a:rPr lang="en-US" dirty="0" err="1" smtClean="0"/>
              <a:t>Traceroute</a:t>
            </a:r>
            <a:r>
              <a:rPr lang="en-US" dirty="0" smtClean="0"/>
              <a:t> is a commonly included tool that allows users to discover all of the hops taken between a host and target machine.</a:t>
            </a:r>
          </a:p>
          <a:p>
            <a:r>
              <a:rPr lang="en-US" dirty="0" smtClean="0"/>
              <a:t>*nix Command: </a:t>
            </a:r>
            <a:r>
              <a:rPr lang="en-US" dirty="0" err="1">
                <a:latin typeface="Courier New" pitchFamily="49" charset="0"/>
                <a:cs typeface="Courier New" pitchFamily="49" charset="0"/>
              </a:rPr>
              <a:t>traceroute</a:t>
            </a:r>
            <a:r>
              <a:rPr lang="en-US" dirty="0">
                <a:latin typeface="Courier New" pitchFamily="49" charset="0"/>
                <a:cs typeface="Courier New" pitchFamily="49" charset="0"/>
              </a:rPr>
              <a:t> www.example.com</a:t>
            </a:r>
            <a:endParaRPr lang="en-US" dirty="0" smtClean="0">
              <a:latin typeface="Courier New" pitchFamily="49" charset="0"/>
              <a:cs typeface="Courier New" pitchFamily="49" charset="0"/>
            </a:endParaRPr>
          </a:p>
          <a:p>
            <a:r>
              <a:rPr lang="en-US" dirty="0" smtClean="0"/>
              <a:t>Windows Command: </a:t>
            </a:r>
            <a:r>
              <a:rPr lang="en-US" dirty="0" err="1">
                <a:latin typeface="Courier New" pitchFamily="49" charset="0"/>
                <a:cs typeface="Courier New" pitchFamily="49" charset="0"/>
              </a:rPr>
              <a:t>tracert</a:t>
            </a:r>
            <a:r>
              <a:rPr lang="en-US" dirty="0">
                <a:latin typeface="Courier New" pitchFamily="49" charset="0"/>
                <a:cs typeface="Courier New" pitchFamily="49" charset="0"/>
              </a:rPr>
              <a:t> www.example.com</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37092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Traceroute Example</a:t>
            </a:r>
            <a:endParaRPr lang="en-US" dirty="0"/>
          </a:p>
        </p:txBody>
      </p:sp>
      <p:sp>
        <p:nvSpPr>
          <p:cNvPr id="3" name="Content Placeholder 2"/>
          <p:cNvSpPr>
            <a:spLocks noGrp="1"/>
          </p:cNvSpPr>
          <p:nvPr>
            <p:ph idx="1"/>
          </p:nvPr>
        </p:nvSpPr>
        <p:spPr>
          <a:xfrm>
            <a:off x="1141412" y="1608083"/>
            <a:ext cx="9905999" cy="5139558"/>
          </a:xfrm>
        </p:spPr>
        <p:txBody>
          <a:bodyPr>
            <a:noAutofit/>
          </a:bodyPr>
          <a:lstStyle/>
          <a:p>
            <a:pPr marL="0" indent="0">
              <a:lnSpc>
                <a:spcPct val="100000"/>
              </a:lnSpc>
              <a:spcBef>
                <a:spcPts val="0"/>
              </a:spcBef>
              <a:buNone/>
            </a:pPr>
            <a:r>
              <a:rPr lang="en-US" sz="1800" dirty="0" smtClean="0"/>
              <a:t>C:\&gt;tracert www.google.com</a:t>
            </a:r>
          </a:p>
          <a:p>
            <a:pPr marL="0" indent="0">
              <a:lnSpc>
                <a:spcPct val="100000"/>
              </a:lnSpc>
              <a:spcBef>
                <a:spcPts val="0"/>
              </a:spcBef>
              <a:buNone/>
            </a:pPr>
            <a:endParaRPr lang="en-US" sz="1800" dirty="0" smtClean="0"/>
          </a:p>
          <a:p>
            <a:pPr marL="0" indent="0">
              <a:lnSpc>
                <a:spcPct val="100000"/>
              </a:lnSpc>
              <a:spcBef>
                <a:spcPts val="0"/>
              </a:spcBef>
              <a:buNone/>
            </a:pPr>
            <a:r>
              <a:rPr lang="en-US" sz="1800" dirty="0" smtClean="0"/>
              <a:t>Tracing route to www.google.com [173.194.75.104]</a:t>
            </a:r>
          </a:p>
          <a:p>
            <a:pPr marL="0" indent="0">
              <a:lnSpc>
                <a:spcPct val="100000"/>
              </a:lnSpc>
              <a:spcBef>
                <a:spcPts val="0"/>
              </a:spcBef>
              <a:buNone/>
            </a:pPr>
            <a:r>
              <a:rPr lang="en-US" sz="1800" dirty="0" smtClean="0"/>
              <a:t>over a maximum of 30 hops:</a:t>
            </a:r>
          </a:p>
          <a:p>
            <a:pPr marL="0" indent="0">
              <a:lnSpc>
                <a:spcPct val="100000"/>
              </a:lnSpc>
              <a:spcBef>
                <a:spcPts val="0"/>
              </a:spcBef>
              <a:buNone/>
            </a:pPr>
            <a:endParaRPr lang="en-US" sz="1800" dirty="0" smtClean="0"/>
          </a:p>
          <a:p>
            <a:pPr marL="0" indent="0">
              <a:lnSpc>
                <a:spcPct val="100000"/>
              </a:lnSpc>
              <a:spcBef>
                <a:spcPts val="0"/>
              </a:spcBef>
              <a:buNone/>
            </a:pPr>
            <a:r>
              <a:rPr lang="en-US" sz="1800" dirty="0" smtClean="0"/>
              <a:t>  1     4 </a:t>
            </a:r>
            <a:r>
              <a:rPr lang="en-US" sz="1800" dirty="0" err="1" smtClean="0"/>
              <a:t>ms</a:t>
            </a:r>
            <a:r>
              <a:rPr lang="en-US" sz="1800" dirty="0" smtClean="0"/>
              <a:t>     1 </a:t>
            </a:r>
            <a:r>
              <a:rPr lang="en-US" sz="1800" dirty="0" err="1" smtClean="0"/>
              <a:t>ms</a:t>
            </a:r>
            <a:r>
              <a:rPr lang="en-US" sz="1800" dirty="0" smtClean="0"/>
              <a:t>     2 </a:t>
            </a:r>
            <a:r>
              <a:rPr lang="en-US" sz="1800" dirty="0" err="1" smtClean="0"/>
              <a:t>ms</a:t>
            </a:r>
            <a:r>
              <a:rPr lang="en-US" sz="1800" dirty="0" smtClean="0"/>
              <a:t>  ■.■.■.■</a:t>
            </a:r>
          </a:p>
          <a:p>
            <a:pPr marL="0" indent="0">
              <a:lnSpc>
                <a:spcPct val="100000"/>
              </a:lnSpc>
              <a:spcBef>
                <a:spcPts val="0"/>
              </a:spcBef>
              <a:buNone/>
            </a:pPr>
            <a:r>
              <a:rPr lang="en-US" sz="1800" dirty="0" smtClean="0"/>
              <a:t>  2     7 </a:t>
            </a:r>
            <a:r>
              <a:rPr lang="en-US" sz="1800" dirty="0" err="1" smtClean="0"/>
              <a:t>ms</a:t>
            </a:r>
            <a:r>
              <a:rPr lang="en-US" sz="1800" dirty="0" smtClean="0"/>
              <a:t>    14 </a:t>
            </a:r>
            <a:r>
              <a:rPr lang="en-US" sz="1800" dirty="0" err="1" smtClean="0"/>
              <a:t>ms</a:t>
            </a:r>
            <a:r>
              <a:rPr lang="en-US" sz="1800" dirty="0" smtClean="0"/>
              <a:t>    11 </a:t>
            </a:r>
            <a:r>
              <a:rPr lang="en-US" sz="1800" dirty="0" err="1" smtClean="0"/>
              <a:t>ms</a:t>
            </a:r>
            <a:r>
              <a:rPr lang="en-US" sz="1800" dirty="0" smtClean="0"/>
              <a:t>  ■.■.■.■</a:t>
            </a:r>
          </a:p>
          <a:p>
            <a:pPr marL="0" indent="0">
              <a:lnSpc>
                <a:spcPct val="100000"/>
              </a:lnSpc>
              <a:spcBef>
                <a:spcPts val="0"/>
              </a:spcBef>
              <a:buNone/>
            </a:pPr>
            <a:r>
              <a:rPr lang="en-US" sz="1800" dirty="0" smtClean="0"/>
              <a:t>  3     7 </a:t>
            </a:r>
            <a:r>
              <a:rPr lang="en-US" sz="1800" dirty="0" err="1" smtClean="0"/>
              <a:t>ms</a:t>
            </a:r>
            <a:r>
              <a:rPr lang="en-US" sz="1800" dirty="0" smtClean="0"/>
              <a:t>     5 </a:t>
            </a:r>
            <a:r>
              <a:rPr lang="en-US" sz="1800" dirty="0" err="1" smtClean="0"/>
              <a:t>ms</a:t>
            </a:r>
            <a:r>
              <a:rPr lang="en-US" sz="1800" dirty="0" smtClean="0"/>
              <a:t>     6 </a:t>
            </a:r>
            <a:r>
              <a:rPr lang="en-US" sz="1800" dirty="0" err="1" smtClean="0"/>
              <a:t>ms</a:t>
            </a:r>
            <a:r>
              <a:rPr lang="en-US" sz="1800" dirty="0" smtClean="0"/>
              <a:t>  ■.■.■.■</a:t>
            </a:r>
          </a:p>
          <a:p>
            <a:pPr marL="0" indent="0">
              <a:lnSpc>
                <a:spcPct val="100000"/>
              </a:lnSpc>
              <a:spcBef>
                <a:spcPts val="0"/>
              </a:spcBef>
              <a:buNone/>
            </a:pPr>
            <a:r>
              <a:rPr lang="en-US" sz="1800" dirty="0" smtClean="0"/>
              <a:t>  4     7 </a:t>
            </a:r>
            <a:r>
              <a:rPr lang="en-US" sz="1800" dirty="0" err="1" smtClean="0"/>
              <a:t>ms</a:t>
            </a:r>
            <a:r>
              <a:rPr lang="en-US" sz="1800" dirty="0" smtClean="0"/>
              <a:t>     8 </a:t>
            </a:r>
            <a:r>
              <a:rPr lang="en-US" sz="1800" dirty="0" err="1" smtClean="0"/>
              <a:t>ms</a:t>
            </a:r>
            <a:r>
              <a:rPr lang="en-US" sz="1800" dirty="0" smtClean="0"/>
              <a:t>     6 </a:t>
            </a:r>
            <a:r>
              <a:rPr lang="en-US" sz="1800" dirty="0" err="1" smtClean="0"/>
              <a:t>ms</a:t>
            </a:r>
            <a:r>
              <a:rPr lang="en-US" sz="1800" dirty="0" smtClean="0"/>
              <a:t>  208.89.202.146</a:t>
            </a:r>
          </a:p>
          <a:p>
            <a:pPr marL="0" indent="0">
              <a:lnSpc>
                <a:spcPct val="100000"/>
              </a:lnSpc>
              <a:spcBef>
                <a:spcPts val="0"/>
              </a:spcBef>
              <a:buNone/>
            </a:pPr>
            <a:r>
              <a:rPr lang="en-US" sz="1800" dirty="0" smtClean="0"/>
              <a:t>  5     6 </a:t>
            </a:r>
            <a:r>
              <a:rPr lang="en-US" sz="1800" dirty="0" err="1" smtClean="0"/>
              <a:t>ms</a:t>
            </a:r>
            <a:r>
              <a:rPr lang="en-US" sz="1800" dirty="0" smtClean="0"/>
              <a:t>     6 </a:t>
            </a:r>
            <a:r>
              <a:rPr lang="en-US" sz="1800" dirty="0" err="1" smtClean="0"/>
              <a:t>ms</a:t>
            </a:r>
            <a:r>
              <a:rPr lang="en-US" sz="1800" dirty="0" smtClean="0"/>
              <a:t>     6 </a:t>
            </a:r>
            <a:r>
              <a:rPr lang="en-US" sz="1800" dirty="0" err="1" smtClean="0"/>
              <a:t>ms</a:t>
            </a:r>
            <a:r>
              <a:rPr lang="en-US" sz="1800" dirty="0" smtClean="0"/>
              <a:t>  ge-9-39.car3.washington1.level3.net [4.79.169.221]</a:t>
            </a:r>
          </a:p>
          <a:p>
            <a:pPr marL="0" indent="0">
              <a:lnSpc>
                <a:spcPct val="100000"/>
              </a:lnSpc>
              <a:spcBef>
                <a:spcPts val="0"/>
              </a:spcBef>
              <a:buNone/>
            </a:pPr>
            <a:r>
              <a:rPr lang="en-US" sz="1800" dirty="0" smtClean="0"/>
              <a:t>  6     6 </a:t>
            </a:r>
            <a:r>
              <a:rPr lang="en-US" sz="1800" dirty="0" err="1" smtClean="0"/>
              <a:t>ms</a:t>
            </a:r>
            <a:r>
              <a:rPr lang="en-US" sz="1800" dirty="0" smtClean="0"/>
              <a:t>     7 </a:t>
            </a:r>
            <a:r>
              <a:rPr lang="en-US" sz="1800" dirty="0" err="1" smtClean="0"/>
              <a:t>ms</a:t>
            </a:r>
            <a:r>
              <a:rPr lang="en-US" sz="1800" dirty="0" smtClean="0"/>
              <a:t>     6 </a:t>
            </a:r>
            <a:r>
              <a:rPr lang="en-US" sz="1800" dirty="0" err="1" smtClean="0"/>
              <a:t>ms</a:t>
            </a:r>
            <a:r>
              <a:rPr lang="en-US" sz="1800" dirty="0" smtClean="0"/>
              <a:t>  google-inc.car3.washington1.level3.net [4.79.168.210]</a:t>
            </a:r>
          </a:p>
          <a:p>
            <a:pPr marL="0" indent="0">
              <a:lnSpc>
                <a:spcPct val="100000"/>
              </a:lnSpc>
              <a:spcBef>
                <a:spcPts val="0"/>
              </a:spcBef>
              <a:buNone/>
            </a:pPr>
            <a:r>
              <a:rPr lang="en-US" sz="1800" dirty="0" smtClean="0"/>
              <a:t>  7     7 </a:t>
            </a:r>
            <a:r>
              <a:rPr lang="en-US" sz="1800" dirty="0" err="1" smtClean="0"/>
              <a:t>ms</a:t>
            </a:r>
            <a:r>
              <a:rPr lang="en-US" sz="1800" dirty="0" smtClean="0"/>
              <a:t>     7 </a:t>
            </a:r>
            <a:r>
              <a:rPr lang="en-US" sz="1800" dirty="0" err="1" smtClean="0"/>
              <a:t>ms</a:t>
            </a:r>
            <a:r>
              <a:rPr lang="en-US" sz="1800" dirty="0" smtClean="0"/>
              <a:t>     6 </a:t>
            </a:r>
            <a:r>
              <a:rPr lang="en-US" sz="1800" dirty="0" err="1" smtClean="0"/>
              <a:t>ms</a:t>
            </a:r>
            <a:r>
              <a:rPr lang="en-US" sz="1800" dirty="0" smtClean="0"/>
              <a:t>  209.85.252.80</a:t>
            </a:r>
          </a:p>
          <a:p>
            <a:pPr marL="0" indent="0">
              <a:lnSpc>
                <a:spcPct val="100000"/>
              </a:lnSpc>
              <a:spcBef>
                <a:spcPts val="0"/>
              </a:spcBef>
              <a:buNone/>
            </a:pPr>
            <a:r>
              <a:rPr lang="en-US" sz="1800" dirty="0" smtClean="0"/>
              <a:t>  8     7 </a:t>
            </a:r>
            <a:r>
              <a:rPr lang="en-US" sz="1800" dirty="0" err="1" smtClean="0"/>
              <a:t>ms</a:t>
            </a:r>
            <a:r>
              <a:rPr lang="en-US" sz="1800" dirty="0" smtClean="0"/>
              <a:t>     7 </a:t>
            </a:r>
            <a:r>
              <a:rPr lang="en-US" sz="1800" dirty="0" err="1" smtClean="0"/>
              <a:t>ms</a:t>
            </a:r>
            <a:r>
              <a:rPr lang="en-US" sz="1800" dirty="0" smtClean="0"/>
              <a:t>     7 </a:t>
            </a:r>
            <a:r>
              <a:rPr lang="en-US" sz="1800" dirty="0" err="1" smtClean="0"/>
              <a:t>ms</a:t>
            </a:r>
            <a:r>
              <a:rPr lang="en-US" sz="1800" dirty="0" smtClean="0"/>
              <a:t>  72.14.236.152</a:t>
            </a:r>
          </a:p>
          <a:p>
            <a:pPr marL="0" indent="0">
              <a:lnSpc>
                <a:spcPct val="100000"/>
              </a:lnSpc>
              <a:spcBef>
                <a:spcPts val="0"/>
              </a:spcBef>
              <a:buNone/>
            </a:pPr>
            <a:r>
              <a:rPr lang="en-US" sz="1800" dirty="0" smtClean="0"/>
              <a:t>  9    20 </a:t>
            </a:r>
            <a:r>
              <a:rPr lang="en-US" sz="1800" dirty="0" err="1" smtClean="0"/>
              <a:t>ms</a:t>
            </a:r>
            <a:r>
              <a:rPr lang="en-US" sz="1800" dirty="0" smtClean="0"/>
              <a:t>    60 </a:t>
            </a:r>
            <a:r>
              <a:rPr lang="en-US" sz="1800" dirty="0" err="1" smtClean="0"/>
              <a:t>ms</a:t>
            </a:r>
            <a:r>
              <a:rPr lang="en-US" sz="1800" dirty="0" smtClean="0"/>
              <a:t>    19 </a:t>
            </a:r>
            <a:r>
              <a:rPr lang="en-US" sz="1800" dirty="0" err="1" smtClean="0"/>
              <a:t>ms</a:t>
            </a:r>
            <a:r>
              <a:rPr lang="en-US" sz="1800" dirty="0" smtClean="0"/>
              <a:t>  209.85.243.114</a:t>
            </a:r>
          </a:p>
          <a:p>
            <a:pPr marL="0" indent="0">
              <a:lnSpc>
                <a:spcPct val="100000"/>
              </a:lnSpc>
              <a:spcBef>
                <a:spcPts val="0"/>
              </a:spcBef>
              <a:buNone/>
            </a:pPr>
            <a:r>
              <a:rPr lang="en-US" sz="1800" dirty="0" smtClean="0"/>
              <a:t> 10    19 </a:t>
            </a:r>
            <a:r>
              <a:rPr lang="en-US" sz="1800" dirty="0" err="1" smtClean="0"/>
              <a:t>ms</a:t>
            </a:r>
            <a:r>
              <a:rPr lang="en-US" sz="1800" dirty="0" smtClean="0"/>
              <a:t>    18 </a:t>
            </a:r>
            <a:r>
              <a:rPr lang="en-US" sz="1800" dirty="0" err="1" smtClean="0"/>
              <a:t>ms</a:t>
            </a:r>
            <a:r>
              <a:rPr lang="en-US" sz="1800" dirty="0" smtClean="0"/>
              <a:t>    18 </a:t>
            </a:r>
            <a:r>
              <a:rPr lang="en-US" sz="1800" dirty="0" err="1" smtClean="0"/>
              <a:t>ms</a:t>
            </a:r>
            <a:r>
              <a:rPr lang="en-US" sz="1800" dirty="0" smtClean="0"/>
              <a:t>  216.239.48.159</a:t>
            </a:r>
          </a:p>
          <a:p>
            <a:pPr marL="0" indent="0">
              <a:lnSpc>
                <a:spcPct val="100000"/>
              </a:lnSpc>
              <a:spcBef>
                <a:spcPts val="0"/>
              </a:spcBef>
              <a:buNone/>
            </a:pPr>
            <a:r>
              <a:rPr lang="en-US" sz="1800" dirty="0" smtClean="0"/>
              <a:t> 11     *        *        *     Request timed out.</a:t>
            </a:r>
          </a:p>
          <a:p>
            <a:pPr marL="0" indent="0">
              <a:lnSpc>
                <a:spcPct val="100000"/>
              </a:lnSpc>
              <a:spcBef>
                <a:spcPts val="0"/>
              </a:spcBef>
              <a:buNone/>
            </a:pPr>
            <a:r>
              <a:rPr lang="en-US" sz="1800" dirty="0" smtClean="0"/>
              <a:t> 12    31 </a:t>
            </a:r>
            <a:r>
              <a:rPr lang="en-US" sz="1800" dirty="0" err="1" smtClean="0"/>
              <a:t>ms</a:t>
            </a:r>
            <a:r>
              <a:rPr lang="en-US" sz="1800" dirty="0" smtClean="0"/>
              <a:t>    19 </a:t>
            </a:r>
            <a:r>
              <a:rPr lang="en-US" sz="1800" dirty="0" err="1" smtClean="0"/>
              <a:t>ms</a:t>
            </a:r>
            <a:r>
              <a:rPr lang="en-US" sz="1800" dirty="0" smtClean="0"/>
              <a:t>    19 </a:t>
            </a:r>
            <a:r>
              <a:rPr lang="en-US" sz="1800" dirty="0" err="1" smtClean="0"/>
              <a:t>ms</a:t>
            </a:r>
            <a:r>
              <a:rPr lang="en-US" sz="1800" dirty="0" smtClean="0"/>
              <a:t>  ve-in-f104.1e100.net [173.194.75.104]</a:t>
            </a:r>
          </a:p>
          <a:p>
            <a:pPr marL="0" indent="0">
              <a:lnSpc>
                <a:spcPct val="100000"/>
              </a:lnSpc>
              <a:spcBef>
                <a:spcPts val="0"/>
              </a:spcBef>
              <a:buNone/>
            </a:pPr>
            <a:endParaRPr lang="en-US" sz="1800" dirty="0" smtClean="0"/>
          </a:p>
          <a:p>
            <a:pPr marL="0" indent="0">
              <a:lnSpc>
                <a:spcPct val="100000"/>
              </a:lnSpc>
              <a:spcBef>
                <a:spcPts val="0"/>
              </a:spcBef>
              <a:buNone/>
            </a:pPr>
            <a:r>
              <a:rPr lang="en-US" sz="1800" dirty="0" smtClean="0"/>
              <a:t>Trace complete.</a:t>
            </a:r>
            <a:endParaRPr lang="en-US" sz="1800" dirty="0"/>
          </a:p>
        </p:txBody>
      </p:sp>
    </p:spTree>
    <p:extLst>
      <p:ext uri="{BB962C8B-B14F-4D97-AF65-F5344CB8AC3E}">
        <p14:creationId xmlns:p14="http://schemas.microsoft.com/office/powerpoint/2010/main" val="4258625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Google Hacking</a:t>
            </a:r>
            <a:endParaRPr lang="en-US" dirty="0"/>
          </a:p>
        </p:txBody>
      </p:sp>
      <p:sp>
        <p:nvSpPr>
          <p:cNvPr id="7" name="Content Placeholder 6"/>
          <p:cNvSpPr>
            <a:spLocks noGrp="1"/>
          </p:cNvSpPr>
          <p:nvPr>
            <p:ph idx="1"/>
          </p:nvPr>
        </p:nvSpPr>
        <p:spPr>
          <a:xfrm>
            <a:off x="1141412" y="2249486"/>
            <a:ext cx="9905999" cy="4403561"/>
          </a:xfrm>
        </p:spPr>
        <p:txBody>
          <a:bodyPr>
            <a:normAutofit/>
          </a:bodyPr>
          <a:lstStyle/>
          <a:p>
            <a:r>
              <a:rPr lang="en-US" dirty="0" smtClean="0"/>
              <a:t>Johnny Long</a:t>
            </a:r>
          </a:p>
          <a:p>
            <a:pPr lvl="1"/>
            <a:r>
              <a:rPr lang="en-US" dirty="0" smtClean="0"/>
              <a:t>“Google Hacking for Penetration Testers”</a:t>
            </a:r>
          </a:p>
          <a:p>
            <a:pPr lvl="1"/>
            <a:r>
              <a:rPr lang="en-US" dirty="0" smtClean="0">
                <a:hlinkClick r:id="rId3"/>
              </a:rPr>
              <a:t>https://www.blackhat.com/presentations/bh-europe-05/BH_EU_05-Long.pdf</a:t>
            </a:r>
            <a:r>
              <a:rPr lang="en-US" dirty="0" smtClean="0"/>
              <a:t> </a:t>
            </a:r>
          </a:p>
          <a:p>
            <a:r>
              <a:rPr lang="en-US" dirty="0" smtClean="0"/>
              <a:t>Google Hacking Database</a:t>
            </a:r>
          </a:p>
          <a:p>
            <a:pPr lvl="1"/>
            <a:r>
              <a:rPr lang="en-US" dirty="0" smtClean="0">
                <a:hlinkClick r:id="rId4"/>
              </a:rPr>
              <a:t>http://www.exploit-db.com/google-dorks/</a:t>
            </a:r>
            <a:r>
              <a:rPr lang="en-US" dirty="0" smtClean="0"/>
              <a:t> </a:t>
            </a:r>
          </a:p>
          <a:p>
            <a:r>
              <a:rPr lang="en-US" dirty="0" smtClean="0"/>
              <a:t>Power searching using advanced operators</a:t>
            </a:r>
          </a:p>
          <a:p>
            <a:pPr lvl="1"/>
            <a:r>
              <a:rPr lang="en-US" dirty="0" smtClean="0"/>
              <a:t>Syntax: </a:t>
            </a:r>
            <a:r>
              <a:rPr lang="en-US" dirty="0" err="1" smtClean="0"/>
              <a:t>operator:search_term</a:t>
            </a:r>
            <a:endParaRPr lang="en-US" dirty="0" smtClean="0"/>
          </a:p>
          <a:p>
            <a:pPr lvl="1"/>
            <a:r>
              <a:rPr lang="en-US" dirty="0" smtClean="0"/>
              <a:t>No spaces are required when using advanced operators or special characters</a:t>
            </a:r>
            <a:endParaRPr lang="en-US" dirty="0" smtClean="0"/>
          </a:p>
        </p:txBody>
      </p:sp>
    </p:spTree>
    <p:extLst>
      <p:ext uri="{BB962C8B-B14F-4D97-AF65-F5344CB8AC3E}">
        <p14:creationId xmlns:p14="http://schemas.microsoft.com/office/powerpoint/2010/main" val="1313303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smtClean="0"/>
              <a:t>Google: Advanced Operators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7871289"/>
              </p:ext>
            </p:extLst>
          </p:nvPr>
        </p:nvGraphicFramePr>
        <p:xfrm>
          <a:off x="1614379" y="1087120"/>
          <a:ext cx="9074643" cy="5008880"/>
        </p:xfrm>
        <a:graphic>
          <a:graphicData uri="http://schemas.openxmlformats.org/drawingml/2006/table">
            <a:tbl>
              <a:tblPr firstRow="1" bandRow="1">
                <a:tableStyleId>{5C22544A-7EE6-4342-B048-85BDC9FD1C3A}</a:tableStyleId>
              </a:tblPr>
              <a:tblGrid>
                <a:gridCol w="1764514"/>
                <a:gridCol w="4285247"/>
                <a:gridCol w="1764514"/>
                <a:gridCol w="1260368"/>
              </a:tblGrid>
              <a:tr h="370840">
                <a:tc>
                  <a:txBody>
                    <a:bodyPr/>
                    <a:lstStyle/>
                    <a:p>
                      <a:r>
                        <a:rPr lang="en-US" sz="2400" dirty="0" smtClean="0"/>
                        <a:t>Operator</a:t>
                      </a:r>
                      <a:endParaRPr lang="en-US" sz="2400" dirty="0"/>
                    </a:p>
                  </a:txBody>
                  <a:tcPr/>
                </a:tc>
                <a:tc>
                  <a:txBody>
                    <a:bodyPr/>
                    <a:lstStyle/>
                    <a:p>
                      <a:r>
                        <a:rPr lang="en-US" sz="2400" dirty="0" smtClean="0"/>
                        <a:t>Effect</a:t>
                      </a:r>
                      <a:endParaRPr lang="en-US" sz="2400" dirty="0"/>
                    </a:p>
                  </a:txBody>
                  <a:tcPr/>
                </a:tc>
                <a:tc>
                  <a:txBody>
                    <a:bodyPr/>
                    <a:lstStyle/>
                    <a:p>
                      <a:r>
                        <a:rPr lang="en-US" sz="1600" dirty="0" smtClean="0"/>
                        <a:t>Mixes with Other Operators</a:t>
                      </a:r>
                      <a:endParaRPr lang="en-US" sz="1600" dirty="0"/>
                    </a:p>
                  </a:txBody>
                  <a:tcPr/>
                </a:tc>
                <a:tc>
                  <a:txBody>
                    <a:bodyPr/>
                    <a:lstStyle/>
                    <a:p>
                      <a:r>
                        <a:rPr lang="en-US" sz="1600" dirty="0" smtClean="0"/>
                        <a:t>For</a:t>
                      </a:r>
                      <a:r>
                        <a:rPr lang="en-US" sz="1600" baseline="0" dirty="0" smtClean="0"/>
                        <a:t> Use </a:t>
                      </a:r>
                      <a:r>
                        <a:rPr lang="en-US" sz="1600" dirty="0" smtClean="0"/>
                        <a:t>Alone</a:t>
                      </a:r>
                      <a:endParaRPr lang="en-US" sz="1600" dirty="0"/>
                    </a:p>
                  </a:txBody>
                  <a:tcPr/>
                </a:tc>
              </a:tr>
              <a:tr h="335280">
                <a:tc>
                  <a:txBody>
                    <a:bodyPr/>
                    <a:lstStyle/>
                    <a:p>
                      <a:r>
                        <a:rPr lang="en-US" sz="1600" dirty="0" smtClean="0"/>
                        <a:t>site</a:t>
                      </a:r>
                      <a:endParaRPr lang="en-US" sz="1600" dirty="0"/>
                    </a:p>
                  </a:txBody>
                  <a:tcPr/>
                </a:tc>
                <a:tc>
                  <a:txBody>
                    <a:bodyPr/>
                    <a:lstStyle/>
                    <a:p>
                      <a:r>
                        <a:rPr lang="en-US" sz="1600" dirty="0" smtClean="0"/>
                        <a:t>Useful for website mapping/crawling</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304800">
                <a:tc>
                  <a:txBody>
                    <a:bodyPr/>
                    <a:lstStyle/>
                    <a:p>
                      <a:r>
                        <a:rPr lang="en-US" sz="1600" dirty="0" smtClean="0"/>
                        <a:t>link</a:t>
                      </a:r>
                      <a:endParaRPr lang="en-US" sz="1600" dirty="0"/>
                    </a:p>
                  </a:txBody>
                  <a:tcPr/>
                </a:tc>
                <a:tc>
                  <a:txBody>
                    <a:bodyPr/>
                    <a:lstStyle/>
                    <a:p>
                      <a:r>
                        <a:rPr lang="en-US" sz="1600" dirty="0" smtClean="0"/>
                        <a:t>Finds</a:t>
                      </a:r>
                      <a:r>
                        <a:rPr lang="en-US" sz="1600" baseline="0" dirty="0" smtClean="0"/>
                        <a:t> sites that link to the given URL</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endParaRPr lang="en-US" sz="1600" dirty="0"/>
                    </a:p>
                  </a:txBody>
                  <a:tcPr/>
                </a:tc>
              </a:tr>
              <a:tr h="274320">
                <a:tc>
                  <a:txBody>
                    <a:bodyPr/>
                    <a:lstStyle/>
                    <a:p>
                      <a:r>
                        <a:rPr lang="en-US" sz="1600" dirty="0" err="1" smtClean="0"/>
                        <a:t>inurl</a:t>
                      </a:r>
                      <a:r>
                        <a:rPr lang="en-US" sz="1600" dirty="0" smtClean="0"/>
                        <a:t>, </a:t>
                      </a:r>
                      <a:r>
                        <a:rPr lang="en-US" sz="1600" dirty="0" err="1" smtClean="0"/>
                        <a:t>allinurl</a:t>
                      </a:r>
                      <a:endParaRPr lang="en-US" sz="1600" dirty="0"/>
                    </a:p>
                  </a:txBody>
                  <a:tcPr/>
                </a:tc>
                <a:tc>
                  <a:txBody>
                    <a:bodyPr/>
                    <a:lstStyle/>
                    <a:p>
                      <a:r>
                        <a:rPr lang="en-US" sz="1600" dirty="0" smtClean="0"/>
                        <a:t>Search within a URL</a:t>
                      </a:r>
                      <a:endParaRPr lang="en-US" sz="1600" dirty="0"/>
                    </a:p>
                  </a:txBody>
                  <a:tcPr/>
                </a:tc>
                <a:tc>
                  <a:txBody>
                    <a:bodyPr/>
                    <a:lstStyle/>
                    <a:p>
                      <a:r>
                        <a:rPr lang="en-US" sz="1600" dirty="0" smtClean="0"/>
                        <a:t>Yes, No</a:t>
                      </a:r>
                      <a:endParaRPr lang="en-US" sz="1600" dirty="0"/>
                    </a:p>
                  </a:txBody>
                  <a:tcPr/>
                </a:tc>
                <a:tc>
                  <a:txBody>
                    <a:bodyPr/>
                    <a:lstStyle/>
                    <a:p>
                      <a:r>
                        <a:rPr lang="en-US" sz="1600" dirty="0" smtClean="0"/>
                        <a:t>Yes, Yes</a:t>
                      </a:r>
                      <a:endParaRPr lang="en-US" sz="1600" dirty="0"/>
                    </a:p>
                  </a:txBody>
                  <a:tcPr/>
                </a:tc>
              </a:tr>
              <a:tr h="320040">
                <a:tc>
                  <a:txBody>
                    <a:bodyPr/>
                    <a:lstStyle/>
                    <a:p>
                      <a:r>
                        <a:rPr lang="en-US" sz="1600" dirty="0" err="1" smtClean="0"/>
                        <a:t>intext</a:t>
                      </a:r>
                      <a:r>
                        <a:rPr lang="en-US" sz="1600" dirty="0" smtClean="0"/>
                        <a:t>, </a:t>
                      </a:r>
                      <a:r>
                        <a:rPr lang="en-US" sz="1600" dirty="0" err="1" smtClean="0"/>
                        <a:t>allintext</a:t>
                      </a:r>
                      <a:endParaRPr lang="en-US" sz="1600" dirty="0"/>
                    </a:p>
                  </a:txBody>
                  <a:tcPr/>
                </a:tc>
                <a:tc>
                  <a:txBody>
                    <a:bodyPr/>
                    <a:lstStyle/>
                    <a:p>
                      <a:r>
                        <a:rPr lang="en-US" sz="1600" dirty="0" smtClean="0"/>
                        <a:t>Search text of page only</a:t>
                      </a:r>
                      <a:endParaRPr lang="en-US" sz="1600" dirty="0"/>
                    </a:p>
                  </a:txBody>
                  <a:tcPr/>
                </a:tc>
                <a:tc>
                  <a:txBody>
                    <a:bodyPr/>
                    <a:lstStyle/>
                    <a:p>
                      <a:r>
                        <a:rPr lang="en-US" sz="1600" dirty="0" smtClean="0"/>
                        <a:t>Not really</a:t>
                      </a:r>
                      <a:endParaRPr lang="en-US" sz="1600" dirty="0"/>
                    </a:p>
                  </a:txBody>
                  <a:tcPr/>
                </a:tc>
                <a:tc>
                  <a:txBody>
                    <a:bodyPr/>
                    <a:lstStyle/>
                    <a:p>
                      <a:r>
                        <a:rPr lang="en-US" sz="1600" dirty="0" smtClean="0"/>
                        <a:t>Yes</a:t>
                      </a:r>
                      <a:endParaRPr lang="en-US" sz="1600" dirty="0"/>
                    </a:p>
                  </a:txBody>
                  <a:tcPr/>
                </a:tc>
              </a:tr>
              <a:tr h="289560">
                <a:tc>
                  <a:txBody>
                    <a:bodyPr/>
                    <a:lstStyle/>
                    <a:p>
                      <a:r>
                        <a:rPr lang="en-US" sz="1600" dirty="0" err="1" smtClean="0"/>
                        <a:t>intitle</a:t>
                      </a:r>
                      <a:r>
                        <a:rPr lang="en-US" sz="1600" dirty="0" smtClean="0"/>
                        <a:t>, </a:t>
                      </a:r>
                      <a:r>
                        <a:rPr lang="en-US" sz="1600" dirty="0" err="1" smtClean="0"/>
                        <a:t>allintitle</a:t>
                      </a:r>
                      <a:endParaRPr lang="en-US" sz="1600" dirty="0"/>
                    </a:p>
                  </a:txBody>
                  <a:tcPr/>
                </a:tc>
                <a:tc>
                  <a:txBody>
                    <a:bodyPr/>
                    <a:lstStyle/>
                    <a:p>
                      <a:r>
                        <a:rPr lang="en-US" sz="1600" dirty="0" err="1" smtClean="0"/>
                        <a:t>Seach</a:t>
                      </a:r>
                      <a:r>
                        <a:rPr lang="en-US" sz="1600" dirty="0" smtClean="0"/>
                        <a:t> page title</a:t>
                      </a:r>
                      <a:endParaRPr lang="en-US" sz="1600" dirty="0"/>
                    </a:p>
                  </a:txBody>
                  <a:tcPr/>
                </a:tc>
                <a:tc>
                  <a:txBody>
                    <a:bodyPr/>
                    <a:lstStyle/>
                    <a:p>
                      <a:r>
                        <a:rPr lang="en-US" sz="1600" dirty="0" smtClean="0"/>
                        <a:t>Yes, No</a:t>
                      </a:r>
                      <a:endParaRPr lang="en-US" sz="1600" dirty="0"/>
                    </a:p>
                  </a:txBody>
                  <a:tcPr/>
                </a:tc>
                <a:tc>
                  <a:txBody>
                    <a:bodyPr/>
                    <a:lstStyle/>
                    <a:p>
                      <a:r>
                        <a:rPr lang="en-US" sz="1600" dirty="0" smtClean="0"/>
                        <a:t>Yes, Yes</a:t>
                      </a:r>
                      <a:endParaRPr lang="en-US" sz="1600" dirty="0"/>
                    </a:p>
                  </a:txBody>
                  <a:tcPr/>
                </a:tc>
              </a:tr>
              <a:tr h="335280">
                <a:tc>
                  <a:txBody>
                    <a:bodyPr/>
                    <a:lstStyle/>
                    <a:p>
                      <a:r>
                        <a:rPr lang="en-US" sz="1600" dirty="0" err="1" smtClean="0"/>
                        <a:t>filetype</a:t>
                      </a:r>
                      <a:endParaRPr lang="en-US" sz="1600" dirty="0"/>
                    </a:p>
                  </a:txBody>
                  <a:tcPr/>
                </a:tc>
                <a:tc>
                  <a:txBody>
                    <a:bodyPr/>
                    <a:lstStyle/>
                    <a:p>
                      <a:r>
                        <a:rPr lang="en-US" sz="1600" dirty="0" smtClean="0"/>
                        <a:t>Search for specific file types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No</a:t>
                      </a:r>
                      <a:endParaRPr lang="en-US" sz="1600" dirty="0"/>
                    </a:p>
                  </a:txBody>
                  <a:tcPr/>
                </a:tc>
              </a:tr>
              <a:tr h="370840">
                <a:tc>
                  <a:txBody>
                    <a:bodyPr/>
                    <a:lstStyle/>
                    <a:p>
                      <a:r>
                        <a:rPr lang="en-US" sz="1600" dirty="0" err="1" smtClean="0"/>
                        <a:t>inanchor</a:t>
                      </a:r>
                      <a:endParaRPr lang="en-US" sz="1600" dirty="0"/>
                    </a:p>
                  </a:txBody>
                  <a:tcPr/>
                </a:tc>
                <a:tc>
                  <a:txBody>
                    <a:bodyPr/>
                    <a:lstStyle/>
                    <a:p>
                      <a:r>
                        <a:rPr lang="en-US" sz="1600" dirty="0" smtClean="0"/>
                        <a:t>Search link anchor text</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314960">
                <a:tc>
                  <a:txBody>
                    <a:bodyPr/>
                    <a:lstStyle/>
                    <a:p>
                      <a:r>
                        <a:rPr lang="en-US" sz="1600" dirty="0" err="1" smtClean="0"/>
                        <a:t>numrange</a:t>
                      </a:r>
                      <a:endParaRPr lang="en-US" sz="1600" dirty="0"/>
                    </a:p>
                  </a:txBody>
                  <a:tcPr/>
                </a:tc>
                <a:tc>
                  <a:txBody>
                    <a:bodyPr/>
                    <a:lstStyle/>
                    <a:p>
                      <a:r>
                        <a:rPr lang="en-US" sz="1600" dirty="0" smtClean="0"/>
                        <a:t>Locate</a:t>
                      </a:r>
                      <a:r>
                        <a:rPr lang="en-US" sz="1600" baseline="0" dirty="0" smtClean="0"/>
                        <a:t> number</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284480">
                <a:tc>
                  <a:txBody>
                    <a:bodyPr/>
                    <a:lstStyle/>
                    <a:p>
                      <a:r>
                        <a:rPr lang="en-US" sz="1600" dirty="0" err="1" smtClean="0"/>
                        <a:t>daterange</a:t>
                      </a:r>
                      <a:endParaRPr lang="en-US" sz="1600" dirty="0"/>
                    </a:p>
                  </a:txBody>
                  <a:tcPr/>
                </a:tc>
                <a:tc>
                  <a:txBody>
                    <a:bodyPr/>
                    <a:lstStyle/>
                    <a:p>
                      <a:r>
                        <a:rPr lang="en-US" sz="1600" dirty="0" smtClean="0"/>
                        <a:t>Search in date range</a:t>
                      </a:r>
                      <a:endParaRPr lang="en-US" sz="1600" dirty="0"/>
                    </a:p>
                  </a:txBody>
                  <a:tcPr/>
                </a:tc>
                <a:tc>
                  <a:txBody>
                    <a:bodyPr/>
                    <a:lstStyle/>
                    <a:p>
                      <a:r>
                        <a:rPr lang="en-US" sz="1600" dirty="0" smtClean="0"/>
                        <a:t>Yes</a:t>
                      </a:r>
                      <a:endParaRPr lang="en-US" sz="1600" dirty="0"/>
                    </a:p>
                  </a:txBody>
                  <a:tcPr/>
                </a:tc>
                <a:tc>
                  <a:txBody>
                    <a:bodyPr/>
                    <a:lstStyle/>
                    <a:p>
                      <a:r>
                        <a:rPr lang="en-US" sz="1600" dirty="0" smtClean="0"/>
                        <a:t>No</a:t>
                      </a:r>
                      <a:endParaRPr lang="en-US" sz="1600" dirty="0"/>
                    </a:p>
                  </a:txBody>
                  <a:tcPr/>
                </a:tc>
              </a:tr>
              <a:tr h="254000">
                <a:tc>
                  <a:txBody>
                    <a:bodyPr/>
                    <a:lstStyle/>
                    <a:p>
                      <a:r>
                        <a:rPr lang="en-US" sz="1600" dirty="0" smtClean="0"/>
                        <a:t>author</a:t>
                      </a:r>
                      <a:endParaRPr lang="en-US" sz="1600" dirty="0"/>
                    </a:p>
                  </a:txBody>
                  <a:tcPr/>
                </a:tc>
                <a:tc>
                  <a:txBody>
                    <a:bodyPr/>
                    <a:lstStyle/>
                    <a:p>
                      <a:r>
                        <a:rPr lang="en-US" sz="1600" dirty="0" smtClean="0"/>
                        <a:t>Group author search</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p>
                  </a:txBody>
                  <a:tcPr/>
                </a:tc>
              </a:tr>
              <a:tr h="299720">
                <a:tc>
                  <a:txBody>
                    <a:bodyPr/>
                    <a:lstStyle/>
                    <a:p>
                      <a:r>
                        <a:rPr lang="en-US" sz="1600" dirty="0" smtClean="0"/>
                        <a:t>group</a:t>
                      </a:r>
                      <a:endParaRPr lang="en-US" sz="1600" dirty="0"/>
                    </a:p>
                  </a:txBody>
                  <a:tcPr/>
                </a:tc>
                <a:tc>
                  <a:txBody>
                    <a:bodyPr/>
                    <a:lstStyle/>
                    <a:p>
                      <a:r>
                        <a:rPr lang="en-US" sz="1600" dirty="0" smtClean="0"/>
                        <a:t>Group name search</a:t>
                      </a:r>
                      <a:endParaRPr lang="en-US" sz="1600" dirty="0"/>
                    </a:p>
                  </a:txBody>
                  <a:tcPr/>
                </a:tc>
                <a:tc>
                  <a:txBody>
                    <a:bodyPr/>
                    <a:lstStyle/>
                    <a:p>
                      <a:r>
                        <a:rPr lang="en-US" sz="1600" dirty="0" smtClean="0"/>
                        <a:t>Not really</a:t>
                      </a:r>
                      <a:endParaRPr lang="en-US" sz="1600" dirty="0"/>
                    </a:p>
                  </a:txBody>
                  <a:tcPr/>
                </a:tc>
                <a:tc>
                  <a:txBody>
                    <a:bodyPr/>
                    <a:lstStyle/>
                    <a:p>
                      <a:r>
                        <a:rPr lang="en-US" sz="1600" dirty="0" smtClean="0"/>
                        <a:t>Yes</a:t>
                      </a:r>
                    </a:p>
                  </a:txBody>
                  <a:tcPr/>
                </a:tc>
              </a:tr>
              <a:tr h="269240">
                <a:tc>
                  <a:txBody>
                    <a:bodyPr/>
                    <a:lstStyle/>
                    <a:p>
                      <a:r>
                        <a:rPr lang="en-US" sz="1600" dirty="0" err="1" smtClean="0"/>
                        <a:t>insubject</a:t>
                      </a:r>
                      <a:endParaRPr lang="en-US" sz="1600" dirty="0"/>
                    </a:p>
                  </a:txBody>
                  <a:tcPr/>
                </a:tc>
                <a:tc>
                  <a:txBody>
                    <a:bodyPr/>
                    <a:lstStyle/>
                    <a:p>
                      <a:r>
                        <a:rPr lang="en-US" sz="1600" dirty="0" smtClean="0"/>
                        <a:t>Group subject search</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p>
                  </a:txBody>
                  <a:tcPr/>
                </a:tc>
              </a:tr>
              <a:tr h="370840">
                <a:tc>
                  <a:txBody>
                    <a:bodyPr/>
                    <a:lstStyle/>
                    <a:p>
                      <a:r>
                        <a:rPr lang="en-US" sz="1600" dirty="0" err="1" smtClean="0"/>
                        <a:t>msgid</a:t>
                      </a:r>
                      <a:r>
                        <a:rPr lang="en-US" sz="1600" dirty="0" smtClean="0"/>
                        <a:t>, </a:t>
                      </a:r>
                      <a:r>
                        <a:rPr lang="en-US" sz="1600" dirty="0" err="1" smtClean="0"/>
                        <a:t>as_msgid</a:t>
                      </a:r>
                      <a:endParaRPr lang="en-US" sz="1600" dirty="0"/>
                    </a:p>
                  </a:txBody>
                  <a:tcPr/>
                </a:tc>
                <a:tc>
                  <a:txBody>
                    <a:bodyPr/>
                    <a:lstStyle/>
                    <a:p>
                      <a:r>
                        <a:rPr lang="en-US" sz="1600" dirty="0" smtClean="0"/>
                        <a:t>Group </a:t>
                      </a:r>
                      <a:r>
                        <a:rPr lang="en-US" sz="1600" dirty="0" err="1" smtClean="0"/>
                        <a:t>msgid</a:t>
                      </a:r>
                      <a:r>
                        <a:rPr lang="en-US" sz="1600" dirty="0" smtClean="0"/>
                        <a:t> search</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p>
                  </a:txBody>
                  <a:tcPr/>
                </a:tc>
              </a:tr>
            </a:tbl>
          </a:graphicData>
        </a:graphic>
      </p:graphicFrame>
      <p:sp>
        <p:nvSpPr>
          <p:cNvPr id="7" name="TextBox 6"/>
          <p:cNvSpPr txBox="1"/>
          <p:nvPr/>
        </p:nvSpPr>
        <p:spPr>
          <a:xfrm>
            <a:off x="1940499" y="6096000"/>
            <a:ext cx="7339702" cy="523220"/>
          </a:xfrm>
          <a:prstGeom prst="rect">
            <a:avLst/>
          </a:prstGeom>
          <a:noFill/>
        </p:spPr>
        <p:txBody>
          <a:bodyPr wrap="none" rtlCol="0">
            <a:spAutoFit/>
          </a:bodyPr>
          <a:lstStyle/>
          <a:p>
            <a:r>
              <a:rPr lang="en-US" sz="1400" b="1" dirty="0"/>
              <a:t>Google Operators</a:t>
            </a:r>
            <a:r>
              <a:rPr lang="en-US" sz="1400" dirty="0"/>
              <a:t>: </a:t>
            </a:r>
            <a:r>
              <a:rPr lang="en-US" sz="1400" dirty="0">
                <a:hlinkClick r:id="rId3"/>
              </a:rPr>
              <a:t>https</a:t>
            </a:r>
            <a:r>
              <a:rPr lang="en-US" sz="1400" dirty="0">
                <a:hlinkClick r:id="rId3"/>
              </a:rPr>
              <a:t>://</a:t>
            </a:r>
            <a:r>
              <a:rPr lang="en-US" sz="1400" dirty="0">
                <a:hlinkClick r:id="rId3"/>
              </a:rPr>
              <a:t>support.google.com/websearch/bin/answer.py?hl=en&amp;answer=136861</a:t>
            </a:r>
            <a:endParaRPr lang="en-US" sz="1400" dirty="0"/>
          </a:p>
          <a:p>
            <a:r>
              <a:rPr lang="en-US" sz="1400" dirty="0"/>
              <a:t> 	              </a:t>
            </a:r>
            <a:r>
              <a:rPr lang="en-US" sz="1400" dirty="0">
                <a:hlinkClick r:id="rId4"/>
              </a:rPr>
              <a:t>https</a:t>
            </a:r>
            <a:r>
              <a:rPr lang="en-US" sz="1400" dirty="0">
                <a:hlinkClick r:id="rId4"/>
              </a:rPr>
              <a:t>://</a:t>
            </a:r>
            <a:r>
              <a:rPr lang="en-US" sz="1400" dirty="0">
                <a:hlinkClick r:id="rId4"/>
              </a:rPr>
              <a:t>en.wikipedia.org/wiki/Google_hacking</a:t>
            </a:r>
            <a:r>
              <a:rPr lang="en-US" sz="1400" dirty="0"/>
              <a:t> </a:t>
            </a:r>
            <a:endParaRPr lang="en-US" sz="1400" dirty="0"/>
          </a:p>
        </p:txBody>
      </p:sp>
    </p:spTree>
    <p:extLst>
      <p:ext uri="{BB962C8B-B14F-4D97-AF65-F5344CB8AC3E}">
        <p14:creationId xmlns:p14="http://schemas.microsoft.com/office/powerpoint/2010/main" val="126197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Google Special Characters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3299" y="1828800"/>
            <a:ext cx="7379378" cy="3733965"/>
          </a:xfrm>
        </p:spPr>
      </p:pic>
      <p:sp>
        <p:nvSpPr>
          <p:cNvPr id="7" name="TextBox 6"/>
          <p:cNvSpPr txBox="1"/>
          <p:nvPr/>
        </p:nvSpPr>
        <p:spPr>
          <a:xfrm>
            <a:off x="1981201" y="5486401"/>
            <a:ext cx="7726987" cy="646331"/>
          </a:xfrm>
          <a:prstGeom prst="rect">
            <a:avLst/>
          </a:prstGeom>
          <a:noFill/>
        </p:spPr>
        <p:txBody>
          <a:bodyPr wrap="none" rtlCol="0">
            <a:spAutoFit/>
          </a:bodyPr>
          <a:lstStyle/>
          <a:p>
            <a:r>
              <a:rPr lang="en-US" dirty="0"/>
              <a:t>More details at:</a:t>
            </a:r>
          </a:p>
          <a:p>
            <a:r>
              <a:rPr lang="en-US" dirty="0">
                <a:hlinkClick r:id="rId4"/>
              </a:rPr>
              <a:t>https</a:t>
            </a:r>
            <a:r>
              <a:rPr lang="en-US" dirty="0">
                <a:hlinkClick r:id="rId4"/>
              </a:rPr>
              <a:t>://</a:t>
            </a:r>
            <a:r>
              <a:rPr lang="en-US" dirty="0">
                <a:hlinkClick r:id="rId4"/>
              </a:rPr>
              <a:t>support.google.com/websearch/bin/answer.py?hl=en&amp;answer=2466433</a:t>
            </a:r>
            <a:r>
              <a:rPr lang="en-US" dirty="0"/>
              <a:t> </a:t>
            </a:r>
            <a:endParaRPr lang="en-US" dirty="0"/>
          </a:p>
        </p:txBody>
      </p:sp>
    </p:spTree>
    <p:extLst>
      <p:ext uri="{BB962C8B-B14F-4D97-AF65-F5344CB8AC3E}">
        <p14:creationId xmlns:p14="http://schemas.microsoft.com/office/powerpoint/2010/main" val="930750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DNS Lookups</a:t>
            </a:r>
            <a:endParaRPr lang="en-US" dirty="0"/>
          </a:p>
        </p:txBody>
      </p:sp>
      <p:sp>
        <p:nvSpPr>
          <p:cNvPr id="3" name="Content Placeholder 2"/>
          <p:cNvSpPr>
            <a:spLocks noGrp="1"/>
          </p:cNvSpPr>
          <p:nvPr>
            <p:ph idx="1"/>
          </p:nvPr>
        </p:nvSpPr>
        <p:spPr>
          <a:xfrm>
            <a:off x="1141412" y="2249486"/>
            <a:ext cx="9905999" cy="4372031"/>
          </a:xfrm>
        </p:spPr>
        <p:txBody>
          <a:bodyPr>
            <a:normAutofit fontScale="92500" lnSpcReduction="20000"/>
          </a:bodyPr>
          <a:lstStyle/>
          <a:p>
            <a:r>
              <a:rPr lang="en-US" dirty="0" smtClean="0"/>
              <a:t>DNS = Domain Name Service</a:t>
            </a:r>
          </a:p>
          <a:p>
            <a:r>
              <a:rPr lang="en-US" dirty="0" smtClean="0"/>
              <a:t>DNS is the utility within the Internet that maps human-readable website names to IP addresses.</a:t>
            </a:r>
          </a:p>
          <a:p>
            <a:pPr lvl="1"/>
            <a:r>
              <a:rPr lang="en-US" dirty="0" smtClean="0"/>
              <a:t>Looking at DNS records can tell you about where servers are located, who runs them, and footprint information on the servers</a:t>
            </a:r>
          </a:p>
          <a:p>
            <a:r>
              <a:rPr lang="en-US" dirty="0" smtClean="0"/>
              <a:t>DNS is considered to be at either the Application or Network layer.</a:t>
            </a:r>
          </a:p>
          <a:p>
            <a:r>
              <a:rPr lang="en-US" dirty="0" smtClean="0"/>
              <a:t>Since the Internet is huge, its governance and mapping occurs on an international scale.</a:t>
            </a:r>
          </a:p>
          <a:p>
            <a:pPr lvl="1"/>
            <a:r>
              <a:rPr lang="en-US" dirty="0" smtClean="0"/>
              <a:t>DNS can be thought of as a “structured hierarchy” </a:t>
            </a:r>
            <a:r>
              <a:rPr lang="en-US" dirty="0" smtClean="0"/>
              <a:t>(Shuler, 2002, “How Does the Internet Work?” </a:t>
            </a:r>
            <a:r>
              <a:rPr lang="en-US" dirty="0" smtClean="0">
                <a:hlinkClick r:id="rId2"/>
              </a:rPr>
              <a:t>http://www.stanford.edu/class/msande91si/www-spr04/readings/week1/InternetWhitepaper.htm</a:t>
            </a:r>
            <a:r>
              <a:rPr lang="en-US" dirty="0" smtClean="0"/>
              <a:t>)</a:t>
            </a:r>
            <a:endParaRPr lang="en-US" dirty="0" smtClean="0"/>
          </a:p>
        </p:txBody>
      </p:sp>
    </p:spTree>
    <p:extLst>
      <p:ext uri="{BB962C8B-B14F-4D97-AF65-F5344CB8AC3E}">
        <p14:creationId xmlns:p14="http://schemas.microsoft.com/office/powerpoint/2010/main" val="949099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Whois Protocol</a:t>
            </a:r>
            <a:endParaRPr lang="en-US" dirty="0"/>
          </a:p>
        </p:txBody>
      </p:sp>
      <p:sp>
        <p:nvSpPr>
          <p:cNvPr id="3" name="Content Placeholder 2"/>
          <p:cNvSpPr>
            <a:spLocks noGrp="1"/>
          </p:cNvSpPr>
          <p:nvPr>
            <p:ph idx="1"/>
          </p:nvPr>
        </p:nvSpPr>
        <p:spPr>
          <a:xfrm>
            <a:off x="1141412" y="2249486"/>
            <a:ext cx="9905999" cy="4230141"/>
          </a:xfrm>
        </p:spPr>
        <p:txBody>
          <a:bodyPr>
            <a:normAutofit/>
          </a:bodyPr>
          <a:lstStyle/>
          <a:p>
            <a:r>
              <a:rPr lang="en-US" dirty="0" err="1" smtClean="0"/>
              <a:t>Whois</a:t>
            </a:r>
            <a:r>
              <a:rPr lang="en-US" dirty="0" smtClean="0"/>
              <a:t> is a protocol that maps domains to IP addresses and their owners</a:t>
            </a:r>
          </a:p>
          <a:p>
            <a:r>
              <a:rPr lang="en-US" dirty="0" smtClean="0"/>
              <a:t>Historically, Unix systems come with the </a:t>
            </a:r>
            <a:r>
              <a:rPr lang="en-US" dirty="0" err="1" smtClean="0"/>
              <a:t>whois</a:t>
            </a:r>
            <a:r>
              <a:rPr lang="en-US" dirty="0" smtClean="0"/>
              <a:t> command line capability built-in.</a:t>
            </a:r>
          </a:p>
          <a:p>
            <a:pPr lvl="1"/>
            <a:r>
              <a:rPr lang="en-US" dirty="0" smtClean="0"/>
              <a:t>Systems by Microsoft and Apple originally did not have </a:t>
            </a:r>
            <a:r>
              <a:rPr lang="en-US" dirty="0" err="1" smtClean="0"/>
              <a:t>whois</a:t>
            </a:r>
            <a:r>
              <a:rPr lang="en-US" dirty="0" smtClean="0"/>
              <a:t> built-in, so users had to rely on web-based clients.</a:t>
            </a:r>
          </a:p>
          <a:p>
            <a:r>
              <a:rPr lang="en-US" dirty="0" smtClean="0"/>
              <a:t>The </a:t>
            </a:r>
            <a:r>
              <a:rPr lang="en-US" dirty="0" err="1" smtClean="0"/>
              <a:t>whois</a:t>
            </a:r>
            <a:r>
              <a:rPr lang="en-US" dirty="0" smtClean="0"/>
              <a:t> protocol stems from the NAME/FINGER protocols (RFC 742, 1977).</a:t>
            </a:r>
          </a:p>
          <a:p>
            <a:r>
              <a:rPr lang="en-US" dirty="0" err="1" smtClean="0"/>
              <a:t>Whois</a:t>
            </a:r>
            <a:r>
              <a:rPr lang="en-US" dirty="0" smtClean="0"/>
              <a:t> is defined in RFC 3912 (2004, current)</a:t>
            </a:r>
          </a:p>
          <a:p>
            <a:pPr lvl="1"/>
            <a:r>
              <a:rPr lang="en-US" dirty="0" smtClean="0"/>
              <a:t>RFC 954, 1985, obsolete</a:t>
            </a:r>
          </a:p>
          <a:p>
            <a:pPr lvl="1"/>
            <a:r>
              <a:rPr lang="en-US" dirty="0" smtClean="0"/>
              <a:t>RFC 812, 1982, obsolete</a:t>
            </a:r>
            <a:endParaRPr lang="en-US" dirty="0"/>
          </a:p>
        </p:txBody>
      </p:sp>
    </p:spTree>
    <p:extLst>
      <p:ext uri="{BB962C8B-B14F-4D97-AF65-F5344CB8AC3E}">
        <p14:creationId xmlns:p14="http://schemas.microsoft.com/office/powerpoint/2010/main" val="1064605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Whois</a:t>
            </a:r>
            <a:endParaRPr lang="en-US" dirty="0"/>
          </a:p>
        </p:txBody>
      </p:sp>
      <p:sp>
        <p:nvSpPr>
          <p:cNvPr id="3" name="Content Placeholder 2"/>
          <p:cNvSpPr>
            <a:spLocks noGrp="1"/>
          </p:cNvSpPr>
          <p:nvPr>
            <p:ph idx="1"/>
          </p:nvPr>
        </p:nvSpPr>
        <p:spPr>
          <a:xfrm>
            <a:off x="1141412" y="2249486"/>
            <a:ext cx="9905999" cy="4403561"/>
          </a:xfrm>
        </p:spPr>
        <p:txBody>
          <a:bodyPr>
            <a:normAutofit fontScale="77500" lnSpcReduction="20000"/>
          </a:bodyPr>
          <a:lstStyle/>
          <a:p>
            <a:r>
              <a:rPr lang="en-US" dirty="0" smtClean="0"/>
              <a:t>Today, many web services provide </a:t>
            </a:r>
            <a:r>
              <a:rPr lang="en-US" dirty="0" err="1" smtClean="0"/>
              <a:t>whois</a:t>
            </a:r>
            <a:r>
              <a:rPr lang="en-US" dirty="0" smtClean="0"/>
              <a:t> lookups for different sections and levels of the Internet.</a:t>
            </a:r>
          </a:p>
          <a:p>
            <a:pPr lvl="1"/>
            <a:r>
              <a:rPr lang="en-US" dirty="0" smtClean="0"/>
              <a:t>Depending on which region a site is in and where it falls in the DNS hierarchy, different </a:t>
            </a:r>
            <a:r>
              <a:rPr lang="en-US" dirty="0" err="1" smtClean="0"/>
              <a:t>whois</a:t>
            </a:r>
            <a:r>
              <a:rPr lang="en-US" dirty="0" smtClean="0"/>
              <a:t> providers need to be used.</a:t>
            </a:r>
          </a:p>
          <a:p>
            <a:pPr lvl="2"/>
            <a:r>
              <a:rPr lang="en-US" dirty="0" smtClean="0"/>
              <a:t>For websites in the USA, query ARIN (the RIR) to find the local ISP responsible for that website.</a:t>
            </a:r>
          </a:p>
          <a:p>
            <a:pPr lvl="2"/>
            <a:r>
              <a:rPr lang="en-US" dirty="0" smtClean="0"/>
              <a:t>Most RIRs can provide cross-references to the other RIRs to look at when they do not contain a particular site reference.</a:t>
            </a:r>
          </a:p>
          <a:p>
            <a:pPr lvl="2"/>
            <a:r>
              <a:rPr lang="en-US" dirty="0" smtClean="0"/>
              <a:t>For international targets, the IANA </a:t>
            </a:r>
            <a:r>
              <a:rPr lang="en-US" dirty="0" err="1" smtClean="0"/>
              <a:t>Whois</a:t>
            </a:r>
            <a:r>
              <a:rPr lang="en-US" dirty="0" smtClean="0"/>
              <a:t> Service (</a:t>
            </a:r>
            <a:r>
              <a:rPr lang="en-US" dirty="0" smtClean="0">
                <a:hlinkClick r:id="rId3"/>
              </a:rPr>
              <a:t>https://www.iana.org/cgi-bin/whois</a:t>
            </a:r>
            <a:r>
              <a:rPr lang="en-US" dirty="0" smtClean="0"/>
              <a:t>) will return the relevant registrar database.</a:t>
            </a:r>
          </a:p>
          <a:p>
            <a:pPr lvl="1"/>
            <a:r>
              <a:rPr lang="en-US" dirty="0" smtClean="0"/>
              <a:t>Registry data on TLDs can be found at:</a:t>
            </a:r>
          </a:p>
          <a:p>
            <a:pPr lvl="2"/>
            <a:r>
              <a:rPr lang="en-US" dirty="0" smtClean="0">
                <a:hlinkClick r:id="rId4"/>
              </a:rPr>
              <a:t>http://www.internic.net</a:t>
            </a:r>
            <a:endParaRPr lang="en-US" dirty="0" smtClean="0"/>
          </a:p>
          <a:p>
            <a:pPr lvl="2"/>
            <a:r>
              <a:rPr lang="en-US" dirty="0" smtClean="0">
                <a:hlinkClick r:id="rId5"/>
              </a:rPr>
              <a:t>http://www.networksolutions.com/whois/</a:t>
            </a:r>
            <a:r>
              <a:rPr lang="en-US" dirty="0" smtClean="0"/>
              <a:t> </a:t>
            </a:r>
          </a:p>
          <a:p>
            <a:r>
              <a:rPr lang="en-US" dirty="0" err="1" smtClean="0"/>
              <a:t>Whois</a:t>
            </a:r>
            <a:r>
              <a:rPr lang="en-US" dirty="0" smtClean="0"/>
              <a:t> works using TCP over port # 43</a:t>
            </a:r>
          </a:p>
          <a:p>
            <a:r>
              <a:rPr lang="en-US" dirty="0" err="1" smtClean="0"/>
              <a:t>Whois</a:t>
            </a:r>
            <a:r>
              <a:rPr lang="en-US" dirty="0" smtClean="0"/>
              <a:t> can be queried using Telnet</a:t>
            </a:r>
          </a:p>
          <a:p>
            <a:r>
              <a:rPr lang="en-US" dirty="0" err="1" smtClean="0"/>
              <a:t>Whois</a:t>
            </a:r>
            <a:r>
              <a:rPr lang="en-US" dirty="0" smtClean="0"/>
              <a:t> Query argument types: domain names, IP addresses, and AS numbers</a:t>
            </a:r>
            <a:endParaRPr lang="en-US" dirty="0" smtClean="0"/>
          </a:p>
        </p:txBody>
      </p:sp>
    </p:spTree>
    <p:extLst>
      <p:ext uri="{BB962C8B-B14F-4D97-AF65-F5344CB8AC3E}">
        <p14:creationId xmlns:p14="http://schemas.microsoft.com/office/powerpoint/2010/main" val="751830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 Domain Information Groper</a:t>
            </a:r>
            <a:endParaRPr lang="en-US" dirty="0"/>
          </a:p>
        </p:txBody>
      </p:sp>
      <p:sp>
        <p:nvSpPr>
          <p:cNvPr id="3" name="Content Placeholder 2"/>
          <p:cNvSpPr>
            <a:spLocks noGrp="1"/>
          </p:cNvSpPr>
          <p:nvPr>
            <p:ph idx="1"/>
          </p:nvPr>
        </p:nvSpPr>
        <p:spPr>
          <a:xfrm>
            <a:off x="1141412" y="2249487"/>
            <a:ext cx="9905999" cy="4308968"/>
          </a:xfrm>
        </p:spPr>
        <p:txBody>
          <a:bodyPr>
            <a:normAutofit fontScale="92500" lnSpcReduction="20000"/>
          </a:bodyPr>
          <a:lstStyle/>
          <a:p>
            <a:r>
              <a:rPr lang="en-US" dirty="0" err="1" smtClean="0"/>
              <a:t>DiG</a:t>
            </a:r>
            <a:r>
              <a:rPr lang="en-US" dirty="0" smtClean="0"/>
              <a:t> is used to look up the DNS name servers of a domain.</a:t>
            </a:r>
          </a:p>
          <a:p>
            <a:r>
              <a:rPr lang="en-US" dirty="0" smtClean="0"/>
              <a:t>Previous utilities that have been deprecated: </a:t>
            </a:r>
            <a:r>
              <a:rPr lang="en-US" dirty="0" err="1" smtClean="0"/>
              <a:t>nslookup</a:t>
            </a:r>
            <a:r>
              <a:rPr lang="en-US" dirty="0" smtClean="0"/>
              <a:t> and host</a:t>
            </a:r>
          </a:p>
          <a:p>
            <a:r>
              <a:rPr lang="en-US" dirty="0" smtClean="0"/>
              <a:t>Dig is a part of the BIND DNS suite for *nix</a:t>
            </a:r>
          </a:p>
          <a:p>
            <a:pPr lvl="1"/>
            <a:r>
              <a:rPr lang="en-US" dirty="0" smtClean="0"/>
              <a:t>Dig for Windows: </a:t>
            </a:r>
            <a:r>
              <a:rPr lang="en-US" dirty="0" smtClean="0">
                <a:hlinkClick r:id="rId3"/>
              </a:rPr>
              <a:t>http://members.shaw.ca/nicholas.fong/dig/</a:t>
            </a:r>
            <a:endParaRPr lang="en-US" dirty="0" smtClean="0"/>
          </a:p>
          <a:p>
            <a:r>
              <a:rPr lang="en-US" dirty="0" smtClean="0"/>
              <a:t>Syntax:  dig @server name type</a:t>
            </a:r>
          </a:p>
          <a:p>
            <a:pPr lvl="1"/>
            <a:r>
              <a:rPr lang="en-US" dirty="0" smtClean="0"/>
              <a:t>Unless specified otherwise, dig will try each server listed in /</a:t>
            </a:r>
            <a:r>
              <a:rPr lang="en-US" dirty="0" err="1" smtClean="0"/>
              <a:t>etc</a:t>
            </a:r>
            <a:r>
              <a:rPr lang="en-US" dirty="0" smtClean="0"/>
              <a:t>/</a:t>
            </a:r>
            <a:r>
              <a:rPr lang="en-US" dirty="0" err="1" smtClean="0"/>
              <a:t>resolv.conf</a:t>
            </a:r>
            <a:endParaRPr lang="en-US" dirty="0" smtClean="0"/>
          </a:p>
          <a:p>
            <a:pPr lvl="1"/>
            <a:r>
              <a:rPr lang="en-US" dirty="0" smtClean="0"/>
              <a:t>When no options are given, dig performs an NS query for “.” (root)</a:t>
            </a:r>
          </a:p>
          <a:p>
            <a:pPr lvl="1"/>
            <a:r>
              <a:rPr lang="en-US" dirty="0" smtClean="0"/>
              <a:t>Dig defaults to IPv4 lookups.</a:t>
            </a:r>
          </a:p>
          <a:p>
            <a:r>
              <a:rPr lang="en-US" dirty="0" smtClean="0"/>
              <a:t>More info on the dig utility can be found in the dig man pages and </a:t>
            </a:r>
            <a:r>
              <a:rPr lang="en-US" dirty="0" smtClean="0">
                <a:hlinkClick r:id="rId4"/>
              </a:rPr>
              <a:t>http://www.madboa.com/geek/dig/</a:t>
            </a:r>
            <a:r>
              <a:rPr lang="en-US" dirty="0" smtClean="0"/>
              <a:t> </a:t>
            </a:r>
            <a:endParaRPr lang="en-US" dirty="0" smtClean="0"/>
          </a:p>
        </p:txBody>
      </p:sp>
    </p:spTree>
    <p:extLst>
      <p:ext uri="{BB962C8B-B14F-4D97-AF65-F5344CB8AC3E}">
        <p14:creationId xmlns:p14="http://schemas.microsoft.com/office/powerpoint/2010/main" val="168484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Elbow Connector 17"/>
          <p:cNvCxnSpPr>
            <a:stCxn id="14" idx="3"/>
            <a:endCxn id="8" idx="1"/>
          </p:cNvCxnSpPr>
          <p:nvPr/>
        </p:nvCxnSpPr>
        <p:spPr>
          <a:xfrm>
            <a:off x="4724400" y="2060063"/>
            <a:ext cx="685800" cy="6858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41413" y="618518"/>
            <a:ext cx="10224792" cy="1478570"/>
          </a:xfrm>
        </p:spPr>
        <p:txBody>
          <a:bodyPr/>
          <a:lstStyle/>
          <a:p>
            <a:r>
              <a:rPr lang="en-US" dirty="0" smtClean="0"/>
              <a:t>C|EH’s Information Gathering Methodology</a:t>
            </a:r>
            <a:endParaRPr lang="en-US" dirty="0"/>
          </a:p>
        </p:txBody>
      </p:sp>
      <p:sp>
        <p:nvSpPr>
          <p:cNvPr id="6" name="Content Placeholder 5"/>
          <p:cNvSpPr>
            <a:spLocks noGrp="1"/>
          </p:cNvSpPr>
          <p:nvPr>
            <p:ph idx="1"/>
          </p:nvPr>
        </p:nvSpPr>
        <p:spPr/>
        <p:txBody>
          <a:bodyPr/>
          <a:lstStyle/>
          <a:p>
            <a:endParaRPr lang="en-US"/>
          </a:p>
        </p:txBody>
      </p:sp>
      <p:sp>
        <p:nvSpPr>
          <p:cNvPr id="7" name="Rectangle 6"/>
          <p:cNvSpPr/>
          <p:nvPr/>
        </p:nvSpPr>
        <p:spPr>
          <a:xfrm>
            <a:off x="5410200" y="17933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Unearth Initial Information</a:t>
            </a:r>
          </a:p>
        </p:txBody>
      </p:sp>
      <p:sp>
        <p:nvSpPr>
          <p:cNvPr id="8" name="Rectangle 7"/>
          <p:cNvSpPr/>
          <p:nvPr/>
        </p:nvSpPr>
        <p:spPr>
          <a:xfrm>
            <a:off x="5410200" y="24791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Locate the Network Range</a:t>
            </a:r>
          </a:p>
        </p:txBody>
      </p:sp>
      <p:sp>
        <p:nvSpPr>
          <p:cNvPr id="9" name="Rectangle 8"/>
          <p:cNvSpPr/>
          <p:nvPr/>
        </p:nvSpPr>
        <p:spPr>
          <a:xfrm>
            <a:off x="5410200" y="31649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Ascertain Active Machines</a:t>
            </a:r>
          </a:p>
        </p:txBody>
      </p:sp>
      <p:sp>
        <p:nvSpPr>
          <p:cNvPr id="10" name="Rectangle 9"/>
          <p:cNvSpPr/>
          <p:nvPr/>
        </p:nvSpPr>
        <p:spPr>
          <a:xfrm>
            <a:off x="5410200" y="38507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Discover Open Ports/Access Points</a:t>
            </a:r>
          </a:p>
        </p:txBody>
      </p:sp>
      <p:sp>
        <p:nvSpPr>
          <p:cNvPr id="11" name="Rectangle 10"/>
          <p:cNvSpPr/>
          <p:nvPr/>
        </p:nvSpPr>
        <p:spPr>
          <a:xfrm>
            <a:off x="5410200" y="45365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Detect Operating Systems</a:t>
            </a:r>
          </a:p>
        </p:txBody>
      </p:sp>
      <p:sp>
        <p:nvSpPr>
          <p:cNvPr id="12" name="Rectangle 11"/>
          <p:cNvSpPr/>
          <p:nvPr/>
        </p:nvSpPr>
        <p:spPr>
          <a:xfrm>
            <a:off x="5410200" y="5222363"/>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Uncover Services on Ports</a:t>
            </a:r>
          </a:p>
        </p:txBody>
      </p:sp>
      <p:sp>
        <p:nvSpPr>
          <p:cNvPr id="13" name="Rectangle 12"/>
          <p:cNvSpPr/>
          <p:nvPr/>
        </p:nvSpPr>
        <p:spPr>
          <a:xfrm>
            <a:off x="5410200" y="5898638"/>
            <a:ext cx="35052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Map the Network</a:t>
            </a:r>
          </a:p>
        </p:txBody>
      </p:sp>
      <p:sp>
        <p:nvSpPr>
          <p:cNvPr id="14" name="Rectangle 13"/>
          <p:cNvSpPr/>
          <p:nvPr/>
        </p:nvSpPr>
        <p:spPr>
          <a:xfrm>
            <a:off x="2590800" y="1793363"/>
            <a:ext cx="2133600"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rPr>
              <a:t>Footprinting</a:t>
            </a:r>
          </a:p>
        </p:txBody>
      </p:sp>
      <p:cxnSp>
        <p:nvCxnSpPr>
          <p:cNvPr id="16" name="Straight Connector 15"/>
          <p:cNvCxnSpPr>
            <a:stCxn id="14" idx="3"/>
            <a:endCxn id="7" idx="1"/>
          </p:cNvCxnSpPr>
          <p:nvPr/>
        </p:nvCxnSpPr>
        <p:spPr>
          <a:xfrm>
            <a:off x="4724400" y="2060063"/>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81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Nmap Syntax: Scan Types</a:t>
            </a:r>
            <a:endParaRPr lang="en-US" dirty="0"/>
          </a:p>
        </p:txBody>
      </p:sp>
      <p:sp>
        <p:nvSpPr>
          <p:cNvPr id="3" name="Content Placeholder 2"/>
          <p:cNvSpPr>
            <a:spLocks noGrp="1"/>
          </p:cNvSpPr>
          <p:nvPr>
            <p:ph idx="1"/>
          </p:nvPr>
        </p:nvSpPr>
        <p:spPr>
          <a:xfrm>
            <a:off x="1141412" y="2249486"/>
            <a:ext cx="9905999" cy="4293203"/>
          </a:xfrm>
        </p:spPr>
        <p:txBody>
          <a:bodyPr numCol="2">
            <a:normAutofit fontScale="92500" lnSpcReduction="20000"/>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sS</a:t>
            </a:r>
            <a:r>
              <a:rPr lang="en-US" dirty="0" smtClean="0"/>
              <a:t>: TCP SYN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t>
            </a:r>
            <a:r>
              <a:rPr lang="en-US" dirty="0" smtClean="0"/>
              <a:t>: Connect()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sA</a:t>
            </a:r>
            <a:r>
              <a:rPr lang="en-US" dirty="0" smtClean="0"/>
              <a:t>: ACK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sW</a:t>
            </a:r>
            <a:r>
              <a:rPr lang="en-US" dirty="0" smtClean="0"/>
              <a:t>: Window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sM</a:t>
            </a:r>
            <a:r>
              <a:rPr lang="en-US" dirty="0" smtClean="0"/>
              <a:t>: </a:t>
            </a:r>
            <a:r>
              <a:rPr lang="en-US" dirty="0" err="1" smtClean="0"/>
              <a:t>Maimon</a:t>
            </a:r>
            <a:r>
              <a:rPr lang="en-US" dirty="0" smtClean="0"/>
              <a:t>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sU</a:t>
            </a:r>
            <a:r>
              <a:rPr lang="en-US" dirty="0" smtClean="0"/>
              <a:t>: UDP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sN</a:t>
            </a:r>
            <a:r>
              <a:rPr lang="en-US" dirty="0" smtClean="0"/>
              <a:t>: TCP Null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sF</a:t>
            </a:r>
            <a:r>
              <a:rPr lang="en-US" dirty="0" smtClean="0"/>
              <a:t>: FIN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sX</a:t>
            </a:r>
            <a:r>
              <a:rPr lang="en-US" dirty="0" smtClean="0"/>
              <a:t>: Xmas scan</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sI</a:t>
            </a:r>
            <a:r>
              <a:rPr lang="en-US" dirty="0" smtClean="0">
                <a:latin typeface="Courier New" pitchFamily="49" charset="0"/>
                <a:cs typeface="Courier New" pitchFamily="49" charset="0"/>
              </a:rPr>
              <a:t> &lt;zombie host{:</a:t>
            </a:r>
            <a:r>
              <a:rPr lang="en-US" dirty="0" err="1" smtClean="0">
                <a:latin typeface="Courier New" pitchFamily="49" charset="0"/>
                <a:cs typeface="Courier New" pitchFamily="49" charset="0"/>
              </a:rPr>
              <a:t>probeport</a:t>
            </a:r>
            <a:r>
              <a:rPr lang="en-US" dirty="0" smtClean="0">
                <a:latin typeface="Courier New" pitchFamily="49" charset="0"/>
                <a:cs typeface="Courier New" pitchFamily="49" charset="0"/>
              </a:rPr>
              <a:t>]&gt;</a:t>
            </a:r>
            <a:r>
              <a:rPr lang="en-US" dirty="0" smtClean="0"/>
              <a:t>: Idle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sY</a:t>
            </a:r>
            <a:r>
              <a:rPr lang="en-US" dirty="0" smtClean="0"/>
              <a:t>: SCTP INIT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sZ</a:t>
            </a:r>
            <a:r>
              <a:rPr lang="en-US" dirty="0" smtClean="0">
                <a:latin typeface="Courier New" pitchFamily="49" charset="0"/>
                <a:cs typeface="Courier New" pitchFamily="49" charset="0"/>
              </a:rPr>
              <a:t>: </a:t>
            </a:r>
            <a:r>
              <a:rPr lang="en-US" dirty="0" smtClean="0"/>
              <a:t>COOKIE-ECHO scan</a:t>
            </a:r>
          </a:p>
          <a:p>
            <a:r>
              <a:rPr lang="en-US" dirty="0" smtClean="0">
                <a:latin typeface="Courier New" pitchFamily="49" charset="0"/>
                <a:cs typeface="Courier New" pitchFamily="49" charset="0"/>
              </a:rPr>
              <a:t>-s0</a:t>
            </a:r>
            <a:r>
              <a:rPr lang="en-US" dirty="0" smtClean="0"/>
              <a:t>: IP protocol scan</a:t>
            </a:r>
          </a:p>
          <a:p>
            <a:r>
              <a:rPr lang="en-US" dirty="0" smtClean="0">
                <a:latin typeface="Courier New" pitchFamily="49" charset="0"/>
                <a:cs typeface="Courier New" pitchFamily="49" charset="0"/>
              </a:rPr>
              <a:t>-b &lt;FTP relay host&gt;</a:t>
            </a:r>
            <a:r>
              <a:rPr lang="en-US" dirty="0" smtClean="0"/>
              <a:t>: FTP bounce scan</a:t>
            </a:r>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scanflags</a:t>
            </a:r>
            <a:r>
              <a:rPr lang="en-US" dirty="0" smtClean="0">
                <a:latin typeface="Courier New" pitchFamily="49" charset="0"/>
                <a:cs typeface="Courier New" pitchFamily="49" charset="0"/>
              </a:rPr>
              <a:t> &lt;flags&gt;</a:t>
            </a:r>
            <a:r>
              <a:rPr lang="en-US" dirty="0" smtClean="0"/>
              <a:t>: Customize TCP scan flags</a:t>
            </a:r>
            <a:endParaRPr lang="en-US" dirty="0"/>
          </a:p>
        </p:txBody>
      </p:sp>
    </p:spTree>
    <p:extLst>
      <p:ext uri="{BB962C8B-B14F-4D97-AF65-F5344CB8AC3E}">
        <p14:creationId xmlns:p14="http://schemas.microsoft.com/office/powerpoint/2010/main" val="1267192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Wireshark</a:t>
            </a:r>
            <a:endParaRPr lang="en-US" dirty="0"/>
          </a:p>
        </p:txBody>
      </p:sp>
      <p:sp>
        <p:nvSpPr>
          <p:cNvPr id="8" name="Content Placeholder 7"/>
          <p:cNvSpPr>
            <a:spLocks noGrp="1"/>
          </p:cNvSpPr>
          <p:nvPr>
            <p:ph sz="half" idx="1"/>
          </p:nvPr>
        </p:nvSpPr>
        <p:spPr>
          <a:xfrm>
            <a:off x="1141410" y="2249485"/>
            <a:ext cx="4878389" cy="4308969"/>
          </a:xfrm>
        </p:spPr>
        <p:txBody>
          <a:bodyPr>
            <a:normAutofit lnSpcReduction="10000"/>
          </a:bodyPr>
          <a:lstStyle/>
          <a:p>
            <a:r>
              <a:rPr lang="en-US" dirty="0" err="1" smtClean="0"/>
              <a:t>Wireshark</a:t>
            </a:r>
            <a:r>
              <a:rPr lang="en-US" dirty="0" smtClean="0"/>
              <a:t> is the top network protocol analyzer.</a:t>
            </a:r>
          </a:p>
          <a:p>
            <a:r>
              <a:rPr lang="en-US" dirty="0" smtClean="0"/>
              <a:t>Called Ethereal until May 2006</a:t>
            </a:r>
          </a:p>
          <a:p>
            <a:r>
              <a:rPr lang="en-US" dirty="0" smtClean="0"/>
              <a:t>Free under the GNU General Public License</a:t>
            </a:r>
          </a:p>
          <a:p>
            <a:r>
              <a:rPr lang="en-US" dirty="0" smtClean="0"/>
              <a:t>Provides deep packet inspection across virtually all major protocols</a:t>
            </a:r>
          </a:p>
          <a:p>
            <a:r>
              <a:rPr lang="en-US" dirty="0" smtClean="0"/>
              <a:t>Can be used for live capture or offline for </a:t>
            </a:r>
            <a:r>
              <a:rPr lang="en-US" dirty="0" smtClean="0"/>
              <a:t>analysis</a:t>
            </a:r>
            <a:endParaRPr lang="en-US" dirty="0" smtClean="0"/>
          </a:p>
        </p:txBody>
      </p:sp>
      <p:pic>
        <p:nvPicPr>
          <p:cNvPr id="10" name="Content Placeholder 9"/>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633" t="1661" r="10861" b="13187"/>
          <a:stretch/>
        </p:blipFill>
        <p:spPr>
          <a:xfrm>
            <a:off x="6613585" y="2001328"/>
            <a:ext cx="3001992" cy="2984740"/>
          </a:xfrm>
        </p:spPr>
      </p:pic>
      <p:sp>
        <p:nvSpPr>
          <p:cNvPr id="11" name="TextBox 10"/>
          <p:cNvSpPr txBox="1"/>
          <p:nvPr/>
        </p:nvSpPr>
        <p:spPr>
          <a:xfrm>
            <a:off x="6161986" y="5334000"/>
            <a:ext cx="4201215" cy="523220"/>
          </a:xfrm>
          <a:prstGeom prst="rect">
            <a:avLst/>
          </a:prstGeom>
          <a:noFill/>
        </p:spPr>
        <p:txBody>
          <a:bodyPr wrap="none" rtlCol="0">
            <a:spAutoFit/>
          </a:bodyPr>
          <a:lstStyle/>
          <a:p>
            <a:r>
              <a:rPr lang="en-US" sz="2800" dirty="0"/>
              <a:t>http://www.wireshark.org/</a:t>
            </a:r>
          </a:p>
        </p:txBody>
      </p:sp>
    </p:spTree>
    <p:extLst>
      <p:ext uri="{BB962C8B-B14F-4D97-AF65-F5344CB8AC3E}">
        <p14:creationId xmlns:p14="http://schemas.microsoft.com/office/powerpoint/2010/main" val="415584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34570" y="29938"/>
            <a:ext cx="9905998" cy="1478570"/>
          </a:xfrm>
        </p:spPr>
        <p:txBody>
          <a:bodyPr/>
          <a:lstStyle/>
          <a:p>
            <a:r>
              <a:rPr lang="en-US" dirty="0" err="1" smtClean="0"/>
              <a:t>Wireshark</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59" y="977463"/>
            <a:ext cx="8635019" cy="5880537"/>
          </a:xfrm>
        </p:spPr>
      </p:pic>
    </p:spTree>
    <p:extLst>
      <p:ext uri="{BB962C8B-B14F-4D97-AF65-F5344CB8AC3E}">
        <p14:creationId xmlns:p14="http://schemas.microsoft.com/office/powerpoint/2010/main" val="236507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Aircrack-ng</a:t>
            </a:r>
            <a:r>
              <a:rPr lang="en-US" dirty="0" smtClean="0"/>
              <a:t> (suite)</a:t>
            </a:r>
            <a:endParaRPr lang="en-US" dirty="0"/>
          </a:p>
        </p:txBody>
      </p:sp>
      <p:sp>
        <p:nvSpPr>
          <p:cNvPr id="7" name="Content Placeholder 6"/>
          <p:cNvSpPr>
            <a:spLocks noGrp="1"/>
          </p:cNvSpPr>
          <p:nvPr>
            <p:ph idx="1"/>
          </p:nvPr>
        </p:nvSpPr>
        <p:spPr>
          <a:xfrm>
            <a:off x="1141412" y="1731173"/>
            <a:ext cx="9905999" cy="4060028"/>
          </a:xfrm>
        </p:spPr>
        <p:txBody>
          <a:bodyPr>
            <a:normAutofit fontScale="92500" lnSpcReduction="20000"/>
          </a:bodyPr>
          <a:lstStyle/>
          <a:p>
            <a:r>
              <a:rPr lang="en-US" dirty="0" smtClean="0"/>
              <a:t>Network software suite with a detector, </a:t>
            </a:r>
            <a:r>
              <a:rPr lang="en-US" dirty="0"/>
              <a:t>packet sniffer, </a:t>
            </a:r>
            <a:r>
              <a:rPr lang="en-US" dirty="0" smtClean="0"/>
              <a:t>and WPA/WPA2-PSK </a:t>
            </a:r>
            <a:r>
              <a:rPr lang="en-US" dirty="0"/>
              <a:t>cracker and analysis tool for 802.11 wireless </a:t>
            </a:r>
            <a:r>
              <a:rPr lang="en-US" dirty="0" smtClean="0"/>
              <a:t>LANs</a:t>
            </a:r>
          </a:p>
          <a:p>
            <a:pPr lvl="1"/>
            <a:r>
              <a:rPr lang="en-US" dirty="0" smtClean="0"/>
              <a:t>Replaced original suite (</a:t>
            </a:r>
            <a:r>
              <a:rPr lang="en-US" dirty="0" err="1" smtClean="0"/>
              <a:t>Aircrack</a:t>
            </a:r>
            <a:r>
              <a:rPr lang="en-US" dirty="0" smtClean="0"/>
              <a:t>)</a:t>
            </a:r>
          </a:p>
          <a:p>
            <a:pPr lvl="1"/>
            <a:r>
              <a:rPr lang="en-US" dirty="0" smtClean="0"/>
              <a:t>Main use: [quickly] cracking WEP and WPA-PSK keys through the use of captured wireless packets</a:t>
            </a:r>
          </a:p>
          <a:p>
            <a:r>
              <a:rPr lang="en-US" dirty="0" smtClean="0"/>
              <a:t>Sniffs: 802.11a, 802.11b, 802.11g</a:t>
            </a:r>
          </a:p>
          <a:p>
            <a:r>
              <a:rPr lang="en-US" dirty="0" smtClean="0"/>
              <a:t>Compatibility: Windows (minimal to no support), Linux, mobile</a:t>
            </a:r>
          </a:p>
          <a:p>
            <a:pPr lvl="1"/>
            <a:r>
              <a:rPr lang="en-US" dirty="0" smtClean="0"/>
              <a:t>The chipset and wireless card (hardware) matters when running </a:t>
            </a:r>
            <a:r>
              <a:rPr lang="en-US" dirty="0" err="1" smtClean="0"/>
              <a:t>Aircrack-ng</a:t>
            </a:r>
            <a:r>
              <a:rPr lang="en-US" dirty="0" smtClean="0"/>
              <a:t> (not all wireless chipsets are supported—ability to inject packets)</a:t>
            </a:r>
          </a:p>
          <a:p>
            <a:r>
              <a:rPr lang="en-US" dirty="0" smtClean="0"/>
              <a:t>Official website: </a:t>
            </a:r>
            <a:r>
              <a:rPr lang="en-US" dirty="0" smtClean="0">
                <a:hlinkClick r:id="rId3"/>
              </a:rPr>
              <a:t>http</a:t>
            </a:r>
            <a:r>
              <a:rPr lang="en-US" dirty="0">
                <a:hlinkClick r:id="rId3"/>
              </a:rPr>
              <a:t>://www.aircrack-ng.org</a:t>
            </a:r>
            <a:r>
              <a:rPr lang="en-US" dirty="0" smtClean="0">
                <a:hlinkClick r:id="rId3"/>
              </a:rPr>
              <a:t>/</a:t>
            </a:r>
            <a:endParaRPr lang="en-US" dirty="0" smtClean="0"/>
          </a:p>
          <a:p>
            <a:endParaRPr lang="en-US" dirty="0"/>
          </a:p>
        </p:txBody>
      </p:sp>
      <p:pic>
        <p:nvPicPr>
          <p:cNvPr id="8"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410200" y="76201"/>
            <a:ext cx="2286000" cy="1112655"/>
          </a:xfrm>
          <a:prstGeom prst="rect">
            <a:avLst/>
          </a:prstGeom>
          <a:noFill/>
          <a:ln w="9525">
            <a:noFill/>
            <a:miter lim="800000"/>
            <a:headEnd/>
            <a:tailEnd/>
          </a:ln>
        </p:spPr>
      </p:pic>
    </p:spTree>
    <p:extLst>
      <p:ext uri="{BB962C8B-B14F-4D97-AF65-F5344CB8AC3E}">
        <p14:creationId xmlns:p14="http://schemas.microsoft.com/office/powerpoint/2010/main" val="4110475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BurpSuite</a:t>
            </a:r>
            <a:r>
              <a:rPr lang="en-US" dirty="0" smtClean="0"/>
              <a:t> &amp; </a:t>
            </a:r>
            <a:r>
              <a:rPr lang="en-US" dirty="0" err="1" smtClean="0"/>
              <a:t>Nikto</a:t>
            </a:r>
            <a:endParaRPr lang="en-US" dirty="0"/>
          </a:p>
        </p:txBody>
      </p:sp>
      <p:sp>
        <p:nvSpPr>
          <p:cNvPr id="3" name="Content Placeholder 2"/>
          <p:cNvSpPr>
            <a:spLocks noGrp="1"/>
          </p:cNvSpPr>
          <p:nvPr>
            <p:ph sz="half" idx="1"/>
          </p:nvPr>
        </p:nvSpPr>
        <p:spPr>
          <a:xfrm>
            <a:off x="1141413" y="1600199"/>
            <a:ext cx="4878386" cy="5037083"/>
          </a:xfrm>
        </p:spPr>
        <p:txBody>
          <a:bodyPr>
            <a:normAutofit fontScale="92500"/>
          </a:bodyPr>
          <a:lstStyle/>
          <a:p>
            <a:r>
              <a:rPr lang="en-US" dirty="0" smtClean="0"/>
              <a:t>Burp Suite is an integrated platform for attacking web applications</a:t>
            </a:r>
          </a:p>
          <a:p>
            <a:r>
              <a:rPr lang="en-US" dirty="0" err="1" smtClean="0"/>
              <a:t>Nikto</a:t>
            </a:r>
            <a:r>
              <a:rPr lang="en-US" dirty="0" smtClean="0"/>
              <a:t> is a web server scanner that looks for malicious files/CGIs, outdated server software, HTTP server options, cookies, and a variety of other web server weaknesses</a:t>
            </a:r>
          </a:p>
          <a:p>
            <a:pPr lvl="1"/>
            <a:r>
              <a:rPr lang="en-US" dirty="0">
                <a:hlinkClick r:id="rId3"/>
              </a:rPr>
              <a:t>http://</a:t>
            </a:r>
            <a:r>
              <a:rPr lang="en-US" dirty="0" smtClean="0">
                <a:hlinkClick r:id="rId3"/>
              </a:rPr>
              <a:t>cirt.net/nikto2</a:t>
            </a:r>
            <a:r>
              <a:rPr lang="en-US" dirty="0" smtClean="0"/>
              <a:t> by Chris </a:t>
            </a:r>
            <a:r>
              <a:rPr lang="en-US" dirty="0" err="1" smtClean="0"/>
              <a:t>Sullo</a:t>
            </a:r>
            <a:r>
              <a:rPr lang="en-US" dirty="0" smtClean="0"/>
              <a:t> and David Lodge</a:t>
            </a:r>
          </a:p>
          <a:p>
            <a:pPr lvl="1"/>
            <a:r>
              <a:rPr lang="en-US" dirty="0" smtClean="0"/>
              <a:t>Not a stealthy too, but has optional anti-IDS support</a:t>
            </a:r>
          </a:p>
          <a:p>
            <a:pPr lvl="1"/>
            <a:r>
              <a:rPr lang="en-US" dirty="0" smtClean="0"/>
              <a:t>Logs to </a:t>
            </a:r>
            <a:r>
              <a:rPr lang="en-US" dirty="0" err="1" smtClean="0"/>
              <a:t>Metasploit</a:t>
            </a:r>
            <a:endParaRPr lang="en-US" dirty="0"/>
          </a:p>
        </p:txBody>
      </p:sp>
      <p:pic>
        <p:nvPicPr>
          <p:cNvPr id="8" name="Content Placeholder 7"/>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172201" y="1219200"/>
            <a:ext cx="4370037" cy="4876800"/>
          </a:xfrm>
        </p:spPr>
      </p:pic>
      <p:sp>
        <p:nvSpPr>
          <p:cNvPr id="7" name="TextBox 6"/>
          <p:cNvSpPr txBox="1"/>
          <p:nvPr/>
        </p:nvSpPr>
        <p:spPr>
          <a:xfrm>
            <a:off x="6172200" y="6096000"/>
            <a:ext cx="3602012" cy="369332"/>
          </a:xfrm>
          <a:prstGeom prst="rect">
            <a:avLst/>
          </a:prstGeom>
          <a:noFill/>
        </p:spPr>
        <p:txBody>
          <a:bodyPr wrap="none" rtlCol="0">
            <a:spAutoFit/>
          </a:bodyPr>
          <a:lstStyle/>
          <a:p>
            <a:r>
              <a:rPr lang="en-US" dirty="0"/>
              <a:t>http://starwars.wikia.com/wiki/Nikto</a:t>
            </a:r>
          </a:p>
        </p:txBody>
      </p:sp>
      <p:pic>
        <p:nvPicPr>
          <p:cNvPr id="1026" name="Picture 2" descr="http://cirt.net/images/nikt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47411" y="1219200"/>
            <a:ext cx="86810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52600" y="274638"/>
            <a:ext cx="6324600" cy="792162"/>
          </a:xfrm>
        </p:spPr>
        <p:txBody>
          <a:bodyPr>
            <a:normAutofit/>
          </a:bodyPr>
          <a:lstStyle/>
          <a:p>
            <a:r>
              <a:rPr lang="en-US" dirty="0"/>
              <a:t>Basic </a:t>
            </a:r>
            <a:r>
              <a:rPr lang="en-US" dirty="0" smtClean="0"/>
              <a:t>Structure of a </a:t>
            </a:r>
            <a:r>
              <a:rPr lang="en-US" dirty="0" err="1" smtClean="0"/>
              <a:t>PenTest</a:t>
            </a:r>
            <a:endParaRPr lang="en-US" dirty="0"/>
          </a:p>
        </p:txBody>
      </p:sp>
      <p:sp>
        <p:nvSpPr>
          <p:cNvPr id="7" name="Content Placeholder 6"/>
          <p:cNvSpPr>
            <a:spLocks noGrp="1"/>
          </p:cNvSpPr>
          <p:nvPr>
            <p:ph idx="1"/>
          </p:nvPr>
        </p:nvSpPr>
        <p:spPr>
          <a:xfrm>
            <a:off x="1981200" y="1447800"/>
            <a:ext cx="8229600" cy="4572000"/>
          </a:xfrm>
        </p:spPr>
        <p:txBody>
          <a:bodyPr/>
          <a:lstStyle/>
          <a:p>
            <a:r>
              <a:rPr lang="en-US" dirty="0" smtClean="0"/>
              <a:t>Planning</a:t>
            </a:r>
          </a:p>
          <a:p>
            <a:pPr lvl="1"/>
            <a:r>
              <a:rPr lang="en-US" dirty="0" smtClean="0"/>
              <a:t>NDA, Timeframe, Tools, Permissions, Disclosure, Internal/External</a:t>
            </a:r>
            <a:endParaRPr lang="en-US" dirty="0"/>
          </a:p>
          <a:p>
            <a:r>
              <a:rPr lang="en-US" b="1" dirty="0">
                <a:solidFill>
                  <a:srgbClr val="FF0000"/>
                </a:solidFill>
              </a:rPr>
              <a:t>Enumeration </a:t>
            </a:r>
            <a:r>
              <a:rPr lang="en-US" b="1" dirty="0" smtClean="0">
                <a:solidFill>
                  <a:srgbClr val="FF0000"/>
                </a:solidFill>
              </a:rPr>
              <a:t>(Discovery &amp; OSINT)</a:t>
            </a:r>
          </a:p>
          <a:p>
            <a:pPr lvl="1"/>
            <a:r>
              <a:rPr lang="en-US" dirty="0" smtClean="0">
                <a:solidFill>
                  <a:srgbClr val="FF0000"/>
                </a:solidFill>
              </a:rPr>
              <a:t>Public Info, Passive Discovery</a:t>
            </a:r>
          </a:p>
          <a:p>
            <a:r>
              <a:rPr lang="en-US" dirty="0" smtClean="0"/>
              <a:t>Attack (Gain Access &amp; Maintain Access)</a:t>
            </a:r>
          </a:p>
          <a:p>
            <a:pPr lvl="1"/>
            <a:r>
              <a:rPr lang="en-US" dirty="0" smtClean="0"/>
              <a:t>Root Access, Active Discovery</a:t>
            </a:r>
          </a:p>
          <a:p>
            <a:r>
              <a:rPr lang="en-US" dirty="0" smtClean="0"/>
              <a:t>Report</a:t>
            </a:r>
          </a:p>
          <a:p>
            <a:pPr lvl="1"/>
            <a:r>
              <a:rPr lang="en-US" dirty="0" smtClean="0"/>
              <a:t>What was discovered, accessed</a:t>
            </a:r>
          </a:p>
        </p:txBody>
      </p:sp>
    </p:spTree>
    <p:extLst>
      <p:ext uri="{BB962C8B-B14F-4D97-AF65-F5344CB8AC3E}">
        <p14:creationId xmlns:p14="http://schemas.microsoft.com/office/powerpoint/2010/main" val="3846550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Gathering</a:t>
            </a:r>
            <a:endParaRPr lang="en-US" dirty="0"/>
          </a:p>
        </p:txBody>
      </p:sp>
      <p:sp>
        <p:nvSpPr>
          <p:cNvPr id="3" name="Content Placeholder 2"/>
          <p:cNvSpPr>
            <a:spLocks noGrp="1"/>
          </p:cNvSpPr>
          <p:nvPr>
            <p:ph idx="1"/>
          </p:nvPr>
        </p:nvSpPr>
        <p:spPr/>
        <p:txBody>
          <a:bodyPr/>
          <a:lstStyle/>
          <a:p>
            <a:r>
              <a:rPr lang="en-US" smtClean="0"/>
              <a:t>Determining everything you can about a target</a:t>
            </a:r>
          </a:p>
          <a:p>
            <a:pPr lvl="1"/>
            <a:r>
              <a:rPr lang="en-US" smtClean="0"/>
              <a:t>Company, network, system, person, etc., through technical and/or non-technical means </a:t>
            </a:r>
          </a:p>
          <a:p>
            <a:endParaRPr lang="en-US" smtClean="0"/>
          </a:p>
          <a:p>
            <a:r>
              <a:rPr lang="en-US" smtClean="0"/>
              <a:t>Bits and pieces collected from multiple sources to create a larger picture</a:t>
            </a:r>
          </a:p>
          <a:p>
            <a:endParaRPr lang="en-US" smtClean="0"/>
          </a:p>
          <a:p>
            <a:r>
              <a:rPr lang="en-US" smtClean="0"/>
              <a:t>“Footprinting” and “Reconnaissance” often mentioned in the same context</a:t>
            </a:r>
            <a:endParaRPr lang="en-US" dirty="0" smtClean="0"/>
          </a:p>
        </p:txBody>
      </p:sp>
    </p:spTree>
    <p:extLst>
      <p:ext uri="{BB962C8B-B14F-4D97-AF65-F5344CB8AC3E}">
        <p14:creationId xmlns:p14="http://schemas.microsoft.com/office/powerpoint/2010/main" val="35274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Footprinting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process of gathering all available information about an organization or target network</a:t>
            </a:r>
          </a:p>
          <a:p>
            <a:endParaRPr lang="en-US" dirty="0" smtClean="0"/>
          </a:p>
          <a:p>
            <a:r>
              <a:rPr lang="en-US" dirty="0" smtClean="0"/>
              <a:t>Passive, non-obtrusive method (e.g., Google)</a:t>
            </a:r>
          </a:p>
          <a:p>
            <a:endParaRPr lang="en-US" dirty="0" smtClean="0"/>
          </a:p>
          <a:p>
            <a:r>
              <a:rPr lang="en-US" dirty="0" smtClean="0"/>
              <a:t>Security Professionals Footprint to: </a:t>
            </a:r>
          </a:p>
          <a:p>
            <a:pPr lvl="1"/>
            <a:r>
              <a:rPr lang="en-US" dirty="0" smtClean="0"/>
              <a:t>Determine what information the organization is giving away and what weaknesses are apparent</a:t>
            </a:r>
          </a:p>
          <a:p>
            <a:pPr lvl="1"/>
            <a:endParaRPr lang="en-US" dirty="0" smtClean="0"/>
          </a:p>
          <a:p>
            <a:r>
              <a:rPr lang="en-US" dirty="0" smtClean="0"/>
              <a:t>Hacker’s Footprint to:</a:t>
            </a:r>
          </a:p>
          <a:p>
            <a:pPr lvl="1"/>
            <a:r>
              <a:rPr lang="en-US" dirty="0" smtClean="0"/>
              <a:t>Identify potential targets</a:t>
            </a:r>
          </a:p>
          <a:p>
            <a:pPr lvl="1"/>
            <a:r>
              <a:rPr lang="en-US" dirty="0" smtClean="0"/>
              <a:t>Identify types of attacks that may be successful against the targets</a:t>
            </a:r>
            <a:endParaRPr lang="en-US" dirty="0"/>
          </a:p>
        </p:txBody>
      </p:sp>
      <p:pic>
        <p:nvPicPr>
          <p:cNvPr id="1028" name="Picture 4" descr="C:\Users\Daniel Kwiatkowski\AppData\Local\Microsoft\Windows\Temporary Internet Files\Content.IE5\8ZSTLQ1N\MC90031004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4911" y="2097088"/>
            <a:ext cx="1905000" cy="216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96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Reconnaissance</a:t>
            </a:r>
            <a:endParaRPr lang="en-US" dirty="0"/>
          </a:p>
        </p:txBody>
      </p:sp>
      <p:sp>
        <p:nvSpPr>
          <p:cNvPr id="7" name="Content Placeholder 6"/>
          <p:cNvSpPr>
            <a:spLocks noGrp="1"/>
          </p:cNvSpPr>
          <p:nvPr>
            <p:ph idx="1"/>
          </p:nvPr>
        </p:nvSpPr>
        <p:spPr/>
        <p:txBody>
          <a:bodyPr/>
          <a:lstStyle/>
          <a:p>
            <a:r>
              <a:rPr lang="en-US" smtClean="0"/>
              <a:t>Information gathering, exploration</a:t>
            </a:r>
          </a:p>
          <a:p>
            <a:r>
              <a:rPr lang="en-US" smtClean="0"/>
              <a:t>Etymology</a:t>
            </a:r>
          </a:p>
          <a:p>
            <a:pPr lvl="1"/>
            <a:r>
              <a:rPr lang="en-US" smtClean="0"/>
              <a:t>Military term about looking for an adversary’s intentions, plans, capabilities, and environment</a:t>
            </a:r>
          </a:p>
          <a:p>
            <a:r>
              <a:rPr lang="en-US" smtClean="0"/>
              <a:t>Network reconnaissance</a:t>
            </a:r>
          </a:p>
          <a:p>
            <a:pPr lvl="1"/>
            <a:r>
              <a:rPr lang="en-US" smtClean="0"/>
              <a:t>Overlaps with scanning, but can be considered the necessary research before launching a scan</a:t>
            </a:r>
            <a:endParaRPr lang="en-US" dirty="0"/>
          </a:p>
        </p:txBody>
      </p:sp>
      <p:pic>
        <p:nvPicPr>
          <p:cNvPr id="2051" name="Picture 3" descr="C:\Users\Daniel Kwiatkowski\AppData\Local\Microsoft\Windows\Temporary Internet Files\Content.IE5\WVA4MLCF\MC90015394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6498" y="618518"/>
            <a:ext cx="1366540" cy="239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84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 of Reconnaissance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Locate major assets and their IP addresses</a:t>
            </a:r>
          </a:p>
          <a:p>
            <a:r>
              <a:rPr lang="en-US" dirty="0" smtClean="0"/>
              <a:t>Identify system owners</a:t>
            </a:r>
          </a:p>
          <a:p>
            <a:r>
              <a:rPr lang="en-US" dirty="0" smtClean="0"/>
              <a:t>Acquire requisite knowledge to efficiently and effectively configure scans</a:t>
            </a:r>
          </a:p>
          <a:p>
            <a:r>
              <a:rPr lang="en-US" dirty="0" smtClean="0"/>
              <a:t>Identify types of systems and software running</a:t>
            </a:r>
          </a:p>
          <a:p>
            <a:r>
              <a:rPr lang="en-US" dirty="0" smtClean="0"/>
              <a:t>Gain knowledge on non-technical aspects of the system of interest</a:t>
            </a:r>
          </a:p>
          <a:p>
            <a:endParaRPr lang="en-US" dirty="0" smtClean="0"/>
          </a:p>
          <a:p>
            <a:r>
              <a:rPr lang="en-US" dirty="0" smtClean="0"/>
              <a:t>Effective reconnaissance positions the tester to do less work with more success later</a:t>
            </a:r>
            <a:endParaRPr lang="en-US" dirty="0"/>
          </a:p>
        </p:txBody>
      </p:sp>
    </p:spTree>
    <p:extLst>
      <p:ext uri="{BB962C8B-B14F-4D97-AF65-F5344CB8AC3E}">
        <p14:creationId xmlns:p14="http://schemas.microsoft.com/office/powerpoint/2010/main" val="395538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Acquiring Target Information</a:t>
            </a:r>
            <a:endParaRPr lang="en-US" dirty="0"/>
          </a:p>
        </p:txBody>
      </p:sp>
      <p:sp>
        <p:nvSpPr>
          <p:cNvPr id="3" name="Content Placeholder 2"/>
          <p:cNvSpPr>
            <a:spLocks noGrp="1"/>
          </p:cNvSpPr>
          <p:nvPr>
            <p:ph idx="1"/>
          </p:nvPr>
        </p:nvSpPr>
        <p:spPr/>
        <p:txBody>
          <a:bodyPr>
            <a:normAutofit/>
          </a:bodyPr>
          <a:lstStyle/>
          <a:p>
            <a:r>
              <a:rPr lang="en-US" dirty="0" smtClean="0"/>
              <a:t>Passive Reconnaissance</a:t>
            </a:r>
          </a:p>
          <a:p>
            <a:pPr lvl="1"/>
            <a:r>
              <a:rPr lang="en-US" dirty="0" smtClean="0"/>
              <a:t>As little contact as possible with target</a:t>
            </a:r>
          </a:p>
          <a:p>
            <a:pPr lvl="1"/>
            <a:r>
              <a:rPr lang="en-US" dirty="0" smtClean="0"/>
              <a:t>No direct scanning, no intrusion</a:t>
            </a:r>
          </a:p>
          <a:p>
            <a:pPr lvl="1"/>
            <a:r>
              <a:rPr lang="en-US" dirty="0" smtClean="0"/>
              <a:t>No logging and no alarm triggering</a:t>
            </a:r>
          </a:p>
          <a:p>
            <a:endParaRPr lang="en-US" dirty="0" smtClean="0"/>
          </a:p>
          <a:p>
            <a:r>
              <a:rPr lang="en-US" dirty="0" smtClean="0"/>
              <a:t>Active Reconnaissance</a:t>
            </a:r>
          </a:p>
          <a:p>
            <a:pPr lvl="1"/>
            <a:r>
              <a:rPr lang="en-US" dirty="0" smtClean="0"/>
              <a:t>Requires “touching” the device or network by sending packets to the target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99002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2261</Words>
  <Application>Microsoft Office PowerPoint</Application>
  <PresentationFormat>Widescreen</PresentationFormat>
  <Paragraphs>357</Paragraphs>
  <Slides>34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Trebuchet MS</vt:lpstr>
      <vt:lpstr>Tw Cen MT</vt:lpstr>
      <vt:lpstr>Circuit</vt:lpstr>
      <vt:lpstr>Kali PI RECON</vt:lpstr>
      <vt:lpstr>PowerPoint Presentation</vt:lpstr>
      <vt:lpstr>C|EH’s Information Gathering Methodology</vt:lpstr>
      <vt:lpstr>Basic Structure of a PenTest</vt:lpstr>
      <vt:lpstr>Information Gathering</vt:lpstr>
      <vt:lpstr>Footprinting</vt:lpstr>
      <vt:lpstr>Reconnaissance</vt:lpstr>
      <vt:lpstr>Goals of Reconnaissance</vt:lpstr>
      <vt:lpstr>Acquiring Target Information</vt:lpstr>
      <vt:lpstr>Passive Recon</vt:lpstr>
      <vt:lpstr>Intelligence Gathering</vt:lpstr>
      <vt:lpstr>External Footprinting &gt; Defined</vt:lpstr>
      <vt:lpstr>Internal Footprinting &gt; Defined</vt:lpstr>
      <vt:lpstr>Passive Footprinting</vt:lpstr>
      <vt:lpstr>Passive Footprinting (Cont’d)</vt:lpstr>
      <vt:lpstr>Scanning and Enumeration</vt:lpstr>
      <vt:lpstr>Types of Scanning</vt:lpstr>
      <vt:lpstr>Port Numbers and Ranges</vt:lpstr>
      <vt:lpstr>Ports, Protocols, and Services</vt:lpstr>
      <vt:lpstr>OSI (Open Systems Interconnection) Model:  (ISO/IEC 7498-1):  7 Layers</vt:lpstr>
      <vt:lpstr>Traceroute</vt:lpstr>
      <vt:lpstr>Traceroute Example</vt:lpstr>
      <vt:lpstr>Google Hacking</vt:lpstr>
      <vt:lpstr>Google: Advanced Operators</vt:lpstr>
      <vt:lpstr>Google Special Characters</vt:lpstr>
      <vt:lpstr>DNS Lookups</vt:lpstr>
      <vt:lpstr>Whois Protocol</vt:lpstr>
      <vt:lpstr>Using Whois</vt:lpstr>
      <vt:lpstr>DiG: Domain Information Groper</vt:lpstr>
      <vt:lpstr>Nmap Syntax: Scan Types</vt:lpstr>
      <vt:lpstr>Wireshark</vt:lpstr>
      <vt:lpstr>Wireshark</vt:lpstr>
      <vt:lpstr>Aircrack-ng (suite)</vt:lpstr>
      <vt:lpstr>BurpSuite &amp; Nikto</vt:lpstr>
    </vt:vector>
  </TitlesOfParts>
  <Company>MTSI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Carls</dc:creator>
  <cp:lastModifiedBy>John Carls</cp:lastModifiedBy>
  <cp:revision>11</cp:revision>
  <dcterms:created xsi:type="dcterms:W3CDTF">2018-06-13T05:40:42Z</dcterms:created>
  <dcterms:modified xsi:type="dcterms:W3CDTF">2018-06-14T21:47:07Z</dcterms:modified>
</cp:coreProperties>
</file>