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Muli Black"/>
      <p:bold r:id="rId26"/>
      <p:boldItalic r:id="rId27"/>
    </p:embeddedFont>
    <p:embeddedFont>
      <p:font typeface="Muli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Black-bold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MuliSemiBold-regular.fntdata"/><Relationship Id="rId27" Type="http://schemas.openxmlformats.org/officeDocument/2006/relationships/font" Target="fonts/Muli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SemiBold-boldItalic.fntdata"/><Relationship Id="rId30" Type="http://schemas.openxmlformats.org/officeDocument/2006/relationships/font" Target="fonts/Muli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6595cfcb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6595cfcb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d6595cfcb_3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25313b4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25313b4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d25313b4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6595cfcb_3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6595cfcb_3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d6595cfcb_3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Story #1: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NY Bank, Manhattan and impossible building to get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was I successful?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Security didn't stop me. #WTF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Security didn't stop me the second time!!! #OMG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Employees didn't engage me because I was dressed in a suit.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should have </a:t>
            </a:r>
            <a:r>
              <a:rPr lang="en-US"/>
              <a:t>happened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Security should have been more </a:t>
            </a:r>
            <a:r>
              <a:rPr lang="en-US"/>
              <a:t>vigilant</a:t>
            </a:r>
            <a:r>
              <a:rPr lang="en-US"/>
              <a:t> and asked me to leave when I didn't badge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Employees should have been more proactive on kicking me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 should have been asked to leave!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25313b4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Story #2: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- Active Shooter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wasn't I successful?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Employee’s were on their game from the get go!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Only public space was a very tiny waiting room   /   hallway.</a:t>
            </a:r>
            <a:endParaRPr/>
          </a:p>
        </p:txBody>
      </p:sp>
      <p:sp>
        <p:nvSpPr>
          <p:cNvPr id="170" name="Google Shape;170;g5d25313b4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25313b4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Story #3: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- Leon, Shane #MadProps!!!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were we successful?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Poor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/>
              <a:t>Culture</a:t>
            </a:r>
            <a:r>
              <a:rPr lang="en-US"/>
              <a:t> allowed for tailgating.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No one questioned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The gap between doors and door jams allowed for us to bypass locks.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should have </a:t>
            </a:r>
            <a:r>
              <a:rPr lang="en-US"/>
              <a:t>happened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 should have been questioned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 should have been asked to leave!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Shirts got us into a branch office, onto the network, and we stole a box full of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d25313b4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+ No Subtitle">
  <p:cSld name="Cover Slide + 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762000" y="2138238"/>
            <a:ext cx="8482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30563"/>
            <a:ext cx="1609165" cy="272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"/>
          <p:cNvCxnSpPr/>
          <p:nvPr/>
        </p:nvCxnSpPr>
        <p:spPr>
          <a:xfrm>
            <a:off x="862264" y="5024982"/>
            <a:ext cx="0" cy="828300"/>
          </a:xfrm>
          <a:prstGeom prst="straightConnector1">
            <a:avLst/>
          </a:prstGeom>
          <a:noFill/>
          <a:ln cap="flat" cmpd="sng" w="38100">
            <a:solidFill>
              <a:srgbClr val="FCD2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84600" y="4895213"/>
            <a:ext cx="69309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3200">
                <a:latin typeface="Muli Black"/>
                <a:ea typeface="Muli Black"/>
                <a:cs typeface="Muli Black"/>
                <a:sym typeface="Muli Black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2" type="subTitle"/>
          </p:nvPr>
        </p:nvSpPr>
        <p:spPr>
          <a:xfrm>
            <a:off x="1184600" y="5397738"/>
            <a:ext cx="4881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Narrow">
  <p:cSld name="Title + 1 Column Narrow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8200" y="1651818"/>
            <a:ext cx="4825995" cy="433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2895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SzPts val="1170"/>
              <a:buChar char="•"/>
              <a:defRPr/>
            </a:lvl1pPr>
            <a:lvl2pPr indent="-308610" lvl="1" marL="9144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2pPr>
            <a:lvl3pPr indent="-320039" lvl="2" marL="1371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42900" lvl="4" marL="22860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anner + Big Image Dark">
  <p:cSld name="Title Banner + Big Image Dar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79878"/>
          <a:stretch/>
        </p:blipFill>
        <p:spPr>
          <a:xfrm>
            <a:off x="0" y="-1"/>
            <a:ext cx="12192000" cy="137997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anner + Big Image Light">
  <p:cSld name="Title Banner + Big Image Ligh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13692" l="1107" r="0" t="13750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79878"/>
          <a:stretch/>
        </p:blipFill>
        <p:spPr>
          <a:xfrm>
            <a:off x="0" y="-1"/>
            <a:ext cx="12192000" cy="13799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anner + Big Image White">
  <p:cSld name="Title Banner + Big Image Light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13691" l="1107" r="0" t="13749"/>
          <a:stretch/>
        </p:blipFill>
        <p:spPr>
          <a:xfrm>
            <a:off x="-1" y="0"/>
            <a:ext cx="1219199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79878"/>
          <a:stretch/>
        </p:blipFill>
        <p:spPr>
          <a:xfrm>
            <a:off x="0" y="-1"/>
            <a:ext cx="12191999" cy="13799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544406"/>
            <a:ext cx="10515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6375" y="6531725"/>
            <a:ext cx="82345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10427750" y="6531727"/>
            <a:ext cx="5382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3B4549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900">
              <a:solidFill>
                <a:srgbClr val="3B45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lide Image">
  <p:cSld name="Full Slide 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uli SemiBold"/>
                <a:ea typeface="Muli SemiBold"/>
                <a:cs typeface="Muli SemiBold"/>
                <a:sym typeface="Muli SemiBold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 b="1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+ Text + Image">
  <p:cSld name="Highlight + Text +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>
            <p:ph idx="2" type="pic"/>
          </p:nvPr>
        </p:nvSpPr>
        <p:spPr>
          <a:xfrm>
            <a:off x="6096000" y="786581"/>
            <a:ext cx="5259388" cy="520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Muli SemiBold"/>
                <a:ea typeface="Muli SemiBold"/>
                <a:cs typeface="Muli SemiBold"/>
                <a:sym typeface="Muli SemiBold"/>
              </a:defRPr>
            </a:lvl1pPr>
            <a:lvl2pPr lvl="1" marR="0" rtl="0" algn="l">
              <a:lnSpc>
                <a:spcPct val="85714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38200" y="1651819"/>
            <a:ext cx="4785852" cy="13937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38201" y="3274142"/>
            <a:ext cx="4785851" cy="1229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>
                <a:solidFill>
                  <a:schemeClr val="lt2"/>
                </a:solidFill>
              </a:defRPr>
            </a:lvl1pPr>
            <a:lvl2pPr indent="-308610" lvl="1" marL="91440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2pPr>
            <a:lvl3pPr indent="-320039" lvl="2" marL="1371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42900" lvl="4" marL="22860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eatured Content ">
  <p:cSld name="Title + Featured Content 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6542" y="0"/>
            <a:ext cx="71954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660572" y="1709057"/>
            <a:ext cx="6062166" cy="42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60"/>
              <a:buChar char="•"/>
              <a:defRPr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2pPr>
            <a:lvl3pPr indent="-30988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>
                <a:solidFill>
                  <a:schemeClr val="dk2"/>
                </a:solidFill>
              </a:defRPr>
            </a:lvl3pPr>
            <a:lvl4pPr indent="-299719" lvl="3" marL="18288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69262" y="3442020"/>
            <a:ext cx="4058019" cy="1878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>
                <a:solidFill>
                  <a:schemeClr val="lt2"/>
                </a:solidFill>
              </a:defRPr>
            </a:lvl1pPr>
            <a:lvl2pPr indent="-308610" lvl="1" marL="91440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2pPr>
            <a:lvl3pPr indent="-320039" lvl="2" marL="1371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42900" lvl="4" marL="22860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69958" y="2326659"/>
            <a:ext cx="4057323" cy="9554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Add Your Own Elements">
  <p:cSld name="Title + Add Your Own Elemen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Add Your Own Elements">
  <p:cSld name="Blank + Add Your Own Elemen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30563"/>
            <a:ext cx="1609165" cy="27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838200" y="1933220"/>
            <a:ext cx="9144000" cy="22549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38200" y="5143500"/>
            <a:ext cx="91440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60"/>
              <a:buNone/>
              <a:defRPr u="none">
                <a:solidFill>
                  <a:schemeClr val="accent6"/>
                </a:solidFill>
              </a:defRPr>
            </a:lvl1pPr>
            <a:lvl2pPr indent="-308610" lvl="1" marL="9144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2pPr>
            <a:lvl3pPr indent="-320039" lvl="2" marL="1371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42900" lvl="4" marL="22860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+ Subtitle">
  <p:cSld name="Cover Slide + No Sub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30563"/>
            <a:ext cx="1609165" cy="272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762000" y="1757238"/>
            <a:ext cx="8482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862264" y="5024982"/>
            <a:ext cx="0" cy="828300"/>
          </a:xfrm>
          <a:prstGeom prst="straightConnector1">
            <a:avLst/>
          </a:prstGeom>
          <a:noFill/>
          <a:ln cap="flat" cmpd="sng" w="38100">
            <a:solidFill>
              <a:srgbClr val="FCD25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184600" y="4895213"/>
            <a:ext cx="69309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3200">
                <a:latin typeface="Muli Black"/>
                <a:ea typeface="Muli Black"/>
                <a:cs typeface="Muli Black"/>
                <a:sym typeface="Muli Black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subTitle"/>
          </p:nvPr>
        </p:nvSpPr>
        <p:spPr>
          <a:xfrm>
            <a:off x="1184600" y="5397738"/>
            <a:ext cx="4881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3" type="subTitle"/>
          </p:nvPr>
        </p:nvSpPr>
        <p:spPr>
          <a:xfrm>
            <a:off x="838200" y="4251425"/>
            <a:ext cx="4881000" cy="7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(Option 1)">
  <p:cSld name="Section Divider (Option 1)">
    <p:bg>
      <p:bgPr>
        <a:solidFill>
          <a:srgbClr val="A4C9D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ctrTitle"/>
          </p:nvPr>
        </p:nvSpPr>
        <p:spPr>
          <a:xfrm>
            <a:off x="838200" y="18499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838200" y="4461350"/>
            <a:ext cx="87729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(Option 2)">
  <p:cSld name="Section Divider (Option 2)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" y="0"/>
            <a:ext cx="121859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ctrTitle"/>
          </p:nvPr>
        </p:nvSpPr>
        <p:spPr>
          <a:xfrm>
            <a:off x="838200" y="18499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838200" y="4461350"/>
            <a:ext cx="87729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 (Option 3)">
  <p:cSld name="Section Divider (Option 3)">
    <p:bg>
      <p:bgPr>
        <a:solidFill>
          <a:srgbClr val="A4C9D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13538" l="1335" r="0" t="14872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ctrTitle"/>
          </p:nvPr>
        </p:nvSpPr>
        <p:spPr>
          <a:xfrm>
            <a:off x="838200" y="18499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uli Black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838200" y="4461350"/>
            <a:ext cx="87729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000"/>
              </a:spcBef>
              <a:spcAft>
                <a:spcPts val="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Slide">
  <p:cSld name="Agenda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8201" y="1651818"/>
            <a:ext cx="8954728" cy="4279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uli"/>
              <a:buAutoNum type="arabicPeriod"/>
              <a:defRPr b="1" i="0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8610" lvl="1" marL="91440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2pPr>
            <a:lvl3pPr indent="-320039" lvl="2" marL="1371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42900" lvl="4" marL="22860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 Slide">
  <p:cSld name="Speaker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>
  <p:cSld name="Title + 1 Colum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8200" y="1651818"/>
            <a:ext cx="10515600" cy="433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lvl2pPr>
            <a:lvl3pPr indent="-30988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/>
            </a:lvl3pPr>
            <a:lvl4pPr indent="-299719" lvl="3" marL="18288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">
  <p:cSld name="Title + 2 Colum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527803" y="1651818"/>
            <a:ext cx="4825996" cy="433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6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988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3pPr>
            <a:lvl4pPr indent="-299719" lvl="3" marL="18288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/>
            </a:lvl4pPr>
            <a:lvl5pPr indent="-317500" lvl="4" marL="22860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8200" y="1651818"/>
            <a:ext cx="4825995" cy="433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6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988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3pPr>
            <a:lvl4pPr indent="-299719" lvl="3" marL="18288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/>
            </a:lvl4pPr>
            <a:lvl5pPr indent="-317500" lvl="4" marL="228600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li Black"/>
              <a:buNone/>
              <a:defRPr b="0" i="0" sz="3000" u="none" cap="none" strike="noStrike">
                <a:solidFill>
                  <a:schemeClr val="lt1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5097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766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uli SemiBold"/>
                <a:ea typeface="Muli SemiBold"/>
                <a:cs typeface="Muli SemiBold"/>
                <a:sym typeface="Muli SemiBold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988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9719" lvl="3" marL="1828800" marR="0" rtl="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 b="1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71428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762000" y="1757238"/>
            <a:ext cx="8482800" cy="238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Discussion of Secrets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184600" y="4895213"/>
            <a:ext cx="69309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Robert Stewart</a:t>
            </a:r>
            <a:endParaRPr sz="2400"/>
          </a:p>
        </p:txBody>
      </p:sp>
      <p:sp>
        <p:nvSpPr>
          <p:cNvPr id="127" name="Google Shape;127;p21"/>
          <p:cNvSpPr txBox="1"/>
          <p:nvPr>
            <p:ph idx="2" type="subTitle"/>
          </p:nvPr>
        </p:nvSpPr>
        <p:spPr>
          <a:xfrm>
            <a:off x="1184600" y="5397738"/>
            <a:ext cx="4881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838200" y="4251425"/>
            <a:ext cx="5840400" cy="7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544406"/>
            <a:ext cx="10515600" cy="4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103955" y="1651818"/>
            <a:ext cx="8688973" cy="4279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en-US"/>
              <a:t>Intro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en-US"/>
              <a:t>Talk about Social Engineering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en-US"/>
              <a:t>Talk about Social Engineering some more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en-US"/>
              <a:t>Still talking about Social Engineering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AutoNum type="arabicPeriod"/>
            </a:pPr>
            <a:r>
              <a:rPr lang="en-US"/>
              <a:t>Roll Credits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838199" y="1651818"/>
            <a:ext cx="45719" cy="2815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li Black"/>
              <a:buNone/>
            </a:pPr>
            <a:r>
              <a:rPr lang="en-US"/>
              <a:t>Hi :)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059755" y="4844786"/>
            <a:ext cx="6374317" cy="5438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 Black"/>
              <a:buNone/>
            </a:pPr>
            <a:r>
              <a:rPr lang="en-US" sz="3200">
                <a:solidFill>
                  <a:schemeClr val="lt1"/>
                </a:solidFill>
                <a:latin typeface="Muli Black"/>
                <a:ea typeface="Muli Black"/>
                <a:cs typeface="Muli Black"/>
                <a:sym typeface="Muli Black"/>
              </a:rPr>
              <a:t>Robert Stewart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968313" y="5376054"/>
            <a:ext cx="4882451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70"/>
              <a:buFont typeface="Arial"/>
              <a:buNone/>
            </a:pPr>
            <a:r>
              <a:rPr lang="en-US" sz="18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Security Consultant</a:t>
            </a:r>
            <a:endParaRPr/>
          </a:p>
        </p:txBody>
      </p:sp>
      <p:cxnSp>
        <p:nvCxnSpPr>
          <p:cNvPr id="143" name="Google Shape;143;p23"/>
          <p:cNvCxnSpPr/>
          <p:nvPr/>
        </p:nvCxnSpPr>
        <p:spPr>
          <a:xfrm>
            <a:off x="838200" y="4840266"/>
            <a:ext cx="0" cy="92878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838200" y="1445650"/>
            <a:ext cx="10515600" cy="27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Muli Black"/>
                <a:ea typeface="Muli Black"/>
                <a:cs typeface="Muli Black"/>
                <a:sym typeface="Muli Black"/>
              </a:rPr>
              <a:t>What I do:</a:t>
            </a:r>
            <a:endParaRPr sz="3000">
              <a:latin typeface="Muli Black"/>
              <a:ea typeface="Muli Black"/>
              <a:cs typeface="Muli Black"/>
              <a:sym typeface="Muli Black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uli Black"/>
              <a:buChar char="•"/>
            </a:pPr>
            <a:r>
              <a:rPr lang="en-US" sz="1800">
                <a:latin typeface="Muli Black"/>
                <a:ea typeface="Muli Black"/>
                <a:cs typeface="Muli Black"/>
                <a:sym typeface="Muli Black"/>
              </a:rPr>
              <a:t>network</a:t>
            </a:r>
            <a:endParaRPr sz="1800">
              <a:latin typeface="Muli Black"/>
              <a:ea typeface="Muli Black"/>
              <a:cs typeface="Muli Black"/>
              <a:sym typeface="Muli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 Black"/>
              <a:buChar char="•"/>
            </a:pPr>
            <a:r>
              <a:rPr lang="en-US" sz="1800">
                <a:latin typeface="Muli Black"/>
                <a:ea typeface="Muli Black"/>
                <a:cs typeface="Muli Black"/>
                <a:sym typeface="Muli Black"/>
              </a:rPr>
              <a:t>web application</a:t>
            </a:r>
            <a:endParaRPr sz="1800">
              <a:latin typeface="Muli Black"/>
              <a:ea typeface="Muli Black"/>
              <a:cs typeface="Muli Black"/>
              <a:sym typeface="Muli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 Black"/>
              <a:buChar char="•"/>
            </a:pPr>
            <a:r>
              <a:rPr lang="en-US" sz="1800">
                <a:latin typeface="Muli Black"/>
                <a:ea typeface="Muli Black"/>
                <a:cs typeface="Muli Black"/>
                <a:sym typeface="Muli Black"/>
              </a:rPr>
              <a:t>mobile</a:t>
            </a:r>
            <a:endParaRPr sz="1800">
              <a:latin typeface="Muli Black"/>
              <a:ea typeface="Muli Black"/>
              <a:cs typeface="Muli Black"/>
              <a:sym typeface="Muli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 Black"/>
              <a:buChar char="•"/>
            </a:pPr>
            <a:r>
              <a:rPr lang="en-US" sz="1800">
                <a:latin typeface="Muli Black"/>
                <a:ea typeface="Muli Black"/>
                <a:cs typeface="Muli Black"/>
                <a:sym typeface="Muli Black"/>
              </a:rPr>
              <a:t>electronic social engineering</a:t>
            </a:r>
            <a:endParaRPr sz="1800">
              <a:latin typeface="Muli Black"/>
              <a:ea typeface="Muli Black"/>
              <a:cs typeface="Muli Black"/>
              <a:sym typeface="Muli Blac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 Black"/>
              <a:buChar char="•"/>
            </a:pPr>
            <a:r>
              <a:rPr lang="en-US" sz="1800">
                <a:latin typeface="Muli Black"/>
                <a:ea typeface="Muli Black"/>
                <a:cs typeface="Muli Black"/>
                <a:sym typeface="Muli Black"/>
              </a:rPr>
              <a:t>physical social engineering </a:t>
            </a:r>
            <a:endParaRPr sz="1800">
              <a:latin typeface="Muli Black"/>
              <a:ea typeface="Muli Black"/>
              <a:cs typeface="Muli Black"/>
              <a:sym typeface="Muli Black"/>
            </a:endParaRPr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000">
                <a:latin typeface="Muli Black"/>
                <a:ea typeface="Muli Black"/>
                <a:cs typeface="Muli Black"/>
                <a:sym typeface="Muli Black"/>
              </a:rPr>
              <a:t>I break into things for a living, </a:t>
            </a:r>
            <a:r>
              <a:rPr lang="en-US" sz="3000">
                <a:latin typeface="Muli Black"/>
                <a:ea typeface="Muli Black"/>
                <a:cs typeface="Muli Black"/>
                <a:sym typeface="Muli Black"/>
              </a:rPr>
              <a:t>let's</a:t>
            </a:r>
            <a:r>
              <a:rPr lang="en-US" sz="3000">
                <a:latin typeface="Muli Black"/>
                <a:ea typeface="Muli Black"/>
                <a:cs typeface="Muli Black"/>
                <a:sym typeface="Muli Black"/>
              </a:rPr>
              <a:t> talk about it.</a:t>
            </a:r>
            <a:endParaRPr sz="3000">
              <a:latin typeface="Muli Black"/>
              <a:ea typeface="Muli Black"/>
              <a:cs typeface="Muli Black"/>
              <a:sym typeface="Muli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544406"/>
            <a:ext cx="1051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Presentation, Who dis?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8200" y="1651818"/>
            <a:ext cx="10515600" cy="43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Tell me about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⃞ C </a:t>
            </a:r>
            <a:r>
              <a:rPr lang="en-US"/>
              <a:t>Level</a:t>
            </a:r>
            <a:r>
              <a:rPr lang="en-US"/>
              <a:t> 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⃞ Admins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⃞ Practitioners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544406"/>
            <a:ext cx="1051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One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651818"/>
            <a:ext cx="10515600" cy="43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you ever heard about Social Engineering?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⃞ </a:t>
            </a:r>
            <a:r>
              <a:rPr lang="en-US"/>
              <a:t>Yes 	</a:t>
            </a:r>
            <a:r>
              <a:rPr lang="en-US"/>
              <a:t>⃞ </a:t>
            </a:r>
            <a:r>
              <a:rPr lang="en-US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231" l="0" r="0" t="2823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0447242" y="6531731"/>
            <a:ext cx="538316" cy="189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229" l="0" r="0" t="282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13171" l="10338" r="0" t="0"/>
          <a:stretch/>
        </p:blipFill>
        <p:spPr>
          <a:xfrm>
            <a:off x="-397219" y="0"/>
            <a:ext cx="125892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229" l="0" r="0" t="282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7813" l="0" r="0" t="7813"/>
          <a:stretch/>
        </p:blipFill>
        <p:spPr>
          <a:xfrm flipH="1"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10447242" y="6531731"/>
            <a:ext cx="5382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6365" y="6531731"/>
            <a:ext cx="823452" cy="13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ctrTitle"/>
          </p:nvPr>
        </p:nvSpPr>
        <p:spPr>
          <a:xfrm>
            <a:off x="838200" y="1933225"/>
            <a:ext cx="110247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</a:pPr>
            <a:r>
              <a:rPr lang="en-US"/>
              <a:t>IT’s Been a P</a:t>
            </a:r>
            <a:r>
              <a:rPr lang="en-US"/>
              <a:t>leasure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uli Black"/>
              <a:buNone/>
            </a:pPr>
            <a:r>
              <a:rPr lang="en-US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F1F8FF"/>
      </a:dk1>
      <a:lt1>
        <a:srgbClr val="FFFFFF"/>
      </a:lt1>
      <a:dk2>
        <a:srgbClr val="3B4549"/>
      </a:dk2>
      <a:lt2>
        <a:srgbClr val="DDE5E8"/>
      </a:lt2>
      <a:accent1>
        <a:srgbClr val="E86033"/>
      </a:accent1>
      <a:accent2>
        <a:srgbClr val="3C454A"/>
      </a:accent2>
      <a:accent3>
        <a:srgbClr val="2EB3CB"/>
      </a:accent3>
      <a:accent4>
        <a:srgbClr val="35749A"/>
      </a:accent4>
      <a:accent5>
        <a:srgbClr val="1AB895"/>
      </a:accent5>
      <a:accent6>
        <a:srgbClr val="FCD256"/>
      </a:accent6>
      <a:hlink>
        <a:srgbClr val="FCD256"/>
      </a:hlink>
      <a:folHlink>
        <a:srgbClr val="2EB2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