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29"/>
  </p:notesMasterIdLst>
  <p:sldIdLst>
    <p:sldId id="256" r:id="rId2"/>
    <p:sldId id="286" r:id="rId3"/>
    <p:sldId id="281" r:id="rId4"/>
    <p:sldId id="259" r:id="rId5"/>
    <p:sldId id="287" r:id="rId6"/>
    <p:sldId id="285" r:id="rId7"/>
    <p:sldId id="257" r:id="rId8"/>
    <p:sldId id="258" r:id="rId9"/>
    <p:sldId id="260" r:id="rId10"/>
    <p:sldId id="261" r:id="rId11"/>
    <p:sldId id="263" r:id="rId12"/>
    <p:sldId id="264" r:id="rId13"/>
    <p:sldId id="278" r:id="rId14"/>
    <p:sldId id="262" r:id="rId15"/>
    <p:sldId id="266" r:id="rId16"/>
    <p:sldId id="277" r:id="rId17"/>
    <p:sldId id="276" r:id="rId18"/>
    <p:sldId id="282" r:id="rId19"/>
    <p:sldId id="268" r:id="rId20"/>
    <p:sldId id="269" r:id="rId21"/>
    <p:sldId id="265" r:id="rId22"/>
    <p:sldId id="270" r:id="rId23"/>
    <p:sldId id="271" r:id="rId24"/>
    <p:sldId id="272" r:id="rId25"/>
    <p:sldId id="283" r:id="rId26"/>
    <p:sldId id="274"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ah Brown" initials="MB" lastIdx="1" clrIdx="0">
    <p:extLst>
      <p:ext uri="{19B8F6BF-5375-455C-9EA6-DF929625EA0E}">
        <p15:presenceInfo xmlns:p15="http://schemas.microsoft.com/office/powerpoint/2012/main" userId="556b4566d8eb0b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94674"/>
  </p:normalViewPr>
  <p:slideViewPr>
    <p:cSldViewPr snapToGrid="0">
      <p:cViewPr varScale="1">
        <p:scale>
          <a:sx n="94" d="100"/>
          <a:sy n="94" d="100"/>
        </p:scale>
        <p:origin x="6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ah Brown" userId="556b4566d8eb0ba0" providerId="LiveId" clId="{9E8F2601-1110-473E-8959-0D8595272AC8}"/>
    <pc:docChg chg="custSel modSld">
      <pc:chgData name="Micah Brown" userId="556b4566d8eb0ba0" providerId="LiveId" clId="{9E8F2601-1110-473E-8959-0D8595272AC8}" dt="2018-10-08T14:47:43.451" v="0" actId="313"/>
      <pc:docMkLst>
        <pc:docMk/>
      </pc:docMkLst>
      <pc:sldChg chg="modSp">
        <pc:chgData name="Micah Brown" userId="556b4566d8eb0ba0" providerId="LiveId" clId="{9E8F2601-1110-473E-8959-0D8595272AC8}" dt="2018-10-08T14:47:43.451" v="0" actId="313"/>
        <pc:sldMkLst>
          <pc:docMk/>
          <pc:sldMk cId="3062776543" sldId="287"/>
        </pc:sldMkLst>
        <pc:spChg chg="mod">
          <ac:chgData name="Micah Brown" userId="556b4566d8eb0ba0" providerId="LiveId" clId="{9E8F2601-1110-473E-8959-0D8595272AC8}" dt="2018-10-08T14:47:43.451" v="0" actId="313"/>
          <ac:spMkLst>
            <pc:docMk/>
            <pc:sldMk cId="3062776543" sldId="287"/>
            <ac:spMk id="3" creationId="{33AE4AC4-4FA1-46AB-98BA-A294EA61E174}"/>
          </ac:spMkLst>
        </pc:spChg>
      </pc:sldChg>
    </pc:docChg>
  </pc:docChgLst>
  <pc:docChgLst>
    <pc:chgData name="Micah Brown" userId="556b4566d8eb0ba0" providerId="LiveId" clId="{2DB59F8F-CC29-9047-A3F8-949D13B6F859}"/>
    <pc:docChg chg="undo modSld">
      <pc:chgData name="Micah Brown" userId="556b4566d8eb0ba0" providerId="LiveId" clId="{2DB59F8F-CC29-9047-A3F8-949D13B6F859}" dt="2018-10-11T10:49:13.079" v="25" actId="20577"/>
      <pc:docMkLst>
        <pc:docMk/>
      </pc:docMkLst>
      <pc:sldChg chg="modSp">
        <pc:chgData name="Micah Brown" userId="556b4566d8eb0ba0" providerId="LiveId" clId="{2DB59F8F-CC29-9047-A3F8-949D13B6F859}" dt="2018-10-11T10:49:13.079" v="25" actId="20577"/>
        <pc:sldMkLst>
          <pc:docMk/>
          <pc:sldMk cId="98252017" sldId="281"/>
        </pc:sldMkLst>
        <pc:spChg chg="mod">
          <ac:chgData name="Micah Brown" userId="556b4566d8eb0ba0" providerId="LiveId" clId="{2DB59F8F-CC29-9047-A3F8-949D13B6F859}" dt="2018-10-11T10:49:13.079" v="25" actId="20577"/>
          <ac:spMkLst>
            <pc:docMk/>
            <pc:sldMk cId="98252017" sldId="281"/>
            <ac:spMk id="9" creationId="{3C99D3AB-A763-45AD-9951-97D490852EC8}"/>
          </ac:spMkLst>
        </pc:spChg>
        <pc:spChg chg="mod">
          <ac:chgData name="Micah Brown" userId="556b4566d8eb0ba0" providerId="LiveId" clId="{2DB59F8F-CC29-9047-A3F8-949D13B6F859}" dt="2018-10-11T10:44:59.398" v="23" actId="20577"/>
          <ac:spMkLst>
            <pc:docMk/>
            <pc:sldMk cId="98252017" sldId="281"/>
            <ac:spMk id="11" creationId="{8FDCFC8B-1253-4B7A-B9EC-A0CAFFE6B8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47191-A3BD-4E1A-8BF8-00B0FB3B9E56}"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0B479-2B6D-44AA-AC43-1293A40B5FDD}" type="slidenum">
              <a:rPr lang="en-US" smtClean="0"/>
              <a:t>‹#›</a:t>
            </a:fld>
            <a:endParaRPr lang="en-US"/>
          </a:p>
        </p:txBody>
      </p:sp>
    </p:spTree>
    <p:extLst>
      <p:ext uri="{BB962C8B-B14F-4D97-AF65-F5344CB8AC3E}">
        <p14:creationId xmlns:p14="http://schemas.microsoft.com/office/powerpoint/2010/main" val="59246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up with better title</a:t>
            </a:r>
          </a:p>
        </p:txBody>
      </p:sp>
      <p:sp>
        <p:nvSpPr>
          <p:cNvPr id="4" name="Slide Number Placeholder 3"/>
          <p:cNvSpPr>
            <a:spLocks noGrp="1"/>
          </p:cNvSpPr>
          <p:nvPr>
            <p:ph type="sldNum" sz="quarter" idx="10"/>
          </p:nvPr>
        </p:nvSpPr>
        <p:spPr/>
        <p:txBody>
          <a:bodyPr/>
          <a:lstStyle/>
          <a:p>
            <a:fld id="{CAF0B479-2B6D-44AA-AC43-1293A40B5FDD}" type="slidenum">
              <a:rPr lang="en-US" smtClean="0"/>
              <a:t>12</a:t>
            </a:fld>
            <a:endParaRPr lang="en-US"/>
          </a:p>
        </p:txBody>
      </p:sp>
    </p:spTree>
    <p:extLst>
      <p:ext uri="{BB962C8B-B14F-4D97-AF65-F5344CB8AC3E}">
        <p14:creationId xmlns:p14="http://schemas.microsoft.com/office/powerpoint/2010/main" val="424832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update this</a:t>
            </a:r>
          </a:p>
        </p:txBody>
      </p:sp>
      <p:sp>
        <p:nvSpPr>
          <p:cNvPr id="4" name="Slide Number Placeholder 3"/>
          <p:cNvSpPr>
            <a:spLocks noGrp="1"/>
          </p:cNvSpPr>
          <p:nvPr>
            <p:ph type="sldNum" sz="quarter" idx="10"/>
          </p:nvPr>
        </p:nvSpPr>
        <p:spPr/>
        <p:txBody>
          <a:bodyPr/>
          <a:lstStyle/>
          <a:p>
            <a:fld id="{CAF0B479-2B6D-44AA-AC43-1293A40B5FDD}" type="slidenum">
              <a:rPr lang="en-US" smtClean="0"/>
              <a:t>16</a:t>
            </a:fld>
            <a:endParaRPr lang="en-US"/>
          </a:p>
        </p:txBody>
      </p:sp>
    </p:spTree>
    <p:extLst>
      <p:ext uri="{BB962C8B-B14F-4D97-AF65-F5344CB8AC3E}">
        <p14:creationId xmlns:p14="http://schemas.microsoft.com/office/powerpoint/2010/main" val="8945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586B75A-687E-405C-8A0B-8D00578BA2C3}" type="datetimeFigureOut">
              <a:rPr lang="en-US" smtClean="0"/>
              <a:pPr/>
              <a:t>2/28/2019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05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042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586B75A-687E-405C-8A0B-8D00578BA2C3}" type="datetimeFigureOut">
              <a:rPr lang="en-US" smtClean="0"/>
              <a:pPr/>
              <a:t>2/28/2019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417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781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586B75A-687E-405C-8A0B-8D00578BA2C3}" type="datetimeFigureOut">
              <a:rPr lang="en-US" smtClean="0"/>
              <a:pPr/>
              <a:t>2/28/2019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1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897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66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835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572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586B75A-687E-405C-8A0B-8D00578BA2C3}" type="datetimeFigureOut">
              <a:rPr lang="en-US" smtClean="0"/>
              <a:pPr/>
              <a:t>2/28/2019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766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181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586B75A-687E-405C-8A0B-8D00578BA2C3}" type="datetimeFigureOut">
              <a:rPr lang="en-US" smtClean="0"/>
              <a:pPr/>
              <a:t>2/28/2019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403961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sites.google.com/view/cincysmba" TargetMode="External"/><Relationship Id="rId3" Type="http://schemas.openxmlformats.org/officeDocument/2006/relationships/image" Target="../media/image3.png"/><Relationship Id="rId7" Type="http://schemas.openxmlformats.org/officeDocument/2006/relationships/hyperlink" Target="https://www.infoseccincy.org/"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www.cincy-issa.org/" TargetMode="External"/><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hyperlink" Target="https://www.meetup.com/TechLife-Cincinnati/events/2416029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D93C-BE4B-4CB0-B5DA-1C3DD0FB7AC2}"/>
              </a:ext>
            </a:extLst>
          </p:cNvPr>
          <p:cNvSpPr>
            <a:spLocks noGrp="1"/>
          </p:cNvSpPr>
          <p:nvPr>
            <p:ph type="ctrTitle"/>
          </p:nvPr>
        </p:nvSpPr>
        <p:spPr/>
        <p:txBody>
          <a:bodyPr/>
          <a:lstStyle/>
          <a:p>
            <a:r>
              <a:rPr lang="en-US" dirty="0"/>
              <a:t>DLP Demystified </a:t>
            </a:r>
          </a:p>
        </p:txBody>
      </p:sp>
      <p:sp>
        <p:nvSpPr>
          <p:cNvPr id="3" name="Subtitle 2">
            <a:extLst>
              <a:ext uri="{FF2B5EF4-FFF2-40B4-BE49-F238E27FC236}">
                <a16:creationId xmlns:a16="http://schemas.microsoft.com/office/drawing/2014/main" id="{ED1B891F-DCC0-4BD4-9929-BBF5474C8CEA}"/>
              </a:ext>
            </a:extLst>
          </p:cNvPr>
          <p:cNvSpPr>
            <a:spLocks noGrp="1"/>
          </p:cNvSpPr>
          <p:nvPr>
            <p:ph type="subTitle" idx="1"/>
          </p:nvPr>
        </p:nvSpPr>
        <p:spPr/>
        <p:txBody>
          <a:bodyPr/>
          <a:lstStyle/>
          <a:p>
            <a:r>
              <a:rPr lang="en-US" dirty="0"/>
              <a:t>How I learned to stop worrying and embrace my Blue Team Roots</a:t>
            </a:r>
          </a:p>
        </p:txBody>
      </p:sp>
    </p:spTree>
    <p:extLst>
      <p:ext uri="{BB962C8B-B14F-4D97-AF65-F5344CB8AC3E}">
        <p14:creationId xmlns:p14="http://schemas.microsoft.com/office/powerpoint/2010/main" val="198958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3" y="1842246"/>
            <a:ext cx="11322423" cy="5015754"/>
          </a:xfrm>
        </p:spPr>
        <p:txBody>
          <a:bodyPr>
            <a:normAutofit/>
          </a:bodyPr>
          <a:lstStyle/>
          <a:p>
            <a:r>
              <a:rPr lang="en-US" b="1" dirty="0"/>
              <a:t>DLP has become a very popular concept at the executive level to protect data and prevent breaches.  It is our job to help educate what the tool(s) can do and shape the conversation that will ultimately create a policy that provides the organization value and that can be supported.</a:t>
            </a:r>
            <a:endParaRPr lang="en-US" dirty="0"/>
          </a:p>
          <a:p>
            <a:pPr lvl="1"/>
            <a:r>
              <a:rPr lang="en-US" dirty="0"/>
              <a:t>Lead the project from Engineering / Analyst up.</a:t>
            </a:r>
          </a:p>
          <a:p>
            <a:pPr lvl="1"/>
            <a:r>
              <a:rPr lang="en-US" dirty="0"/>
              <a:t>Clearly define what features / tools to turn on.</a:t>
            </a:r>
          </a:p>
          <a:p>
            <a:pPr lvl="1"/>
            <a:r>
              <a:rPr lang="en-US" dirty="0"/>
              <a:t>Is DLP part of the organization’s “active defense toolset” or historical system of record?</a:t>
            </a:r>
          </a:p>
          <a:p>
            <a:pPr lvl="1"/>
            <a:r>
              <a:rPr lang="en-US" dirty="0"/>
              <a:t>DLP generally gathers a lot of NPI, PCI, HIPAA, GLBA and other sensitive data as part of evidence collection.   Any splash damage due to evidence collection? (Rules / Laws / Regulations / contractual agreements)</a:t>
            </a:r>
          </a:p>
          <a:p>
            <a:pPr lvl="1"/>
            <a:r>
              <a:rPr lang="en-US" dirty="0"/>
              <a:t>DLP requires the cooperation of the entire organization.  Bring them in early.  Key players (HR, Compliance, Legal, IT, individual business units).</a:t>
            </a:r>
          </a:p>
          <a:p>
            <a:pPr lvl="1"/>
            <a:r>
              <a:rPr lang="en-US" dirty="0"/>
              <a:t>Who responds to incidents and how are true issues escalated?</a:t>
            </a:r>
          </a:p>
          <a:p>
            <a:pPr lvl="1"/>
            <a:r>
              <a:rPr lang="en-US" dirty="0"/>
              <a:t>What is the SLA for a DLP incident?</a:t>
            </a:r>
          </a:p>
        </p:txBody>
      </p:sp>
      <p:sp>
        <p:nvSpPr>
          <p:cNvPr id="5" name="Title 4">
            <a:extLst>
              <a:ext uri="{FF2B5EF4-FFF2-40B4-BE49-F238E27FC236}">
                <a16:creationId xmlns:a16="http://schemas.microsoft.com/office/drawing/2014/main" id="{AABF30D1-9146-4B73-A211-578693A702BC}"/>
              </a:ext>
            </a:extLst>
          </p:cNvPr>
          <p:cNvSpPr>
            <a:spLocks noGrp="1"/>
          </p:cNvSpPr>
          <p:nvPr>
            <p:ph type="title"/>
          </p:nvPr>
        </p:nvSpPr>
        <p:spPr/>
        <p:txBody>
          <a:bodyPr/>
          <a:lstStyle/>
          <a:p>
            <a:r>
              <a:rPr lang="en-US" dirty="0"/>
              <a:t>DLP: Define your Goals</a:t>
            </a:r>
          </a:p>
        </p:txBody>
      </p:sp>
    </p:spTree>
    <p:extLst>
      <p:ext uri="{BB962C8B-B14F-4D97-AF65-F5344CB8AC3E}">
        <p14:creationId xmlns:p14="http://schemas.microsoft.com/office/powerpoint/2010/main" val="379417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37029" y="1808628"/>
            <a:ext cx="11308977" cy="4176119"/>
          </a:xfrm>
        </p:spPr>
        <p:txBody>
          <a:bodyPr>
            <a:normAutofit/>
          </a:bodyPr>
          <a:lstStyle/>
          <a:p>
            <a:r>
              <a:rPr lang="en-US" b="1" dirty="0"/>
              <a:t>We implemented a three policy environment Test, Pilot, Production.  This lead to some complications and lessons.</a:t>
            </a:r>
            <a:endParaRPr lang="en-US" dirty="0"/>
          </a:p>
          <a:p>
            <a:pPr lvl="1"/>
            <a:r>
              <a:rPr lang="en-US" sz="1800" dirty="0"/>
              <a:t>We adopted the this architecture after a single REG-EX logic error was introduced into the client config that turned all the test systems into literal potatoes.</a:t>
            </a:r>
          </a:p>
          <a:p>
            <a:pPr lvl="1"/>
            <a:r>
              <a:rPr lang="en-US" sz="1800" dirty="0"/>
              <a:t>Each time you fragment your policy, it has HUGE implications for support, maintenance, testing, documentation.</a:t>
            </a:r>
          </a:p>
          <a:p>
            <a:pPr lvl="1"/>
            <a:r>
              <a:rPr lang="en-US" sz="1800" dirty="0"/>
              <a:t>You need to find an appropriate balance between a monolithic policy and micro fragmentation of your DLP policy.  (This is challenging!)</a:t>
            </a:r>
          </a:p>
        </p:txBody>
      </p:sp>
      <p:sp>
        <p:nvSpPr>
          <p:cNvPr id="5" name="Title 4">
            <a:extLst>
              <a:ext uri="{FF2B5EF4-FFF2-40B4-BE49-F238E27FC236}">
                <a16:creationId xmlns:a16="http://schemas.microsoft.com/office/drawing/2014/main" id="{B83A2952-91A5-466F-90BA-0BB00B6ADFBF}"/>
              </a:ext>
            </a:extLst>
          </p:cNvPr>
          <p:cNvSpPr>
            <a:spLocks noGrp="1"/>
          </p:cNvSpPr>
          <p:nvPr>
            <p:ph type="title"/>
          </p:nvPr>
        </p:nvSpPr>
        <p:spPr/>
        <p:txBody>
          <a:bodyPr/>
          <a:lstStyle/>
          <a:p>
            <a:r>
              <a:rPr lang="en-US" dirty="0"/>
              <a:t>DLP: The High Cost of fractured Policies</a:t>
            </a:r>
          </a:p>
        </p:txBody>
      </p:sp>
    </p:spTree>
    <p:extLst>
      <p:ext uri="{BB962C8B-B14F-4D97-AF65-F5344CB8AC3E}">
        <p14:creationId xmlns:p14="http://schemas.microsoft.com/office/powerpoint/2010/main" val="146995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16860" y="1835523"/>
            <a:ext cx="11342594" cy="4928347"/>
          </a:xfrm>
        </p:spPr>
        <p:txBody>
          <a:bodyPr>
            <a:normAutofit/>
          </a:bodyPr>
          <a:lstStyle/>
          <a:p>
            <a:r>
              <a:rPr lang="en-US" b="1" dirty="0"/>
              <a:t>Our original policy that we went to pilot had each user creating 100 incidents per day.  @ 5min per incident we would need to hire 4235 DLP analysts just to keep up!</a:t>
            </a:r>
            <a:endParaRPr lang="en-US" dirty="0"/>
          </a:p>
          <a:p>
            <a:pPr lvl="1"/>
            <a:r>
              <a:rPr lang="en-US" dirty="0"/>
              <a:t>Present operational costs to management in terms they can understand.</a:t>
            </a:r>
          </a:p>
          <a:p>
            <a:pPr lvl="1"/>
            <a:r>
              <a:rPr lang="en-US" dirty="0"/>
              <a:t>As a rule of thumb default rules stink!</a:t>
            </a:r>
          </a:p>
          <a:p>
            <a:pPr lvl="1"/>
            <a:r>
              <a:rPr lang="en-US" dirty="0"/>
              <a:t>Learn to love REG-EX!</a:t>
            </a:r>
          </a:p>
          <a:p>
            <a:pPr lvl="2"/>
            <a:r>
              <a:rPr lang="en-US" dirty="0"/>
              <a:t>Matt </a:t>
            </a:r>
            <a:r>
              <a:rPr lang="en-US" dirty="0" err="1"/>
              <a:t>Scheurer</a:t>
            </a:r>
            <a:r>
              <a:rPr lang="en-US" dirty="0"/>
              <a:t> - Regular Expressions (Regex) Overview 2017 Derby Con</a:t>
            </a:r>
          </a:p>
          <a:p>
            <a:pPr lvl="2"/>
            <a:r>
              <a:rPr lang="en-US" dirty="0"/>
              <a:t>https://regex101.com/</a:t>
            </a:r>
          </a:p>
          <a:p>
            <a:pPr lvl="1"/>
            <a:r>
              <a:rPr lang="en-US" dirty="0"/>
              <a:t>Acknowledge the risk of over tuning</a:t>
            </a:r>
          </a:p>
          <a:p>
            <a:pPr lvl="2"/>
            <a:r>
              <a:rPr lang="en-US" dirty="0"/>
              <a:t>Driver’s License and Credit Cards are typically very challenging patterns to tune!</a:t>
            </a:r>
          </a:p>
          <a:p>
            <a:pPr lvl="2"/>
            <a:r>
              <a:rPr lang="en-US" dirty="0"/>
              <a:t>Is the juice worth the squeeze.</a:t>
            </a:r>
          </a:p>
          <a:p>
            <a:pPr lvl="2"/>
            <a:r>
              <a:rPr lang="en-US" dirty="0"/>
              <a:t>Does an exemption make it super easy for users to bypass the DLP environment.</a:t>
            </a:r>
          </a:p>
          <a:p>
            <a:pPr lvl="2"/>
            <a:r>
              <a:rPr lang="en-US" dirty="0"/>
              <a:t>When tuning, use positive inclusive matching.</a:t>
            </a:r>
          </a:p>
          <a:p>
            <a:pPr lvl="2"/>
            <a:r>
              <a:rPr lang="en-US" dirty="0"/>
              <a:t>The Dangers of FALSE NEGITIVE </a:t>
            </a:r>
          </a:p>
        </p:txBody>
      </p:sp>
      <p:sp>
        <p:nvSpPr>
          <p:cNvPr id="5" name="Title 4">
            <a:extLst>
              <a:ext uri="{FF2B5EF4-FFF2-40B4-BE49-F238E27FC236}">
                <a16:creationId xmlns:a16="http://schemas.microsoft.com/office/drawing/2014/main" id="{29EA5C84-555B-4BCE-9588-205C21B8C8F6}"/>
              </a:ext>
            </a:extLst>
          </p:cNvPr>
          <p:cNvSpPr>
            <a:spLocks noGrp="1"/>
          </p:cNvSpPr>
          <p:nvPr>
            <p:ph type="title"/>
          </p:nvPr>
        </p:nvSpPr>
        <p:spPr/>
        <p:txBody>
          <a:bodyPr/>
          <a:lstStyle/>
          <a:p>
            <a:r>
              <a:rPr lang="en-US" dirty="0"/>
              <a:t>DLP: Build what you can Support</a:t>
            </a:r>
          </a:p>
        </p:txBody>
      </p:sp>
    </p:spTree>
    <p:extLst>
      <p:ext uri="{BB962C8B-B14F-4D97-AF65-F5344CB8AC3E}">
        <p14:creationId xmlns:p14="http://schemas.microsoft.com/office/powerpoint/2010/main" val="85265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8432E4-DBA4-4BC0-85D2-7AEEB21712CA}"/>
              </a:ext>
            </a:extLst>
          </p:cNvPr>
          <p:cNvSpPr>
            <a:spLocks noGrp="1"/>
          </p:cNvSpPr>
          <p:nvPr>
            <p:ph type="body" idx="4294967295"/>
          </p:nvPr>
        </p:nvSpPr>
        <p:spPr>
          <a:xfrm>
            <a:off x="0" y="537029"/>
            <a:ext cx="12192000" cy="1235311"/>
          </a:xfrm>
        </p:spPr>
        <p:txBody>
          <a:bodyPr>
            <a:normAutofit/>
          </a:bodyPr>
          <a:lstStyle/>
          <a:p>
            <a:pPr marL="0" indent="0" algn="ctr">
              <a:buNone/>
            </a:pPr>
            <a:r>
              <a:rPr lang="en-US" sz="3600" dirty="0"/>
              <a:t>There are no FALSE POSITIVES, only poorly written rules*</a:t>
            </a:r>
          </a:p>
        </p:txBody>
      </p:sp>
      <p:pic>
        <p:nvPicPr>
          <p:cNvPr id="3" name="Picture 2">
            <a:extLst>
              <a:ext uri="{FF2B5EF4-FFF2-40B4-BE49-F238E27FC236}">
                <a16:creationId xmlns:a16="http://schemas.microsoft.com/office/drawing/2014/main" id="{D56F0CF7-3278-4311-AEA8-C5F05C360923}"/>
              </a:ext>
            </a:extLst>
          </p:cNvPr>
          <p:cNvPicPr>
            <a:picLocks noChangeAspect="1"/>
          </p:cNvPicPr>
          <p:nvPr/>
        </p:nvPicPr>
        <p:blipFill>
          <a:blip r:embed="rId2"/>
          <a:stretch>
            <a:fillRect/>
          </a:stretch>
        </p:blipFill>
        <p:spPr>
          <a:xfrm>
            <a:off x="0" y="1772340"/>
            <a:ext cx="12192000" cy="5085660"/>
          </a:xfrm>
          <a:prstGeom prst="rect">
            <a:avLst/>
          </a:prstGeom>
        </p:spPr>
      </p:pic>
    </p:spTree>
    <p:extLst>
      <p:ext uri="{BB962C8B-B14F-4D97-AF65-F5344CB8AC3E}">
        <p14:creationId xmlns:p14="http://schemas.microsoft.com/office/powerpoint/2010/main" val="175788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DLP Architecture</a:t>
            </a:r>
          </a:p>
        </p:txBody>
      </p:sp>
      <p:sp>
        <p:nvSpPr>
          <p:cNvPr id="6" name="Rectangle 5">
            <a:extLst>
              <a:ext uri="{FF2B5EF4-FFF2-40B4-BE49-F238E27FC236}">
                <a16:creationId xmlns:a16="http://schemas.microsoft.com/office/drawing/2014/main" id="{9D8B633D-EC82-46BC-B3BE-658D18259601}"/>
              </a:ext>
            </a:extLst>
          </p:cNvPr>
          <p:cNvSpPr/>
          <p:nvPr/>
        </p:nvSpPr>
        <p:spPr>
          <a:xfrm>
            <a:off x="6095999" y="731635"/>
            <a:ext cx="5653314" cy="1200329"/>
          </a:xfrm>
          <a:prstGeom prst="rect">
            <a:avLst/>
          </a:prstGeom>
        </p:spPr>
        <p:txBody>
          <a:bodyPr wrap="square">
            <a:spAutoFit/>
          </a:bodyPr>
          <a:lstStyle/>
          <a:p>
            <a:r>
              <a:rPr lang="en-US" b="1" dirty="0"/>
              <a:t>“To know a thing well, know it's limits; Only when pushed beyond it's tolerance will it's true nature be seen.” ― The </a:t>
            </a:r>
            <a:r>
              <a:rPr lang="en-US" b="1" dirty="0" err="1"/>
              <a:t>Amtal</a:t>
            </a:r>
            <a:r>
              <a:rPr lang="en-US" b="1" dirty="0"/>
              <a:t> Rule</a:t>
            </a:r>
          </a:p>
          <a:p>
            <a:r>
              <a:rPr lang="en-US" b="1" dirty="0"/>
              <a:t>Frank Herbert, Children of Dune</a:t>
            </a:r>
          </a:p>
        </p:txBody>
      </p:sp>
    </p:spTree>
    <p:extLst>
      <p:ext uri="{BB962C8B-B14F-4D97-AF65-F5344CB8AC3E}">
        <p14:creationId xmlns:p14="http://schemas.microsoft.com/office/powerpoint/2010/main" val="402952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4" y="1828800"/>
            <a:ext cx="11308976" cy="5029200"/>
          </a:xfrm>
        </p:spPr>
        <p:txBody>
          <a:bodyPr>
            <a:normAutofit/>
          </a:bodyPr>
          <a:lstStyle/>
          <a:p>
            <a:r>
              <a:rPr lang="en-US" b="1" dirty="0"/>
              <a:t>Traditional DLP is built upon REG-EX and word dictionaries.  This can be problematic:</a:t>
            </a:r>
          </a:p>
          <a:p>
            <a:pPr lvl="1"/>
            <a:r>
              <a:rPr lang="en-US" sz="1800" b="1" dirty="0"/>
              <a:t>50 US states each have multiple definitions of driver’s license.</a:t>
            </a:r>
          </a:p>
          <a:p>
            <a:pPr lvl="1"/>
            <a:r>
              <a:rPr lang="en-US" sz="1800" b="1" dirty="0"/>
              <a:t>Many websites use 15/16 digit numeric codes to reference content.  This overlaps with traditional credit card definitions.</a:t>
            </a:r>
          </a:p>
          <a:p>
            <a:pPr lvl="1"/>
            <a:r>
              <a:rPr lang="en-US" sz="1800" b="1" dirty="0"/>
              <a:t>REG-EX and word dictionaries are not </a:t>
            </a:r>
            <a:r>
              <a:rPr lang="en-US" sz="1800" b="1" strike="sngStrike" dirty="0"/>
              <a:t>sufficient</a:t>
            </a:r>
            <a:r>
              <a:rPr lang="en-US" sz="1800" b="1" dirty="0"/>
              <a:t> optimal.</a:t>
            </a:r>
          </a:p>
          <a:p>
            <a:pPr lvl="1"/>
            <a:r>
              <a:rPr lang="en-US" sz="1800" b="1" dirty="0"/>
              <a:t>We have to do better . . .</a:t>
            </a:r>
          </a:p>
          <a:p>
            <a:r>
              <a:rPr lang="en-US" sz="2000" b="1" dirty="0"/>
              <a:t>When possible follow the main rule of improve “YES AND” in building traditional classification.</a:t>
            </a:r>
          </a:p>
          <a:p>
            <a:r>
              <a:rPr lang="en-US" sz="2000" b="1" dirty="0"/>
              <a:t>“Proximity” rules are your friend!</a:t>
            </a:r>
          </a:p>
        </p:txBody>
      </p:sp>
      <p:sp>
        <p:nvSpPr>
          <p:cNvPr id="5" name="Title 4">
            <a:extLst>
              <a:ext uri="{FF2B5EF4-FFF2-40B4-BE49-F238E27FC236}">
                <a16:creationId xmlns:a16="http://schemas.microsoft.com/office/drawing/2014/main" id="{648BA103-F3C4-489E-A54F-8BA2C535800E}"/>
              </a:ext>
            </a:extLst>
          </p:cNvPr>
          <p:cNvSpPr>
            <a:spLocks noGrp="1"/>
          </p:cNvSpPr>
          <p:nvPr>
            <p:ph type="title"/>
          </p:nvPr>
        </p:nvSpPr>
        <p:spPr/>
        <p:txBody>
          <a:bodyPr/>
          <a:lstStyle/>
          <a:p>
            <a:r>
              <a:rPr lang="en-US" dirty="0"/>
              <a:t>DLP: Traditional DLP Policy</a:t>
            </a:r>
          </a:p>
        </p:txBody>
      </p:sp>
    </p:spTree>
    <p:extLst>
      <p:ext uri="{BB962C8B-B14F-4D97-AF65-F5344CB8AC3E}">
        <p14:creationId xmlns:p14="http://schemas.microsoft.com/office/powerpoint/2010/main" val="350785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B94E22-1579-468B-9ADE-CC436BAD9F75}"/>
              </a:ext>
            </a:extLst>
          </p:cNvPr>
          <p:cNvPicPr>
            <a:picLocks noChangeAspect="1"/>
          </p:cNvPicPr>
          <p:nvPr/>
        </p:nvPicPr>
        <p:blipFill>
          <a:blip r:embed="rId3"/>
          <a:stretch>
            <a:fillRect/>
          </a:stretch>
        </p:blipFill>
        <p:spPr>
          <a:xfrm>
            <a:off x="448777" y="2017384"/>
            <a:ext cx="11294446" cy="3812987"/>
          </a:xfrm>
          <a:prstGeom prst="rect">
            <a:avLst/>
          </a:prstGeom>
        </p:spPr>
      </p:pic>
      <p:sp>
        <p:nvSpPr>
          <p:cNvPr id="3" name="Title 2">
            <a:extLst>
              <a:ext uri="{FF2B5EF4-FFF2-40B4-BE49-F238E27FC236}">
                <a16:creationId xmlns:a16="http://schemas.microsoft.com/office/drawing/2014/main" id="{C14523FA-341E-471E-A7D6-9CC3B6C01A14}"/>
              </a:ext>
            </a:extLst>
          </p:cNvPr>
          <p:cNvSpPr>
            <a:spLocks noGrp="1"/>
          </p:cNvSpPr>
          <p:nvPr>
            <p:ph type="title"/>
          </p:nvPr>
        </p:nvSpPr>
        <p:spPr/>
        <p:txBody>
          <a:bodyPr/>
          <a:lstStyle/>
          <a:p>
            <a:r>
              <a:rPr lang="en-US" dirty="0"/>
              <a:t>DLP: Object Orientated Rules</a:t>
            </a:r>
          </a:p>
        </p:txBody>
      </p:sp>
      <p:sp>
        <p:nvSpPr>
          <p:cNvPr id="4" name="Content Placeholder 2">
            <a:extLst>
              <a:ext uri="{FF2B5EF4-FFF2-40B4-BE49-F238E27FC236}">
                <a16:creationId xmlns:a16="http://schemas.microsoft.com/office/drawing/2014/main" id="{1A4348F9-610E-45EA-83C6-AC02A06CC668}"/>
              </a:ext>
            </a:extLst>
          </p:cNvPr>
          <p:cNvSpPr txBox="1">
            <a:spLocks/>
          </p:cNvSpPr>
          <p:nvPr/>
        </p:nvSpPr>
        <p:spPr>
          <a:xfrm>
            <a:off x="448778" y="5830371"/>
            <a:ext cx="11162030" cy="885739"/>
          </a:xfrm>
          <a:prstGeom prst="rect">
            <a:avLst/>
          </a:prstGeom>
        </p:spPr>
        <p:txBody>
          <a:bodyPr vert="horz" lIns="91440" tIns="45720" rIns="91440" bIns="45720" rtlCol="0" anchor="b">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1600" b="1" dirty="0">
                <a:latin typeface="Calibri" panose="020F0502020204030204" pitchFamily="34" charset="0"/>
                <a:cs typeface="Calibri" panose="020F0502020204030204" pitchFamily="34" charset="0"/>
              </a:rPr>
              <a:t>*Use standardized naming conventions to flag the type of each “building block” and what policy each “building block” belongs to.  We did this by using a “short code” at the start of custom dictionaries, and a dictionary “type flag”. </a:t>
            </a:r>
          </a:p>
        </p:txBody>
      </p:sp>
    </p:spTree>
    <p:extLst>
      <p:ext uri="{BB962C8B-B14F-4D97-AF65-F5344CB8AC3E}">
        <p14:creationId xmlns:p14="http://schemas.microsoft.com/office/powerpoint/2010/main" val="12176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E4DA4-E17F-4D63-9120-C7E43198C975}"/>
              </a:ext>
            </a:extLst>
          </p:cNvPr>
          <p:cNvSpPr>
            <a:spLocks noGrp="1"/>
          </p:cNvSpPr>
          <p:nvPr>
            <p:ph idx="1"/>
          </p:nvPr>
        </p:nvSpPr>
        <p:spPr>
          <a:xfrm>
            <a:off x="581192" y="2180496"/>
            <a:ext cx="11029615" cy="4778357"/>
          </a:xfrm>
        </p:spPr>
        <p:txBody>
          <a:bodyPr>
            <a:normAutofit fontScale="92500" lnSpcReduction="10000"/>
          </a:bodyPr>
          <a:lstStyle/>
          <a:p>
            <a:pPr marL="0" indent="0">
              <a:buNone/>
            </a:pPr>
            <a:r>
              <a:rPr lang="en-US" b="1" dirty="0">
                <a:latin typeface="Calibri" panose="020F0502020204030204" pitchFamily="34" charset="0"/>
                <a:cs typeface="Calibri" panose="020F0502020204030204" pitchFamily="34" charset="0"/>
              </a:rPr>
              <a:t>Driver’s License Positive match</a:t>
            </a:r>
          </a:p>
          <a:p>
            <a:pPr marL="0" indent="0">
              <a:buNone/>
            </a:pPr>
            <a:r>
              <a:rPr lang="pl-PL" sz="1200" dirty="0">
                <a:latin typeface="Calibri" panose="020F0502020204030204" pitchFamily="34" charset="0"/>
                <a:cs typeface="Calibri" panose="020F0502020204030204" pitchFamily="34" charset="0"/>
              </a:rPr>
              <a:t>[ .,-]00\d\d\d\d\d\d\d[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.,-][xX]\d\d\d\d\d\d\d\d[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.,-]\d\d\d\d\d\d\d[aA][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.,-][rtRT]\d\d\d\d\d\d\d\d[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.,-][a-zA-Z][a-zA-Z][a-zA-Z][a-zA-Z][a-zA-Z][a-zA-Z][a-zA-Z]\d\d\d\w\w[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.,-][a-zA-Z][a-zA-Z]\d\d\d\d\d\d[a-zA-Z][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.,-]\d\d\d[a-zA-Z][a-zA-Z]\d\d\d\d[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.,-]\d\d\d\d\d\d\d\d\d\d\d\d\s</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.,-]\d\d\d\d\d\d\d\d\d\d\d\d\0x2c</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.,-]\d\d[a-zA-Z][a-zA-Z][a-zA-Z]\d\d\d\d\d[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.,-][a-zA-Z][a-zA-Z]\d\d\d\d\d\d[ .,-]</a:t>
            </a:r>
            <a:br>
              <a:rPr lang="en-US" sz="1200" dirty="0">
                <a:latin typeface="Calibri" panose="020F0502020204030204" pitchFamily="34" charset="0"/>
                <a:cs typeface="Calibri" panose="020F0502020204030204" pitchFamily="34" charset="0"/>
              </a:rPr>
            </a:br>
            <a:r>
              <a:rPr lang="pl-PL" sz="1200" dirty="0">
                <a:latin typeface="Calibri" panose="020F0502020204030204" pitchFamily="34" charset="0"/>
                <a:cs typeface="Calibri" panose="020F0502020204030204" pitchFamily="34" charset="0"/>
              </a:rPr>
              <a:t>[ .,-][a-zA-Z]\d\d\d\d\d\d\d\d\d\d\d\d\d[ .,-]</a:t>
            </a:r>
            <a:endParaRPr lang="en-US" sz="1200" dirty="0">
              <a:latin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F760688D-C77A-48E3-83AC-EA38FEF26193}"/>
              </a:ext>
            </a:extLst>
          </p:cNvPr>
          <p:cNvSpPr/>
          <p:nvPr/>
        </p:nvSpPr>
        <p:spPr>
          <a:xfrm>
            <a:off x="8078171" y="3309020"/>
            <a:ext cx="3620371" cy="2794573"/>
          </a:xfrm>
          <a:prstGeom prst="rect">
            <a:avLst/>
          </a:prstGeom>
          <a:solidFill>
            <a:schemeClr val="accent6">
              <a:lumMod val="20000"/>
              <a:lumOff val="80000"/>
            </a:schemeClr>
          </a:solidFill>
        </p:spPr>
        <p:txBody>
          <a:bodyPr wrap="square">
            <a:spAutoFit/>
          </a:bodyPr>
          <a:lstStyle/>
          <a:p>
            <a:r>
              <a:rPr lang="en-US" sz="2000" dirty="0">
                <a:latin typeface="Calibri" panose="020F0502020204030204" pitchFamily="34" charset="0"/>
                <a:cs typeface="Calibri" panose="020F0502020204030204" pitchFamily="34" charset="0"/>
              </a:rPr>
              <a:t>Exceptions:</a:t>
            </a:r>
          </a:p>
          <a:p>
            <a:r>
              <a:rPr lang="en-US" sz="1200" dirty="0">
                <a:latin typeface="Calibri" panose="020F0502020204030204" pitchFamily="34" charset="0"/>
                <a:cs typeface="Calibri" panose="020F0502020204030204" pitchFamily="34" charset="0"/>
              </a:rPr>
              <a:t>REDACTED: exempted pastern that matched user ID</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iI</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mM</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pP</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mM</a:t>
            </a:r>
            <a:r>
              <a:rPr lang="en-US" sz="1200" dirty="0">
                <a:latin typeface="Calibri" panose="020F0502020204030204" pitchFamily="34" charset="0"/>
                <a:cs typeface="Calibri" panose="020F0502020204030204" pitchFamily="34" charset="0"/>
              </a:rPr>
              <a:t>]\d\d\</a:t>
            </a:r>
          </a:p>
          <a:p>
            <a:r>
              <a:rPr lang="en-US" sz="1200" dirty="0">
                <a:latin typeface="Calibri" panose="020F0502020204030204" pitchFamily="34" charset="0"/>
                <a:cs typeface="Calibri" panose="020F0502020204030204" pitchFamily="34" charset="0"/>
              </a:rPr>
              <a:t>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sS</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dD</a:t>
            </a:r>
            <a:r>
              <a:rPr lang="en-US" sz="1200" dirty="0">
                <a:latin typeface="Calibri" panose="020F0502020204030204" pitchFamily="34" charset="0"/>
                <a:cs typeface="Calibri" panose="020F0502020204030204" pitchFamily="34" charset="0"/>
              </a:rPr>
              <a:t>]\d\d\d\d\d\d\d\d[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qQ</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 ]\d\d\d\d\d\d\d[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qQ</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hH</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20[012]\d[01]\d[0123]\d</a:t>
            </a:r>
          </a:p>
          <a:p>
            <a:r>
              <a:rPr lang="en-US" sz="1200" dirty="0">
                <a:latin typeface="Calibri" panose="020F0502020204030204" pitchFamily="34" charset="0"/>
                <a:cs typeface="Calibri" panose="020F0502020204030204" pitchFamily="34" charset="0"/>
              </a:rPr>
              <a:t>[0123]\d[01]\d20[012]\d</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cC</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tT</a:t>
            </a:r>
            <a:r>
              <a:rPr lang="en-US" sz="1200" dirty="0">
                <a:latin typeface="Calibri" panose="020F0502020204030204" pitchFamily="34" charset="0"/>
                <a:cs typeface="Calibri" panose="020F0502020204030204" pitchFamily="34" charset="0"/>
              </a:rPr>
              <a:t>]\d\d\d\d\d\d\d[ .,-]</a:t>
            </a:r>
          </a:p>
          <a:p>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rR</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fF</a:t>
            </a:r>
            <a:r>
              <a:rPr lang="en-US" sz="1200" dirty="0">
                <a:latin typeface="Calibri" panose="020F0502020204030204" pitchFamily="34" charset="0"/>
                <a:cs typeface="Calibri" panose="020F0502020204030204" pitchFamily="34" charset="0"/>
              </a:rPr>
              <a:t>]\d\d\d\d\d\d[ .,-]</a:t>
            </a:r>
          </a:p>
        </p:txBody>
      </p:sp>
      <p:sp>
        <p:nvSpPr>
          <p:cNvPr id="6" name="Title 5">
            <a:extLst>
              <a:ext uri="{FF2B5EF4-FFF2-40B4-BE49-F238E27FC236}">
                <a16:creationId xmlns:a16="http://schemas.microsoft.com/office/drawing/2014/main" id="{7E4F0B61-A597-4758-A9D5-9A5C7E3DBE87}"/>
              </a:ext>
            </a:extLst>
          </p:cNvPr>
          <p:cNvSpPr>
            <a:spLocks noGrp="1"/>
          </p:cNvSpPr>
          <p:nvPr>
            <p:ph type="title"/>
          </p:nvPr>
        </p:nvSpPr>
        <p:spPr/>
        <p:txBody>
          <a:bodyPr/>
          <a:lstStyle/>
          <a:p>
            <a:r>
              <a:rPr lang="en-US" dirty="0"/>
              <a:t>DLP: The Tyranny of the Driver’s License 1:2</a:t>
            </a:r>
          </a:p>
        </p:txBody>
      </p:sp>
    </p:spTree>
    <p:extLst>
      <p:ext uri="{BB962C8B-B14F-4D97-AF65-F5344CB8AC3E}">
        <p14:creationId xmlns:p14="http://schemas.microsoft.com/office/powerpoint/2010/main" val="3799408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E4DA4-E17F-4D63-9120-C7E43198C975}"/>
              </a:ext>
            </a:extLst>
          </p:cNvPr>
          <p:cNvSpPr>
            <a:spLocks noGrp="1"/>
          </p:cNvSpPr>
          <p:nvPr>
            <p:ph idx="1"/>
          </p:nvPr>
        </p:nvSpPr>
        <p:spPr>
          <a:xfrm>
            <a:off x="581192" y="2180496"/>
            <a:ext cx="11029615" cy="4778357"/>
          </a:xfrm>
        </p:spPr>
        <p:txBody>
          <a:bodyPr>
            <a:normAutofit/>
          </a:bodyPr>
          <a:lstStyle/>
          <a:p>
            <a:pPr marL="0" indent="0">
              <a:buNone/>
            </a:pPr>
            <a:r>
              <a:rPr lang="en-US" sz="1600" b="1" dirty="0">
                <a:latin typeface="Calibri" panose="020F0502020204030204" pitchFamily="34" charset="0"/>
                <a:cs typeface="Calibri" panose="020F0502020204030204" pitchFamily="34" charset="0"/>
              </a:rPr>
              <a:t>Our old strategy had two classifications around Driver’s License</a:t>
            </a:r>
          </a:p>
          <a:p>
            <a:r>
              <a:rPr lang="en-US" sz="1600" dirty="0" err="1">
                <a:latin typeface="Calibri" panose="020F0502020204030204" pitchFamily="34" charset="0"/>
                <a:cs typeface="Calibri" panose="020F0502020204030204" pitchFamily="34" charset="0"/>
              </a:rPr>
              <a:t>DriverLicense</a:t>
            </a:r>
            <a:r>
              <a:rPr lang="en-US" sz="1600" dirty="0">
                <a:latin typeface="Calibri" panose="020F0502020204030204" pitchFamily="34" charset="0"/>
                <a:cs typeface="Calibri" panose="020F0502020204030204" pitchFamily="34" charset="0"/>
              </a:rPr>
              <a:t> = [Reg-ex dictionary match]</a:t>
            </a:r>
          </a:p>
          <a:p>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 [Reg-ex dictionary match] + [text dictionary that would indicate REG-EX match is not DL]</a:t>
            </a:r>
          </a:p>
          <a:p>
            <a:pPr lvl="1"/>
            <a:r>
              <a:rPr lang="en-US" sz="1400" dirty="0">
                <a:latin typeface="Calibri" panose="020F0502020204030204" pitchFamily="34" charset="0"/>
                <a:cs typeface="Calibri" panose="020F0502020204030204" pitchFamily="34" charset="0"/>
              </a:rPr>
              <a:t>Negative match dictionary sample:  tele, mobile, meeting code</a:t>
            </a:r>
          </a:p>
          <a:p>
            <a:pPr marL="0" indent="0">
              <a:buNone/>
            </a:pPr>
            <a:r>
              <a:rPr lang="en-US" sz="1600" dirty="0">
                <a:latin typeface="Calibri" panose="020F0502020204030204" pitchFamily="34" charset="0"/>
                <a:cs typeface="Calibri" panose="020F0502020204030204" pitchFamily="34" charset="0"/>
              </a:rPr>
              <a:t>Under this setup every document that matched the </a:t>
            </a:r>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also matched the </a:t>
            </a:r>
            <a:r>
              <a:rPr lang="en-US" sz="1600" dirty="0" err="1">
                <a:latin typeface="Calibri" panose="020F0502020204030204" pitchFamily="34" charset="0"/>
                <a:cs typeface="Calibri" panose="020F0502020204030204" pitchFamily="34" charset="0"/>
              </a:rPr>
              <a:t>DriverLicense</a:t>
            </a:r>
            <a:r>
              <a:rPr lang="en-US" sz="1600" dirty="0">
                <a:latin typeface="Calibri" panose="020F0502020204030204" pitchFamily="34" charset="0"/>
                <a:cs typeface="Calibri" panose="020F0502020204030204" pitchFamily="34" charset="0"/>
              </a:rPr>
              <a:t>.  Thus, in our incident rules we exempted any document that had the </a:t>
            </a:r>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classification.  This had adverse effects in that if a document had multiple detection [HIPAA, GLBA, PCI] but also matched </a:t>
            </a:r>
            <a:r>
              <a:rPr lang="en-US" sz="1600" dirty="0" err="1">
                <a:latin typeface="Calibri" panose="020F0502020204030204" pitchFamily="34" charset="0"/>
                <a:cs typeface="Calibri" panose="020F0502020204030204" pitchFamily="34" charset="0"/>
              </a:rPr>
              <a:t>NOTDriverLicense</a:t>
            </a:r>
            <a:r>
              <a:rPr lang="en-US" sz="1600" dirty="0">
                <a:latin typeface="Calibri" panose="020F0502020204030204" pitchFamily="34" charset="0"/>
                <a:cs typeface="Calibri" panose="020F0502020204030204" pitchFamily="34" charset="0"/>
              </a:rPr>
              <a:t>, we would not get an incident.  NOT COOL</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b="1" dirty="0">
                <a:latin typeface="Calibri" panose="020F0502020204030204" pitchFamily="34" charset="0"/>
                <a:cs typeface="Calibri" panose="020F0502020204030204" pitchFamily="34" charset="0"/>
              </a:rPr>
              <a:t>New Driver’s License strategy</a:t>
            </a:r>
          </a:p>
          <a:p>
            <a:r>
              <a:rPr lang="en-US" sz="1600" dirty="0" err="1">
                <a:latin typeface="Calibri" panose="020F0502020204030204" pitchFamily="34" charset="0"/>
                <a:cs typeface="Calibri" panose="020F0502020204030204" pitchFamily="34" charset="0"/>
              </a:rPr>
              <a:t>DriverLicense</a:t>
            </a:r>
            <a:r>
              <a:rPr lang="en-US" sz="1600" dirty="0">
                <a:latin typeface="Calibri" panose="020F0502020204030204" pitchFamily="34" charset="0"/>
                <a:cs typeface="Calibri" panose="020F0502020204030204" pitchFamily="34" charset="0"/>
              </a:rPr>
              <a:t> = [Reg-ex dictionary match] + [text dictionary that would indicate a positive DL match] within 100 char </a:t>
            </a:r>
          </a:p>
          <a:p>
            <a:pPr lvl="1"/>
            <a:r>
              <a:rPr lang="en-US" sz="1400" dirty="0">
                <a:latin typeface="Calibri" panose="020F0502020204030204" pitchFamily="34" charset="0"/>
                <a:cs typeface="Calibri" panose="020F0502020204030204" pitchFamily="34" charset="0"/>
              </a:rPr>
              <a:t>Negative match dictionary sample:  driver, license, vehicle, </a:t>
            </a:r>
            <a:r>
              <a:rPr lang="en-US" sz="1400" dirty="0" err="1">
                <a:latin typeface="Calibri" panose="020F0502020204030204" pitchFamily="34" charset="0"/>
                <a:cs typeface="Calibri" panose="020F0502020204030204" pitchFamily="34" charset="0"/>
              </a:rPr>
              <a:t>lic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lic</a:t>
            </a:r>
            <a:r>
              <a:rPr lang="en-US" sz="1400" dirty="0">
                <a:latin typeface="Calibri" panose="020F0502020204030204" pitchFamily="34" charset="0"/>
                <a:cs typeface="Calibri" panose="020F0502020204030204" pitchFamily="34" charset="0"/>
              </a:rPr>
              <a:t>:, vin#, vin:, dl#, dl:</a:t>
            </a: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p>
        </p:txBody>
      </p:sp>
      <p:sp>
        <p:nvSpPr>
          <p:cNvPr id="6" name="Title 5">
            <a:extLst>
              <a:ext uri="{FF2B5EF4-FFF2-40B4-BE49-F238E27FC236}">
                <a16:creationId xmlns:a16="http://schemas.microsoft.com/office/drawing/2014/main" id="{7E4F0B61-A597-4758-A9D5-9A5C7E3DBE87}"/>
              </a:ext>
            </a:extLst>
          </p:cNvPr>
          <p:cNvSpPr>
            <a:spLocks noGrp="1"/>
          </p:cNvSpPr>
          <p:nvPr>
            <p:ph type="title"/>
          </p:nvPr>
        </p:nvSpPr>
        <p:spPr/>
        <p:txBody>
          <a:bodyPr/>
          <a:lstStyle/>
          <a:p>
            <a:r>
              <a:rPr lang="en-US" dirty="0"/>
              <a:t>DLP: The Tyranny of the Driver’s License 2:2</a:t>
            </a:r>
          </a:p>
        </p:txBody>
      </p:sp>
    </p:spTree>
    <p:extLst>
      <p:ext uri="{BB962C8B-B14F-4D97-AF65-F5344CB8AC3E}">
        <p14:creationId xmlns:p14="http://schemas.microsoft.com/office/powerpoint/2010/main" val="45195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1435" y="1809881"/>
            <a:ext cx="11319641" cy="5048119"/>
          </a:xfrm>
        </p:spPr>
        <p:txBody>
          <a:bodyPr>
            <a:normAutofit/>
          </a:bodyPr>
          <a:lstStyle/>
          <a:p>
            <a:r>
              <a:rPr lang="en-US" b="1" dirty="0"/>
              <a:t>Recently many popular office software suites provide a way in which you can empower your users to tag your data with your organization's data classifications!</a:t>
            </a:r>
          </a:p>
          <a:p>
            <a:endParaRPr lang="en-US" dirty="0"/>
          </a:p>
          <a:p>
            <a:pPr lvl="1"/>
            <a:r>
              <a:rPr lang="en-US" dirty="0"/>
              <a:t>This data is saved in the document meta-tag and is viewable by anyone that can look at the document or the document properties.</a:t>
            </a:r>
          </a:p>
          <a:p>
            <a:pPr lvl="1"/>
            <a:endParaRPr lang="en-US" dirty="0"/>
          </a:p>
          <a:p>
            <a:pPr lvl="1"/>
            <a:r>
              <a:rPr lang="en-US" dirty="0"/>
              <a:t>This data tag is vendor agnostic and can be leveraged by tools outside of DLP.</a:t>
            </a:r>
          </a:p>
          <a:p>
            <a:pPr lvl="1"/>
            <a:endParaRPr lang="en-US" dirty="0"/>
          </a:p>
          <a:p>
            <a:pPr lvl="1"/>
            <a:r>
              <a:rPr lang="en-US" dirty="0"/>
              <a:t>Classification plus  traditional classification rules (REG-EX and word dictionaries) is powerful!</a:t>
            </a:r>
          </a:p>
          <a:p>
            <a:pPr lvl="1"/>
            <a:endParaRPr lang="en-US" dirty="0"/>
          </a:p>
          <a:p>
            <a:pPr lvl="1"/>
            <a:r>
              <a:rPr lang="en-US" dirty="0"/>
              <a:t>Engender proper data ownership culture by including your workforce.</a:t>
            </a:r>
          </a:p>
          <a:p>
            <a:pPr lvl="1"/>
            <a:endParaRPr lang="en-US" dirty="0"/>
          </a:p>
          <a:p>
            <a:pPr lvl="1"/>
            <a:r>
              <a:rPr lang="en-US" dirty="0"/>
              <a:t>If you create a custom data classification for a honey pot, make sure the meta-data resembles the other metadata tag.  #</a:t>
            </a:r>
            <a:r>
              <a:rPr lang="en-US" dirty="0" err="1"/>
              <a:t>verygroovey</a:t>
            </a:r>
            <a:r>
              <a:rPr lang="en-US" dirty="0"/>
              <a:t> </a:t>
            </a:r>
          </a:p>
        </p:txBody>
      </p:sp>
      <p:sp>
        <p:nvSpPr>
          <p:cNvPr id="5" name="Title 4">
            <a:extLst>
              <a:ext uri="{FF2B5EF4-FFF2-40B4-BE49-F238E27FC236}">
                <a16:creationId xmlns:a16="http://schemas.microsoft.com/office/drawing/2014/main" id="{A572521A-6344-4C24-BB15-A21BB09F18A4}"/>
              </a:ext>
            </a:extLst>
          </p:cNvPr>
          <p:cNvSpPr>
            <a:spLocks noGrp="1"/>
          </p:cNvSpPr>
          <p:nvPr>
            <p:ph type="title"/>
          </p:nvPr>
        </p:nvSpPr>
        <p:spPr/>
        <p:txBody>
          <a:bodyPr/>
          <a:lstStyle/>
          <a:p>
            <a:r>
              <a:rPr lang="en-US" dirty="0"/>
              <a:t>DLP: Weaponize your users with Data classification</a:t>
            </a:r>
          </a:p>
        </p:txBody>
      </p:sp>
    </p:spTree>
    <p:extLst>
      <p:ext uri="{BB962C8B-B14F-4D97-AF65-F5344CB8AC3E}">
        <p14:creationId xmlns:p14="http://schemas.microsoft.com/office/powerpoint/2010/main" val="240936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786065-33B2-4B2B-8C85-48CE6AE096BE}"/>
              </a:ext>
            </a:extLst>
          </p:cNvPr>
          <p:cNvPicPr>
            <a:picLocks noChangeAspect="1"/>
          </p:cNvPicPr>
          <p:nvPr/>
        </p:nvPicPr>
        <p:blipFill>
          <a:blip r:embed="rId2"/>
          <a:stretch>
            <a:fillRect/>
          </a:stretch>
        </p:blipFill>
        <p:spPr>
          <a:xfrm>
            <a:off x="421620" y="664219"/>
            <a:ext cx="11313180" cy="6120245"/>
          </a:xfrm>
          <a:prstGeom prst="rect">
            <a:avLst/>
          </a:prstGeom>
        </p:spPr>
      </p:pic>
    </p:spTree>
    <p:extLst>
      <p:ext uri="{BB962C8B-B14F-4D97-AF65-F5344CB8AC3E}">
        <p14:creationId xmlns:p14="http://schemas.microsoft.com/office/powerpoint/2010/main" val="241256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a:xfrm>
            <a:off x="581193" y="3037604"/>
            <a:ext cx="11029615" cy="1497507"/>
          </a:xfrm>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Let’s build a policy</a:t>
            </a:r>
          </a:p>
        </p:txBody>
      </p:sp>
      <p:sp>
        <p:nvSpPr>
          <p:cNvPr id="6" name="Rectangle 5">
            <a:extLst>
              <a:ext uri="{FF2B5EF4-FFF2-40B4-BE49-F238E27FC236}">
                <a16:creationId xmlns:a16="http://schemas.microsoft.com/office/drawing/2014/main" id="{309A991F-4093-4E69-ABFD-0384BFF7D90E}"/>
              </a:ext>
            </a:extLst>
          </p:cNvPr>
          <p:cNvSpPr/>
          <p:nvPr/>
        </p:nvSpPr>
        <p:spPr>
          <a:xfrm>
            <a:off x="6096000" y="658336"/>
            <a:ext cx="6096000" cy="1477328"/>
          </a:xfrm>
          <a:prstGeom prst="rect">
            <a:avLst/>
          </a:prstGeom>
        </p:spPr>
        <p:txBody>
          <a:bodyPr>
            <a:spAutoFit/>
          </a:bodyPr>
          <a:lstStyle/>
          <a:p>
            <a:r>
              <a:rPr lang="en-US" b="1" dirty="0"/>
              <a:t>“Arrakis teaches the attitude of the knife - chopping off what's incomplete and saying: 'Now, it's complete because it's ended here.’” ― from "Collected Sayings of </a:t>
            </a:r>
            <a:r>
              <a:rPr lang="en-US" b="1" dirty="0" err="1"/>
              <a:t>Maud'Dib</a:t>
            </a:r>
            <a:r>
              <a:rPr lang="en-US" b="1" dirty="0"/>
              <a:t>'' by the Princess </a:t>
            </a:r>
            <a:r>
              <a:rPr lang="en-US" b="1" dirty="0" err="1"/>
              <a:t>Irulan</a:t>
            </a:r>
            <a:r>
              <a:rPr lang="en-US" b="1" dirty="0"/>
              <a:t>” </a:t>
            </a:r>
          </a:p>
          <a:p>
            <a:r>
              <a:rPr lang="en-US" b="1" dirty="0"/>
              <a:t>― Frank Herbert, Dune</a:t>
            </a:r>
          </a:p>
        </p:txBody>
      </p:sp>
    </p:spTree>
    <p:extLst>
      <p:ext uri="{BB962C8B-B14F-4D97-AF65-F5344CB8AC3E}">
        <p14:creationId xmlns:p14="http://schemas.microsoft.com/office/powerpoint/2010/main" val="55729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049486" y="1908628"/>
            <a:ext cx="7707084" cy="4847772"/>
          </a:xfrm>
        </p:spPr>
        <p:txBody>
          <a:bodyPr>
            <a:normAutofit/>
          </a:bodyPr>
          <a:lstStyle/>
          <a:p>
            <a:pPr marL="0" indent="0">
              <a:buNone/>
            </a:pPr>
            <a:r>
              <a:rPr lang="en-US" dirty="0"/>
              <a:t>We will be modeling a DLP Policy loosely based on Frank Herbert’s Dune universe.  We will be working for Paul </a:t>
            </a:r>
            <a:r>
              <a:rPr lang="en-US" dirty="0" err="1"/>
              <a:t>Atreides</a:t>
            </a:r>
            <a:r>
              <a:rPr lang="en-US" dirty="0"/>
              <a:t> to build a DLP Policy for Planet Arrakis as it interacts with four other planets.  The </a:t>
            </a:r>
            <a:r>
              <a:rPr lang="en-US" strike="sngStrike" dirty="0"/>
              <a:t>spice</a:t>
            </a:r>
            <a:r>
              <a:rPr lang="en-US" dirty="0"/>
              <a:t> data must flow.</a:t>
            </a:r>
          </a:p>
          <a:p>
            <a:endParaRPr lang="en-US" dirty="0"/>
          </a:p>
          <a:p>
            <a:pPr lvl="1"/>
            <a:r>
              <a:rPr lang="en-US" b="1" dirty="0" err="1"/>
              <a:t>Caladan</a:t>
            </a:r>
            <a:r>
              <a:rPr lang="en-US" b="1" dirty="0"/>
              <a:t> – Arrakis is a long time ally of the </a:t>
            </a:r>
            <a:r>
              <a:rPr lang="en-US" b="1" dirty="0" err="1"/>
              <a:t>Caladan</a:t>
            </a:r>
            <a:r>
              <a:rPr lang="en-US" b="1" dirty="0"/>
              <a:t>.</a:t>
            </a:r>
          </a:p>
          <a:p>
            <a:pPr lvl="1"/>
            <a:endParaRPr lang="en-US" b="1" dirty="0"/>
          </a:p>
          <a:p>
            <a:pPr lvl="1"/>
            <a:r>
              <a:rPr lang="en-US" b="1" dirty="0"/>
              <a:t>Corrin – Relationships between Corrin and Arrakis has been troubled for several generations.</a:t>
            </a:r>
          </a:p>
          <a:p>
            <a:pPr lvl="1"/>
            <a:endParaRPr lang="en-US" b="1" dirty="0"/>
          </a:p>
          <a:p>
            <a:pPr lvl="1"/>
            <a:r>
              <a:rPr lang="en-US" b="1" dirty="0" err="1"/>
              <a:t>Giedi</a:t>
            </a:r>
            <a:r>
              <a:rPr lang="en-US" b="1" dirty="0"/>
              <a:t> Prime – For generations the leaders of </a:t>
            </a:r>
            <a:r>
              <a:rPr lang="en-US" b="1" dirty="0" err="1"/>
              <a:t>Giedi</a:t>
            </a:r>
            <a:r>
              <a:rPr lang="en-US" b="1" dirty="0"/>
              <a:t> Prime and Arrakis have been in open conflict.</a:t>
            </a:r>
          </a:p>
          <a:p>
            <a:pPr lvl="1"/>
            <a:endParaRPr lang="en-US" b="1" dirty="0"/>
          </a:p>
          <a:p>
            <a:pPr lvl="1"/>
            <a:r>
              <a:rPr lang="en-US" b="1" dirty="0"/>
              <a:t>Chapterhouse – Chapterhouse and Arrakis have a successful partnership</a:t>
            </a:r>
          </a:p>
          <a:p>
            <a:endParaRPr lang="en-US" dirty="0"/>
          </a:p>
        </p:txBody>
      </p:sp>
      <p:sp>
        <p:nvSpPr>
          <p:cNvPr id="5" name="Title 4">
            <a:extLst>
              <a:ext uri="{FF2B5EF4-FFF2-40B4-BE49-F238E27FC236}">
                <a16:creationId xmlns:a16="http://schemas.microsoft.com/office/drawing/2014/main" id="{8B5232FD-8CB4-41C7-85AB-BB0F9527DB80}"/>
              </a:ext>
            </a:extLst>
          </p:cNvPr>
          <p:cNvSpPr>
            <a:spLocks noGrp="1"/>
          </p:cNvSpPr>
          <p:nvPr>
            <p:ph type="title"/>
          </p:nvPr>
        </p:nvSpPr>
        <p:spPr/>
        <p:txBody>
          <a:bodyPr/>
          <a:lstStyle/>
          <a:p>
            <a:r>
              <a:rPr lang="en-US" dirty="0"/>
              <a:t>DLP: Let’s Build a policy!</a:t>
            </a:r>
          </a:p>
        </p:txBody>
      </p:sp>
      <p:pic>
        <p:nvPicPr>
          <p:cNvPr id="7" name="Picture 6">
            <a:extLst>
              <a:ext uri="{FF2B5EF4-FFF2-40B4-BE49-F238E27FC236}">
                <a16:creationId xmlns:a16="http://schemas.microsoft.com/office/drawing/2014/main" id="{765EFA20-68FD-452E-B36B-A6183E1ABF27}"/>
              </a:ext>
            </a:extLst>
          </p:cNvPr>
          <p:cNvPicPr>
            <a:picLocks noChangeAspect="1"/>
          </p:cNvPicPr>
          <p:nvPr/>
        </p:nvPicPr>
        <p:blipFill>
          <a:blip r:embed="rId2"/>
          <a:stretch>
            <a:fillRect/>
          </a:stretch>
        </p:blipFill>
        <p:spPr>
          <a:xfrm>
            <a:off x="435429" y="1908628"/>
            <a:ext cx="3536412" cy="4847772"/>
          </a:xfrm>
          <a:prstGeom prst="rect">
            <a:avLst/>
          </a:prstGeom>
        </p:spPr>
      </p:pic>
    </p:spTree>
    <p:extLst>
      <p:ext uri="{BB962C8B-B14F-4D97-AF65-F5344CB8AC3E}">
        <p14:creationId xmlns:p14="http://schemas.microsoft.com/office/powerpoint/2010/main" val="1353072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6F612-FE76-41F0-8399-AB6A4AFAA6BD}"/>
              </a:ext>
            </a:extLst>
          </p:cNvPr>
          <p:cNvPicPr>
            <a:picLocks noChangeAspect="1"/>
          </p:cNvPicPr>
          <p:nvPr/>
        </p:nvPicPr>
        <p:blipFill>
          <a:blip r:embed="rId2"/>
          <a:stretch>
            <a:fillRect/>
          </a:stretch>
        </p:blipFill>
        <p:spPr>
          <a:xfrm>
            <a:off x="3061272" y="1810411"/>
            <a:ext cx="6069456" cy="5047589"/>
          </a:xfrm>
          <a:prstGeom prst="rect">
            <a:avLst/>
          </a:prstGeom>
        </p:spPr>
      </p:pic>
      <p:sp>
        <p:nvSpPr>
          <p:cNvPr id="5" name="Title 4">
            <a:extLst>
              <a:ext uri="{FF2B5EF4-FFF2-40B4-BE49-F238E27FC236}">
                <a16:creationId xmlns:a16="http://schemas.microsoft.com/office/drawing/2014/main" id="{C3EAF2B3-F5EC-469C-BBB6-455A7A17F38A}"/>
              </a:ext>
            </a:extLst>
          </p:cNvPr>
          <p:cNvSpPr>
            <a:spLocks noGrp="1"/>
          </p:cNvSpPr>
          <p:nvPr>
            <p:ph type="title"/>
          </p:nvPr>
        </p:nvSpPr>
        <p:spPr/>
        <p:txBody>
          <a:bodyPr/>
          <a:lstStyle/>
          <a:p>
            <a:r>
              <a:rPr lang="en-US" dirty="0"/>
              <a:t>Arrakis: alliances</a:t>
            </a:r>
          </a:p>
        </p:txBody>
      </p:sp>
    </p:spTree>
    <p:extLst>
      <p:ext uri="{BB962C8B-B14F-4D97-AF65-F5344CB8AC3E}">
        <p14:creationId xmlns:p14="http://schemas.microsoft.com/office/powerpoint/2010/main" val="3784235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7741" y="1841412"/>
            <a:ext cx="11372783" cy="5016588"/>
          </a:xfrm>
        </p:spPr>
        <p:txBody>
          <a:bodyPr>
            <a:normAutofit/>
          </a:bodyPr>
          <a:lstStyle/>
          <a:p>
            <a:r>
              <a:rPr lang="en-US" dirty="0"/>
              <a:t>Planet Arrakis’s data classification policy.  </a:t>
            </a:r>
          </a:p>
          <a:p>
            <a:endParaRPr lang="en-US" dirty="0"/>
          </a:p>
          <a:p>
            <a:pPr lvl="1"/>
            <a:r>
              <a:rPr lang="en-US" b="1" dirty="0"/>
              <a:t>A1 – Public: suitable to be shared with anyone.</a:t>
            </a:r>
          </a:p>
          <a:p>
            <a:pPr lvl="1"/>
            <a:endParaRPr lang="en-US" b="1" dirty="0"/>
          </a:p>
          <a:p>
            <a:pPr lvl="1"/>
            <a:r>
              <a:rPr lang="en-US" b="1" dirty="0"/>
              <a:t>A2 – Proprietary: to be used by members of Arrakis’s governments or allies.</a:t>
            </a:r>
          </a:p>
          <a:p>
            <a:pPr lvl="1"/>
            <a:endParaRPr lang="en-US" b="1" dirty="0"/>
          </a:p>
          <a:p>
            <a:pPr lvl="1"/>
            <a:r>
              <a:rPr lang="en-US" b="1" dirty="0"/>
              <a:t>A3 – Diplomatic: free to be shared with other authorized planetary governments and only from members of the diplomat department.</a:t>
            </a:r>
          </a:p>
          <a:p>
            <a:pPr lvl="1"/>
            <a:endParaRPr lang="en-US" b="1" dirty="0"/>
          </a:p>
          <a:p>
            <a:pPr lvl="1"/>
            <a:r>
              <a:rPr lang="en-US" b="1" dirty="0"/>
              <a:t>A4 – Internal: can not be transmitted to non-Arrakis government.</a:t>
            </a:r>
          </a:p>
          <a:p>
            <a:pPr lvl="1"/>
            <a:endParaRPr lang="en-US" b="1" dirty="0"/>
          </a:p>
          <a:p>
            <a:pPr lvl="1"/>
            <a:r>
              <a:rPr lang="en-US" b="1" dirty="0"/>
              <a:t>A5 – Top Secret: restricted to the highest levels with Arrakis government.</a:t>
            </a:r>
          </a:p>
          <a:p>
            <a:endParaRPr lang="en-US" dirty="0"/>
          </a:p>
        </p:txBody>
      </p:sp>
      <p:sp>
        <p:nvSpPr>
          <p:cNvPr id="5" name="Title 4">
            <a:extLst>
              <a:ext uri="{FF2B5EF4-FFF2-40B4-BE49-F238E27FC236}">
                <a16:creationId xmlns:a16="http://schemas.microsoft.com/office/drawing/2014/main" id="{8C34BCE1-00FE-4B81-B7B6-0CE39C8FFE54}"/>
              </a:ext>
            </a:extLst>
          </p:cNvPr>
          <p:cNvSpPr>
            <a:spLocks noGrp="1"/>
          </p:cNvSpPr>
          <p:nvPr>
            <p:ph type="title"/>
          </p:nvPr>
        </p:nvSpPr>
        <p:spPr/>
        <p:txBody>
          <a:bodyPr/>
          <a:lstStyle/>
          <a:p>
            <a:r>
              <a:rPr lang="en-US" dirty="0"/>
              <a:t>Arrakis: Data Classification</a:t>
            </a:r>
          </a:p>
        </p:txBody>
      </p:sp>
    </p:spTree>
    <p:extLst>
      <p:ext uri="{BB962C8B-B14F-4D97-AF65-F5344CB8AC3E}">
        <p14:creationId xmlns:p14="http://schemas.microsoft.com/office/powerpoint/2010/main" val="123762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E1FB3-E0C7-4621-BA15-7BA800647D3E}"/>
              </a:ext>
            </a:extLst>
          </p:cNvPr>
          <p:cNvPicPr>
            <a:picLocks noChangeAspect="1"/>
          </p:cNvPicPr>
          <p:nvPr/>
        </p:nvPicPr>
        <p:blipFill>
          <a:blip r:embed="rId2"/>
          <a:stretch>
            <a:fillRect/>
          </a:stretch>
        </p:blipFill>
        <p:spPr>
          <a:xfrm>
            <a:off x="413650" y="1840416"/>
            <a:ext cx="5966588" cy="4827002"/>
          </a:xfrm>
          <a:prstGeom prst="rect">
            <a:avLst/>
          </a:prstGeom>
        </p:spPr>
      </p:pic>
      <p:sp>
        <p:nvSpPr>
          <p:cNvPr id="4" name="Title 3">
            <a:extLst>
              <a:ext uri="{FF2B5EF4-FFF2-40B4-BE49-F238E27FC236}">
                <a16:creationId xmlns:a16="http://schemas.microsoft.com/office/drawing/2014/main" id="{BD7A9841-86C0-410B-B3FB-AAF6BD02EAC5}"/>
              </a:ext>
            </a:extLst>
          </p:cNvPr>
          <p:cNvSpPr>
            <a:spLocks noGrp="1"/>
          </p:cNvSpPr>
          <p:nvPr>
            <p:ph type="title"/>
          </p:nvPr>
        </p:nvSpPr>
        <p:spPr/>
        <p:txBody>
          <a:bodyPr/>
          <a:lstStyle/>
          <a:p>
            <a:r>
              <a:rPr lang="en-US" dirty="0"/>
              <a:t>Arrakis: Data flow visualization</a:t>
            </a:r>
          </a:p>
        </p:txBody>
      </p:sp>
      <p:sp>
        <p:nvSpPr>
          <p:cNvPr id="6" name="Content Placeholder 2">
            <a:extLst>
              <a:ext uri="{FF2B5EF4-FFF2-40B4-BE49-F238E27FC236}">
                <a16:creationId xmlns:a16="http://schemas.microsoft.com/office/drawing/2014/main" id="{E5A8A6D2-3392-4225-8C21-D86FE8E739F6}"/>
              </a:ext>
            </a:extLst>
          </p:cNvPr>
          <p:cNvSpPr>
            <a:spLocks noGrp="1"/>
          </p:cNvSpPr>
          <p:nvPr>
            <p:ph idx="1"/>
          </p:nvPr>
        </p:nvSpPr>
        <p:spPr>
          <a:xfrm>
            <a:off x="6380238" y="3556701"/>
            <a:ext cx="5440286" cy="3301298"/>
          </a:xfrm>
        </p:spPr>
        <p:txBody>
          <a:bodyPr>
            <a:normAutofit/>
          </a:bodyPr>
          <a:lstStyle/>
          <a:p>
            <a:pPr lvl="1"/>
            <a:r>
              <a:rPr lang="en-US" b="1" dirty="0"/>
              <a:t>A1 – Public: suitable to be shared with anyone.</a:t>
            </a:r>
          </a:p>
          <a:p>
            <a:pPr lvl="1"/>
            <a:r>
              <a:rPr lang="en-US" b="1" dirty="0"/>
              <a:t>A2 – Proprietary: to be used by members of Arrakis’s governments or allies.</a:t>
            </a:r>
          </a:p>
          <a:p>
            <a:pPr lvl="1"/>
            <a:r>
              <a:rPr lang="en-US" b="1" dirty="0"/>
              <a:t>A3 – Diplomatic: free to be shared with other authorized planetary governments and only from members of the diplomat department.</a:t>
            </a:r>
          </a:p>
          <a:p>
            <a:pPr lvl="1"/>
            <a:r>
              <a:rPr lang="en-US" b="1" dirty="0"/>
              <a:t>A4 – Internal: can not be transmitted to non-Arrakis government.</a:t>
            </a:r>
          </a:p>
          <a:p>
            <a:pPr lvl="1"/>
            <a:r>
              <a:rPr lang="en-US" b="1" dirty="0"/>
              <a:t>A5 – Top Secret: restricted to the highest levels with Arrakis government.</a:t>
            </a:r>
            <a:endParaRPr lang="en-US" dirty="0"/>
          </a:p>
        </p:txBody>
      </p:sp>
    </p:spTree>
    <p:extLst>
      <p:ext uri="{BB962C8B-B14F-4D97-AF65-F5344CB8AC3E}">
        <p14:creationId xmlns:p14="http://schemas.microsoft.com/office/powerpoint/2010/main" val="239478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7A9841-86C0-410B-B3FB-AAF6BD02EAC5}"/>
              </a:ext>
            </a:extLst>
          </p:cNvPr>
          <p:cNvSpPr>
            <a:spLocks noGrp="1"/>
          </p:cNvSpPr>
          <p:nvPr>
            <p:ph type="title"/>
          </p:nvPr>
        </p:nvSpPr>
        <p:spPr/>
        <p:txBody>
          <a:bodyPr/>
          <a:lstStyle/>
          <a:p>
            <a:r>
              <a:rPr lang="en-US" dirty="0"/>
              <a:t>Arrakis: Documenting the policy</a:t>
            </a:r>
          </a:p>
        </p:txBody>
      </p:sp>
      <p:pic>
        <p:nvPicPr>
          <p:cNvPr id="6" name="Picture 5">
            <a:extLst>
              <a:ext uri="{FF2B5EF4-FFF2-40B4-BE49-F238E27FC236}">
                <a16:creationId xmlns:a16="http://schemas.microsoft.com/office/drawing/2014/main" id="{737D8EAC-9322-418F-B08B-FD625798907C}"/>
              </a:ext>
            </a:extLst>
          </p:cNvPr>
          <p:cNvPicPr>
            <a:picLocks noChangeAspect="1"/>
          </p:cNvPicPr>
          <p:nvPr/>
        </p:nvPicPr>
        <p:blipFill>
          <a:blip r:embed="rId2"/>
          <a:stretch>
            <a:fillRect/>
          </a:stretch>
        </p:blipFill>
        <p:spPr>
          <a:xfrm>
            <a:off x="475644" y="1878980"/>
            <a:ext cx="5620356" cy="4894650"/>
          </a:xfrm>
          <a:prstGeom prst="rect">
            <a:avLst/>
          </a:prstGeom>
        </p:spPr>
      </p:pic>
      <p:sp>
        <p:nvSpPr>
          <p:cNvPr id="5" name="Content Placeholder 2">
            <a:extLst>
              <a:ext uri="{FF2B5EF4-FFF2-40B4-BE49-F238E27FC236}">
                <a16:creationId xmlns:a16="http://schemas.microsoft.com/office/drawing/2014/main" id="{16AAAD1C-9BD1-4866-8618-4A9B03B7B3B1}"/>
              </a:ext>
            </a:extLst>
          </p:cNvPr>
          <p:cNvSpPr>
            <a:spLocks noGrp="1"/>
          </p:cNvSpPr>
          <p:nvPr>
            <p:ph idx="1"/>
          </p:nvPr>
        </p:nvSpPr>
        <p:spPr>
          <a:xfrm>
            <a:off x="6380238" y="3556701"/>
            <a:ext cx="5440286" cy="3301298"/>
          </a:xfrm>
        </p:spPr>
        <p:txBody>
          <a:bodyPr>
            <a:normAutofit/>
          </a:bodyPr>
          <a:lstStyle/>
          <a:p>
            <a:pPr lvl="1"/>
            <a:r>
              <a:rPr lang="en-US" b="1" dirty="0"/>
              <a:t>A1 – Public: suitable to be shared with anyone.</a:t>
            </a:r>
          </a:p>
          <a:p>
            <a:pPr lvl="1"/>
            <a:r>
              <a:rPr lang="en-US" b="1" dirty="0"/>
              <a:t>A2 – Proprietary: to be used by members of Arrakis’s governments or allies.</a:t>
            </a:r>
          </a:p>
          <a:p>
            <a:pPr lvl="1"/>
            <a:r>
              <a:rPr lang="en-US" b="1" dirty="0"/>
              <a:t>A3 – Diplomatic: free to be shared with other authorized planetary governments and only from members of the diplomat department.</a:t>
            </a:r>
          </a:p>
          <a:p>
            <a:pPr lvl="1"/>
            <a:r>
              <a:rPr lang="en-US" b="1" dirty="0"/>
              <a:t>A4 – Internal: can not be transmitted to non-Arrakis government.</a:t>
            </a:r>
          </a:p>
          <a:p>
            <a:pPr lvl="1"/>
            <a:r>
              <a:rPr lang="en-US" b="1" dirty="0"/>
              <a:t>A5 – Top Secret: restricted to the highest levels with Arrakis government.</a:t>
            </a:r>
            <a:endParaRPr lang="en-US" dirty="0"/>
          </a:p>
        </p:txBody>
      </p:sp>
    </p:spTree>
    <p:extLst>
      <p:ext uri="{BB962C8B-B14F-4D97-AF65-F5344CB8AC3E}">
        <p14:creationId xmlns:p14="http://schemas.microsoft.com/office/powerpoint/2010/main" val="118421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How to detect / Bypass a DLP solution</a:t>
            </a:r>
          </a:p>
        </p:txBody>
      </p:sp>
      <p:sp>
        <p:nvSpPr>
          <p:cNvPr id="2" name="Rectangle 1">
            <a:extLst>
              <a:ext uri="{FF2B5EF4-FFF2-40B4-BE49-F238E27FC236}">
                <a16:creationId xmlns:a16="http://schemas.microsoft.com/office/drawing/2014/main" id="{CEF06569-6945-4959-97BA-749B6C0FF102}"/>
              </a:ext>
            </a:extLst>
          </p:cNvPr>
          <p:cNvSpPr/>
          <p:nvPr/>
        </p:nvSpPr>
        <p:spPr>
          <a:xfrm>
            <a:off x="6095999" y="665333"/>
            <a:ext cx="5646157" cy="923330"/>
          </a:xfrm>
          <a:prstGeom prst="rect">
            <a:avLst/>
          </a:prstGeom>
        </p:spPr>
        <p:txBody>
          <a:bodyPr wrap="square">
            <a:spAutoFit/>
          </a:bodyPr>
          <a:lstStyle/>
          <a:p>
            <a:r>
              <a:rPr lang="en-US" b="1" dirty="0"/>
              <a:t>"The power to destroy a thing is the absolute control over it."</a:t>
            </a:r>
          </a:p>
          <a:p>
            <a:r>
              <a:rPr lang="en-US" b="1" dirty="0"/>
              <a:t>― Frank Herbert, Dune</a:t>
            </a:r>
          </a:p>
        </p:txBody>
      </p:sp>
    </p:spTree>
    <p:extLst>
      <p:ext uri="{BB962C8B-B14F-4D97-AF65-F5344CB8AC3E}">
        <p14:creationId xmlns:p14="http://schemas.microsoft.com/office/powerpoint/2010/main" val="129237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7A9841-86C0-410B-B3FB-AAF6BD02EAC5}"/>
              </a:ext>
            </a:extLst>
          </p:cNvPr>
          <p:cNvSpPr>
            <a:spLocks noGrp="1"/>
          </p:cNvSpPr>
          <p:nvPr>
            <p:ph type="title"/>
          </p:nvPr>
        </p:nvSpPr>
        <p:spPr/>
        <p:txBody>
          <a:bodyPr/>
          <a:lstStyle/>
          <a:p>
            <a:r>
              <a:rPr lang="en-US" dirty="0"/>
              <a:t>DLP: Detect, Bypass, and abuse DLP</a:t>
            </a:r>
          </a:p>
        </p:txBody>
      </p:sp>
      <p:sp>
        <p:nvSpPr>
          <p:cNvPr id="5" name="Content Placeholder 2">
            <a:extLst>
              <a:ext uri="{FF2B5EF4-FFF2-40B4-BE49-F238E27FC236}">
                <a16:creationId xmlns:a16="http://schemas.microsoft.com/office/drawing/2014/main" id="{FE079CFD-6BAC-4A4D-B79F-5C292DB20E5B}"/>
              </a:ext>
            </a:extLst>
          </p:cNvPr>
          <p:cNvSpPr>
            <a:spLocks noGrp="1"/>
          </p:cNvSpPr>
          <p:nvPr>
            <p:ph idx="1"/>
          </p:nvPr>
        </p:nvSpPr>
        <p:spPr>
          <a:xfrm>
            <a:off x="441435" y="1948618"/>
            <a:ext cx="11294416" cy="4685512"/>
          </a:xfrm>
        </p:spPr>
        <p:txBody>
          <a:bodyPr>
            <a:normAutofit lnSpcReduction="10000"/>
          </a:bodyPr>
          <a:lstStyle/>
          <a:p>
            <a:r>
              <a:rPr lang="en-US" dirty="0"/>
              <a:t>On clients, look at processes and services to see is if DLP is running.</a:t>
            </a:r>
          </a:p>
          <a:p>
            <a:pPr lvl="1"/>
            <a:r>
              <a:rPr lang="en-US" dirty="0"/>
              <a:t>Most DLP client solutions can create incidents on a read, write, execute.  However some can not detect a file encrypt / file obfuscation.</a:t>
            </a:r>
          </a:p>
          <a:p>
            <a:pPr lvl="1"/>
            <a:endParaRPr lang="en-US" dirty="0"/>
          </a:p>
          <a:p>
            <a:r>
              <a:rPr lang="en-US" dirty="0"/>
              <a:t>Without the help of an external device to break encryption, DLP Web and DLP Network can be easily subverted by encryption / obfuscation.</a:t>
            </a:r>
          </a:p>
          <a:p>
            <a:endParaRPr lang="en-US" dirty="0"/>
          </a:p>
          <a:p>
            <a:r>
              <a:rPr lang="en-US" dirty="0"/>
              <a:t>DLP Repository scanner is subverted by encryption / obfuscation.</a:t>
            </a:r>
          </a:p>
          <a:p>
            <a:endParaRPr lang="en-US" dirty="0"/>
          </a:p>
          <a:p>
            <a:r>
              <a:rPr lang="en-US" dirty="0"/>
              <a:t>Breaking encryption can introduce more vulnerabilities such as crypto downgrade attacks and / or another juicy target for a malicious attacker.</a:t>
            </a:r>
          </a:p>
          <a:p>
            <a:endParaRPr lang="en-US" dirty="0"/>
          </a:p>
          <a:p>
            <a:r>
              <a:rPr lang="en-US" dirty="0"/>
              <a:t>DLP incidents can  provide a lot of interesting information!</a:t>
            </a:r>
          </a:p>
        </p:txBody>
      </p:sp>
    </p:spTree>
    <p:extLst>
      <p:ext uri="{BB962C8B-B14F-4D97-AF65-F5344CB8AC3E}">
        <p14:creationId xmlns:p14="http://schemas.microsoft.com/office/powerpoint/2010/main" val="100047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A27DC8-C7DF-4782-8DE5-D1A5B4E43F40}"/>
              </a:ext>
            </a:extLst>
          </p:cNvPr>
          <p:cNvSpPr/>
          <p:nvPr/>
        </p:nvSpPr>
        <p:spPr>
          <a:xfrm>
            <a:off x="616857" y="703107"/>
            <a:ext cx="11132457" cy="369332"/>
          </a:xfrm>
          <a:prstGeom prst="rect">
            <a:avLst/>
          </a:prstGeom>
        </p:spPr>
        <p:txBody>
          <a:bodyPr wrap="square">
            <a:spAutoFit/>
          </a:bodyPr>
          <a:lstStyle/>
          <a:p>
            <a:pPr algn="ctr"/>
            <a:r>
              <a:rPr lang="en-US" b="1" dirty="0"/>
              <a:t>Greater Cincinnati IT Security groups</a:t>
            </a:r>
          </a:p>
        </p:txBody>
      </p:sp>
      <p:pic>
        <p:nvPicPr>
          <p:cNvPr id="6" name="Picture 5">
            <a:extLst>
              <a:ext uri="{FF2B5EF4-FFF2-40B4-BE49-F238E27FC236}">
                <a16:creationId xmlns:a16="http://schemas.microsoft.com/office/drawing/2014/main" id="{12E947E3-1039-405F-9CE1-84448A98A72E}"/>
              </a:ext>
            </a:extLst>
          </p:cNvPr>
          <p:cNvPicPr>
            <a:picLocks noChangeAspect="1"/>
          </p:cNvPicPr>
          <p:nvPr/>
        </p:nvPicPr>
        <p:blipFill>
          <a:blip r:embed="rId2"/>
          <a:stretch>
            <a:fillRect/>
          </a:stretch>
        </p:blipFill>
        <p:spPr>
          <a:xfrm>
            <a:off x="587828" y="2958222"/>
            <a:ext cx="2998869" cy="903457"/>
          </a:xfrm>
          <a:prstGeom prst="rect">
            <a:avLst/>
          </a:prstGeom>
        </p:spPr>
      </p:pic>
      <p:pic>
        <p:nvPicPr>
          <p:cNvPr id="8" name="Picture 7">
            <a:extLst>
              <a:ext uri="{FF2B5EF4-FFF2-40B4-BE49-F238E27FC236}">
                <a16:creationId xmlns:a16="http://schemas.microsoft.com/office/drawing/2014/main" id="{0897864C-3476-4CBC-BDBB-C7D926A32F00}"/>
              </a:ext>
            </a:extLst>
          </p:cNvPr>
          <p:cNvPicPr>
            <a:picLocks noChangeAspect="1"/>
          </p:cNvPicPr>
          <p:nvPr/>
        </p:nvPicPr>
        <p:blipFill>
          <a:blip r:embed="rId3"/>
          <a:stretch>
            <a:fillRect/>
          </a:stretch>
        </p:blipFill>
        <p:spPr>
          <a:xfrm>
            <a:off x="616857" y="5698033"/>
            <a:ext cx="1927002" cy="913720"/>
          </a:xfrm>
          <a:prstGeom prst="rect">
            <a:avLst/>
          </a:prstGeom>
        </p:spPr>
      </p:pic>
      <p:pic>
        <p:nvPicPr>
          <p:cNvPr id="10" name="Picture 9">
            <a:extLst>
              <a:ext uri="{FF2B5EF4-FFF2-40B4-BE49-F238E27FC236}">
                <a16:creationId xmlns:a16="http://schemas.microsoft.com/office/drawing/2014/main" id="{1B80C436-F5F2-47B5-A9BB-F3D2272F7A5A}"/>
              </a:ext>
            </a:extLst>
          </p:cNvPr>
          <p:cNvPicPr>
            <a:picLocks noChangeAspect="1"/>
          </p:cNvPicPr>
          <p:nvPr/>
        </p:nvPicPr>
        <p:blipFill>
          <a:blip r:embed="rId4"/>
          <a:stretch>
            <a:fillRect/>
          </a:stretch>
        </p:blipFill>
        <p:spPr>
          <a:xfrm>
            <a:off x="708932" y="1588732"/>
            <a:ext cx="4588782" cy="903457"/>
          </a:xfrm>
          <a:prstGeom prst="rect">
            <a:avLst/>
          </a:prstGeom>
        </p:spPr>
      </p:pic>
      <p:pic>
        <p:nvPicPr>
          <p:cNvPr id="4" name="Picture 3">
            <a:extLst>
              <a:ext uri="{FF2B5EF4-FFF2-40B4-BE49-F238E27FC236}">
                <a16:creationId xmlns:a16="http://schemas.microsoft.com/office/drawing/2014/main" id="{C6A155EF-C974-4242-8453-DE754CECC38A}"/>
              </a:ext>
            </a:extLst>
          </p:cNvPr>
          <p:cNvPicPr>
            <a:picLocks noChangeAspect="1"/>
          </p:cNvPicPr>
          <p:nvPr/>
        </p:nvPicPr>
        <p:blipFill>
          <a:blip r:embed="rId5"/>
          <a:stretch>
            <a:fillRect/>
          </a:stretch>
        </p:blipFill>
        <p:spPr>
          <a:xfrm>
            <a:off x="587828" y="4377972"/>
            <a:ext cx="1851519" cy="891296"/>
          </a:xfrm>
          <a:prstGeom prst="rect">
            <a:avLst/>
          </a:prstGeom>
        </p:spPr>
      </p:pic>
      <p:sp>
        <p:nvSpPr>
          <p:cNvPr id="5" name="Rectangle 4">
            <a:extLst>
              <a:ext uri="{FF2B5EF4-FFF2-40B4-BE49-F238E27FC236}">
                <a16:creationId xmlns:a16="http://schemas.microsoft.com/office/drawing/2014/main" id="{D3A331FB-C781-4789-9743-15EFDD46B3D0}"/>
              </a:ext>
            </a:extLst>
          </p:cNvPr>
          <p:cNvSpPr/>
          <p:nvPr/>
        </p:nvSpPr>
        <p:spPr>
          <a:xfrm>
            <a:off x="5908990" y="2149319"/>
            <a:ext cx="2652265" cy="369332"/>
          </a:xfrm>
          <a:prstGeom prst="rect">
            <a:avLst/>
          </a:prstGeom>
        </p:spPr>
        <p:txBody>
          <a:bodyPr wrap="none">
            <a:spAutoFit/>
          </a:bodyPr>
          <a:lstStyle/>
          <a:p>
            <a:r>
              <a:rPr lang="en-US" dirty="0">
                <a:hlinkClick r:id="rId6"/>
              </a:rPr>
              <a:t>http://www.cincy-issa.org/</a:t>
            </a:r>
            <a:r>
              <a:rPr lang="en-US" dirty="0"/>
              <a:t> </a:t>
            </a:r>
          </a:p>
        </p:txBody>
      </p:sp>
      <p:sp>
        <p:nvSpPr>
          <p:cNvPr id="7" name="Rectangle 6">
            <a:extLst>
              <a:ext uri="{FF2B5EF4-FFF2-40B4-BE49-F238E27FC236}">
                <a16:creationId xmlns:a16="http://schemas.microsoft.com/office/drawing/2014/main" id="{90AD9E51-A28A-429B-82DA-B5F3E6778377}"/>
              </a:ext>
            </a:extLst>
          </p:cNvPr>
          <p:cNvSpPr/>
          <p:nvPr/>
        </p:nvSpPr>
        <p:spPr>
          <a:xfrm>
            <a:off x="3003323" y="6242421"/>
            <a:ext cx="2969787" cy="369332"/>
          </a:xfrm>
          <a:prstGeom prst="rect">
            <a:avLst/>
          </a:prstGeom>
        </p:spPr>
        <p:txBody>
          <a:bodyPr wrap="none">
            <a:spAutoFit/>
          </a:bodyPr>
          <a:lstStyle/>
          <a:p>
            <a:r>
              <a:rPr lang="en-US" dirty="0">
                <a:hlinkClick r:id="rId7"/>
              </a:rPr>
              <a:t>https://www.infoseccincy.org/</a:t>
            </a:r>
            <a:r>
              <a:rPr lang="en-US" dirty="0"/>
              <a:t> </a:t>
            </a:r>
          </a:p>
        </p:txBody>
      </p:sp>
      <p:sp>
        <p:nvSpPr>
          <p:cNvPr id="9" name="Rectangle 8">
            <a:extLst>
              <a:ext uri="{FF2B5EF4-FFF2-40B4-BE49-F238E27FC236}">
                <a16:creationId xmlns:a16="http://schemas.microsoft.com/office/drawing/2014/main" id="{3C99D3AB-A763-45AD-9951-97D490852EC8}"/>
              </a:ext>
            </a:extLst>
          </p:cNvPr>
          <p:cNvSpPr/>
          <p:nvPr/>
        </p:nvSpPr>
        <p:spPr>
          <a:xfrm>
            <a:off x="4194613" y="3511396"/>
            <a:ext cx="3941015" cy="369332"/>
          </a:xfrm>
          <a:prstGeom prst="rect">
            <a:avLst/>
          </a:prstGeom>
        </p:spPr>
        <p:txBody>
          <a:bodyPr wrap="none">
            <a:spAutoFit/>
          </a:bodyPr>
          <a:lstStyle/>
          <a:p>
            <a:r>
              <a:rPr lang="en-US" dirty="0">
                <a:hlinkClick r:id="rId8"/>
              </a:rPr>
              <a:t>https://sites.google.com/view/cincysmba</a:t>
            </a:r>
            <a:r>
              <a:rPr lang="en-US" dirty="0"/>
              <a:t> </a:t>
            </a:r>
          </a:p>
        </p:txBody>
      </p:sp>
      <p:sp>
        <p:nvSpPr>
          <p:cNvPr id="11" name="Rectangle 10">
            <a:extLst>
              <a:ext uri="{FF2B5EF4-FFF2-40B4-BE49-F238E27FC236}">
                <a16:creationId xmlns:a16="http://schemas.microsoft.com/office/drawing/2014/main" id="{8FDCFC8B-1253-4B7A-B9EC-A0CAFFE6B8DF}"/>
              </a:ext>
            </a:extLst>
          </p:cNvPr>
          <p:cNvSpPr/>
          <p:nvPr/>
        </p:nvSpPr>
        <p:spPr>
          <a:xfrm>
            <a:off x="3003323" y="4920258"/>
            <a:ext cx="6273107" cy="369332"/>
          </a:xfrm>
          <a:prstGeom prst="rect">
            <a:avLst/>
          </a:prstGeom>
        </p:spPr>
        <p:txBody>
          <a:bodyPr wrap="square">
            <a:spAutoFit/>
          </a:bodyPr>
          <a:lstStyle/>
          <a:p>
            <a:r>
              <a:rPr lang="en-US" dirty="0">
                <a:hlinkClick r:id="rId9"/>
              </a:rPr>
              <a:t>https://www.meetup.com/TechLife-Cincinnati/events/</a:t>
            </a:r>
            <a:r>
              <a:rPr lang="en-US" dirty="0"/>
              <a:t> </a:t>
            </a:r>
          </a:p>
        </p:txBody>
      </p:sp>
    </p:spTree>
    <p:extLst>
      <p:ext uri="{BB962C8B-B14F-4D97-AF65-F5344CB8AC3E}">
        <p14:creationId xmlns:p14="http://schemas.microsoft.com/office/powerpoint/2010/main" val="9825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Overview</a:t>
            </a:r>
          </a:p>
        </p:txBody>
      </p:sp>
      <p:sp>
        <p:nvSpPr>
          <p:cNvPr id="2" name="Rectangle 1">
            <a:extLst>
              <a:ext uri="{FF2B5EF4-FFF2-40B4-BE49-F238E27FC236}">
                <a16:creationId xmlns:a16="http://schemas.microsoft.com/office/drawing/2014/main" id="{1613F292-6C51-4703-8B04-9022245778A9}"/>
              </a:ext>
            </a:extLst>
          </p:cNvPr>
          <p:cNvSpPr/>
          <p:nvPr/>
        </p:nvSpPr>
        <p:spPr>
          <a:xfrm>
            <a:off x="6095999" y="724878"/>
            <a:ext cx="5667829" cy="1200329"/>
          </a:xfrm>
          <a:prstGeom prst="rect">
            <a:avLst/>
          </a:prstGeom>
        </p:spPr>
        <p:txBody>
          <a:bodyPr wrap="square">
            <a:spAutoFit/>
          </a:bodyPr>
          <a:lstStyle/>
          <a:p>
            <a:r>
              <a:rPr lang="en-US" b="1" dirty="0"/>
              <a:t>“A process cannot be understood by stopping it. Understanding must move with the flow of the process, must join it and flow with it.”</a:t>
            </a:r>
          </a:p>
          <a:p>
            <a:r>
              <a:rPr lang="en-US" b="1" dirty="0"/>
              <a:t>― Frank Herbert</a:t>
            </a:r>
          </a:p>
        </p:txBody>
      </p:sp>
    </p:spTree>
    <p:extLst>
      <p:ext uri="{BB962C8B-B14F-4D97-AF65-F5344CB8AC3E}">
        <p14:creationId xmlns:p14="http://schemas.microsoft.com/office/powerpoint/2010/main" val="105441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4" y="1815353"/>
            <a:ext cx="11268634" cy="5042647"/>
          </a:xfrm>
        </p:spPr>
        <p:txBody>
          <a:bodyPr>
            <a:normAutofit/>
          </a:bodyPr>
          <a:lstStyle/>
          <a:p>
            <a:r>
              <a:rPr lang="en-US" b="1" dirty="0"/>
              <a:t>DLP is NOT . . . </a:t>
            </a:r>
            <a:r>
              <a:rPr lang="en-US" dirty="0"/>
              <a:t>a 'monolithic' stack of technology by one single vendor</a:t>
            </a:r>
          </a:p>
          <a:p>
            <a:r>
              <a:rPr lang="en-US" b="1" dirty="0"/>
              <a:t>DLP is NOT . . . </a:t>
            </a:r>
            <a:r>
              <a:rPr lang="en-US" dirty="0"/>
              <a:t>designed to stop a sufficiently advanced advisory [internal | external] by itself</a:t>
            </a:r>
          </a:p>
          <a:p>
            <a:r>
              <a:rPr lang="en-US" b="1" dirty="0"/>
              <a:t>DLP is NOT . . . </a:t>
            </a:r>
            <a:r>
              <a:rPr lang="en-US" dirty="0"/>
              <a:t>'Digital Rights Management'</a:t>
            </a:r>
          </a:p>
          <a:p>
            <a:r>
              <a:rPr lang="en-US" b="1" dirty="0"/>
              <a:t>DLP is NOT . . .</a:t>
            </a:r>
            <a:r>
              <a:rPr lang="en-US" dirty="0"/>
              <a:t> 'User Behavioral Analytics'</a:t>
            </a:r>
          </a:p>
          <a:p>
            <a:r>
              <a:rPr lang="en-US" b="1" dirty="0"/>
              <a:t>DLP is NOT . . .</a:t>
            </a:r>
            <a:r>
              <a:rPr lang="en-US" dirty="0"/>
              <a:t> a 'Silver Bullet' </a:t>
            </a:r>
          </a:p>
          <a:p>
            <a:pPr marL="0" indent="0">
              <a:buNone/>
            </a:pPr>
            <a:endParaRPr lang="en-US" dirty="0"/>
          </a:p>
          <a:p>
            <a:r>
              <a:rPr lang="en-US" b="1" dirty="0"/>
              <a:t>DLP IS </a:t>
            </a:r>
            <a:r>
              <a:rPr lang="en-US" dirty="0"/>
              <a:t>becoming a 'feature' in many different tools</a:t>
            </a:r>
          </a:p>
          <a:p>
            <a:r>
              <a:rPr lang="en-US" b="1" dirty="0"/>
              <a:t>DLP IS </a:t>
            </a:r>
            <a:r>
              <a:rPr lang="en-US" dirty="0"/>
              <a:t>designed to help establish proper data ownership</a:t>
            </a:r>
          </a:p>
          <a:p>
            <a:r>
              <a:rPr lang="en-US" b="1" dirty="0"/>
              <a:t>DLP IS </a:t>
            </a:r>
            <a:r>
              <a:rPr lang="en-US" dirty="0"/>
              <a:t>more aligned with Business Risk Management than IT Security</a:t>
            </a:r>
          </a:p>
          <a:p>
            <a:r>
              <a:rPr lang="en-US" b="1" dirty="0"/>
              <a:t>DLP IS</a:t>
            </a:r>
            <a:r>
              <a:rPr lang="en-US" dirty="0"/>
              <a:t> a collection of tools that allows the business to define policies on how data is Stored, or Processed, the environment</a:t>
            </a:r>
          </a:p>
          <a:p>
            <a:pPr marL="0" indent="0">
              <a:buNone/>
            </a:pPr>
            <a:endParaRPr lang="en-US" dirty="0"/>
          </a:p>
        </p:txBody>
      </p:sp>
      <p:sp>
        <p:nvSpPr>
          <p:cNvPr id="5" name="Title 4">
            <a:extLst>
              <a:ext uri="{FF2B5EF4-FFF2-40B4-BE49-F238E27FC236}">
                <a16:creationId xmlns:a16="http://schemas.microsoft.com/office/drawing/2014/main" id="{ACCB27A1-1B2D-47D7-81B9-09173094D5B3}"/>
              </a:ext>
            </a:extLst>
          </p:cNvPr>
          <p:cNvSpPr>
            <a:spLocks noGrp="1"/>
          </p:cNvSpPr>
          <p:nvPr>
            <p:ph type="title"/>
          </p:nvPr>
        </p:nvSpPr>
        <p:spPr/>
        <p:txBody>
          <a:bodyPr/>
          <a:lstStyle/>
          <a:p>
            <a:r>
              <a:rPr lang="en-US" dirty="0"/>
              <a:t>What is DLP?</a:t>
            </a:r>
          </a:p>
        </p:txBody>
      </p:sp>
    </p:spTree>
    <p:extLst>
      <p:ext uri="{BB962C8B-B14F-4D97-AF65-F5344CB8AC3E}">
        <p14:creationId xmlns:p14="http://schemas.microsoft.com/office/powerpoint/2010/main" val="306277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7C983B-A0F2-41B9-BAF3-97349F4FDCA5}"/>
              </a:ext>
            </a:extLst>
          </p:cNvPr>
          <p:cNvSpPr>
            <a:spLocks noGrp="1"/>
          </p:cNvSpPr>
          <p:nvPr>
            <p:ph type="title"/>
          </p:nvPr>
        </p:nvSpPr>
        <p:spPr/>
        <p:txBody>
          <a:bodyPr/>
          <a:lstStyle/>
          <a:p>
            <a:r>
              <a:rPr lang="en-US" dirty="0"/>
              <a:t>The States of data in our environment</a:t>
            </a:r>
          </a:p>
        </p:txBody>
      </p:sp>
      <p:sp>
        <p:nvSpPr>
          <p:cNvPr id="6" name="Text Placeholder 5">
            <a:extLst>
              <a:ext uri="{FF2B5EF4-FFF2-40B4-BE49-F238E27FC236}">
                <a16:creationId xmlns:a16="http://schemas.microsoft.com/office/drawing/2014/main" id="{B1419A3B-BD35-4E21-BFC1-F3CD29A9CEBB}"/>
              </a:ext>
            </a:extLst>
          </p:cNvPr>
          <p:cNvSpPr>
            <a:spLocks noGrp="1"/>
          </p:cNvSpPr>
          <p:nvPr>
            <p:ph type="body" sz="half" idx="2"/>
          </p:nvPr>
        </p:nvSpPr>
        <p:spPr/>
        <p:txBody>
          <a:bodyPr/>
          <a:lstStyle/>
          <a:p>
            <a:r>
              <a:rPr lang="en-US" dirty="0"/>
              <a:t>DLP is made up of many different tools that work together.  Each tool will inspect / interact with data in at least one or more of these states of data.</a:t>
            </a:r>
          </a:p>
        </p:txBody>
      </p:sp>
      <p:pic>
        <p:nvPicPr>
          <p:cNvPr id="8" name="Picture 7">
            <a:extLst>
              <a:ext uri="{FF2B5EF4-FFF2-40B4-BE49-F238E27FC236}">
                <a16:creationId xmlns:a16="http://schemas.microsoft.com/office/drawing/2014/main" id="{597701AB-39FE-4AEF-803C-83CB9089D3AE}"/>
              </a:ext>
            </a:extLst>
          </p:cNvPr>
          <p:cNvPicPr>
            <a:picLocks noChangeAspect="1"/>
          </p:cNvPicPr>
          <p:nvPr/>
        </p:nvPicPr>
        <p:blipFill>
          <a:blip r:embed="rId2"/>
          <a:stretch>
            <a:fillRect/>
          </a:stretch>
        </p:blipFill>
        <p:spPr>
          <a:xfrm>
            <a:off x="3970093" y="663390"/>
            <a:ext cx="4251814" cy="3694199"/>
          </a:xfrm>
          <a:prstGeom prst="rect">
            <a:avLst/>
          </a:prstGeom>
        </p:spPr>
      </p:pic>
    </p:spTree>
    <p:extLst>
      <p:ext uri="{BB962C8B-B14F-4D97-AF65-F5344CB8AC3E}">
        <p14:creationId xmlns:p14="http://schemas.microsoft.com/office/powerpoint/2010/main" val="86902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1171643" y="5908087"/>
            <a:ext cx="10498452" cy="746591"/>
          </a:xfrm>
        </p:spPr>
        <p:txBody>
          <a:bodyPr>
            <a:normAutofit/>
          </a:bodyPr>
          <a:lstStyle/>
          <a:p>
            <a:r>
              <a:rPr lang="en-US" b="1" dirty="0"/>
              <a:t>DLP Management console </a:t>
            </a:r>
            <a:r>
              <a:rPr lang="en-US" dirty="0"/>
              <a:t>– the physical or virtual appliance that manages all of the individual DLP parts.  This also includes reporting, incident management, and evidence management.</a:t>
            </a:r>
          </a:p>
        </p:txBody>
      </p:sp>
      <p:pic>
        <p:nvPicPr>
          <p:cNvPr id="4" name="Picture 3">
            <a:extLst>
              <a:ext uri="{FF2B5EF4-FFF2-40B4-BE49-F238E27FC236}">
                <a16:creationId xmlns:a16="http://schemas.microsoft.com/office/drawing/2014/main" id="{512B64DA-8DFB-4DB0-BA41-856199D7DED8}"/>
              </a:ext>
            </a:extLst>
          </p:cNvPr>
          <p:cNvPicPr>
            <a:picLocks noChangeAspect="1"/>
          </p:cNvPicPr>
          <p:nvPr/>
        </p:nvPicPr>
        <p:blipFill>
          <a:blip r:embed="rId2"/>
          <a:stretch>
            <a:fillRect/>
          </a:stretch>
        </p:blipFill>
        <p:spPr>
          <a:xfrm>
            <a:off x="441217" y="1880415"/>
            <a:ext cx="680580" cy="557460"/>
          </a:xfrm>
          <a:prstGeom prst="rect">
            <a:avLst/>
          </a:prstGeom>
        </p:spPr>
      </p:pic>
      <p:pic>
        <p:nvPicPr>
          <p:cNvPr id="6" name="Picture 5">
            <a:extLst>
              <a:ext uri="{FF2B5EF4-FFF2-40B4-BE49-F238E27FC236}">
                <a16:creationId xmlns:a16="http://schemas.microsoft.com/office/drawing/2014/main" id="{AB199F9E-6380-4DF1-A5FC-E73DA781E3E0}"/>
              </a:ext>
            </a:extLst>
          </p:cNvPr>
          <p:cNvPicPr>
            <a:picLocks noChangeAspect="1"/>
          </p:cNvPicPr>
          <p:nvPr/>
        </p:nvPicPr>
        <p:blipFill>
          <a:blip r:embed="rId3"/>
          <a:stretch>
            <a:fillRect/>
          </a:stretch>
        </p:blipFill>
        <p:spPr>
          <a:xfrm>
            <a:off x="536977" y="2592138"/>
            <a:ext cx="489060" cy="735300"/>
          </a:xfrm>
          <a:prstGeom prst="rect">
            <a:avLst/>
          </a:prstGeom>
        </p:spPr>
      </p:pic>
      <p:pic>
        <p:nvPicPr>
          <p:cNvPr id="7" name="Picture 6">
            <a:extLst>
              <a:ext uri="{FF2B5EF4-FFF2-40B4-BE49-F238E27FC236}">
                <a16:creationId xmlns:a16="http://schemas.microsoft.com/office/drawing/2014/main" id="{9E1D948E-AF8F-44CF-9A2A-425A0C34D47E}"/>
              </a:ext>
            </a:extLst>
          </p:cNvPr>
          <p:cNvPicPr>
            <a:picLocks noChangeAspect="1"/>
          </p:cNvPicPr>
          <p:nvPr/>
        </p:nvPicPr>
        <p:blipFill>
          <a:blip r:embed="rId4"/>
          <a:stretch>
            <a:fillRect/>
          </a:stretch>
        </p:blipFill>
        <p:spPr>
          <a:xfrm>
            <a:off x="536977" y="3429481"/>
            <a:ext cx="489060" cy="766080"/>
          </a:xfrm>
          <a:prstGeom prst="rect">
            <a:avLst/>
          </a:prstGeom>
        </p:spPr>
      </p:pic>
      <p:pic>
        <p:nvPicPr>
          <p:cNvPr id="8" name="Picture 7">
            <a:extLst>
              <a:ext uri="{FF2B5EF4-FFF2-40B4-BE49-F238E27FC236}">
                <a16:creationId xmlns:a16="http://schemas.microsoft.com/office/drawing/2014/main" id="{6E951DAA-FB67-45FB-90D9-279F422B8663}"/>
              </a:ext>
            </a:extLst>
          </p:cNvPr>
          <p:cNvPicPr>
            <a:picLocks noChangeAspect="1"/>
          </p:cNvPicPr>
          <p:nvPr/>
        </p:nvPicPr>
        <p:blipFill>
          <a:blip r:embed="rId5"/>
          <a:stretch>
            <a:fillRect/>
          </a:stretch>
        </p:blipFill>
        <p:spPr>
          <a:xfrm>
            <a:off x="536977" y="4253366"/>
            <a:ext cx="489060" cy="776340"/>
          </a:xfrm>
          <a:prstGeom prst="rect">
            <a:avLst/>
          </a:prstGeom>
        </p:spPr>
      </p:pic>
      <p:pic>
        <p:nvPicPr>
          <p:cNvPr id="9" name="Picture 8">
            <a:extLst>
              <a:ext uri="{FF2B5EF4-FFF2-40B4-BE49-F238E27FC236}">
                <a16:creationId xmlns:a16="http://schemas.microsoft.com/office/drawing/2014/main" id="{EE027F4D-94B3-4C9D-A21C-67837B42BC7F}"/>
              </a:ext>
            </a:extLst>
          </p:cNvPr>
          <p:cNvPicPr>
            <a:picLocks noChangeAspect="1"/>
          </p:cNvPicPr>
          <p:nvPr/>
        </p:nvPicPr>
        <p:blipFill>
          <a:blip r:embed="rId6"/>
          <a:stretch>
            <a:fillRect/>
          </a:stretch>
        </p:blipFill>
        <p:spPr>
          <a:xfrm>
            <a:off x="536977" y="5086166"/>
            <a:ext cx="489060" cy="684000"/>
          </a:xfrm>
          <a:prstGeom prst="rect">
            <a:avLst/>
          </a:prstGeom>
        </p:spPr>
      </p:pic>
      <p:pic>
        <p:nvPicPr>
          <p:cNvPr id="10" name="Picture 9">
            <a:extLst>
              <a:ext uri="{FF2B5EF4-FFF2-40B4-BE49-F238E27FC236}">
                <a16:creationId xmlns:a16="http://schemas.microsoft.com/office/drawing/2014/main" id="{7ECAF7E9-9E63-4EAC-BF88-0BC70F8726AA}"/>
              </a:ext>
            </a:extLst>
          </p:cNvPr>
          <p:cNvPicPr>
            <a:picLocks noChangeAspect="1"/>
          </p:cNvPicPr>
          <p:nvPr/>
        </p:nvPicPr>
        <p:blipFill>
          <a:blip r:embed="rId7"/>
          <a:stretch>
            <a:fillRect/>
          </a:stretch>
        </p:blipFill>
        <p:spPr>
          <a:xfrm>
            <a:off x="536977" y="5905698"/>
            <a:ext cx="489060" cy="748980"/>
          </a:xfrm>
          <a:prstGeom prst="rect">
            <a:avLst/>
          </a:prstGeom>
        </p:spPr>
      </p:pic>
      <p:sp>
        <p:nvSpPr>
          <p:cNvPr id="11" name="Content Placeholder 2">
            <a:extLst>
              <a:ext uri="{FF2B5EF4-FFF2-40B4-BE49-F238E27FC236}">
                <a16:creationId xmlns:a16="http://schemas.microsoft.com/office/drawing/2014/main" id="{A7A98336-3B5B-4EBF-891F-559712A47C96}"/>
              </a:ext>
            </a:extLst>
          </p:cNvPr>
          <p:cNvSpPr txBox="1">
            <a:spLocks/>
          </p:cNvSpPr>
          <p:nvPr/>
        </p:nvSpPr>
        <p:spPr>
          <a:xfrm>
            <a:off x="1156571" y="1866234"/>
            <a:ext cx="10498452" cy="55746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Client </a:t>
            </a:r>
            <a:r>
              <a:rPr lang="en-US" dirty="0"/>
              <a:t>– a software that sits on the client system / server.  Can have overlap with other parts of the DLP environment if not careful.  Can impact performance.</a:t>
            </a:r>
          </a:p>
        </p:txBody>
      </p:sp>
      <p:sp>
        <p:nvSpPr>
          <p:cNvPr id="12" name="Content Placeholder 2">
            <a:extLst>
              <a:ext uri="{FF2B5EF4-FFF2-40B4-BE49-F238E27FC236}">
                <a16:creationId xmlns:a16="http://schemas.microsoft.com/office/drawing/2014/main" id="{B2B0F339-0A7C-4A12-971A-43A84DCAEDF2}"/>
              </a:ext>
            </a:extLst>
          </p:cNvPr>
          <p:cNvSpPr txBox="1">
            <a:spLocks/>
          </p:cNvSpPr>
          <p:nvPr/>
        </p:nvSpPr>
        <p:spPr>
          <a:xfrm>
            <a:off x="1171643" y="2558903"/>
            <a:ext cx="10498452" cy="55746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Network </a:t>
            </a:r>
            <a:r>
              <a:rPr lang="en-US" dirty="0"/>
              <a:t>– Think of an IDP / IPS Sitting on your network only instead of looking for attack patterns on a network segment, it looks for potentially sensitive information.  Can be put inline or out of line.</a:t>
            </a:r>
          </a:p>
        </p:txBody>
      </p:sp>
      <p:sp>
        <p:nvSpPr>
          <p:cNvPr id="13" name="Content Placeholder 2">
            <a:extLst>
              <a:ext uri="{FF2B5EF4-FFF2-40B4-BE49-F238E27FC236}">
                <a16:creationId xmlns:a16="http://schemas.microsoft.com/office/drawing/2014/main" id="{6893CBC6-DEB8-4C53-ACF0-E67779FDCA49}"/>
              </a:ext>
            </a:extLst>
          </p:cNvPr>
          <p:cNvSpPr txBox="1">
            <a:spLocks/>
          </p:cNvSpPr>
          <p:nvPr/>
        </p:nvSpPr>
        <p:spPr>
          <a:xfrm>
            <a:off x="1156571" y="3261845"/>
            <a:ext cx="10498452" cy="85967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Repository Scanner </a:t>
            </a:r>
            <a:r>
              <a:rPr lang="en-US" dirty="0"/>
              <a:t>– a physical or virtual appliance that sits on your networks and scans data repositories (shares, </a:t>
            </a:r>
            <a:r>
              <a:rPr lang="en-US" dirty="0" err="1"/>
              <a:t>sharepoint</a:t>
            </a:r>
            <a:r>
              <a:rPr lang="en-US" dirty="0"/>
              <a:t> sites, databases, and more) for potentially sensitive information.</a:t>
            </a:r>
          </a:p>
        </p:txBody>
      </p:sp>
      <p:sp>
        <p:nvSpPr>
          <p:cNvPr id="14" name="Content Placeholder 2">
            <a:extLst>
              <a:ext uri="{FF2B5EF4-FFF2-40B4-BE49-F238E27FC236}">
                <a16:creationId xmlns:a16="http://schemas.microsoft.com/office/drawing/2014/main" id="{7F75E822-D5B9-4353-9F07-C91F4CE4C106}"/>
              </a:ext>
            </a:extLst>
          </p:cNvPr>
          <p:cNvSpPr txBox="1">
            <a:spLocks/>
          </p:cNvSpPr>
          <p:nvPr/>
        </p:nvSpPr>
        <p:spPr>
          <a:xfrm>
            <a:off x="1171643" y="4262713"/>
            <a:ext cx="10498452" cy="6863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Email </a:t>
            </a:r>
            <a:r>
              <a:rPr lang="en-US" dirty="0"/>
              <a:t>– a physical or virtual appliance that partners with your email subsystem to scan outgoing and / or incoming email for sensitive information.  Similar AV for email.</a:t>
            </a:r>
          </a:p>
        </p:txBody>
      </p:sp>
      <p:sp>
        <p:nvSpPr>
          <p:cNvPr id="15" name="Content Placeholder 2">
            <a:extLst>
              <a:ext uri="{FF2B5EF4-FFF2-40B4-BE49-F238E27FC236}">
                <a16:creationId xmlns:a16="http://schemas.microsoft.com/office/drawing/2014/main" id="{EF4B03CB-8DA1-4C10-93DF-6CD0774E7907}"/>
              </a:ext>
            </a:extLst>
          </p:cNvPr>
          <p:cNvSpPr txBox="1">
            <a:spLocks/>
          </p:cNvSpPr>
          <p:nvPr/>
        </p:nvSpPr>
        <p:spPr>
          <a:xfrm>
            <a:off x="1171643" y="5086166"/>
            <a:ext cx="10498452" cy="615387"/>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DLP Web </a:t>
            </a:r>
            <a:r>
              <a:rPr lang="en-US" dirty="0"/>
              <a:t>- a physical or virtual appliance that partners with your internet proxy to scan outgoing and / or incoming web requests for sensitive information.  Similar AV for web proxy.</a:t>
            </a:r>
          </a:p>
        </p:txBody>
      </p:sp>
      <p:sp>
        <p:nvSpPr>
          <p:cNvPr id="16" name="Title 15">
            <a:extLst>
              <a:ext uri="{FF2B5EF4-FFF2-40B4-BE49-F238E27FC236}">
                <a16:creationId xmlns:a16="http://schemas.microsoft.com/office/drawing/2014/main" id="{3F47729A-5D96-4508-891C-8BD49660ECA2}"/>
              </a:ext>
            </a:extLst>
          </p:cNvPr>
          <p:cNvSpPr>
            <a:spLocks noGrp="1"/>
          </p:cNvSpPr>
          <p:nvPr>
            <p:ph type="title"/>
          </p:nvPr>
        </p:nvSpPr>
        <p:spPr/>
        <p:txBody>
          <a:bodyPr/>
          <a:lstStyle/>
          <a:p>
            <a:r>
              <a:rPr lang="en-US" dirty="0"/>
              <a:t>DLP: The main players</a:t>
            </a:r>
          </a:p>
        </p:txBody>
      </p:sp>
    </p:spTree>
    <p:extLst>
      <p:ext uri="{BB962C8B-B14F-4D97-AF65-F5344CB8AC3E}">
        <p14:creationId xmlns:p14="http://schemas.microsoft.com/office/powerpoint/2010/main" val="107291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E4AC4-4FA1-46AB-98BA-A294EA61E174}"/>
              </a:ext>
            </a:extLst>
          </p:cNvPr>
          <p:cNvSpPr>
            <a:spLocks noGrp="1"/>
          </p:cNvSpPr>
          <p:nvPr>
            <p:ph idx="1"/>
          </p:nvPr>
        </p:nvSpPr>
        <p:spPr>
          <a:xfrm>
            <a:off x="443754" y="1815353"/>
            <a:ext cx="11268634" cy="5042647"/>
          </a:xfrm>
        </p:spPr>
        <p:txBody>
          <a:bodyPr>
            <a:normAutofit/>
          </a:bodyPr>
          <a:lstStyle/>
          <a:p>
            <a:r>
              <a:rPr lang="en-US" sz="1600" b="1" dirty="0"/>
              <a:t>Most DLP Client implementations have a lot of functionality overlaps with the rest of the environment (DLP network, DLP Repository Scanner, DLP Email, DLP Web).  Why not do it all on the client?</a:t>
            </a:r>
            <a:endParaRPr lang="en-US" sz="1600" dirty="0"/>
          </a:p>
          <a:p>
            <a:pPr lvl="1"/>
            <a:r>
              <a:rPr lang="en-US" dirty="0"/>
              <a:t>DLP client can have high performance hit (CPU / Memory / Disk I/O) on the user given a sufficiently advance policy.</a:t>
            </a:r>
          </a:p>
          <a:p>
            <a:pPr lvl="1"/>
            <a:r>
              <a:rPr lang="en-US" dirty="0"/>
              <a:t>You can run into incompatibles with local software such as Chrome and Firefox that can break client web inspection.</a:t>
            </a:r>
          </a:p>
          <a:p>
            <a:pPr lvl="1"/>
            <a:r>
              <a:rPr lang="en-US" dirty="0"/>
              <a:t>Incompatibilities with other applications can spike CPU / Memory/ Disk I/O.</a:t>
            </a:r>
          </a:p>
          <a:p>
            <a:pPr lvl="1"/>
            <a:r>
              <a:rPr lang="en-US" dirty="0"/>
              <a:t>Client must be connected to network to get updates.</a:t>
            </a:r>
          </a:p>
          <a:p>
            <a:pPr lvl="1"/>
            <a:r>
              <a:rPr lang="en-US" dirty="0"/>
              <a:t>The client might not be on every user system / server.</a:t>
            </a:r>
          </a:p>
          <a:p>
            <a:r>
              <a:rPr lang="en-US" sz="1600" b="1" dirty="0"/>
              <a:t>DLP Network can overlap with DLP Email and DLP Web. </a:t>
            </a:r>
            <a:endParaRPr lang="en-US" sz="1600" dirty="0"/>
          </a:p>
          <a:p>
            <a:pPr lvl="1"/>
            <a:r>
              <a:rPr lang="en-US" dirty="0"/>
              <a:t>This traditionally happens with unencrypted conversations.</a:t>
            </a:r>
          </a:p>
          <a:p>
            <a:r>
              <a:rPr lang="en-US" sz="1600" b="1" dirty="0"/>
              <a:t>DLP Management console can be a high value target due to access to evidence and may be governed by rules / laws / regulations / contractual agreements.</a:t>
            </a:r>
          </a:p>
          <a:p>
            <a:r>
              <a:rPr lang="en-US" sz="1600" b="1" dirty="0"/>
              <a:t>Many different products are adding on “DLP” functionality.  Interoperability might be a challenge between diverse systems.</a:t>
            </a:r>
          </a:p>
          <a:p>
            <a:pPr marL="0" indent="0">
              <a:buNone/>
            </a:pPr>
            <a:endParaRPr lang="en-US" dirty="0"/>
          </a:p>
        </p:txBody>
      </p:sp>
      <p:sp>
        <p:nvSpPr>
          <p:cNvPr id="5" name="Title 4">
            <a:extLst>
              <a:ext uri="{FF2B5EF4-FFF2-40B4-BE49-F238E27FC236}">
                <a16:creationId xmlns:a16="http://schemas.microsoft.com/office/drawing/2014/main" id="{ACCB27A1-1B2D-47D7-81B9-09173094D5B3}"/>
              </a:ext>
            </a:extLst>
          </p:cNvPr>
          <p:cNvSpPr>
            <a:spLocks noGrp="1"/>
          </p:cNvSpPr>
          <p:nvPr>
            <p:ph type="title"/>
          </p:nvPr>
        </p:nvSpPr>
        <p:spPr/>
        <p:txBody>
          <a:bodyPr/>
          <a:lstStyle/>
          <a:p>
            <a:r>
              <a:rPr lang="en-US" dirty="0"/>
              <a:t>DLP: Concerns</a:t>
            </a:r>
          </a:p>
        </p:txBody>
      </p:sp>
    </p:spTree>
    <p:extLst>
      <p:ext uri="{BB962C8B-B14F-4D97-AF65-F5344CB8AC3E}">
        <p14:creationId xmlns:p14="http://schemas.microsoft.com/office/powerpoint/2010/main" val="415941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93F8C-D5DC-457A-BC87-6A1F8681C7D7}"/>
              </a:ext>
            </a:extLst>
          </p:cNvPr>
          <p:cNvSpPr>
            <a:spLocks noGrp="1"/>
          </p:cNvSpPr>
          <p:nvPr>
            <p:ph type="title"/>
          </p:nvPr>
        </p:nvSpPr>
        <p:spPr/>
        <p:txBody>
          <a:bodyPr/>
          <a:lstStyle/>
          <a:p>
            <a:r>
              <a:rPr lang="en-US" dirty="0"/>
              <a:t>Data Loss Prevention</a:t>
            </a:r>
          </a:p>
        </p:txBody>
      </p:sp>
      <p:sp>
        <p:nvSpPr>
          <p:cNvPr id="5" name="Text Placeholder 4">
            <a:extLst>
              <a:ext uri="{FF2B5EF4-FFF2-40B4-BE49-F238E27FC236}">
                <a16:creationId xmlns:a16="http://schemas.microsoft.com/office/drawing/2014/main" id="{128432E4-DBA4-4BC0-85D2-7AEEB21712CA}"/>
              </a:ext>
            </a:extLst>
          </p:cNvPr>
          <p:cNvSpPr>
            <a:spLocks noGrp="1"/>
          </p:cNvSpPr>
          <p:nvPr>
            <p:ph type="body" idx="1"/>
          </p:nvPr>
        </p:nvSpPr>
        <p:spPr/>
        <p:txBody>
          <a:bodyPr/>
          <a:lstStyle/>
          <a:p>
            <a:r>
              <a:rPr lang="en-US" dirty="0"/>
              <a:t>Getting Started</a:t>
            </a:r>
          </a:p>
        </p:txBody>
      </p:sp>
      <p:sp>
        <p:nvSpPr>
          <p:cNvPr id="2" name="Rectangle 1">
            <a:extLst>
              <a:ext uri="{FF2B5EF4-FFF2-40B4-BE49-F238E27FC236}">
                <a16:creationId xmlns:a16="http://schemas.microsoft.com/office/drawing/2014/main" id="{B09F34E9-1C2E-4D26-B203-9C0D3FDE3BFB}"/>
              </a:ext>
            </a:extLst>
          </p:cNvPr>
          <p:cNvSpPr/>
          <p:nvPr/>
        </p:nvSpPr>
        <p:spPr>
          <a:xfrm>
            <a:off x="6096000" y="703107"/>
            <a:ext cx="5653314" cy="923330"/>
          </a:xfrm>
          <a:prstGeom prst="rect">
            <a:avLst/>
          </a:prstGeom>
        </p:spPr>
        <p:txBody>
          <a:bodyPr wrap="square">
            <a:spAutoFit/>
          </a:bodyPr>
          <a:lstStyle/>
          <a:p>
            <a:r>
              <a:rPr lang="en-US" b="1" dirty="0"/>
              <a:t>“The beginning of knowledge is the discovery of something we do not understand.” </a:t>
            </a:r>
          </a:p>
          <a:p>
            <a:r>
              <a:rPr lang="en-US" b="1" dirty="0"/>
              <a:t>― Frank Herbert</a:t>
            </a:r>
          </a:p>
        </p:txBody>
      </p:sp>
    </p:spTree>
    <p:extLst>
      <p:ext uri="{BB962C8B-B14F-4D97-AF65-F5344CB8AC3E}">
        <p14:creationId xmlns:p14="http://schemas.microsoft.com/office/powerpoint/2010/main" val="2051606909"/>
      </p:ext>
    </p:extLst>
  </p:cSld>
  <p:clrMapOvr>
    <a:masterClrMapping/>
  </p:clrMapOvr>
</p:sld>
</file>

<file path=ppt/theme/theme1.xml><?xml version="1.0" encoding="utf-8"?>
<a:theme xmlns:a="http://schemas.openxmlformats.org/drawingml/2006/main" name="Dividen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3617</TotalTime>
  <Words>2341</Words>
  <Application>Microsoft Office PowerPoint</Application>
  <PresentationFormat>Widescreen</PresentationFormat>
  <Paragraphs>186</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Gill Sans MT</vt:lpstr>
      <vt:lpstr>Wingdings 2</vt:lpstr>
      <vt:lpstr>Dividend</vt:lpstr>
      <vt:lpstr>DLP Demystified </vt:lpstr>
      <vt:lpstr>PowerPoint Presentation</vt:lpstr>
      <vt:lpstr>PowerPoint Presentation</vt:lpstr>
      <vt:lpstr>Data Loss Prevention</vt:lpstr>
      <vt:lpstr>What is DLP?</vt:lpstr>
      <vt:lpstr>The States of data in our environment</vt:lpstr>
      <vt:lpstr>DLP: The main players</vt:lpstr>
      <vt:lpstr>DLP: Concerns</vt:lpstr>
      <vt:lpstr>Data Loss Prevention</vt:lpstr>
      <vt:lpstr>DLP: Define your Goals</vt:lpstr>
      <vt:lpstr>DLP: The High Cost of fractured Policies</vt:lpstr>
      <vt:lpstr>DLP: Build what you can Support</vt:lpstr>
      <vt:lpstr>PowerPoint Presentation</vt:lpstr>
      <vt:lpstr>Data Loss Prevention</vt:lpstr>
      <vt:lpstr>DLP: Traditional DLP Policy</vt:lpstr>
      <vt:lpstr>DLP: Object Orientated Rules</vt:lpstr>
      <vt:lpstr>DLP: The Tyranny of the Driver’s License 1:2</vt:lpstr>
      <vt:lpstr>DLP: The Tyranny of the Driver’s License 2:2</vt:lpstr>
      <vt:lpstr>DLP: Weaponize your users with Data classification</vt:lpstr>
      <vt:lpstr>Data Loss Prevention</vt:lpstr>
      <vt:lpstr>DLP: Let’s Build a policy!</vt:lpstr>
      <vt:lpstr>Arrakis: alliances</vt:lpstr>
      <vt:lpstr>Arrakis: Data Classification</vt:lpstr>
      <vt:lpstr>Arrakis: Data flow visualization</vt:lpstr>
      <vt:lpstr>Arrakis: Documenting the policy</vt:lpstr>
      <vt:lpstr>Data Loss Prevention</vt:lpstr>
      <vt:lpstr>DLP: Detect, Bypass, and abuse DLP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Micah Brown</dc:creator>
  <cp:lastModifiedBy>Micah Brown</cp:lastModifiedBy>
  <cp:revision>61</cp:revision>
  <cp:lastPrinted>2018-10-11T10:46:28Z</cp:lastPrinted>
  <dcterms:created xsi:type="dcterms:W3CDTF">2018-04-07T14:10:49Z</dcterms:created>
  <dcterms:modified xsi:type="dcterms:W3CDTF">2019-02-28T17:06:48Z</dcterms:modified>
</cp:coreProperties>
</file>