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91" r:id="rId3"/>
    <p:sldId id="284" r:id="rId4"/>
    <p:sldId id="285" r:id="rId5"/>
    <p:sldId id="289" r:id="rId6"/>
    <p:sldId id="290" r:id="rId7"/>
    <p:sldId id="292" r:id="rId8"/>
    <p:sldId id="283" r:id="rId9"/>
    <p:sldId id="286" r:id="rId10"/>
    <p:sldId id="287" r:id="rId11"/>
    <p:sldId id="28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83811" autoAdjust="0"/>
  </p:normalViewPr>
  <p:slideViewPr>
    <p:cSldViewPr snapToGrid="0">
      <p:cViewPr varScale="1">
        <p:scale>
          <a:sx n="102" d="100"/>
          <a:sy n="102" d="100"/>
        </p:scale>
        <p:origin x="12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B3BB39-0021-4D7D-B5C8-F5D4E549814F}" type="datetimeFigureOut">
              <a:rPr lang="en-US" smtClean="0"/>
              <a:t>3/14/2019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B6669-5006-4DC5-AA64-684C3B07779D}" type="slidenum">
              <a:rPr lang="en-US" smtClean="0"/>
              <a:t>‹#›</a:t>
            </a:fld>
            <a:endParaRPr lang="en-US"/>
          </a:p>
        </p:txBody>
      </p:sp>
    </p:spTree>
    <p:extLst>
      <p:ext uri="{BB962C8B-B14F-4D97-AF65-F5344CB8AC3E}">
        <p14:creationId xmlns:p14="http://schemas.microsoft.com/office/powerpoint/2010/main" val="3288725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http://lanturtle.com/wiki/#!index.md</a:t>
            </a:r>
          </a:p>
          <a:p>
            <a:endParaRPr lang="en-US" dirty="0"/>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pPr>
                <a:defRPr/>
              </a:pPr>
              <a:t>3</a:t>
            </a:fld>
            <a:endParaRPr lang="en-US"/>
          </a:p>
        </p:txBody>
      </p:sp>
    </p:spTree>
    <p:extLst>
      <p:ext uri="{BB962C8B-B14F-4D97-AF65-F5344CB8AC3E}">
        <p14:creationId xmlns:p14="http://schemas.microsoft.com/office/powerpoint/2010/main" val="1605807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http://lanturtle.com/wiki/#!index.md</a:t>
            </a:r>
          </a:p>
          <a:p>
            <a:endParaRPr lang="en-US" dirty="0"/>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pPr>
                <a:defRPr/>
              </a:pPr>
              <a:t>4</a:t>
            </a:fld>
            <a:endParaRPr lang="en-US"/>
          </a:p>
        </p:txBody>
      </p:sp>
    </p:spTree>
    <p:extLst>
      <p:ext uri="{BB962C8B-B14F-4D97-AF65-F5344CB8AC3E}">
        <p14:creationId xmlns:p14="http://schemas.microsoft.com/office/powerpoint/2010/main" val="3377753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http://lanturtle.com/wiki/#!index.md</a:t>
            </a:r>
          </a:p>
          <a:p>
            <a:endParaRPr lang="en-US" dirty="0"/>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pPr>
                <a:defRPr/>
              </a:pPr>
              <a:t>5</a:t>
            </a:fld>
            <a:endParaRPr lang="en-US"/>
          </a:p>
        </p:txBody>
      </p:sp>
    </p:spTree>
    <p:extLst>
      <p:ext uri="{BB962C8B-B14F-4D97-AF65-F5344CB8AC3E}">
        <p14:creationId xmlns:p14="http://schemas.microsoft.com/office/powerpoint/2010/main" val="58571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http://lanturtle.com/wiki/#!index.md</a:t>
            </a:r>
          </a:p>
          <a:p>
            <a:endParaRPr lang="en-US" dirty="0"/>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pPr>
                <a:defRPr/>
              </a:pPr>
              <a:t>6</a:t>
            </a:fld>
            <a:endParaRPr lang="en-US"/>
          </a:p>
        </p:txBody>
      </p:sp>
    </p:spTree>
    <p:extLst>
      <p:ext uri="{BB962C8B-B14F-4D97-AF65-F5344CB8AC3E}">
        <p14:creationId xmlns:p14="http://schemas.microsoft.com/office/powerpoint/2010/main" val="3306989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http://lanturtle.com/wiki/#!index.md</a:t>
            </a:r>
          </a:p>
          <a:p>
            <a:endParaRPr lang="en-US" dirty="0"/>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pPr>
                <a:defRPr/>
              </a:pPr>
              <a:t>8</a:t>
            </a:fld>
            <a:endParaRPr lang="en-US"/>
          </a:p>
        </p:txBody>
      </p:sp>
    </p:spTree>
    <p:extLst>
      <p:ext uri="{BB962C8B-B14F-4D97-AF65-F5344CB8AC3E}">
        <p14:creationId xmlns:p14="http://schemas.microsoft.com/office/powerpoint/2010/main" val="2938338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http://lanturtle.com/wiki/#!index.md</a:t>
            </a:r>
          </a:p>
          <a:p>
            <a:endParaRPr lang="en-US" dirty="0"/>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pPr>
                <a:defRPr/>
              </a:pPr>
              <a:t>9</a:t>
            </a:fld>
            <a:endParaRPr lang="en-US"/>
          </a:p>
        </p:txBody>
      </p:sp>
    </p:spTree>
    <p:extLst>
      <p:ext uri="{BB962C8B-B14F-4D97-AF65-F5344CB8AC3E}">
        <p14:creationId xmlns:p14="http://schemas.microsoft.com/office/powerpoint/2010/main" val="375381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http://lanturtle.com/wiki/#!index.md</a:t>
            </a:r>
          </a:p>
          <a:p>
            <a:endParaRPr lang="en-US" dirty="0"/>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pPr>
                <a:defRPr/>
              </a:pPr>
              <a:t>10</a:t>
            </a:fld>
            <a:endParaRPr lang="en-US"/>
          </a:p>
        </p:txBody>
      </p:sp>
    </p:spTree>
    <p:extLst>
      <p:ext uri="{BB962C8B-B14F-4D97-AF65-F5344CB8AC3E}">
        <p14:creationId xmlns:p14="http://schemas.microsoft.com/office/powerpoint/2010/main" val="1777415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http://lanturtle.com/wiki/#!index.md</a:t>
            </a:r>
          </a:p>
          <a:p>
            <a:endParaRPr lang="en-US" dirty="0"/>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pPr>
                <a:defRPr/>
              </a:pPr>
              <a:t>11</a:t>
            </a:fld>
            <a:endParaRPr lang="en-US"/>
          </a:p>
        </p:txBody>
      </p:sp>
    </p:spTree>
    <p:extLst>
      <p:ext uri="{BB962C8B-B14F-4D97-AF65-F5344CB8AC3E}">
        <p14:creationId xmlns:p14="http://schemas.microsoft.com/office/powerpoint/2010/main" val="1112338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4C15C6-3DBB-4FCE-B404-6C4B2AFBD247}"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912969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4C15C6-3DBB-4FCE-B404-6C4B2AFBD247}"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1150566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4C15C6-3DBB-4FCE-B404-6C4B2AFBD247}"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2651814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4C15C6-3DBB-4FCE-B404-6C4B2AFBD247}"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842619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4C15C6-3DBB-4FCE-B404-6C4B2AFBD247}"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1965811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4C15C6-3DBB-4FCE-B404-6C4B2AFBD247}"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1265829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4C15C6-3DBB-4FCE-B404-6C4B2AFBD247}" type="datetimeFigureOut">
              <a:rPr lang="en-US" smtClean="0"/>
              <a:t>3/14/2019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56697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4C15C6-3DBB-4FCE-B404-6C4B2AFBD247}" type="datetimeFigureOut">
              <a:rPr lang="en-US" smtClean="0"/>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298276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C15C6-3DBB-4FCE-B404-6C4B2AFBD247}" type="datetimeFigureOut">
              <a:rPr lang="en-US" smtClean="0"/>
              <a:t>3/14/2019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902367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4C15C6-3DBB-4FCE-B404-6C4B2AFBD247}"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44711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4C15C6-3DBB-4FCE-B404-6C4B2AFBD247}"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1054318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C15C6-3DBB-4FCE-B404-6C4B2AFBD247}" type="datetimeFigureOut">
              <a:rPr lang="en-US" smtClean="0"/>
              <a:t>3/14/2019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B76CC-EE8D-4A17-AD84-256912F9C6D6}" type="slidenum">
              <a:rPr lang="en-US" smtClean="0"/>
              <a:t>‹#›</a:t>
            </a:fld>
            <a:endParaRPr lang="en-US"/>
          </a:p>
        </p:txBody>
      </p:sp>
    </p:spTree>
    <p:extLst>
      <p:ext uri="{BB962C8B-B14F-4D97-AF65-F5344CB8AC3E}">
        <p14:creationId xmlns:p14="http://schemas.microsoft.com/office/powerpoint/2010/main" val="1247790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hyperlink" Target="https://shop.hak5.or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custDataLst>
              <p:tags r:id="rId1"/>
            </p:custDataLst>
          </p:nvPr>
        </p:nvSpPr>
        <p:spPr>
          <a:xfrm>
            <a:off x="1184563" y="2071396"/>
            <a:ext cx="10293927" cy="295780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3000"/>
              </a:spcBef>
            </a:pPr>
            <a:r>
              <a:rPr lang="en-US" sz="4800" b="1" dirty="0" smtClean="0"/>
              <a:t>Bash Bunny</a:t>
            </a:r>
          </a:p>
          <a:p>
            <a:pPr>
              <a:spcBef>
                <a:spcPts val="3000"/>
              </a:spcBef>
            </a:pPr>
            <a:r>
              <a:rPr lang="en-US" sz="4800" b="1" dirty="0" smtClean="0"/>
              <a:t>Packet Squirrel</a:t>
            </a:r>
          </a:p>
          <a:p>
            <a:pPr>
              <a:spcBef>
                <a:spcPts val="3000"/>
              </a:spcBef>
            </a:pPr>
            <a:r>
              <a:rPr lang="en-US" sz="2000" b="1" dirty="0">
                <a:hlinkClick r:id="rId4"/>
              </a:rPr>
              <a:t>https://shop.hak5.org</a:t>
            </a:r>
            <a:r>
              <a:rPr lang="en-US" sz="2000" b="1" dirty="0" smtClean="0">
                <a:hlinkClick r:id="rId4"/>
              </a:rPr>
              <a:t>/</a:t>
            </a:r>
            <a:endParaRPr lang="en-US" sz="2800" b="1" dirty="0"/>
          </a:p>
        </p:txBody>
      </p:sp>
      <p:sp>
        <p:nvSpPr>
          <p:cNvPr id="5" name="Title 5"/>
          <p:cNvSpPr txBox="1">
            <a:spLocks/>
          </p:cNvSpPr>
          <p:nvPr>
            <p:custDataLst>
              <p:tags r:id="rId2"/>
            </p:custDataLst>
          </p:nvPr>
        </p:nvSpPr>
        <p:spPr bwMode="auto">
          <a:xfrm>
            <a:off x="3588327" y="5113175"/>
            <a:ext cx="5486400" cy="64225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ctr" rtl="0" eaLnBrk="1" fontAlgn="base" hangingPunct="1">
              <a:spcBef>
                <a:spcPct val="0"/>
              </a:spcBef>
              <a:spcAft>
                <a:spcPct val="0"/>
              </a:spcAft>
              <a:defRPr sz="4400" b="1" i="0" kern="1200" spc="50">
                <a:solidFill>
                  <a:schemeClr val="bg1"/>
                </a:solidFill>
                <a:effectLst>
                  <a:outerShdw blurRad="50800" dist="38100" dir="2700000" algn="tl" rotWithShape="0">
                    <a:srgbClr val="000000">
                      <a:alpha val="25000"/>
                    </a:srgbClr>
                  </a:outerShdw>
                </a:effectLst>
                <a:latin typeface="+mn-lt"/>
                <a:ea typeface="+mj-ea"/>
                <a:cs typeface="Arial Narrow"/>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spcBef>
                <a:spcPts val="3000"/>
              </a:spcBef>
            </a:pPr>
            <a:r>
              <a:rPr lang="en-US" sz="2400" b="0" spc="0" dirty="0">
                <a:ln w="0"/>
                <a:solidFill>
                  <a:schemeClr val="tx1"/>
                </a:solidFill>
                <a:effectLst>
                  <a:outerShdw blurRad="38100" dist="19050" dir="2700000" algn="tl" rotWithShape="0">
                    <a:schemeClr val="dk1">
                      <a:alpha val="40000"/>
                    </a:schemeClr>
                  </a:outerShdw>
                </a:effectLst>
              </a:rPr>
              <a:t>Dr. John W. Carls, CISSP, C|EH</a:t>
            </a:r>
            <a:endParaRPr lang="en-US" sz="2000" b="0" spc="0" dirty="0">
              <a:ln w="0"/>
              <a:solidFill>
                <a:schemeClr val="tx1"/>
              </a:solidFill>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5"/>
          <a:stretch>
            <a:fillRect/>
          </a:stretch>
        </p:blipFill>
        <p:spPr>
          <a:xfrm>
            <a:off x="4426527" y="97194"/>
            <a:ext cx="3810000" cy="1905000"/>
          </a:xfrm>
          <a:prstGeom prst="rect">
            <a:avLst/>
          </a:prstGeom>
        </p:spPr>
      </p:pic>
    </p:spTree>
    <p:extLst>
      <p:ext uri="{BB962C8B-B14F-4D97-AF65-F5344CB8AC3E}">
        <p14:creationId xmlns:p14="http://schemas.microsoft.com/office/powerpoint/2010/main" val="2132093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C46BEDF-E8C1-4CB7-BF1D-A09C40E68FB1}" type="slidenum">
              <a:rPr lang="en-US" smtClean="0"/>
              <a:pPr>
                <a:defRPr/>
              </a:pPr>
              <a:t>10</a:t>
            </a:fld>
            <a:endParaRPr lang="en-US"/>
          </a:p>
        </p:txBody>
      </p:sp>
      <p:sp>
        <p:nvSpPr>
          <p:cNvPr id="4" name="Title 3"/>
          <p:cNvSpPr>
            <a:spLocks noGrp="1"/>
          </p:cNvSpPr>
          <p:nvPr>
            <p:ph type="title"/>
          </p:nvPr>
        </p:nvSpPr>
        <p:spPr>
          <a:xfrm>
            <a:off x="259701" y="147945"/>
            <a:ext cx="10515600" cy="764965"/>
          </a:xfrm>
        </p:spPr>
        <p:txBody>
          <a:bodyPr/>
          <a:lstStyle/>
          <a:p>
            <a:r>
              <a:rPr lang="en-US" dirty="0" smtClean="0"/>
              <a:t>Packet Squirrel</a:t>
            </a:r>
            <a:endParaRPr lang="en-US" dirty="0"/>
          </a:p>
        </p:txBody>
      </p:sp>
      <p:sp>
        <p:nvSpPr>
          <p:cNvPr id="6" name="Content Placeholder 5"/>
          <p:cNvSpPr>
            <a:spLocks noGrp="1"/>
          </p:cNvSpPr>
          <p:nvPr>
            <p:ph idx="1"/>
          </p:nvPr>
        </p:nvSpPr>
        <p:spPr>
          <a:xfrm>
            <a:off x="466531" y="912910"/>
            <a:ext cx="6233807" cy="5717978"/>
          </a:xfrm>
        </p:spPr>
        <p:txBody>
          <a:bodyPr>
            <a:normAutofit fontScale="77500" lnSpcReduction="20000"/>
          </a:bodyPr>
          <a:lstStyle/>
          <a:p>
            <a:r>
              <a:rPr lang="en-US" dirty="0"/>
              <a:t>To get into the device flip the switch to arming mode (far right position</a:t>
            </a:r>
            <a:r>
              <a:rPr lang="en-US" dirty="0" smtClean="0"/>
              <a:t>):</a:t>
            </a:r>
          </a:p>
          <a:p>
            <a:pPr lvl="1"/>
            <a:r>
              <a:rPr lang="en-US" dirty="0" smtClean="0"/>
              <a:t>Plug </a:t>
            </a:r>
            <a:r>
              <a:rPr lang="en-US" dirty="0"/>
              <a:t>an Ethernet cable from your computer into the Ethernet In port (left side, above the micro USB port</a:t>
            </a:r>
            <a:r>
              <a:rPr lang="en-US" dirty="0" smtClean="0"/>
              <a:t>)</a:t>
            </a:r>
          </a:p>
          <a:p>
            <a:pPr lvl="1"/>
            <a:r>
              <a:rPr lang="en-US" dirty="0" smtClean="0"/>
              <a:t>Power </a:t>
            </a:r>
            <a:r>
              <a:rPr lang="en-US" dirty="0"/>
              <a:t>on the Packet Squirrel with any ordinary Micro USB cable and USB power supply (phone charger, computer’s USB port, battery bank</a:t>
            </a:r>
            <a:r>
              <a:rPr lang="en-US" dirty="0" smtClean="0"/>
              <a:t>)</a:t>
            </a:r>
          </a:p>
          <a:p>
            <a:pPr lvl="1"/>
            <a:r>
              <a:rPr lang="en-US" dirty="0" smtClean="0"/>
              <a:t>It </a:t>
            </a:r>
            <a:r>
              <a:rPr lang="en-US" dirty="0"/>
              <a:t>takes 30-40 seconds to boot, indicated by a blinking green LED. Once it’s booted it’ll be in arming mode, indicated by a blinking blue LED.</a:t>
            </a:r>
          </a:p>
          <a:p>
            <a:endParaRPr lang="en-US" dirty="0"/>
          </a:p>
          <a:p>
            <a:r>
              <a:rPr lang="en-US" dirty="0"/>
              <a:t>From here your computer will receive an IP address from the Packet Squirrel in the </a:t>
            </a:r>
            <a:r>
              <a:rPr lang="en-US" b="1" dirty="0">
                <a:solidFill>
                  <a:srgbClr val="FF0000"/>
                </a:solidFill>
              </a:rPr>
              <a:t>172.16.32.x</a:t>
            </a:r>
            <a:r>
              <a:rPr lang="en-US" dirty="0"/>
              <a:t> range, and you’ll be able to </a:t>
            </a:r>
            <a:r>
              <a:rPr lang="en-US" dirty="0" err="1">
                <a:solidFill>
                  <a:srgbClr val="FF0000"/>
                </a:solidFill>
              </a:rPr>
              <a:t>ssh</a:t>
            </a:r>
            <a:r>
              <a:rPr lang="en-US" dirty="0">
                <a:solidFill>
                  <a:srgbClr val="FF0000"/>
                </a:solidFill>
              </a:rPr>
              <a:t> in as root to 172.16.32.1</a:t>
            </a:r>
            <a:r>
              <a:rPr lang="en-US" dirty="0"/>
              <a:t>. The default password is </a:t>
            </a:r>
            <a:r>
              <a:rPr lang="en-US" dirty="0">
                <a:solidFill>
                  <a:srgbClr val="FF0000"/>
                </a:solidFill>
              </a:rPr>
              <a:t>hak5squirrel</a:t>
            </a:r>
          </a:p>
          <a:p>
            <a:endParaRPr lang="en-US" dirty="0"/>
          </a:p>
          <a:p>
            <a:r>
              <a:rPr lang="en-US" dirty="0"/>
              <a:t>You’ll find the default payloads from /root/payloads in their corresponding switch folders.</a:t>
            </a:r>
          </a:p>
          <a:p>
            <a:endParaRPr lang="en-US" dirty="0"/>
          </a:p>
        </p:txBody>
      </p:sp>
      <p:pic>
        <p:nvPicPr>
          <p:cNvPr id="2" name="Picture 1"/>
          <p:cNvPicPr>
            <a:picLocks noChangeAspect="1"/>
          </p:cNvPicPr>
          <p:nvPr/>
        </p:nvPicPr>
        <p:blipFill>
          <a:blip r:embed="rId3"/>
          <a:stretch>
            <a:fillRect/>
          </a:stretch>
        </p:blipFill>
        <p:spPr>
          <a:xfrm>
            <a:off x="8883910" y="149285"/>
            <a:ext cx="3170335" cy="1711981"/>
          </a:xfrm>
          <a:prstGeom prst="rect">
            <a:avLst/>
          </a:prstGeom>
        </p:spPr>
      </p:pic>
      <p:pic>
        <p:nvPicPr>
          <p:cNvPr id="8" name="Picture 7"/>
          <p:cNvPicPr>
            <a:picLocks noChangeAspect="1"/>
          </p:cNvPicPr>
          <p:nvPr/>
        </p:nvPicPr>
        <p:blipFill>
          <a:blip r:embed="rId4"/>
          <a:stretch>
            <a:fillRect/>
          </a:stretch>
        </p:blipFill>
        <p:spPr>
          <a:xfrm>
            <a:off x="6700338" y="2624891"/>
            <a:ext cx="5353907" cy="3852110"/>
          </a:xfrm>
          <a:prstGeom prst="rect">
            <a:avLst/>
          </a:prstGeom>
        </p:spPr>
      </p:pic>
    </p:spTree>
    <p:extLst>
      <p:ext uri="{BB962C8B-B14F-4D97-AF65-F5344CB8AC3E}">
        <p14:creationId xmlns:p14="http://schemas.microsoft.com/office/powerpoint/2010/main" val="2267217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C46BEDF-E8C1-4CB7-BF1D-A09C40E68FB1}" type="slidenum">
              <a:rPr lang="en-US" smtClean="0"/>
              <a:pPr>
                <a:defRPr/>
              </a:pPr>
              <a:t>11</a:t>
            </a:fld>
            <a:endParaRPr lang="en-US"/>
          </a:p>
        </p:txBody>
      </p:sp>
      <p:sp>
        <p:nvSpPr>
          <p:cNvPr id="4" name="Title 3"/>
          <p:cNvSpPr>
            <a:spLocks noGrp="1"/>
          </p:cNvSpPr>
          <p:nvPr>
            <p:ph type="title"/>
          </p:nvPr>
        </p:nvSpPr>
        <p:spPr>
          <a:xfrm>
            <a:off x="259701" y="147945"/>
            <a:ext cx="10515600" cy="764965"/>
          </a:xfrm>
        </p:spPr>
        <p:txBody>
          <a:bodyPr/>
          <a:lstStyle/>
          <a:p>
            <a:r>
              <a:rPr lang="en-US" dirty="0" smtClean="0"/>
              <a:t>Packet Squirrel</a:t>
            </a:r>
            <a:endParaRPr lang="en-US" dirty="0"/>
          </a:p>
        </p:txBody>
      </p:sp>
      <p:sp>
        <p:nvSpPr>
          <p:cNvPr id="6" name="Content Placeholder 5"/>
          <p:cNvSpPr>
            <a:spLocks noGrp="1"/>
          </p:cNvSpPr>
          <p:nvPr>
            <p:ph idx="1"/>
          </p:nvPr>
        </p:nvSpPr>
        <p:spPr>
          <a:xfrm>
            <a:off x="466531" y="811763"/>
            <a:ext cx="6233807" cy="5973015"/>
          </a:xfrm>
        </p:spPr>
        <p:txBody>
          <a:bodyPr>
            <a:normAutofit fontScale="25000" lnSpcReduction="20000"/>
          </a:bodyPr>
          <a:lstStyle/>
          <a:p>
            <a:r>
              <a:rPr lang="en-US" sz="9600" dirty="0" smtClean="0"/>
              <a:t>Tools </a:t>
            </a:r>
            <a:r>
              <a:rPr lang="en-US" sz="9600" dirty="0"/>
              <a:t>on the Packet Squirrel include:</a:t>
            </a:r>
          </a:p>
          <a:p>
            <a:pPr marL="0" indent="0">
              <a:buNone/>
            </a:pPr>
            <a:r>
              <a:rPr lang="en-US" sz="4900" dirty="0"/>
              <a:t>•</a:t>
            </a:r>
            <a:r>
              <a:rPr lang="en-US" sz="5600" dirty="0" err="1"/>
              <a:t>openvpn</a:t>
            </a:r>
            <a:endParaRPr lang="en-US" sz="5600" dirty="0"/>
          </a:p>
          <a:p>
            <a:pPr marL="0" indent="0">
              <a:buNone/>
            </a:pPr>
            <a:r>
              <a:rPr lang="en-US" sz="5600" dirty="0"/>
              <a:t>•</a:t>
            </a:r>
            <a:r>
              <a:rPr lang="en-US" sz="5600" dirty="0" err="1"/>
              <a:t>autossh</a:t>
            </a:r>
            <a:endParaRPr lang="en-US" sz="5600" dirty="0"/>
          </a:p>
          <a:p>
            <a:pPr marL="0" indent="0">
              <a:buNone/>
            </a:pPr>
            <a:r>
              <a:rPr lang="en-US" sz="5600" dirty="0"/>
              <a:t>•</a:t>
            </a:r>
            <a:r>
              <a:rPr lang="en-US" sz="5600" dirty="0" err="1"/>
              <a:t>tcpdump</a:t>
            </a:r>
            <a:endParaRPr lang="en-US" sz="5600" dirty="0"/>
          </a:p>
          <a:p>
            <a:pPr marL="0" indent="0">
              <a:buNone/>
            </a:pPr>
            <a:r>
              <a:rPr lang="en-US" sz="5600" dirty="0"/>
              <a:t>•</a:t>
            </a:r>
            <a:r>
              <a:rPr lang="en-US" sz="5600" dirty="0" err="1"/>
              <a:t>ngrep</a:t>
            </a:r>
            <a:endParaRPr lang="en-US" sz="5600" dirty="0"/>
          </a:p>
          <a:p>
            <a:pPr marL="0" indent="0">
              <a:buNone/>
            </a:pPr>
            <a:r>
              <a:rPr lang="en-US" sz="5600" dirty="0"/>
              <a:t>•</a:t>
            </a:r>
            <a:r>
              <a:rPr lang="en-US" sz="5600" dirty="0" err="1"/>
              <a:t>urlsnarf</a:t>
            </a:r>
            <a:endParaRPr lang="en-US" sz="5600" dirty="0"/>
          </a:p>
          <a:p>
            <a:pPr marL="0" indent="0">
              <a:buNone/>
            </a:pPr>
            <a:r>
              <a:rPr lang="en-US" sz="5600" dirty="0"/>
              <a:t>•</a:t>
            </a:r>
            <a:r>
              <a:rPr lang="en-US" sz="5600" dirty="0" err="1"/>
              <a:t>meterpreter-php</a:t>
            </a:r>
            <a:endParaRPr lang="en-US" sz="5600" dirty="0"/>
          </a:p>
          <a:p>
            <a:pPr marL="0" indent="0">
              <a:buNone/>
            </a:pPr>
            <a:r>
              <a:rPr lang="en-US" sz="5600" dirty="0"/>
              <a:t>•</a:t>
            </a:r>
            <a:r>
              <a:rPr lang="en-US" sz="5600" dirty="0" err="1"/>
              <a:t>meterpreter</a:t>
            </a:r>
            <a:r>
              <a:rPr lang="en-US" sz="5600" dirty="0"/>
              <a:t>-https</a:t>
            </a:r>
          </a:p>
          <a:p>
            <a:pPr marL="0" indent="0">
              <a:buNone/>
            </a:pPr>
            <a:r>
              <a:rPr lang="en-US" sz="5600" dirty="0"/>
              <a:t>•</a:t>
            </a:r>
            <a:r>
              <a:rPr lang="en-US" sz="5600" dirty="0" err="1"/>
              <a:t>cron</a:t>
            </a:r>
            <a:endParaRPr lang="en-US" sz="5600" dirty="0"/>
          </a:p>
          <a:p>
            <a:pPr marL="0" indent="0">
              <a:buNone/>
            </a:pPr>
            <a:r>
              <a:rPr lang="en-US" sz="5600" dirty="0"/>
              <a:t>•</a:t>
            </a:r>
            <a:r>
              <a:rPr lang="en-US" sz="5600" dirty="0" err="1"/>
              <a:t>nmap</a:t>
            </a:r>
            <a:endParaRPr lang="en-US" sz="5600" dirty="0"/>
          </a:p>
          <a:p>
            <a:pPr marL="0" indent="0">
              <a:buNone/>
            </a:pPr>
            <a:r>
              <a:rPr lang="en-US" sz="5600" dirty="0"/>
              <a:t>•</a:t>
            </a:r>
            <a:r>
              <a:rPr lang="en-US" sz="5600" dirty="0" err="1"/>
              <a:t>dsniff</a:t>
            </a:r>
            <a:endParaRPr lang="en-US" sz="5600" dirty="0"/>
          </a:p>
          <a:p>
            <a:pPr marL="0" indent="0">
              <a:buNone/>
            </a:pPr>
            <a:r>
              <a:rPr lang="en-US" sz="5600" dirty="0"/>
              <a:t>•</a:t>
            </a:r>
            <a:r>
              <a:rPr lang="en-US" sz="5600" dirty="0" err="1"/>
              <a:t>ncat-ssl</a:t>
            </a:r>
            <a:endParaRPr lang="en-US" sz="5600" dirty="0"/>
          </a:p>
          <a:p>
            <a:pPr marL="0" indent="0">
              <a:buNone/>
            </a:pPr>
            <a:r>
              <a:rPr lang="en-US" sz="5600" dirty="0"/>
              <a:t>•</a:t>
            </a:r>
            <a:r>
              <a:rPr lang="en-US" sz="5600" dirty="0" err="1"/>
              <a:t>ncat</a:t>
            </a:r>
            <a:endParaRPr lang="en-US" sz="5600" dirty="0"/>
          </a:p>
          <a:p>
            <a:pPr marL="0" indent="0">
              <a:buNone/>
            </a:pPr>
            <a:r>
              <a:rPr lang="en-US" sz="5600" dirty="0"/>
              <a:t>•</a:t>
            </a:r>
            <a:r>
              <a:rPr lang="en-US" sz="5600" dirty="0" err="1"/>
              <a:t>sshfs</a:t>
            </a:r>
            <a:endParaRPr lang="en-US" sz="5600" dirty="0"/>
          </a:p>
          <a:p>
            <a:pPr marL="0" indent="0">
              <a:buNone/>
            </a:pPr>
            <a:r>
              <a:rPr lang="en-US" sz="5600" dirty="0"/>
              <a:t>•</a:t>
            </a:r>
            <a:r>
              <a:rPr lang="en-US" sz="5600" dirty="0" err="1"/>
              <a:t>tcpdump</a:t>
            </a:r>
            <a:endParaRPr lang="en-US" sz="5600" dirty="0"/>
          </a:p>
          <a:p>
            <a:pPr marL="0" indent="0">
              <a:buNone/>
            </a:pPr>
            <a:r>
              <a:rPr lang="en-US" sz="5600" dirty="0"/>
              <a:t>•</a:t>
            </a:r>
            <a:r>
              <a:rPr lang="en-US" sz="5600" dirty="0" err="1"/>
              <a:t>wget</a:t>
            </a:r>
            <a:endParaRPr lang="en-US" sz="5600" dirty="0"/>
          </a:p>
          <a:p>
            <a:endParaRPr lang="en-US" dirty="0"/>
          </a:p>
          <a:p>
            <a:r>
              <a:rPr lang="en-US" sz="9600" dirty="0"/>
              <a:t>Additionally a utility to reformat a USB flash disk is included:</a:t>
            </a:r>
          </a:p>
          <a:p>
            <a:pPr marL="0" indent="0">
              <a:buNone/>
            </a:pPr>
            <a:r>
              <a:rPr lang="en-US" sz="5600" dirty="0"/>
              <a:t>•</a:t>
            </a:r>
            <a:r>
              <a:rPr lang="en-US" sz="5600" dirty="0" err="1"/>
              <a:t>reformat_usb</a:t>
            </a:r>
            <a:endParaRPr lang="en-US" sz="5600" dirty="0"/>
          </a:p>
          <a:p>
            <a:endParaRPr lang="en-US" dirty="0"/>
          </a:p>
        </p:txBody>
      </p:sp>
      <p:pic>
        <p:nvPicPr>
          <p:cNvPr id="2" name="Picture 1"/>
          <p:cNvPicPr>
            <a:picLocks noChangeAspect="1"/>
          </p:cNvPicPr>
          <p:nvPr/>
        </p:nvPicPr>
        <p:blipFill>
          <a:blip r:embed="rId3"/>
          <a:stretch>
            <a:fillRect/>
          </a:stretch>
        </p:blipFill>
        <p:spPr>
          <a:xfrm>
            <a:off x="8883910" y="149285"/>
            <a:ext cx="3170335" cy="1711981"/>
          </a:xfrm>
          <a:prstGeom prst="rect">
            <a:avLst/>
          </a:prstGeom>
        </p:spPr>
      </p:pic>
      <p:pic>
        <p:nvPicPr>
          <p:cNvPr id="8" name="Picture 7"/>
          <p:cNvPicPr>
            <a:picLocks noChangeAspect="1"/>
          </p:cNvPicPr>
          <p:nvPr/>
        </p:nvPicPr>
        <p:blipFill>
          <a:blip r:embed="rId4"/>
          <a:stretch>
            <a:fillRect/>
          </a:stretch>
        </p:blipFill>
        <p:spPr>
          <a:xfrm>
            <a:off x="6700338" y="2624891"/>
            <a:ext cx="5353907" cy="3852110"/>
          </a:xfrm>
          <a:prstGeom prst="rect">
            <a:avLst/>
          </a:prstGeom>
        </p:spPr>
      </p:pic>
    </p:spTree>
    <p:extLst>
      <p:ext uri="{BB962C8B-B14F-4D97-AF65-F5344CB8AC3E}">
        <p14:creationId xmlns:p14="http://schemas.microsoft.com/office/powerpoint/2010/main" val="2687348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custDataLst>
              <p:tags r:id="rId1"/>
            </p:custDataLst>
          </p:nvPr>
        </p:nvSpPr>
        <p:spPr>
          <a:xfrm>
            <a:off x="1184564" y="1810140"/>
            <a:ext cx="10293927" cy="11383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3000"/>
              </a:spcBef>
            </a:pPr>
            <a:r>
              <a:rPr lang="en-US" sz="4800" b="1" dirty="0" smtClean="0"/>
              <a:t>Bash Bunny</a:t>
            </a:r>
          </a:p>
        </p:txBody>
      </p:sp>
    </p:spTree>
    <p:extLst>
      <p:ext uri="{BB962C8B-B14F-4D97-AF65-F5344CB8AC3E}">
        <p14:creationId xmlns:p14="http://schemas.microsoft.com/office/powerpoint/2010/main" val="3878365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7637526" y="109205"/>
            <a:ext cx="4523891" cy="2509933"/>
          </a:xfrm>
          <a:prstGeom prst="rect">
            <a:avLst/>
          </a:prstGeom>
        </p:spPr>
      </p:pic>
      <p:sp>
        <p:nvSpPr>
          <p:cNvPr id="3" name="Slide Number Placeholder 2"/>
          <p:cNvSpPr>
            <a:spLocks noGrp="1"/>
          </p:cNvSpPr>
          <p:nvPr>
            <p:ph type="sldNum" sz="quarter" idx="12"/>
          </p:nvPr>
        </p:nvSpPr>
        <p:spPr/>
        <p:txBody>
          <a:bodyPr/>
          <a:lstStyle/>
          <a:p>
            <a:pPr>
              <a:defRPr/>
            </a:pPr>
            <a:fld id="{CC46BEDF-E8C1-4CB7-BF1D-A09C40E68FB1}" type="slidenum">
              <a:rPr lang="en-US" smtClean="0"/>
              <a:pPr>
                <a:defRPr/>
              </a:pPr>
              <a:t>3</a:t>
            </a:fld>
            <a:endParaRPr lang="en-US"/>
          </a:p>
        </p:txBody>
      </p:sp>
      <p:sp>
        <p:nvSpPr>
          <p:cNvPr id="4" name="Title 3"/>
          <p:cNvSpPr>
            <a:spLocks noGrp="1"/>
          </p:cNvSpPr>
          <p:nvPr>
            <p:ph type="title"/>
          </p:nvPr>
        </p:nvSpPr>
        <p:spPr>
          <a:xfrm>
            <a:off x="269032" y="109205"/>
            <a:ext cx="10515600" cy="764965"/>
          </a:xfrm>
        </p:spPr>
        <p:txBody>
          <a:bodyPr/>
          <a:lstStyle/>
          <a:p>
            <a:r>
              <a:rPr lang="en-US" dirty="0" smtClean="0"/>
              <a:t>Bash Bunny</a:t>
            </a:r>
            <a:endParaRPr lang="en-US" dirty="0"/>
          </a:p>
        </p:txBody>
      </p:sp>
      <p:sp>
        <p:nvSpPr>
          <p:cNvPr id="6" name="Content Placeholder 5"/>
          <p:cNvSpPr>
            <a:spLocks noGrp="1"/>
          </p:cNvSpPr>
          <p:nvPr>
            <p:ph idx="1"/>
          </p:nvPr>
        </p:nvSpPr>
        <p:spPr>
          <a:xfrm>
            <a:off x="269033" y="727787"/>
            <a:ext cx="7368494" cy="5993687"/>
          </a:xfrm>
        </p:spPr>
        <p:txBody>
          <a:bodyPr>
            <a:noAutofit/>
          </a:bodyPr>
          <a:lstStyle/>
          <a:p>
            <a:r>
              <a:rPr lang="en-US" sz="1800" dirty="0"/>
              <a:t>The Bash Bunny by Hak5 is the world’s most advanced USB attack platform. It delivers penetration testing attacks and IT automation tasks in seconds by </a:t>
            </a:r>
            <a:r>
              <a:rPr lang="en-US" sz="1800" b="1" dirty="0">
                <a:solidFill>
                  <a:srgbClr val="FF0000"/>
                </a:solidFill>
              </a:rPr>
              <a:t>emulating combinations of trusted USB devices </a:t>
            </a:r>
            <a:r>
              <a:rPr lang="en-US" sz="1800" dirty="0"/>
              <a:t>– like gigabit Ethernet, serial, flash storage and keyboards. </a:t>
            </a:r>
            <a:endParaRPr lang="en-US" sz="1800" dirty="0" smtClean="0"/>
          </a:p>
          <a:p>
            <a:r>
              <a:rPr lang="en-US" sz="1800" dirty="0" smtClean="0"/>
              <a:t>With </a:t>
            </a:r>
            <a:r>
              <a:rPr lang="en-US" sz="1800" dirty="0"/>
              <a:t>it, computers are tricked into divulging data, </a:t>
            </a:r>
            <a:r>
              <a:rPr lang="en-US" sz="1800" dirty="0" err="1"/>
              <a:t>exfiltrating</a:t>
            </a:r>
            <a:r>
              <a:rPr lang="en-US" sz="1800" dirty="0"/>
              <a:t> documents, installing backdoors and many more exploits.</a:t>
            </a:r>
            <a:endParaRPr lang="en-US" sz="1800" dirty="0" smtClean="0"/>
          </a:p>
          <a:p>
            <a:r>
              <a:rPr lang="en-US" sz="1800" dirty="0" smtClean="0"/>
              <a:t>Specifications</a:t>
            </a:r>
            <a:r>
              <a:rPr lang="en-US" sz="1800" dirty="0"/>
              <a:t>#</a:t>
            </a:r>
          </a:p>
          <a:p>
            <a:pPr marL="457200" lvl="1" indent="0">
              <a:buNone/>
            </a:pPr>
            <a:r>
              <a:rPr lang="en-US" sz="1600" dirty="0" smtClean="0"/>
              <a:t>•</a:t>
            </a:r>
            <a:r>
              <a:rPr lang="en-US" sz="1600" dirty="0"/>
              <a:t>Quad-core ARM Cortex A7</a:t>
            </a:r>
          </a:p>
          <a:p>
            <a:pPr marL="457200" lvl="1" indent="0">
              <a:buNone/>
            </a:pPr>
            <a:r>
              <a:rPr lang="en-US" sz="1600" dirty="0"/>
              <a:t>•32 K L1/512 K L2 Cache</a:t>
            </a:r>
          </a:p>
          <a:p>
            <a:pPr marL="457200" lvl="1" indent="0">
              <a:buNone/>
            </a:pPr>
            <a:r>
              <a:rPr lang="en-US" sz="1600" dirty="0"/>
              <a:t>•512 MB DDR3 Memory</a:t>
            </a:r>
          </a:p>
          <a:p>
            <a:pPr marL="457200" lvl="1" indent="0">
              <a:buNone/>
            </a:pPr>
            <a:r>
              <a:rPr lang="en-US" sz="1600" dirty="0"/>
              <a:t>•8 GB SLC NAND Disk</a:t>
            </a:r>
          </a:p>
          <a:p>
            <a:r>
              <a:rPr lang="en-US" sz="1800" dirty="0" smtClean="0"/>
              <a:t>Power </a:t>
            </a:r>
            <a:r>
              <a:rPr lang="en-US" sz="1800" dirty="0"/>
              <a:t>Requirements</a:t>
            </a:r>
          </a:p>
          <a:p>
            <a:pPr marL="457200" lvl="1" indent="0">
              <a:buNone/>
            </a:pPr>
            <a:r>
              <a:rPr lang="en-US" sz="1600" dirty="0" smtClean="0"/>
              <a:t>•</a:t>
            </a:r>
            <a:r>
              <a:rPr lang="en-US" sz="1600" dirty="0"/>
              <a:t>USB 5V ~1.5A</a:t>
            </a:r>
          </a:p>
          <a:p>
            <a:r>
              <a:rPr lang="en-US" sz="1800" dirty="0" smtClean="0"/>
              <a:t>LED Status</a:t>
            </a:r>
            <a:endParaRPr lang="en-US" sz="1800" dirty="0"/>
          </a:p>
          <a:p>
            <a:pPr lvl="1"/>
            <a:r>
              <a:rPr lang="en-US" sz="1600" dirty="0"/>
              <a:t>Green (blinking) Booting up </a:t>
            </a:r>
          </a:p>
          <a:p>
            <a:pPr lvl="1"/>
            <a:r>
              <a:rPr lang="en-US" sz="1600" dirty="0"/>
              <a:t>Blue (blinking) Arming Mode </a:t>
            </a:r>
          </a:p>
          <a:p>
            <a:pPr lvl="1"/>
            <a:r>
              <a:rPr lang="en-US" sz="1600" dirty="0"/>
              <a:t>Red (blinking) Recovery Mode or Firmware Flashing from v1.0 DO NOT UNPLUG </a:t>
            </a:r>
          </a:p>
          <a:p>
            <a:pPr lvl="1"/>
            <a:r>
              <a:rPr lang="en-US" sz="1600" dirty="0"/>
              <a:t>Red/Blue Alternating Recovery Mode or Firmware Flashing from v1.1+ DO NOT </a:t>
            </a:r>
            <a:r>
              <a:rPr lang="en-US" sz="1600" dirty="0" smtClean="0"/>
              <a:t>UNPLUG</a:t>
            </a:r>
            <a:endParaRPr lang="en-US" sz="1600" dirty="0"/>
          </a:p>
        </p:txBody>
      </p:sp>
      <p:pic>
        <p:nvPicPr>
          <p:cNvPr id="8" name="Picture 7"/>
          <p:cNvPicPr>
            <a:picLocks noChangeAspect="1"/>
          </p:cNvPicPr>
          <p:nvPr/>
        </p:nvPicPr>
        <p:blipFill>
          <a:blip r:embed="rId4"/>
          <a:stretch>
            <a:fillRect/>
          </a:stretch>
        </p:blipFill>
        <p:spPr>
          <a:xfrm>
            <a:off x="7529803" y="3881192"/>
            <a:ext cx="4631613" cy="2171069"/>
          </a:xfrm>
          <a:prstGeom prst="rect">
            <a:avLst/>
          </a:prstGeom>
        </p:spPr>
      </p:pic>
    </p:spTree>
    <p:extLst>
      <p:ext uri="{BB962C8B-B14F-4D97-AF65-F5344CB8AC3E}">
        <p14:creationId xmlns:p14="http://schemas.microsoft.com/office/powerpoint/2010/main" val="2251094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C46BEDF-E8C1-4CB7-BF1D-A09C40E68FB1}" type="slidenum">
              <a:rPr lang="en-US" smtClean="0"/>
              <a:pPr>
                <a:defRPr/>
              </a:pPr>
              <a:t>4</a:t>
            </a:fld>
            <a:endParaRPr lang="en-US"/>
          </a:p>
        </p:txBody>
      </p:sp>
      <p:sp>
        <p:nvSpPr>
          <p:cNvPr id="4" name="Title 3"/>
          <p:cNvSpPr>
            <a:spLocks noGrp="1"/>
          </p:cNvSpPr>
          <p:nvPr>
            <p:ph type="title"/>
          </p:nvPr>
        </p:nvSpPr>
        <p:spPr>
          <a:xfrm>
            <a:off x="259701" y="147945"/>
            <a:ext cx="10515600" cy="764965"/>
          </a:xfrm>
        </p:spPr>
        <p:txBody>
          <a:bodyPr/>
          <a:lstStyle/>
          <a:p>
            <a:r>
              <a:rPr lang="en-US" dirty="0" smtClean="0"/>
              <a:t>Bash Bunny</a:t>
            </a:r>
            <a:endParaRPr lang="en-US" dirty="0"/>
          </a:p>
        </p:txBody>
      </p:sp>
      <p:sp>
        <p:nvSpPr>
          <p:cNvPr id="6" name="Content Placeholder 5"/>
          <p:cNvSpPr>
            <a:spLocks noGrp="1"/>
          </p:cNvSpPr>
          <p:nvPr>
            <p:ph idx="1"/>
          </p:nvPr>
        </p:nvSpPr>
        <p:spPr>
          <a:xfrm>
            <a:off x="466531" y="912910"/>
            <a:ext cx="9744269" cy="5717978"/>
          </a:xfrm>
        </p:spPr>
        <p:txBody>
          <a:bodyPr>
            <a:normAutofit lnSpcReduction="10000"/>
          </a:bodyPr>
          <a:lstStyle/>
          <a:p>
            <a:r>
              <a:rPr lang="en-US" sz="2400" dirty="0" smtClean="0"/>
              <a:t>Mass </a:t>
            </a:r>
            <a:r>
              <a:rPr lang="en-US" sz="2400" dirty="0"/>
              <a:t>Storage Directory </a:t>
            </a:r>
            <a:r>
              <a:rPr lang="en-US" sz="2400" dirty="0" smtClean="0"/>
              <a:t>Structure</a:t>
            </a:r>
          </a:p>
          <a:p>
            <a:pPr marL="457200" lvl="1" indent="0">
              <a:buNone/>
            </a:pPr>
            <a:r>
              <a:rPr lang="en-US" sz="2000" dirty="0" smtClean="0"/>
              <a:t>•/</a:t>
            </a:r>
            <a:r>
              <a:rPr lang="en-US" sz="2000" dirty="0"/>
              <a:t>docs – home to documentation.</a:t>
            </a:r>
          </a:p>
          <a:p>
            <a:pPr marL="457200" lvl="1" indent="0">
              <a:buNone/>
            </a:pPr>
            <a:r>
              <a:rPr lang="en-US" sz="2000" dirty="0"/>
              <a:t>•/languages – install additional HID Keyboard layouts/languages.</a:t>
            </a:r>
          </a:p>
          <a:p>
            <a:pPr marL="457200" lvl="1" indent="0">
              <a:buNone/>
            </a:pPr>
            <a:r>
              <a:rPr lang="en-US" sz="2000" dirty="0"/>
              <a:t>•/loot – used by payloads to store logs and other data</a:t>
            </a:r>
          </a:p>
          <a:p>
            <a:pPr marL="457200" lvl="1" indent="0">
              <a:buNone/>
            </a:pPr>
            <a:r>
              <a:rPr lang="en-US" sz="2000" dirty="0"/>
              <a:t>•/tools – used to install additional deb packages and other tools.</a:t>
            </a:r>
          </a:p>
          <a:p>
            <a:pPr marL="457200" lvl="1" indent="0">
              <a:buNone/>
            </a:pPr>
            <a:r>
              <a:rPr lang="en-US" sz="2000" dirty="0"/>
              <a:t>•/payloads – home to active payloads, library and extensions</a:t>
            </a:r>
          </a:p>
          <a:p>
            <a:pPr marL="457200" lvl="1" indent="0">
              <a:buNone/>
            </a:pPr>
            <a:r>
              <a:rPr lang="en-US" sz="2000" dirty="0"/>
              <a:t>•/payloads/switch1 and /payloads/switch2 – home to payload.txt and accompanying files which will be executed on boot when the bash bunny switch is in the corresponding position.</a:t>
            </a:r>
          </a:p>
          <a:p>
            <a:pPr marL="457200" lvl="1" indent="0">
              <a:buNone/>
            </a:pPr>
            <a:r>
              <a:rPr lang="en-US" sz="2000" dirty="0"/>
              <a:t>•/payloads/library – home to the payloads library which can be downloaded from the Bash Bunny Payload </a:t>
            </a:r>
            <a:r>
              <a:rPr lang="en-US" sz="2000" dirty="0" err="1"/>
              <a:t>git</a:t>
            </a:r>
            <a:r>
              <a:rPr lang="en-US" sz="2000" dirty="0"/>
              <a:t> repository</a:t>
            </a:r>
          </a:p>
          <a:p>
            <a:pPr marL="457200" lvl="1" indent="0">
              <a:buNone/>
            </a:pPr>
            <a:r>
              <a:rPr lang="en-US" sz="2000" dirty="0"/>
              <a:t>•/payloads/library/extensions – home to Bunny Script extensions</a:t>
            </a:r>
          </a:p>
          <a:p>
            <a:endParaRPr lang="en-US" sz="2400" dirty="0" smtClean="0"/>
          </a:p>
          <a:p>
            <a:r>
              <a:rPr lang="en-US" sz="2400" dirty="0" smtClean="0"/>
              <a:t>Default </a:t>
            </a:r>
            <a:r>
              <a:rPr lang="en-US" sz="2400" dirty="0"/>
              <a:t>Settings#</a:t>
            </a:r>
          </a:p>
          <a:p>
            <a:pPr marL="457200" lvl="1" indent="0">
              <a:buNone/>
            </a:pPr>
            <a:r>
              <a:rPr lang="en-US" sz="2000" dirty="0" smtClean="0"/>
              <a:t>•</a:t>
            </a:r>
            <a:r>
              <a:rPr lang="en-US" sz="2000" dirty="0"/>
              <a:t>Username: </a:t>
            </a:r>
            <a:r>
              <a:rPr lang="en-US" sz="2000" dirty="0" smtClean="0"/>
              <a:t>root</a:t>
            </a:r>
          </a:p>
          <a:p>
            <a:pPr marL="457200" lvl="1" indent="0">
              <a:buNone/>
            </a:pPr>
            <a:r>
              <a:rPr lang="en-US" sz="2000" dirty="0" smtClean="0"/>
              <a:t>•Password</a:t>
            </a:r>
            <a:r>
              <a:rPr lang="en-US" sz="2000" dirty="0"/>
              <a:t>: hak5bunny</a:t>
            </a:r>
          </a:p>
          <a:p>
            <a:pPr marL="457200" lvl="1" indent="0">
              <a:buNone/>
            </a:pPr>
            <a:r>
              <a:rPr lang="en-US" sz="2000" dirty="0"/>
              <a:t>•IP Address: 172.16.64.1</a:t>
            </a:r>
          </a:p>
          <a:p>
            <a:pPr marL="457200" lvl="1" indent="0">
              <a:buNone/>
            </a:pPr>
            <a:r>
              <a:rPr lang="en-US" sz="2000" dirty="0"/>
              <a:t>•DHCP Range: 172.16.64.10-12</a:t>
            </a:r>
          </a:p>
          <a:p>
            <a:endParaRPr lang="en-US" sz="2400" dirty="0"/>
          </a:p>
        </p:txBody>
      </p:sp>
      <p:pic>
        <p:nvPicPr>
          <p:cNvPr id="7" name="Picture 6"/>
          <p:cNvPicPr>
            <a:picLocks noChangeAspect="1"/>
          </p:cNvPicPr>
          <p:nvPr/>
        </p:nvPicPr>
        <p:blipFill>
          <a:blip r:embed="rId3"/>
          <a:stretch>
            <a:fillRect/>
          </a:stretch>
        </p:blipFill>
        <p:spPr>
          <a:xfrm>
            <a:off x="8865055" y="147945"/>
            <a:ext cx="3105150" cy="2647950"/>
          </a:xfrm>
          <a:prstGeom prst="rect">
            <a:avLst/>
          </a:prstGeom>
        </p:spPr>
      </p:pic>
    </p:spTree>
    <p:extLst>
      <p:ext uri="{BB962C8B-B14F-4D97-AF65-F5344CB8AC3E}">
        <p14:creationId xmlns:p14="http://schemas.microsoft.com/office/powerpoint/2010/main" val="1942676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C46BEDF-E8C1-4CB7-BF1D-A09C40E68FB1}" type="slidenum">
              <a:rPr lang="en-US" smtClean="0"/>
              <a:pPr>
                <a:defRPr/>
              </a:pPr>
              <a:t>5</a:t>
            </a:fld>
            <a:endParaRPr lang="en-US"/>
          </a:p>
        </p:txBody>
      </p:sp>
      <p:sp>
        <p:nvSpPr>
          <p:cNvPr id="4" name="Title 3"/>
          <p:cNvSpPr>
            <a:spLocks noGrp="1"/>
          </p:cNvSpPr>
          <p:nvPr>
            <p:ph type="title"/>
          </p:nvPr>
        </p:nvSpPr>
        <p:spPr>
          <a:xfrm>
            <a:off x="259701" y="147945"/>
            <a:ext cx="10515600" cy="764965"/>
          </a:xfrm>
        </p:spPr>
        <p:txBody>
          <a:bodyPr/>
          <a:lstStyle/>
          <a:p>
            <a:r>
              <a:rPr lang="en-US" dirty="0" smtClean="0"/>
              <a:t>Bash Bunny</a:t>
            </a:r>
            <a:endParaRPr lang="en-US" dirty="0"/>
          </a:p>
        </p:txBody>
      </p:sp>
      <p:sp>
        <p:nvSpPr>
          <p:cNvPr id="6" name="Content Placeholder 5"/>
          <p:cNvSpPr>
            <a:spLocks noGrp="1"/>
          </p:cNvSpPr>
          <p:nvPr>
            <p:ph idx="1"/>
          </p:nvPr>
        </p:nvSpPr>
        <p:spPr>
          <a:xfrm>
            <a:off x="259701" y="912910"/>
            <a:ext cx="5345955" cy="5717978"/>
          </a:xfrm>
        </p:spPr>
        <p:txBody>
          <a:bodyPr>
            <a:normAutofit/>
          </a:bodyPr>
          <a:lstStyle/>
          <a:p>
            <a:r>
              <a:rPr lang="en-US" sz="2400" dirty="0"/>
              <a:t>Connecting to </a:t>
            </a:r>
            <a:r>
              <a:rPr lang="en-US" sz="2400" dirty="0" err="1"/>
              <a:t>to</a:t>
            </a:r>
            <a:r>
              <a:rPr lang="en-US" sz="2400" dirty="0"/>
              <a:t> the Bash Bunny Serial Console from Windows</a:t>
            </a:r>
          </a:p>
          <a:p>
            <a:pPr lvl="1"/>
            <a:r>
              <a:rPr lang="en-US" sz="2000" dirty="0" smtClean="0"/>
              <a:t>Find </a:t>
            </a:r>
            <a:r>
              <a:rPr lang="en-US" sz="2000" dirty="0"/>
              <a:t>the COM# from Device Manager &gt; Ports (COM &amp; LPT) and look for USB Serial Device (COM#). Example: COM3</a:t>
            </a:r>
          </a:p>
          <a:p>
            <a:pPr lvl="1"/>
            <a:r>
              <a:rPr lang="en-US" sz="2000" dirty="0"/>
              <a:t>Alternatively, run the following </a:t>
            </a:r>
            <a:r>
              <a:rPr lang="en-US" sz="2000" dirty="0" err="1"/>
              <a:t>powershell</a:t>
            </a:r>
            <a:r>
              <a:rPr lang="en-US" sz="2000" dirty="0"/>
              <a:t> command to list ports:</a:t>
            </a:r>
          </a:p>
          <a:p>
            <a:pPr lvl="2"/>
            <a:r>
              <a:rPr lang="en-US" sz="1600" dirty="0"/>
              <a:t>[</a:t>
            </a:r>
            <a:r>
              <a:rPr lang="en-US" sz="1600" dirty="0" err="1"/>
              <a:t>System.IO.Ports.SerialPort</a:t>
            </a:r>
            <a:r>
              <a:rPr lang="en-US" sz="1600" dirty="0"/>
              <a:t>]::</a:t>
            </a:r>
            <a:r>
              <a:rPr lang="en-US" sz="1600" dirty="0" err="1"/>
              <a:t>getportnames</a:t>
            </a:r>
            <a:r>
              <a:rPr lang="en-US" sz="1600" dirty="0"/>
              <a:t>()</a:t>
            </a:r>
          </a:p>
          <a:p>
            <a:pPr lvl="1"/>
            <a:endParaRPr lang="en-US" sz="2000" dirty="0"/>
          </a:p>
          <a:p>
            <a:pPr lvl="1"/>
            <a:r>
              <a:rPr lang="en-US" sz="2000" dirty="0" smtClean="0"/>
              <a:t>Open </a:t>
            </a:r>
            <a:r>
              <a:rPr lang="en-US" sz="2000" dirty="0" err="1"/>
              <a:t>PuTTY</a:t>
            </a:r>
            <a:r>
              <a:rPr lang="en-US" sz="2000" dirty="0"/>
              <a:t> and select Serial. Enter COM# for serial line and 115200 for Speed. Click Open.</a:t>
            </a:r>
          </a:p>
          <a:p>
            <a:pPr lvl="1"/>
            <a:endParaRPr lang="en-US" sz="2000" dirty="0"/>
          </a:p>
        </p:txBody>
      </p:sp>
      <p:pic>
        <p:nvPicPr>
          <p:cNvPr id="8" name="Picture 7"/>
          <p:cNvPicPr>
            <a:picLocks noChangeAspect="1"/>
          </p:cNvPicPr>
          <p:nvPr/>
        </p:nvPicPr>
        <p:blipFill>
          <a:blip r:embed="rId3"/>
          <a:stretch>
            <a:fillRect/>
          </a:stretch>
        </p:blipFill>
        <p:spPr>
          <a:xfrm>
            <a:off x="5669978" y="176212"/>
            <a:ext cx="6384103" cy="6299233"/>
          </a:xfrm>
          <a:prstGeom prst="rect">
            <a:avLst/>
          </a:prstGeom>
        </p:spPr>
      </p:pic>
    </p:spTree>
    <p:extLst>
      <p:ext uri="{BB962C8B-B14F-4D97-AF65-F5344CB8AC3E}">
        <p14:creationId xmlns:p14="http://schemas.microsoft.com/office/powerpoint/2010/main" val="1606368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C46BEDF-E8C1-4CB7-BF1D-A09C40E68FB1}" type="slidenum">
              <a:rPr lang="en-US" smtClean="0"/>
              <a:pPr>
                <a:defRPr/>
              </a:pPr>
              <a:t>6</a:t>
            </a:fld>
            <a:endParaRPr lang="en-US"/>
          </a:p>
        </p:txBody>
      </p:sp>
      <p:sp>
        <p:nvSpPr>
          <p:cNvPr id="4" name="Title 3"/>
          <p:cNvSpPr>
            <a:spLocks noGrp="1"/>
          </p:cNvSpPr>
          <p:nvPr>
            <p:ph type="title"/>
          </p:nvPr>
        </p:nvSpPr>
        <p:spPr>
          <a:xfrm>
            <a:off x="259701" y="147945"/>
            <a:ext cx="10515600" cy="764965"/>
          </a:xfrm>
        </p:spPr>
        <p:txBody>
          <a:bodyPr/>
          <a:lstStyle/>
          <a:p>
            <a:r>
              <a:rPr lang="en-US" dirty="0" smtClean="0"/>
              <a:t>Bash Bunny</a:t>
            </a:r>
            <a:endParaRPr lang="en-US" dirty="0"/>
          </a:p>
        </p:txBody>
      </p:sp>
      <p:sp>
        <p:nvSpPr>
          <p:cNvPr id="6" name="Content Placeholder 5"/>
          <p:cNvSpPr>
            <a:spLocks noGrp="1"/>
          </p:cNvSpPr>
          <p:nvPr>
            <p:ph idx="1"/>
          </p:nvPr>
        </p:nvSpPr>
        <p:spPr>
          <a:xfrm>
            <a:off x="259701" y="912910"/>
            <a:ext cx="8716348" cy="5717978"/>
          </a:xfrm>
        </p:spPr>
        <p:txBody>
          <a:bodyPr>
            <a:normAutofit fontScale="92500"/>
          </a:bodyPr>
          <a:lstStyle/>
          <a:p>
            <a:r>
              <a:rPr lang="en-US" dirty="0"/>
              <a:t>Connecting to the Linux Bash Bunny Console from </a:t>
            </a:r>
            <a:r>
              <a:rPr lang="en-US" dirty="0" smtClean="0"/>
              <a:t>Linux</a:t>
            </a:r>
            <a:endParaRPr lang="en-US" dirty="0"/>
          </a:p>
          <a:p>
            <a:r>
              <a:rPr lang="en-US" dirty="0" smtClean="0"/>
              <a:t>1.Find </a:t>
            </a:r>
            <a:r>
              <a:rPr lang="en-US" dirty="0"/>
              <a:t>the Bash Bunny device from the terminal</a:t>
            </a:r>
          </a:p>
          <a:p>
            <a:pPr lvl="1"/>
            <a:r>
              <a:rPr lang="en-US" dirty="0" err="1">
                <a:latin typeface="Courier New" panose="02070309020205020404" pitchFamily="49" charset="0"/>
                <a:cs typeface="Courier New" panose="02070309020205020404" pitchFamily="49" charset="0"/>
              </a:rPr>
              <a:t>ls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tty</a:t>
            </a:r>
            <a:r>
              <a:rPr lang="en-US" dirty="0">
                <a:latin typeface="Courier New" panose="02070309020205020404" pitchFamily="49" charset="0"/>
                <a:cs typeface="Courier New" panose="02070309020205020404" pitchFamily="49" charset="0"/>
              </a:rPr>
              <a:t>*" or "</a:t>
            </a:r>
            <a:r>
              <a:rPr lang="en-US" dirty="0" err="1">
                <a:latin typeface="Courier New" panose="02070309020205020404" pitchFamily="49" charset="0"/>
                <a:cs typeface="Courier New" panose="02070309020205020404" pitchFamily="49" charset="0"/>
              </a:rPr>
              <a:t>dmesg</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grep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tty</a:t>
            </a:r>
            <a:endParaRPr lang="en-US" dirty="0">
              <a:latin typeface="Courier New" panose="02070309020205020404" pitchFamily="49" charset="0"/>
              <a:cs typeface="Courier New" panose="02070309020205020404" pitchFamily="49" charset="0"/>
            </a:endParaRPr>
          </a:p>
          <a:p>
            <a:pPr lvl="1"/>
            <a:r>
              <a:rPr lang="en-US" dirty="0" smtClean="0"/>
              <a:t>Usually </a:t>
            </a:r>
            <a:r>
              <a:rPr lang="en-US" dirty="0"/>
              <a:t>on a Linux host, the Bash Bunny will register as either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dev</a:t>
            </a:r>
            <a:r>
              <a:rPr lang="en-US" dirty="0">
                <a:latin typeface="Courier New" panose="02070309020205020404" pitchFamily="49" charset="0"/>
                <a:cs typeface="Courier New" panose="02070309020205020404" pitchFamily="49" charset="0"/>
              </a:rPr>
              <a:t>/ttyUSB0 </a:t>
            </a:r>
            <a:r>
              <a:rPr lang="en-US" dirty="0"/>
              <a:t>or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dev</a:t>
            </a:r>
            <a:r>
              <a:rPr lang="en-US" dirty="0">
                <a:latin typeface="Courier New" panose="02070309020205020404" pitchFamily="49" charset="0"/>
                <a:cs typeface="Courier New" panose="02070309020205020404" pitchFamily="49" charset="0"/>
              </a:rPr>
              <a:t>/ttyACM0</a:t>
            </a:r>
            <a:r>
              <a:rPr lang="en-US" dirty="0"/>
              <a:t>. On an OSX/</a:t>
            </a:r>
            <a:r>
              <a:rPr lang="en-US" dirty="0" err="1"/>
              <a:t>macOS</a:t>
            </a:r>
            <a:r>
              <a:rPr lang="en-US" dirty="0"/>
              <a:t> host, the Bash Bunny will register as /</a:t>
            </a:r>
            <a:r>
              <a:rPr lang="en-US" dirty="0" err="1"/>
              <a:t>dev</a:t>
            </a:r>
            <a:r>
              <a:rPr lang="en-US" dirty="0"/>
              <a:t>/tty.usbmodemch000001.</a:t>
            </a:r>
          </a:p>
          <a:p>
            <a:r>
              <a:rPr lang="en-US" dirty="0" smtClean="0"/>
              <a:t>2.Next</a:t>
            </a:r>
            <a:r>
              <a:rPr lang="en-US" dirty="0"/>
              <a:t>, connect to the serial device using screen, </a:t>
            </a:r>
            <a:r>
              <a:rPr lang="en-US" dirty="0" err="1"/>
              <a:t>minicom</a:t>
            </a:r>
            <a:r>
              <a:rPr lang="en-US" dirty="0"/>
              <a:t> or your terminal emulator of choice. </a:t>
            </a:r>
          </a:p>
          <a:p>
            <a:pPr lvl="1"/>
            <a:r>
              <a:rPr lang="en-US" dirty="0" smtClean="0"/>
              <a:t>If </a:t>
            </a:r>
            <a:r>
              <a:rPr lang="en-US" dirty="0"/>
              <a:t>screen is not installed it can usually be found from your distributions package manager.</a:t>
            </a:r>
          </a:p>
          <a:p>
            <a:pPr lvl="1"/>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apt-get install screen</a:t>
            </a:r>
          </a:p>
          <a:p>
            <a:r>
              <a:rPr lang="en-US" dirty="0" smtClean="0"/>
              <a:t>Connecting </a:t>
            </a:r>
            <a:r>
              <a:rPr lang="en-US" dirty="0"/>
              <a:t>with screen</a:t>
            </a:r>
          </a:p>
          <a:p>
            <a:pPr lvl="1"/>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screen /</a:t>
            </a:r>
            <a:r>
              <a:rPr lang="en-US" dirty="0" err="1">
                <a:latin typeface="Courier New" panose="02070309020205020404" pitchFamily="49" charset="0"/>
                <a:cs typeface="Courier New" panose="02070309020205020404" pitchFamily="49" charset="0"/>
              </a:rPr>
              <a:t>dev</a:t>
            </a:r>
            <a:r>
              <a:rPr lang="en-US" dirty="0">
                <a:latin typeface="Courier New" panose="02070309020205020404" pitchFamily="49" charset="0"/>
                <a:cs typeface="Courier New" panose="02070309020205020404" pitchFamily="49" charset="0"/>
              </a:rPr>
              <a:t>/ttyACM0 115200</a:t>
            </a:r>
          </a:p>
          <a:p>
            <a:r>
              <a:rPr lang="en-US" dirty="0" smtClean="0"/>
              <a:t>Disconnect </a:t>
            </a:r>
            <a:r>
              <a:rPr lang="en-US" dirty="0"/>
              <a:t>with keyboard combo: </a:t>
            </a:r>
            <a:r>
              <a:rPr lang="en-US" dirty="0" err="1"/>
              <a:t>CTRL+a</a:t>
            </a:r>
            <a:r>
              <a:rPr lang="en-US" dirty="0"/>
              <a:t> followed by CTRL+\</a:t>
            </a:r>
          </a:p>
          <a:p>
            <a:endParaRPr lang="en-US" dirty="0"/>
          </a:p>
          <a:p>
            <a:endParaRPr lang="en-US" dirty="0"/>
          </a:p>
        </p:txBody>
      </p:sp>
    </p:spTree>
    <p:extLst>
      <p:ext uri="{BB962C8B-B14F-4D97-AF65-F5344CB8AC3E}">
        <p14:creationId xmlns:p14="http://schemas.microsoft.com/office/powerpoint/2010/main" val="4159974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custDataLst>
              <p:tags r:id="rId1"/>
            </p:custDataLst>
          </p:nvPr>
        </p:nvSpPr>
        <p:spPr>
          <a:xfrm>
            <a:off x="1184564" y="1810140"/>
            <a:ext cx="10293927" cy="10636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3000"/>
              </a:spcBef>
            </a:pPr>
            <a:r>
              <a:rPr lang="en-US" sz="4800" b="1" dirty="0" smtClean="0"/>
              <a:t>Packet Squirrel</a:t>
            </a:r>
            <a:endParaRPr lang="en-US" sz="2800" b="1" dirty="0"/>
          </a:p>
        </p:txBody>
      </p:sp>
    </p:spTree>
    <p:extLst>
      <p:ext uri="{BB962C8B-B14F-4D97-AF65-F5344CB8AC3E}">
        <p14:creationId xmlns:p14="http://schemas.microsoft.com/office/powerpoint/2010/main" val="816775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C46BEDF-E8C1-4CB7-BF1D-A09C40E68FB1}" type="slidenum">
              <a:rPr lang="en-US" smtClean="0"/>
              <a:pPr>
                <a:defRPr/>
              </a:pPr>
              <a:t>8</a:t>
            </a:fld>
            <a:endParaRPr lang="en-US"/>
          </a:p>
        </p:txBody>
      </p:sp>
      <p:sp>
        <p:nvSpPr>
          <p:cNvPr id="4" name="Title 3"/>
          <p:cNvSpPr>
            <a:spLocks noGrp="1"/>
          </p:cNvSpPr>
          <p:nvPr>
            <p:ph type="title"/>
          </p:nvPr>
        </p:nvSpPr>
        <p:spPr>
          <a:xfrm>
            <a:off x="259701" y="147945"/>
            <a:ext cx="10515600" cy="764965"/>
          </a:xfrm>
        </p:spPr>
        <p:txBody>
          <a:bodyPr/>
          <a:lstStyle/>
          <a:p>
            <a:r>
              <a:rPr lang="en-US" dirty="0" smtClean="0"/>
              <a:t>Packet Squirrel</a:t>
            </a:r>
            <a:endParaRPr lang="en-US" dirty="0"/>
          </a:p>
        </p:txBody>
      </p:sp>
      <p:sp>
        <p:nvSpPr>
          <p:cNvPr id="6" name="Content Placeholder 5"/>
          <p:cNvSpPr>
            <a:spLocks noGrp="1"/>
          </p:cNvSpPr>
          <p:nvPr>
            <p:ph idx="1"/>
          </p:nvPr>
        </p:nvSpPr>
        <p:spPr>
          <a:xfrm>
            <a:off x="466531" y="912910"/>
            <a:ext cx="9744269" cy="5717978"/>
          </a:xfrm>
        </p:spPr>
        <p:txBody>
          <a:bodyPr/>
          <a:lstStyle/>
          <a:p>
            <a:r>
              <a:rPr lang="en-US" sz="2400" dirty="0"/>
              <a:t>Covert </a:t>
            </a:r>
            <a:r>
              <a:rPr lang="en-US" sz="2400" dirty="0" err="1"/>
              <a:t>PenTesting</a:t>
            </a:r>
            <a:r>
              <a:rPr lang="en-US" sz="2400" dirty="0"/>
              <a:t> </a:t>
            </a:r>
            <a:r>
              <a:rPr lang="en-US" sz="2400" dirty="0" smtClean="0"/>
              <a:t>Tool</a:t>
            </a:r>
            <a:endParaRPr lang="en-US" sz="2400" dirty="0"/>
          </a:p>
          <a:p>
            <a:pPr lvl="1"/>
            <a:endParaRPr lang="en-US" dirty="0"/>
          </a:p>
          <a:p>
            <a:r>
              <a:rPr lang="en-US" sz="2400" dirty="0"/>
              <a:t>Provides stealthy Remote Access, Man-in-the-Middle (</a:t>
            </a:r>
            <a:r>
              <a:rPr lang="en-US" sz="2400" dirty="0" err="1"/>
              <a:t>MitM</a:t>
            </a:r>
            <a:r>
              <a:rPr lang="en-US" sz="2400" dirty="0"/>
              <a:t>) (Ethernet Pass-thru), and Network Intel Gathering</a:t>
            </a:r>
          </a:p>
          <a:p>
            <a:r>
              <a:rPr lang="en-US" sz="2400" dirty="0"/>
              <a:t>Specifications</a:t>
            </a:r>
          </a:p>
          <a:p>
            <a:pPr lvl="1"/>
            <a:r>
              <a:rPr lang="en-US" sz="2200" dirty="0"/>
              <a:t>Atheros AR9331 </a:t>
            </a:r>
            <a:r>
              <a:rPr lang="en-US" sz="2200" dirty="0" err="1"/>
              <a:t>SoC</a:t>
            </a:r>
            <a:r>
              <a:rPr lang="en-US" sz="2200" dirty="0"/>
              <a:t> at 400 MHz MIPS</a:t>
            </a:r>
          </a:p>
          <a:p>
            <a:pPr lvl="1"/>
            <a:r>
              <a:rPr lang="en-US" sz="2200" dirty="0"/>
              <a:t>16 MB Onboard Flash / 64 MB DDR2</a:t>
            </a:r>
          </a:p>
          <a:p>
            <a:pPr lvl="1"/>
            <a:r>
              <a:rPr lang="en-US" sz="2200" dirty="0" smtClean="0"/>
              <a:t>2x 10/100 </a:t>
            </a:r>
            <a:r>
              <a:rPr lang="en-US" sz="2200" dirty="0"/>
              <a:t>Ethernet Port</a:t>
            </a:r>
          </a:p>
          <a:p>
            <a:pPr lvl="1"/>
            <a:r>
              <a:rPr lang="en-US" sz="2200" dirty="0"/>
              <a:t>USB Ethernet </a:t>
            </a:r>
            <a:r>
              <a:rPr lang="en-US" sz="2200" dirty="0" smtClean="0"/>
              <a:t>Port</a:t>
            </a:r>
          </a:p>
          <a:p>
            <a:pPr lvl="1"/>
            <a:r>
              <a:rPr lang="en-US" sz="2200" dirty="0" smtClean="0"/>
              <a:t>Payload Selector (4 options)</a:t>
            </a:r>
          </a:p>
          <a:p>
            <a:pPr lvl="2"/>
            <a:r>
              <a:rPr lang="en-US" sz="1800" dirty="0" smtClean="0"/>
              <a:t>Scriptable</a:t>
            </a:r>
            <a:endParaRPr lang="en-US" sz="1800" dirty="0"/>
          </a:p>
          <a:p>
            <a:endParaRPr lang="en-US" sz="2400" dirty="0"/>
          </a:p>
        </p:txBody>
      </p:sp>
      <p:pic>
        <p:nvPicPr>
          <p:cNvPr id="2" name="Picture 1"/>
          <p:cNvPicPr>
            <a:picLocks noChangeAspect="1"/>
          </p:cNvPicPr>
          <p:nvPr/>
        </p:nvPicPr>
        <p:blipFill>
          <a:blip r:embed="rId3"/>
          <a:stretch>
            <a:fillRect/>
          </a:stretch>
        </p:blipFill>
        <p:spPr>
          <a:xfrm>
            <a:off x="8883910" y="149285"/>
            <a:ext cx="3170335" cy="1711981"/>
          </a:xfrm>
          <a:prstGeom prst="rect">
            <a:avLst/>
          </a:prstGeom>
        </p:spPr>
      </p:pic>
      <p:pic>
        <p:nvPicPr>
          <p:cNvPr id="8" name="Picture 7"/>
          <p:cNvPicPr>
            <a:picLocks noChangeAspect="1"/>
          </p:cNvPicPr>
          <p:nvPr/>
        </p:nvPicPr>
        <p:blipFill>
          <a:blip r:embed="rId4"/>
          <a:stretch>
            <a:fillRect/>
          </a:stretch>
        </p:blipFill>
        <p:spPr>
          <a:xfrm>
            <a:off x="6700338" y="2624891"/>
            <a:ext cx="5353907" cy="3852110"/>
          </a:xfrm>
          <a:prstGeom prst="rect">
            <a:avLst/>
          </a:prstGeom>
        </p:spPr>
      </p:pic>
    </p:spTree>
    <p:extLst>
      <p:ext uri="{BB962C8B-B14F-4D97-AF65-F5344CB8AC3E}">
        <p14:creationId xmlns:p14="http://schemas.microsoft.com/office/powerpoint/2010/main" val="3321791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C46BEDF-E8C1-4CB7-BF1D-A09C40E68FB1}" type="slidenum">
              <a:rPr lang="en-US" smtClean="0"/>
              <a:pPr>
                <a:defRPr/>
              </a:pPr>
              <a:t>9</a:t>
            </a:fld>
            <a:endParaRPr lang="en-US"/>
          </a:p>
        </p:txBody>
      </p:sp>
      <p:sp>
        <p:nvSpPr>
          <p:cNvPr id="4" name="Title 3"/>
          <p:cNvSpPr>
            <a:spLocks noGrp="1"/>
          </p:cNvSpPr>
          <p:nvPr>
            <p:ph type="title"/>
          </p:nvPr>
        </p:nvSpPr>
        <p:spPr>
          <a:xfrm>
            <a:off x="259701" y="147945"/>
            <a:ext cx="10515600" cy="764965"/>
          </a:xfrm>
        </p:spPr>
        <p:txBody>
          <a:bodyPr/>
          <a:lstStyle/>
          <a:p>
            <a:r>
              <a:rPr lang="en-US" dirty="0" smtClean="0"/>
              <a:t>Packet Squirrel</a:t>
            </a:r>
            <a:endParaRPr lang="en-US" dirty="0"/>
          </a:p>
        </p:txBody>
      </p:sp>
      <p:sp>
        <p:nvSpPr>
          <p:cNvPr id="6" name="Content Placeholder 5"/>
          <p:cNvSpPr>
            <a:spLocks noGrp="1"/>
          </p:cNvSpPr>
          <p:nvPr>
            <p:ph idx="1"/>
          </p:nvPr>
        </p:nvSpPr>
        <p:spPr>
          <a:xfrm>
            <a:off x="466531" y="912910"/>
            <a:ext cx="6233807" cy="5717978"/>
          </a:xfrm>
        </p:spPr>
        <p:txBody>
          <a:bodyPr/>
          <a:lstStyle/>
          <a:p>
            <a:r>
              <a:rPr lang="en-US" sz="2400" dirty="0"/>
              <a:t>RGB LED Indicator</a:t>
            </a:r>
          </a:p>
          <a:p>
            <a:pPr lvl="1"/>
            <a:r>
              <a:rPr lang="en-US" sz="2000" dirty="0"/>
              <a:t>This status LED will light to indicate various states such as boot-up, errors and payload execution.</a:t>
            </a:r>
          </a:p>
          <a:p>
            <a:endParaRPr lang="en-US" sz="2400" dirty="0"/>
          </a:p>
          <a:p>
            <a:r>
              <a:rPr lang="en-US" sz="2400" dirty="0"/>
              <a:t>Push Button</a:t>
            </a:r>
          </a:p>
          <a:p>
            <a:pPr lvl="1"/>
            <a:r>
              <a:rPr lang="en-US" sz="2000" dirty="0"/>
              <a:t>The push button may be used by various payloads to perform functions using the BUTTON command. The push button has two default actions.</a:t>
            </a:r>
          </a:p>
          <a:p>
            <a:endParaRPr lang="en-US" sz="2400" dirty="0"/>
          </a:p>
          <a:p>
            <a:r>
              <a:rPr lang="en-US" sz="2400" dirty="0"/>
              <a:t>Arming Mode</a:t>
            </a:r>
          </a:p>
          <a:p>
            <a:pPr lvl="1"/>
            <a:r>
              <a:rPr lang="en-US" sz="2000" dirty="0"/>
              <a:t>In Switch Position 4 (closest to the USB host port) the Packet Squirrel will boot into arming mode, enabling SSH access. From this dedicated mode, Packet Squirrel payloads may be managed via SCP or the Linux shell. This mode is indicated by a slow blinking blue LED.</a:t>
            </a:r>
          </a:p>
          <a:p>
            <a:pPr lvl="1"/>
            <a:endParaRPr lang="en-US" sz="2000" dirty="0"/>
          </a:p>
        </p:txBody>
      </p:sp>
      <p:pic>
        <p:nvPicPr>
          <p:cNvPr id="2" name="Picture 1"/>
          <p:cNvPicPr>
            <a:picLocks noChangeAspect="1"/>
          </p:cNvPicPr>
          <p:nvPr/>
        </p:nvPicPr>
        <p:blipFill>
          <a:blip r:embed="rId3"/>
          <a:stretch>
            <a:fillRect/>
          </a:stretch>
        </p:blipFill>
        <p:spPr>
          <a:xfrm>
            <a:off x="8883910" y="149285"/>
            <a:ext cx="3170335" cy="1711981"/>
          </a:xfrm>
          <a:prstGeom prst="rect">
            <a:avLst/>
          </a:prstGeom>
        </p:spPr>
      </p:pic>
      <p:pic>
        <p:nvPicPr>
          <p:cNvPr id="8" name="Picture 7"/>
          <p:cNvPicPr>
            <a:picLocks noChangeAspect="1"/>
          </p:cNvPicPr>
          <p:nvPr/>
        </p:nvPicPr>
        <p:blipFill>
          <a:blip r:embed="rId4"/>
          <a:stretch>
            <a:fillRect/>
          </a:stretch>
        </p:blipFill>
        <p:spPr>
          <a:xfrm>
            <a:off x="6700338" y="2624891"/>
            <a:ext cx="5353907" cy="3852110"/>
          </a:xfrm>
          <a:prstGeom prst="rect">
            <a:avLst/>
          </a:prstGeom>
        </p:spPr>
      </p:pic>
    </p:spTree>
    <p:extLst>
      <p:ext uri="{BB962C8B-B14F-4D97-AF65-F5344CB8AC3E}">
        <p14:creationId xmlns:p14="http://schemas.microsoft.com/office/powerpoint/2010/main" val="21059862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5FUEBfSDpp8AfUi2czZc40"/>
</p:tagLst>
</file>

<file path=ppt/tags/tag2.xml><?xml version="1.0" encoding="utf-8"?>
<p:tagLst xmlns:a="http://schemas.openxmlformats.org/drawingml/2006/main" xmlns:r="http://schemas.openxmlformats.org/officeDocument/2006/relationships" xmlns:p="http://schemas.openxmlformats.org/presentationml/2006/main">
  <p:tag name="DVSHAPEID" val="5FUEBfSDpp8AfUi2czZc40"/>
</p:tagLst>
</file>

<file path=ppt/tags/tag3.xml><?xml version="1.0" encoding="utf-8"?>
<p:tagLst xmlns:a="http://schemas.openxmlformats.org/drawingml/2006/main" xmlns:r="http://schemas.openxmlformats.org/officeDocument/2006/relationships" xmlns:p="http://schemas.openxmlformats.org/presentationml/2006/main">
  <p:tag name="DVSHAPEID" val="5FUEBfSDpp8AfUi2czZc40"/>
</p:tagLst>
</file>

<file path=ppt/tags/tag4.xml><?xml version="1.0" encoding="utf-8"?>
<p:tagLst xmlns:a="http://schemas.openxmlformats.org/drawingml/2006/main" xmlns:r="http://schemas.openxmlformats.org/officeDocument/2006/relationships" xmlns:p="http://schemas.openxmlformats.org/presentationml/2006/main">
  <p:tag name="DVSHAPEID" val="5FUEBfSDpp8AfUi2czZc4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900</Words>
  <Application>Microsoft Office PowerPoint</Application>
  <PresentationFormat>Widescreen</PresentationFormat>
  <Paragraphs>128</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Narrow</vt:lpstr>
      <vt:lpstr>Calibri</vt:lpstr>
      <vt:lpstr>Calibri Light</vt:lpstr>
      <vt:lpstr>Courier New</vt:lpstr>
      <vt:lpstr>Office Theme</vt:lpstr>
      <vt:lpstr>PowerPoint Presentation</vt:lpstr>
      <vt:lpstr>PowerPoint Presentation</vt:lpstr>
      <vt:lpstr>Bash Bunny</vt:lpstr>
      <vt:lpstr>Bash Bunny</vt:lpstr>
      <vt:lpstr>Bash Bunny</vt:lpstr>
      <vt:lpstr>Bash Bunny</vt:lpstr>
      <vt:lpstr>PowerPoint Presentation</vt:lpstr>
      <vt:lpstr>Packet Squirrel</vt:lpstr>
      <vt:lpstr>Packet Squirrel</vt:lpstr>
      <vt:lpstr>Packet Squirrel</vt:lpstr>
      <vt:lpstr>Packet Squirrel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Carls</dc:creator>
  <cp:lastModifiedBy>John Carls</cp:lastModifiedBy>
  <cp:revision>12</cp:revision>
  <dcterms:created xsi:type="dcterms:W3CDTF">2018-02-08T02:33:53Z</dcterms:created>
  <dcterms:modified xsi:type="dcterms:W3CDTF">2019-03-14T20:57:26Z</dcterms:modified>
</cp:coreProperties>
</file>