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09" r:id="rId2"/>
    <p:sldId id="256" r:id="rId3"/>
    <p:sldId id="293" r:id="rId4"/>
    <p:sldId id="291" r:id="rId5"/>
    <p:sldId id="284" r:id="rId6"/>
    <p:sldId id="285" r:id="rId7"/>
    <p:sldId id="289" r:id="rId8"/>
    <p:sldId id="290" r:id="rId9"/>
    <p:sldId id="292" r:id="rId10"/>
    <p:sldId id="283" r:id="rId11"/>
    <p:sldId id="286" r:id="rId12"/>
    <p:sldId id="287" r:id="rId13"/>
    <p:sldId id="288" r:id="rId14"/>
    <p:sldId id="302" r:id="rId15"/>
    <p:sldId id="294" r:id="rId16"/>
    <p:sldId id="303" r:id="rId17"/>
    <p:sldId id="295" r:id="rId18"/>
    <p:sldId id="296" r:id="rId19"/>
    <p:sldId id="297" r:id="rId20"/>
    <p:sldId id="304" r:id="rId21"/>
    <p:sldId id="298" r:id="rId22"/>
    <p:sldId id="306" r:id="rId23"/>
    <p:sldId id="299" r:id="rId24"/>
    <p:sldId id="305" r:id="rId25"/>
    <p:sldId id="300" r:id="rId26"/>
    <p:sldId id="301" r:id="rId27"/>
    <p:sldId id="30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83811" autoAdjust="0"/>
  </p:normalViewPr>
  <p:slideViewPr>
    <p:cSldViewPr snapToGrid="0">
      <p:cViewPr varScale="1">
        <p:scale>
          <a:sx n="102" d="100"/>
          <a:sy n="102" d="100"/>
        </p:scale>
        <p:origin x="12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3BB39-0021-4D7D-B5C8-F5D4E549814F}" type="datetimeFigureOut">
              <a:rPr lang="en-US" smtClean="0"/>
              <a:t>8/8/2019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B6669-5006-4DC5-AA64-684C3B07779D}" type="slidenum">
              <a:rPr lang="en-US" smtClean="0"/>
              <a:t>‹#›</a:t>
            </a:fld>
            <a:endParaRPr lang="en-US"/>
          </a:p>
        </p:txBody>
      </p:sp>
    </p:spTree>
    <p:extLst>
      <p:ext uri="{BB962C8B-B14F-4D97-AF65-F5344CB8AC3E}">
        <p14:creationId xmlns:p14="http://schemas.microsoft.com/office/powerpoint/2010/main" val="3288725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http://lanturtle.com/wiki/#!index.md</a:t>
            </a:r>
          </a:p>
          <a:p>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pPr>
                <a:defRPr/>
              </a:pPr>
              <a:t>5</a:t>
            </a:fld>
            <a:endParaRPr lang="en-US"/>
          </a:p>
        </p:txBody>
      </p:sp>
    </p:spTree>
    <p:extLst>
      <p:ext uri="{BB962C8B-B14F-4D97-AF65-F5344CB8AC3E}">
        <p14:creationId xmlns:p14="http://schemas.microsoft.com/office/powerpoint/2010/main" val="1605807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http://lanturtle.com/wiki/#!index.md</a:t>
            </a:r>
          </a:p>
          <a:p>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pPr>
                <a:defRPr/>
              </a:pPr>
              <a:t>6</a:t>
            </a:fld>
            <a:endParaRPr lang="en-US"/>
          </a:p>
        </p:txBody>
      </p:sp>
    </p:spTree>
    <p:extLst>
      <p:ext uri="{BB962C8B-B14F-4D97-AF65-F5344CB8AC3E}">
        <p14:creationId xmlns:p14="http://schemas.microsoft.com/office/powerpoint/2010/main" val="3377753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http://lanturtle.com/wiki/#!index.md</a:t>
            </a:r>
          </a:p>
          <a:p>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pPr>
                <a:defRPr/>
              </a:pPr>
              <a:t>7</a:t>
            </a:fld>
            <a:endParaRPr lang="en-US"/>
          </a:p>
        </p:txBody>
      </p:sp>
    </p:spTree>
    <p:extLst>
      <p:ext uri="{BB962C8B-B14F-4D97-AF65-F5344CB8AC3E}">
        <p14:creationId xmlns:p14="http://schemas.microsoft.com/office/powerpoint/2010/main" val="58571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http://lanturtle.com/wiki/#!index.md</a:t>
            </a:r>
          </a:p>
          <a:p>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pPr>
                <a:defRPr/>
              </a:pPr>
              <a:t>8</a:t>
            </a:fld>
            <a:endParaRPr lang="en-US"/>
          </a:p>
        </p:txBody>
      </p:sp>
    </p:spTree>
    <p:extLst>
      <p:ext uri="{BB962C8B-B14F-4D97-AF65-F5344CB8AC3E}">
        <p14:creationId xmlns:p14="http://schemas.microsoft.com/office/powerpoint/2010/main" val="3306989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http://lanturtle.com/wiki/#!index.md</a:t>
            </a:r>
          </a:p>
          <a:p>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pPr>
                <a:defRPr/>
              </a:pPr>
              <a:t>10</a:t>
            </a:fld>
            <a:endParaRPr lang="en-US"/>
          </a:p>
        </p:txBody>
      </p:sp>
    </p:spTree>
    <p:extLst>
      <p:ext uri="{BB962C8B-B14F-4D97-AF65-F5344CB8AC3E}">
        <p14:creationId xmlns:p14="http://schemas.microsoft.com/office/powerpoint/2010/main" val="2938338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http://lanturtle.com/wiki/#!index.md</a:t>
            </a:r>
          </a:p>
          <a:p>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pPr>
                <a:defRPr/>
              </a:pPr>
              <a:t>11</a:t>
            </a:fld>
            <a:endParaRPr lang="en-US"/>
          </a:p>
        </p:txBody>
      </p:sp>
    </p:spTree>
    <p:extLst>
      <p:ext uri="{BB962C8B-B14F-4D97-AF65-F5344CB8AC3E}">
        <p14:creationId xmlns:p14="http://schemas.microsoft.com/office/powerpoint/2010/main" val="375381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http://lanturtle.com/wiki/#!index.md</a:t>
            </a:r>
          </a:p>
          <a:p>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pPr>
                <a:defRPr/>
              </a:pPr>
              <a:t>12</a:t>
            </a:fld>
            <a:endParaRPr lang="en-US"/>
          </a:p>
        </p:txBody>
      </p:sp>
    </p:spTree>
    <p:extLst>
      <p:ext uri="{BB962C8B-B14F-4D97-AF65-F5344CB8AC3E}">
        <p14:creationId xmlns:p14="http://schemas.microsoft.com/office/powerpoint/2010/main" val="1777415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http://lanturtle.com/wiki/#!index.md</a:t>
            </a:r>
          </a:p>
          <a:p>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pPr>
                <a:defRPr/>
              </a:pPr>
              <a:t>13</a:t>
            </a:fld>
            <a:endParaRPr lang="en-US"/>
          </a:p>
        </p:txBody>
      </p:sp>
    </p:spTree>
    <p:extLst>
      <p:ext uri="{BB962C8B-B14F-4D97-AF65-F5344CB8AC3E}">
        <p14:creationId xmlns:p14="http://schemas.microsoft.com/office/powerpoint/2010/main" val="1112338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http://lanturtle.com/wiki/#!index.md</a:t>
            </a:r>
          </a:p>
          <a:p>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pPr>
                <a:defRPr/>
              </a:pPr>
              <a:t>15</a:t>
            </a:fld>
            <a:endParaRPr lang="en-US"/>
          </a:p>
        </p:txBody>
      </p:sp>
    </p:spTree>
    <p:extLst>
      <p:ext uri="{BB962C8B-B14F-4D97-AF65-F5344CB8AC3E}">
        <p14:creationId xmlns:p14="http://schemas.microsoft.com/office/powerpoint/2010/main" val="4131158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4C15C6-3DBB-4FCE-B404-6C4B2AFBD247}"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912969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4C15C6-3DBB-4FCE-B404-6C4B2AFBD247}"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1150566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4C15C6-3DBB-4FCE-B404-6C4B2AFBD247}"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2651814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4C15C6-3DBB-4FCE-B404-6C4B2AFBD247}"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842619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4C15C6-3DBB-4FCE-B404-6C4B2AFBD247}"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196581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4C15C6-3DBB-4FCE-B404-6C4B2AFBD247}"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1265829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4C15C6-3DBB-4FCE-B404-6C4B2AFBD247}" type="datetimeFigureOut">
              <a:rPr lang="en-US" smtClean="0"/>
              <a:t>8/8/2019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56697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4C15C6-3DBB-4FCE-B404-6C4B2AFBD247}" type="datetimeFigureOut">
              <a:rPr lang="en-US" smtClean="0"/>
              <a:t>8/8/2019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298276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C15C6-3DBB-4FCE-B404-6C4B2AFBD247}" type="datetimeFigureOut">
              <a:rPr lang="en-US" smtClean="0"/>
              <a:t>8/8/2019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902367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4C15C6-3DBB-4FCE-B404-6C4B2AFBD247}"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44711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4C15C6-3DBB-4FCE-B404-6C4B2AFBD247}"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1054318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C15C6-3DBB-4FCE-B404-6C4B2AFBD247}" type="datetimeFigureOut">
              <a:rPr lang="en-US" smtClean="0"/>
              <a:t>8/8/2019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B76CC-EE8D-4A17-AD84-256912F9C6D6}" type="slidenum">
              <a:rPr lang="en-US" smtClean="0"/>
              <a:t>‹#›</a:t>
            </a:fld>
            <a:endParaRPr lang="en-US"/>
          </a:p>
        </p:txBody>
      </p:sp>
    </p:spTree>
    <p:extLst>
      <p:ext uri="{BB962C8B-B14F-4D97-AF65-F5344CB8AC3E}">
        <p14:creationId xmlns:p14="http://schemas.microsoft.com/office/powerpoint/2010/main" val="1247790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https://docs.hak5.org/hc/en-us/categories/360000982574-Packet-Squirre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3" Type="http://schemas.openxmlformats.org/officeDocument/2006/relationships/hyperlink" Target="http://hakshop.myshopify.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docs.hak5.org/hc/en-us/categories/360000979313-LAN-Turtle" TargetMode="Externa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hyperlink" Target="http://hakshop.myshopify.com/"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docs.hak5.org/hc/en-us/categories/360000982554-USB-Rubber-Ducky"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hyperlink" Target="https://shop.hak5.org/" TargetMode="Externa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hyperlink" Target="https://youtu.be/XTU0W2Kt7lU"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ocs.hak5.org/hc/en-us/categories/360002117873-Screen-Crab" TargetMode="External"/><Relationship Id="rId2" Type="http://schemas.openxmlformats.org/officeDocument/2006/relationships/image" Target="../media/image16.pn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hyperlink" Target="https://youtu.be/5wZhXQNpznA"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docs.hak5.org/hc/en-us/categories/360002117953-Signal-Owl"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shop.hak5.org/" TargetMode="Externa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hyperlink" Target="https://docs.hak5.org/hc/en-us"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hak5.org/hc/en-us/categories/360000982534-Bash-Bunn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25879" b="25890"/>
          <a:stretch/>
        </p:blipFill>
        <p:spPr>
          <a:xfrm>
            <a:off x="3051111" y="690891"/>
            <a:ext cx="5589036" cy="5541132"/>
          </a:xfrm>
        </p:spPr>
      </p:pic>
    </p:spTree>
    <p:extLst>
      <p:ext uri="{BB962C8B-B14F-4D97-AF65-F5344CB8AC3E}">
        <p14:creationId xmlns:p14="http://schemas.microsoft.com/office/powerpoint/2010/main" val="1426364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C46BEDF-E8C1-4CB7-BF1D-A09C40E68FB1}" type="slidenum">
              <a:rPr lang="en-US" smtClean="0"/>
              <a:pPr>
                <a:defRPr/>
              </a:pPr>
              <a:t>10</a:t>
            </a:fld>
            <a:endParaRPr lang="en-US"/>
          </a:p>
        </p:txBody>
      </p:sp>
      <p:sp>
        <p:nvSpPr>
          <p:cNvPr id="4" name="Title 3"/>
          <p:cNvSpPr>
            <a:spLocks noGrp="1"/>
          </p:cNvSpPr>
          <p:nvPr>
            <p:ph type="title"/>
          </p:nvPr>
        </p:nvSpPr>
        <p:spPr>
          <a:xfrm>
            <a:off x="259701" y="147945"/>
            <a:ext cx="10515600" cy="764965"/>
          </a:xfrm>
        </p:spPr>
        <p:txBody>
          <a:bodyPr/>
          <a:lstStyle/>
          <a:p>
            <a:r>
              <a:rPr lang="en-US" dirty="0" smtClean="0"/>
              <a:t>Packet Squirrel</a:t>
            </a:r>
            <a:endParaRPr lang="en-US" dirty="0"/>
          </a:p>
        </p:txBody>
      </p:sp>
      <p:sp>
        <p:nvSpPr>
          <p:cNvPr id="6" name="Content Placeholder 5"/>
          <p:cNvSpPr>
            <a:spLocks noGrp="1"/>
          </p:cNvSpPr>
          <p:nvPr>
            <p:ph idx="1"/>
          </p:nvPr>
        </p:nvSpPr>
        <p:spPr>
          <a:xfrm>
            <a:off x="466531" y="912910"/>
            <a:ext cx="9744269" cy="5717978"/>
          </a:xfrm>
        </p:spPr>
        <p:txBody>
          <a:bodyPr/>
          <a:lstStyle/>
          <a:p>
            <a:r>
              <a:rPr lang="en-US" sz="2400" dirty="0"/>
              <a:t>Covert </a:t>
            </a:r>
            <a:r>
              <a:rPr lang="en-US" sz="2400" dirty="0" err="1"/>
              <a:t>PenTesting</a:t>
            </a:r>
            <a:r>
              <a:rPr lang="en-US" sz="2400" dirty="0"/>
              <a:t> </a:t>
            </a:r>
            <a:r>
              <a:rPr lang="en-US" sz="2400" dirty="0" smtClean="0"/>
              <a:t>Tool</a:t>
            </a:r>
            <a:endParaRPr lang="en-US" sz="2400" dirty="0"/>
          </a:p>
          <a:p>
            <a:pPr lvl="1"/>
            <a:endParaRPr lang="en-US" dirty="0"/>
          </a:p>
          <a:p>
            <a:r>
              <a:rPr lang="en-US" sz="2400" dirty="0"/>
              <a:t>Provides stealthy Remote Access, Man-in-the-Middle (</a:t>
            </a:r>
            <a:r>
              <a:rPr lang="en-US" sz="2400" dirty="0" err="1"/>
              <a:t>MitM</a:t>
            </a:r>
            <a:r>
              <a:rPr lang="en-US" sz="2400" dirty="0"/>
              <a:t>) (Ethernet Pass-thru), and Network Intel Gathering</a:t>
            </a:r>
          </a:p>
          <a:p>
            <a:r>
              <a:rPr lang="en-US" sz="2400" dirty="0"/>
              <a:t>Specifications</a:t>
            </a:r>
          </a:p>
          <a:p>
            <a:pPr lvl="1"/>
            <a:r>
              <a:rPr lang="en-US" sz="2200" dirty="0"/>
              <a:t>Atheros AR9331 </a:t>
            </a:r>
            <a:r>
              <a:rPr lang="en-US" sz="2200" dirty="0" err="1"/>
              <a:t>SoC</a:t>
            </a:r>
            <a:r>
              <a:rPr lang="en-US" sz="2200" dirty="0"/>
              <a:t> at 400 MHz MIPS</a:t>
            </a:r>
          </a:p>
          <a:p>
            <a:pPr lvl="1"/>
            <a:r>
              <a:rPr lang="en-US" sz="2200" dirty="0"/>
              <a:t>16 MB Onboard Flash / 64 MB DDR2</a:t>
            </a:r>
          </a:p>
          <a:p>
            <a:pPr lvl="1"/>
            <a:r>
              <a:rPr lang="en-US" sz="2200" dirty="0" smtClean="0"/>
              <a:t>2x 10/100 </a:t>
            </a:r>
            <a:r>
              <a:rPr lang="en-US" sz="2200" dirty="0"/>
              <a:t>Ethernet Port</a:t>
            </a:r>
          </a:p>
          <a:p>
            <a:pPr lvl="1"/>
            <a:r>
              <a:rPr lang="en-US" sz="2200" dirty="0"/>
              <a:t>USB Ethernet </a:t>
            </a:r>
            <a:r>
              <a:rPr lang="en-US" sz="2200" dirty="0" smtClean="0"/>
              <a:t>Port</a:t>
            </a:r>
          </a:p>
          <a:p>
            <a:pPr lvl="1"/>
            <a:r>
              <a:rPr lang="en-US" sz="2200" dirty="0" smtClean="0"/>
              <a:t>Payload Selector (4 options)</a:t>
            </a:r>
          </a:p>
          <a:p>
            <a:pPr lvl="2"/>
            <a:r>
              <a:rPr lang="en-US" sz="1800" dirty="0" smtClean="0"/>
              <a:t>Scriptable</a:t>
            </a:r>
            <a:endParaRPr lang="en-US" sz="1800" dirty="0"/>
          </a:p>
          <a:p>
            <a:endParaRPr lang="en-US" sz="2400" dirty="0"/>
          </a:p>
        </p:txBody>
      </p:sp>
      <p:pic>
        <p:nvPicPr>
          <p:cNvPr id="2" name="Picture 1"/>
          <p:cNvPicPr>
            <a:picLocks noChangeAspect="1"/>
          </p:cNvPicPr>
          <p:nvPr/>
        </p:nvPicPr>
        <p:blipFill>
          <a:blip r:embed="rId3"/>
          <a:stretch>
            <a:fillRect/>
          </a:stretch>
        </p:blipFill>
        <p:spPr>
          <a:xfrm>
            <a:off x="8883910" y="149285"/>
            <a:ext cx="3170335" cy="1711981"/>
          </a:xfrm>
          <a:prstGeom prst="rect">
            <a:avLst/>
          </a:prstGeom>
        </p:spPr>
      </p:pic>
      <p:pic>
        <p:nvPicPr>
          <p:cNvPr id="8" name="Picture 7"/>
          <p:cNvPicPr>
            <a:picLocks noChangeAspect="1"/>
          </p:cNvPicPr>
          <p:nvPr/>
        </p:nvPicPr>
        <p:blipFill>
          <a:blip r:embed="rId4"/>
          <a:stretch>
            <a:fillRect/>
          </a:stretch>
        </p:blipFill>
        <p:spPr>
          <a:xfrm>
            <a:off x="6700338" y="2624891"/>
            <a:ext cx="5353907" cy="3852110"/>
          </a:xfrm>
          <a:prstGeom prst="rect">
            <a:avLst/>
          </a:prstGeom>
        </p:spPr>
      </p:pic>
    </p:spTree>
    <p:extLst>
      <p:ext uri="{BB962C8B-B14F-4D97-AF65-F5344CB8AC3E}">
        <p14:creationId xmlns:p14="http://schemas.microsoft.com/office/powerpoint/2010/main" val="3321791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C46BEDF-E8C1-4CB7-BF1D-A09C40E68FB1}" type="slidenum">
              <a:rPr lang="en-US" smtClean="0"/>
              <a:pPr>
                <a:defRPr/>
              </a:pPr>
              <a:t>11</a:t>
            </a:fld>
            <a:endParaRPr lang="en-US"/>
          </a:p>
        </p:txBody>
      </p:sp>
      <p:sp>
        <p:nvSpPr>
          <p:cNvPr id="4" name="Title 3"/>
          <p:cNvSpPr>
            <a:spLocks noGrp="1"/>
          </p:cNvSpPr>
          <p:nvPr>
            <p:ph type="title"/>
          </p:nvPr>
        </p:nvSpPr>
        <p:spPr>
          <a:xfrm>
            <a:off x="259701" y="147945"/>
            <a:ext cx="10515600" cy="764965"/>
          </a:xfrm>
        </p:spPr>
        <p:txBody>
          <a:bodyPr/>
          <a:lstStyle/>
          <a:p>
            <a:r>
              <a:rPr lang="en-US" dirty="0" smtClean="0"/>
              <a:t>Packet Squirrel</a:t>
            </a:r>
            <a:endParaRPr lang="en-US" dirty="0"/>
          </a:p>
        </p:txBody>
      </p:sp>
      <p:sp>
        <p:nvSpPr>
          <p:cNvPr id="6" name="Content Placeholder 5"/>
          <p:cNvSpPr>
            <a:spLocks noGrp="1"/>
          </p:cNvSpPr>
          <p:nvPr>
            <p:ph idx="1"/>
          </p:nvPr>
        </p:nvSpPr>
        <p:spPr>
          <a:xfrm>
            <a:off x="466531" y="912910"/>
            <a:ext cx="6233807" cy="5717978"/>
          </a:xfrm>
        </p:spPr>
        <p:txBody>
          <a:bodyPr/>
          <a:lstStyle/>
          <a:p>
            <a:r>
              <a:rPr lang="en-US" sz="2400" dirty="0"/>
              <a:t>RGB LED Indicator</a:t>
            </a:r>
          </a:p>
          <a:p>
            <a:pPr lvl="1"/>
            <a:r>
              <a:rPr lang="en-US" sz="2000" dirty="0"/>
              <a:t>This status LED will light to indicate various states such as boot-up, errors and payload execution.</a:t>
            </a:r>
          </a:p>
          <a:p>
            <a:endParaRPr lang="en-US" sz="2400" dirty="0"/>
          </a:p>
          <a:p>
            <a:r>
              <a:rPr lang="en-US" sz="2400" dirty="0"/>
              <a:t>Push Button</a:t>
            </a:r>
          </a:p>
          <a:p>
            <a:pPr lvl="1"/>
            <a:r>
              <a:rPr lang="en-US" sz="2000" dirty="0"/>
              <a:t>The push button may be used by various payloads to perform functions using the BUTTON command. The push button has two default actions.</a:t>
            </a:r>
          </a:p>
          <a:p>
            <a:endParaRPr lang="en-US" sz="2400" dirty="0"/>
          </a:p>
          <a:p>
            <a:r>
              <a:rPr lang="en-US" sz="2400" dirty="0"/>
              <a:t>Arming Mode</a:t>
            </a:r>
          </a:p>
          <a:p>
            <a:pPr lvl="1"/>
            <a:r>
              <a:rPr lang="en-US" sz="2000" dirty="0"/>
              <a:t>In Switch Position 4 (closest to the USB host port) the Packet Squirrel will boot into arming mode, enabling SSH access. From this dedicated mode, Packet Squirrel payloads may be managed via SCP or the Linux shell. This mode is indicated by a slow blinking blue LED.</a:t>
            </a:r>
          </a:p>
          <a:p>
            <a:pPr lvl="1"/>
            <a:endParaRPr lang="en-US" sz="2000" dirty="0"/>
          </a:p>
        </p:txBody>
      </p:sp>
      <p:pic>
        <p:nvPicPr>
          <p:cNvPr id="2" name="Picture 1"/>
          <p:cNvPicPr>
            <a:picLocks noChangeAspect="1"/>
          </p:cNvPicPr>
          <p:nvPr/>
        </p:nvPicPr>
        <p:blipFill>
          <a:blip r:embed="rId3"/>
          <a:stretch>
            <a:fillRect/>
          </a:stretch>
        </p:blipFill>
        <p:spPr>
          <a:xfrm>
            <a:off x="8883910" y="149285"/>
            <a:ext cx="3170335" cy="1711981"/>
          </a:xfrm>
          <a:prstGeom prst="rect">
            <a:avLst/>
          </a:prstGeom>
        </p:spPr>
      </p:pic>
      <p:pic>
        <p:nvPicPr>
          <p:cNvPr id="8" name="Picture 7"/>
          <p:cNvPicPr>
            <a:picLocks noChangeAspect="1"/>
          </p:cNvPicPr>
          <p:nvPr/>
        </p:nvPicPr>
        <p:blipFill>
          <a:blip r:embed="rId4"/>
          <a:stretch>
            <a:fillRect/>
          </a:stretch>
        </p:blipFill>
        <p:spPr>
          <a:xfrm>
            <a:off x="6700338" y="2624891"/>
            <a:ext cx="5353907" cy="3852110"/>
          </a:xfrm>
          <a:prstGeom prst="rect">
            <a:avLst/>
          </a:prstGeom>
        </p:spPr>
      </p:pic>
    </p:spTree>
    <p:extLst>
      <p:ext uri="{BB962C8B-B14F-4D97-AF65-F5344CB8AC3E}">
        <p14:creationId xmlns:p14="http://schemas.microsoft.com/office/powerpoint/2010/main" val="2105986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C46BEDF-E8C1-4CB7-BF1D-A09C40E68FB1}" type="slidenum">
              <a:rPr lang="en-US" smtClean="0"/>
              <a:pPr>
                <a:defRPr/>
              </a:pPr>
              <a:t>12</a:t>
            </a:fld>
            <a:endParaRPr lang="en-US"/>
          </a:p>
        </p:txBody>
      </p:sp>
      <p:sp>
        <p:nvSpPr>
          <p:cNvPr id="4" name="Title 3"/>
          <p:cNvSpPr>
            <a:spLocks noGrp="1"/>
          </p:cNvSpPr>
          <p:nvPr>
            <p:ph type="title"/>
          </p:nvPr>
        </p:nvSpPr>
        <p:spPr>
          <a:xfrm>
            <a:off x="259701" y="147945"/>
            <a:ext cx="10515600" cy="764965"/>
          </a:xfrm>
        </p:spPr>
        <p:txBody>
          <a:bodyPr/>
          <a:lstStyle/>
          <a:p>
            <a:r>
              <a:rPr lang="en-US" dirty="0" smtClean="0"/>
              <a:t>Packet Squirrel</a:t>
            </a:r>
            <a:endParaRPr lang="en-US" dirty="0"/>
          </a:p>
        </p:txBody>
      </p:sp>
      <p:sp>
        <p:nvSpPr>
          <p:cNvPr id="6" name="Content Placeholder 5"/>
          <p:cNvSpPr>
            <a:spLocks noGrp="1"/>
          </p:cNvSpPr>
          <p:nvPr>
            <p:ph idx="1"/>
          </p:nvPr>
        </p:nvSpPr>
        <p:spPr>
          <a:xfrm>
            <a:off x="466531" y="912910"/>
            <a:ext cx="6233807" cy="5717978"/>
          </a:xfrm>
        </p:spPr>
        <p:txBody>
          <a:bodyPr>
            <a:normAutofit fontScale="77500" lnSpcReduction="20000"/>
          </a:bodyPr>
          <a:lstStyle/>
          <a:p>
            <a:r>
              <a:rPr lang="en-US" dirty="0"/>
              <a:t>To get into the device flip the switch to arming mode (far right position</a:t>
            </a:r>
            <a:r>
              <a:rPr lang="en-US" dirty="0" smtClean="0"/>
              <a:t>):</a:t>
            </a:r>
          </a:p>
          <a:p>
            <a:pPr lvl="1"/>
            <a:r>
              <a:rPr lang="en-US" dirty="0" smtClean="0"/>
              <a:t>Plug </a:t>
            </a:r>
            <a:r>
              <a:rPr lang="en-US" dirty="0"/>
              <a:t>an Ethernet cable from your computer into the Ethernet In port (left side, above the micro USB port</a:t>
            </a:r>
            <a:r>
              <a:rPr lang="en-US" dirty="0" smtClean="0"/>
              <a:t>)</a:t>
            </a:r>
          </a:p>
          <a:p>
            <a:pPr lvl="1"/>
            <a:r>
              <a:rPr lang="en-US" dirty="0" smtClean="0"/>
              <a:t>Power </a:t>
            </a:r>
            <a:r>
              <a:rPr lang="en-US" dirty="0"/>
              <a:t>on the Packet Squirrel with any ordinary Micro USB cable and USB power supply (phone charger, computer’s USB port, battery bank</a:t>
            </a:r>
            <a:r>
              <a:rPr lang="en-US" dirty="0" smtClean="0"/>
              <a:t>)</a:t>
            </a:r>
          </a:p>
          <a:p>
            <a:pPr lvl="1"/>
            <a:r>
              <a:rPr lang="en-US" dirty="0" smtClean="0"/>
              <a:t>It </a:t>
            </a:r>
            <a:r>
              <a:rPr lang="en-US" dirty="0"/>
              <a:t>takes 30-40 seconds to boot, indicated by a blinking green LED. Once it’s booted it’ll be in arming mode, indicated by a blinking blue LED.</a:t>
            </a:r>
          </a:p>
          <a:p>
            <a:endParaRPr lang="en-US" dirty="0"/>
          </a:p>
          <a:p>
            <a:r>
              <a:rPr lang="en-US" dirty="0"/>
              <a:t>From here your computer will receive an IP address from the Packet Squirrel in the </a:t>
            </a:r>
            <a:r>
              <a:rPr lang="en-US" b="1" dirty="0">
                <a:solidFill>
                  <a:srgbClr val="FF0000"/>
                </a:solidFill>
              </a:rPr>
              <a:t>172.16.32.x</a:t>
            </a:r>
            <a:r>
              <a:rPr lang="en-US" dirty="0"/>
              <a:t> range, and you’ll be able to </a:t>
            </a:r>
            <a:r>
              <a:rPr lang="en-US" dirty="0" err="1">
                <a:solidFill>
                  <a:srgbClr val="FF0000"/>
                </a:solidFill>
              </a:rPr>
              <a:t>ssh</a:t>
            </a:r>
            <a:r>
              <a:rPr lang="en-US" dirty="0">
                <a:solidFill>
                  <a:srgbClr val="FF0000"/>
                </a:solidFill>
              </a:rPr>
              <a:t> in as root to 172.16.32.1</a:t>
            </a:r>
            <a:r>
              <a:rPr lang="en-US" dirty="0"/>
              <a:t>. The default password is </a:t>
            </a:r>
            <a:r>
              <a:rPr lang="en-US" dirty="0">
                <a:solidFill>
                  <a:srgbClr val="FF0000"/>
                </a:solidFill>
              </a:rPr>
              <a:t>hak5squirrel</a:t>
            </a:r>
          </a:p>
          <a:p>
            <a:endParaRPr lang="en-US" dirty="0"/>
          </a:p>
          <a:p>
            <a:r>
              <a:rPr lang="en-US" dirty="0"/>
              <a:t>You’ll find the default payloads from /root/payloads in their corresponding switch folders.</a:t>
            </a:r>
          </a:p>
          <a:p>
            <a:endParaRPr lang="en-US" dirty="0" smtClean="0"/>
          </a:p>
          <a:p>
            <a:r>
              <a:rPr lang="en-US" sz="1800" dirty="0">
                <a:hlinkClick r:id="rId3"/>
              </a:rPr>
              <a:t>https://</a:t>
            </a:r>
            <a:r>
              <a:rPr lang="en-US" sz="1800" dirty="0" smtClean="0">
                <a:hlinkClick r:id="rId3"/>
              </a:rPr>
              <a:t>docs.hak5.org/hc/en-us/categories/360000982574-Packet-Squirrel</a:t>
            </a:r>
            <a:endParaRPr lang="en-US" sz="1800" dirty="0" smtClean="0"/>
          </a:p>
        </p:txBody>
      </p:sp>
      <p:pic>
        <p:nvPicPr>
          <p:cNvPr id="2" name="Picture 1"/>
          <p:cNvPicPr>
            <a:picLocks noChangeAspect="1"/>
          </p:cNvPicPr>
          <p:nvPr/>
        </p:nvPicPr>
        <p:blipFill>
          <a:blip r:embed="rId4"/>
          <a:stretch>
            <a:fillRect/>
          </a:stretch>
        </p:blipFill>
        <p:spPr>
          <a:xfrm>
            <a:off x="8883910" y="149285"/>
            <a:ext cx="3170335" cy="1711981"/>
          </a:xfrm>
          <a:prstGeom prst="rect">
            <a:avLst/>
          </a:prstGeom>
        </p:spPr>
      </p:pic>
      <p:pic>
        <p:nvPicPr>
          <p:cNvPr id="8" name="Picture 7"/>
          <p:cNvPicPr>
            <a:picLocks noChangeAspect="1"/>
          </p:cNvPicPr>
          <p:nvPr/>
        </p:nvPicPr>
        <p:blipFill>
          <a:blip r:embed="rId5"/>
          <a:stretch>
            <a:fillRect/>
          </a:stretch>
        </p:blipFill>
        <p:spPr>
          <a:xfrm>
            <a:off x="6700338" y="2624891"/>
            <a:ext cx="5353907" cy="3852110"/>
          </a:xfrm>
          <a:prstGeom prst="rect">
            <a:avLst/>
          </a:prstGeom>
        </p:spPr>
      </p:pic>
    </p:spTree>
    <p:extLst>
      <p:ext uri="{BB962C8B-B14F-4D97-AF65-F5344CB8AC3E}">
        <p14:creationId xmlns:p14="http://schemas.microsoft.com/office/powerpoint/2010/main" val="2267217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C46BEDF-E8C1-4CB7-BF1D-A09C40E68FB1}" type="slidenum">
              <a:rPr lang="en-US" smtClean="0"/>
              <a:pPr>
                <a:defRPr/>
              </a:pPr>
              <a:t>13</a:t>
            </a:fld>
            <a:endParaRPr lang="en-US"/>
          </a:p>
        </p:txBody>
      </p:sp>
      <p:sp>
        <p:nvSpPr>
          <p:cNvPr id="4" name="Title 3"/>
          <p:cNvSpPr>
            <a:spLocks noGrp="1"/>
          </p:cNvSpPr>
          <p:nvPr>
            <p:ph type="title"/>
          </p:nvPr>
        </p:nvSpPr>
        <p:spPr>
          <a:xfrm>
            <a:off x="259701" y="147945"/>
            <a:ext cx="10515600" cy="764965"/>
          </a:xfrm>
        </p:spPr>
        <p:txBody>
          <a:bodyPr/>
          <a:lstStyle/>
          <a:p>
            <a:r>
              <a:rPr lang="en-US" dirty="0" smtClean="0"/>
              <a:t>Packet Squirrel</a:t>
            </a:r>
            <a:endParaRPr lang="en-US" dirty="0"/>
          </a:p>
        </p:txBody>
      </p:sp>
      <p:sp>
        <p:nvSpPr>
          <p:cNvPr id="6" name="Content Placeholder 5"/>
          <p:cNvSpPr>
            <a:spLocks noGrp="1"/>
          </p:cNvSpPr>
          <p:nvPr>
            <p:ph idx="1"/>
          </p:nvPr>
        </p:nvSpPr>
        <p:spPr>
          <a:xfrm>
            <a:off x="466531" y="811763"/>
            <a:ext cx="6233807" cy="5973015"/>
          </a:xfrm>
        </p:spPr>
        <p:txBody>
          <a:bodyPr>
            <a:normAutofit fontScale="25000" lnSpcReduction="20000"/>
          </a:bodyPr>
          <a:lstStyle/>
          <a:p>
            <a:r>
              <a:rPr lang="en-US" sz="9600" dirty="0" smtClean="0"/>
              <a:t>Tools </a:t>
            </a:r>
            <a:r>
              <a:rPr lang="en-US" sz="9600" dirty="0"/>
              <a:t>on the Packet Squirrel include:</a:t>
            </a:r>
          </a:p>
          <a:p>
            <a:pPr marL="0" indent="0">
              <a:buNone/>
            </a:pPr>
            <a:r>
              <a:rPr lang="en-US" sz="4900" dirty="0"/>
              <a:t>•</a:t>
            </a:r>
            <a:r>
              <a:rPr lang="en-US" sz="5600" dirty="0" err="1"/>
              <a:t>openvpn</a:t>
            </a:r>
            <a:endParaRPr lang="en-US" sz="5600" dirty="0"/>
          </a:p>
          <a:p>
            <a:pPr marL="0" indent="0">
              <a:buNone/>
            </a:pPr>
            <a:r>
              <a:rPr lang="en-US" sz="5600" dirty="0"/>
              <a:t>•</a:t>
            </a:r>
            <a:r>
              <a:rPr lang="en-US" sz="5600" dirty="0" err="1"/>
              <a:t>autossh</a:t>
            </a:r>
            <a:endParaRPr lang="en-US" sz="5600" dirty="0"/>
          </a:p>
          <a:p>
            <a:pPr marL="0" indent="0">
              <a:buNone/>
            </a:pPr>
            <a:r>
              <a:rPr lang="en-US" sz="5600" dirty="0"/>
              <a:t>•</a:t>
            </a:r>
            <a:r>
              <a:rPr lang="en-US" sz="5600" dirty="0" err="1"/>
              <a:t>tcpdump</a:t>
            </a:r>
            <a:endParaRPr lang="en-US" sz="5600" dirty="0"/>
          </a:p>
          <a:p>
            <a:pPr marL="0" indent="0">
              <a:buNone/>
            </a:pPr>
            <a:r>
              <a:rPr lang="en-US" sz="5600" dirty="0"/>
              <a:t>•</a:t>
            </a:r>
            <a:r>
              <a:rPr lang="en-US" sz="5600" dirty="0" err="1"/>
              <a:t>ngrep</a:t>
            </a:r>
            <a:endParaRPr lang="en-US" sz="5600" dirty="0"/>
          </a:p>
          <a:p>
            <a:pPr marL="0" indent="0">
              <a:buNone/>
            </a:pPr>
            <a:r>
              <a:rPr lang="en-US" sz="5600" dirty="0"/>
              <a:t>•</a:t>
            </a:r>
            <a:r>
              <a:rPr lang="en-US" sz="5600" dirty="0" err="1"/>
              <a:t>urlsnarf</a:t>
            </a:r>
            <a:endParaRPr lang="en-US" sz="5600" dirty="0"/>
          </a:p>
          <a:p>
            <a:pPr marL="0" indent="0">
              <a:buNone/>
            </a:pPr>
            <a:r>
              <a:rPr lang="en-US" sz="5600" dirty="0"/>
              <a:t>•</a:t>
            </a:r>
            <a:r>
              <a:rPr lang="en-US" sz="5600" dirty="0" err="1"/>
              <a:t>meterpreter-php</a:t>
            </a:r>
            <a:endParaRPr lang="en-US" sz="5600" dirty="0"/>
          </a:p>
          <a:p>
            <a:pPr marL="0" indent="0">
              <a:buNone/>
            </a:pPr>
            <a:r>
              <a:rPr lang="en-US" sz="5600" dirty="0"/>
              <a:t>•</a:t>
            </a:r>
            <a:r>
              <a:rPr lang="en-US" sz="5600" dirty="0" err="1"/>
              <a:t>meterpreter</a:t>
            </a:r>
            <a:r>
              <a:rPr lang="en-US" sz="5600" dirty="0"/>
              <a:t>-https</a:t>
            </a:r>
          </a:p>
          <a:p>
            <a:pPr marL="0" indent="0">
              <a:buNone/>
            </a:pPr>
            <a:r>
              <a:rPr lang="en-US" sz="5600" dirty="0"/>
              <a:t>•</a:t>
            </a:r>
            <a:r>
              <a:rPr lang="en-US" sz="5600" dirty="0" err="1"/>
              <a:t>cron</a:t>
            </a:r>
            <a:endParaRPr lang="en-US" sz="5600" dirty="0"/>
          </a:p>
          <a:p>
            <a:pPr marL="0" indent="0">
              <a:buNone/>
            </a:pPr>
            <a:r>
              <a:rPr lang="en-US" sz="5600" dirty="0"/>
              <a:t>•</a:t>
            </a:r>
            <a:r>
              <a:rPr lang="en-US" sz="5600" dirty="0" err="1"/>
              <a:t>nmap</a:t>
            </a:r>
            <a:endParaRPr lang="en-US" sz="5600" dirty="0"/>
          </a:p>
          <a:p>
            <a:pPr marL="0" indent="0">
              <a:buNone/>
            </a:pPr>
            <a:r>
              <a:rPr lang="en-US" sz="5600" dirty="0"/>
              <a:t>•</a:t>
            </a:r>
            <a:r>
              <a:rPr lang="en-US" sz="5600" dirty="0" err="1"/>
              <a:t>dsniff</a:t>
            </a:r>
            <a:endParaRPr lang="en-US" sz="5600" dirty="0"/>
          </a:p>
          <a:p>
            <a:pPr marL="0" indent="0">
              <a:buNone/>
            </a:pPr>
            <a:r>
              <a:rPr lang="en-US" sz="5600" dirty="0"/>
              <a:t>•</a:t>
            </a:r>
            <a:r>
              <a:rPr lang="en-US" sz="5600" dirty="0" err="1"/>
              <a:t>ncat-ssl</a:t>
            </a:r>
            <a:endParaRPr lang="en-US" sz="5600" dirty="0"/>
          </a:p>
          <a:p>
            <a:pPr marL="0" indent="0">
              <a:buNone/>
            </a:pPr>
            <a:r>
              <a:rPr lang="en-US" sz="5600" dirty="0"/>
              <a:t>•</a:t>
            </a:r>
            <a:r>
              <a:rPr lang="en-US" sz="5600" dirty="0" err="1"/>
              <a:t>ncat</a:t>
            </a:r>
            <a:endParaRPr lang="en-US" sz="5600" dirty="0"/>
          </a:p>
          <a:p>
            <a:pPr marL="0" indent="0">
              <a:buNone/>
            </a:pPr>
            <a:r>
              <a:rPr lang="en-US" sz="5600" dirty="0"/>
              <a:t>•</a:t>
            </a:r>
            <a:r>
              <a:rPr lang="en-US" sz="5600" dirty="0" err="1"/>
              <a:t>sshfs</a:t>
            </a:r>
            <a:endParaRPr lang="en-US" sz="5600" dirty="0"/>
          </a:p>
          <a:p>
            <a:pPr marL="0" indent="0">
              <a:buNone/>
            </a:pPr>
            <a:r>
              <a:rPr lang="en-US" sz="5600" dirty="0"/>
              <a:t>•</a:t>
            </a:r>
            <a:r>
              <a:rPr lang="en-US" sz="5600" dirty="0" err="1"/>
              <a:t>tcpdump</a:t>
            </a:r>
            <a:endParaRPr lang="en-US" sz="5600" dirty="0"/>
          </a:p>
          <a:p>
            <a:pPr marL="0" indent="0">
              <a:buNone/>
            </a:pPr>
            <a:r>
              <a:rPr lang="en-US" sz="5600" dirty="0"/>
              <a:t>•</a:t>
            </a:r>
            <a:r>
              <a:rPr lang="en-US" sz="5600" dirty="0" err="1"/>
              <a:t>wget</a:t>
            </a:r>
            <a:endParaRPr lang="en-US" sz="5600" dirty="0"/>
          </a:p>
          <a:p>
            <a:endParaRPr lang="en-US" dirty="0"/>
          </a:p>
          <a:p>
            <a:r>
              <a:rPr lang="en-US" sz="9600" dirty="0"/>
              <a:t>Additionally a utility to reformat a USB flash disk is included:</a:t>
            </a:r>
          </a:p>
          <a:p>
            <a:pPr marL="0" indent="0">
              <a:buNone/>
            </a:pPr>
            <a:r>
              <a:rPr lang="en-US" sz="5600" dirty="0"/>
              <a:t>•</a:t>
            </a:r>
            <a:r>
              <a:rPr lang="en-US" sz="5600" dirty="0" err="1"/>
              <a:t>reformat_usb</a:t>
            </a:r>
            <a:endParaRPr lang="en-US" sz="5600" dirty="0"/>
          </a:p>
          <a:p>
            <a:endParaRPr lang="en-US" dirty="0"/>
          </a:p>
        </p:txBody>
      </p:sp>
      <p:pic>
        <p:nvPicPr>
          <p:cNvPr id="2" name="Picture 1"/>
          <p:cNvPicPr>
            <a:picLocks noChangeAspect="1"/>
          </p:cNvPicPr>
          <p:nvPr/>
        </p:nvPicPr>
        <p:blipFill>
          <a:blip r:embed="rId3"/>
          <a:stretch>
            <a:fillRect/>
          </a:stretch>
        </p:blipFill>
        <p:spPr>
          <a:xfrm>
            <a:off x="8883910" y="149285"/>
            <a:ext cx="3170335" cy="1711981"/>
          </a:xfrm>
          <a:prstGeom prst="rect">
            <a:avLst/>
          </a:prstGeom>
        </p:spPr>
      </p:pic>
      <p:pic>
        <p:nvPicPr>
          <p:cNvPr id="8" name="Picture 7"/>
          <p:cNvPicPr>
            <a:picLocks noChangeAspect="1"/>
          </p:cNvPicPr>
          <p:nvPr/>
        </p:nvPicPr>
        <p:blipFill>
          <a:blip r:embed="rId4"/>
          <a:stretch>
            <a:fillRect/>
          </a:stretch>
        </p:blipFill>
        <p:spPr>
          <a:xfrm>
            <a:off x="6700338" y="2624891"/>
            <a:ext cx="5353907" cy="3852110"/>
          </a:xfrm>
          <a:prstGeom prst="rect">
            <a:avLst/>
          </a:prstGeom>
        </p:spPr>
      </p:pic>
    </p:spTree>
    <p:extLst>
      <p:ext uri="{BB962C8B-B14F-4D97-AF65-F5344CB8AC3E}">
        <p14:creationId xmlns:p14="http://schemas.microsoft.com/office/powerpoint/2010/main" val="2687348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custDataLst>
              <p:tags r:id="rId1"/>
            </p:custDataLst>
          </p:nvPr>
        </p:nvSpPr>
        <p:spPr>
          <a:xfrm>
            <a:off x="1184564" y="1810140"/>
            <a:ext cx="10293927" cy="11383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3000"/>
              </a:spcBef>
            </a:pPr>
            <a:r>
              <a:rPr lang="en-US" sz="4800" b="1" dirty="0" smtClean="0"/>
              <a:t>LAN Turtle</a:t>
            </a:r>
          </a:p>
        </p:txBody>
      </p:sp>
    </p:spTree>
    <p:extLst>
      <p:ext uri="{BB962C8B-B14F-4D97-AF65-F5344CB8AC3E}">
        <p14:creationId xmlns:p14="http://schemas.microsoft.com/office/powerpoint/2010/main" val="3249229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C46BEDF-E8C1-4CB7-BF1D-A09C40E68FB1}" type="slidenum">
              <a:rPr lang="en-US" smtClean="0"/>
              <a:pPr>
                <a:defRPr/>
              </a:pPr>
              <a:t>15</a:t>
            </a:fld>
            <a:endParaRPr lang="en-US"/>
          </a:p>
        </p:txBody>
      </p:sp>
      <p:sp>
        <p:nvSpPr>
          <p:cNvPr id="4" name="Title 3"/>
          <p:cNvSpPr>
            <a:spLocks noGrp="1"/>
          </p:cNvSpPr>
          <p:nvPr>
            <p:ph type="title"/>
          </p:nvPr>
        </p:nvSpPr>
        <p:spPr>
          <a:xfrm>
            <a:off x="259701" y="147945"/>
            <a:ext cx="10515600" cy="764965"/>
          </a:xfrm>
        </p:spPr>
        <p:txBody>
          <a:bodyPr/>
          <a:lstStyle/>
          <a:p>
            <a:r>
              <a:rPr lang="en-US" dirty="0" smtClean="0"/>
              <a:t>LAN Turtle</a:t>
            </a:r>
            <a:endParaRPr lang="en-US" dirty="0"/>
          </a:p>
        </p:txBody>
      </p:sp>
      <p:sp>
        <p:nvSpPr>
          <p:cNvPr id="5" name="Rectangle 4"/>
          <p:cNvSpPr/>
          <p:nvPr/>
        </p:nvSpPr>
        <p:spPr>
          <a:xfrm>
            <a:off x="8077200" y="6477001"/>
            <a:ext cx="2434384" cy="307777"/>
          </a:xfrm>
          <a:prstGeom prst="rect">
            <a:avLst/>
          </a:prstGeom>
        </p:spPr>
        <p:txBody>
          <a:bodyPr wrap="none">
            <a:spAutoFit/>
          </a:bodyPr>
          <a:lstStyle/>
          <a:p>
            <a:r>
              <a:rPr lang="en-US" sz="1400" dirty="0">
                <a:hlinkClick r:id="rId3"/>
              </a:rPr>
              <a:t>http://hakshop.myshopify.com</a:t>
            </a:r>
            <a:endParaRPr lang="en-US" dirty="0"/>
          </a:p>
        </p:txBody>
      </p:sp>
      <p:sp>
        <p:nvSpPr>
          <p:cNvPr id="6" name="Content Placeholder 5"/>
          <p:cNvSpPr>
            <a:spLocks noGrp="1"/>
          </p:cNvSpPr>
          <p:nvPr>
            <p:ph idx="1"/>
          </p:nvPr>
        </p:nvSpPr>
        <p:spPr>
          <a:xfrm>
            <a:off x="466531" y="1066800"/>
            <a:ext cx="9744269" cy="5564088"/>
          </a:xfrm>
        </p:spPr>
        <p:txBody>
          <a:bodyPr/>
          <a:lstStyle/>
          <a:p>
            <a:r>
              <a:rPr lang="en-US" sz="2400" dirty="0"/>
              <a:t>Covert </a:t>
            </a:r>
            <a:r>
              <a:rPr lang="en-US" sz="2400" dirty="0" err="1"/>
              <a:t>PenTesting</a:t>
            </a:r>
            <a:r>
              <a:rPr lang="en-US" sz="2400" dirty="0"/>
              <a:t> Tool using Generic USB Ethernet Adapter</a:t>
            </a:r>
          </a:p>
          <a:p>
            <a:pPr lvl="1"/>
            <a:r>
              <a:rPr lang="en-US" sz="2200" dirty="0"/>
              <a:t>Masquerade as legit USB Ethernet Adapter</a:t>
            </a:r>
          </a:p>
          <a:p>
            <a:pPr lvl="2"/>
            <a:r>
              <a:rPr lang="en-US" dirty="0"/>
              <a:t>Plugs in USB Port on Host</a:t>
            </a:r>
          </a:p>
          <a:p>
            <a:pPr lvl="2"/>
            <a:r>
              <a:rPr lang="en-US" dirty="0"/>
              <a:t>Offers host an IP address, bridges connection</a:t>
            </a:r>
          </a:p>
          <a:p>
            <a:r>
              <a:rPr lang="en-US" sz="2400" dirty="0"/>
              <a:t>Provides stealthy Remote Access, Man-in-the-Middle (</a:t>
            </a:r>
            <a:r>
              <a:rPr lang="en-US" sz="2400" dirty="0" err="1"/>
              <a:t>MitM</a:t>
            </a:r>
            <a:r>
              <a:rPr lang="en-US" sz="2400" dirty="0"/>
              <a:t>) (Ethernet Pass-thru), and Network Intel Gathering</a:t>
            </a:r>
          </a:p>
          <a:p>
            <a:r>
              <a:rPr lang="en-US" sz="2400" dirty="0"/>
              <a:t>Specifications</a:t>
            </a:r>
          </a:p>
          <a:p>
            <a:pPr lvl="1"/>
            <a:r>
              <a:rPr lang="en-US" sz="2200" dirty="0"/>
              <a:t>Atheros AR9331 </a:t>
            </a:r>
            <a:r>
              <a:rPr lang="en-US" sz="2200" dirty="0" err="1"/>
              <a:t>SoC</a:t>
            </a:r>
            <a:r>
              <a:rPr lang="en-US" sz="2200" dirty="0"/>
              <a:t> at 400 MHz MIPS</a:t>
            </a:r>
          </a:p>
          <a:p>
            <a:pPr lvl="1"/>
            <a:r>
              <a:rPr lang="en-US" sz="2200" dirty="0"/>
              <a:t>16 MB Onboard Flash / 64 MB DDR2</a:t>
            </a:r>
          </a:p>
          <a:p>
            <a:pPr lvl="1"/>
            <a:r>
              <a:rPr lang="en-US" sz="2200" dirty="0"/>
              <a:t>10/100 Ethernet Port</a:t>
            </a:r>
          </a:p>
          <a:p>
            <a:pPr lvl="1"/>
            <a:r>
              <a:rPr lang="en-US" sz="2200" dirty="0"/>
              <a:t>USB Ethernet Port - </a:t>
            </a:r>
            <a:r>
              <a:rPr lang="en-US" sz="2200" dirty="0" err="1"/>
              <a:t>Realtek</a:t>
            </a:r>
            <a:r>
              <a:rPr lang="en-US" sz="2200" dirty="0"/>
              <a:t> RTL8152</a:t>
            </a:r>
          </a:p>
          <a:p>
            <a:endParaRPr lang="en-US" sz="2400" dirty="0" smtClean="0"/>
          </a:p>
          <a:p>
            <a:endParaRPr lang="en-US" sz="2400" dirty="0"/>
          </a:p>
          <a:p>
            <a:r>
              <a:rPr lang="en-US" sz="1400" dirty="0">
                <a:hlinkClick r:id="rId4"/>
              </a:rPr>
              <a:t>https://</a:t>
            </a:r>
            <a:r>
              <a:rPr lang="en-US" sz="1400" dirty="0" smtClean="0">
                <a:hlinkClick r:id="rId4"/>
              </a:rPr>
              <a:t>docs.hak5.org/hc/en-us/categories/360000979313-LAN-Turtle</a:t>
            </a:r>
            <a:endParaRPr lang="en-US" sz="1400" dirty="0" smtClean="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6850" y="912910"/>
            <a:ext cx="2703173" cy="1520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25951" y="3232956"/>
            <a:ext cx="4794072" cy="3090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3702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custDataLst>
              <p:tags r:id="rId1"/>
            </p:custDataLst>
          </p:nvPr>
        </p:nvSpPr>
        <p:spPr>
          <a:xfrm>
            <a:off x="1184564" y="1810140"/>
            <a:ext cx="10293927" cy="11383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3000"/>
              </a:spcBef>
            </a:pPr>
            <a:r>
              <a:rPr lang="en-US" sz="4800" b="1" dirty="0" smtClean="0"/>
              <a:t>Rubber Ducky</a:t>
            </a:r>
          </a:p>
        </p:txBody>
      </p:sp>
    </p:spTree>
    <p:extLst>
      <p:ext uri="{BB962C8B-B14F-4D97-AF65-F5344CB8AC3E}">
        <p14:creationId xmlns:p14="http://schemas.microsoft.com/office/powerpoint/2010/main" val="294102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5532" y="3588789"/>
            <a:ext cx="6477828" cy="272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CC46BEDF-E8C1-4CB7-BF1D-A09C40E68FB1}" type="slidenum">
              <a:rPr lang="en-US" smtClean="0"/>
              <a:pPr>
                <a:defRPr/>
              </a:pPr>
              <a:t>17</a:t>
            </a:fld>
            <a:endParaRPr lang="en-US"/>
          </a:p>
        </p:txBody>
      </p:sp>
      <p:sp>
        <p:nvSpPr>
          <p:cNvPr id="4" name="Title 3"/>
          <p:cNvSpPr>
            <a:spLocks noGrp="1"/>
          </p:cNvSpPr>
          <p:nvPr>
            <p:ph type="title"/>
          </p:nvPr>
        </p:nvSpPr>
        <p:spPr>
          <a:xfrm>
            <a:off x="175727" y="271113"/>
            <a:ext cx="10515600" cy="757627"/>
          </a:xfrm>
        </p:spPr>
        <p:txBody>
          <a:bodyPr/>
          <a:lstStyle/>
          <a:p>
            <a:r>
              <a:rPr lang="en-US" dirty="0" smtClean="0"/>
              <a:t>USB Rubber Ducky</a:t>
            </a:r>
            <a:endParaRPr lang="en-US" dirty="0"/>
          </a:p>
        </p:txBody>
      </p:sp>
      <p:sp>
        <p:nvSpPr>
          <p:cNvPr id="5" name="Rectangle 4"/>
          <p:cNvSpPr/>
          <p:nvPr/>
        </p:nvSpPr>
        <p:spPr>
          <a:xfrm>
            <a:off x="7924801" y="6397824"/>
            <a:ext cx="2588657" cy="307777"/>
          </a:xfrm>
          <a:prstGeom prst="rect">
            <a:avLst/>
          </a:prstGeom>
        </p:spPr>
        <p:txBody>
          <a:bodyPr wrap="none">
            <a:spAutoFit/>
          </a:bodyPr>
          <a:lstStyle/>
          <a:p>
            <a:r>
              <a:rPr lang="en-US" sz="1400" dirty="0">
                <a:hlinkClick r:id="rId3"/>
              </a:rPr>
              <a:t>http://hakshop.myshopify.com/</a:t>
            </a:r>
            <a:endParaRPr lang="en-US" dirty="0"/>
          </a:p>
        </p:txBody>
      </p:sp>
      <p:sp>
        <p:nvSpPr>
          <p:cNvPr id="6" name="Content Placeholder 5"/>
          <p:cNvSpPr>
            <a:spLocks noGrp="1"/>
          </p:cNvSpPr>
          <p:nvPr>
            <p:ph idx="1"/>
          </p:nvPr>
        </p:nvSpPr>
        <p:spPr>
          <a:xfrm>
            <a:off x="419878" y="1066801"/>
            <a:ext cx="9790922" cy="5331023"/>
          </a:xfrm>
        </p:spPr>
        <p:txBody>
          <a:bodyPr>
            <a:normAutofit fontScale="77500" lnSpcReduction="20000"/>
          </a:bodyPr>
          <a:lstStyle/>
          <a:p>
            <a:r>
              <a:rPr lang="en-US" sz="3800" dirty="0"/>
              <a:t>Keystroke Injection Attack </a:t>
            </a:r>
            <a:r>
              <a:rPr lang="en-US" sz="3800" dirty="0" smtClean="0"/>
              <a:t>Platform</a:t>
            </a:r>
          </a:p>
          <a:p>
            <a:r>
              <a:rPr lang="en-US" sz="3800" dirty="0" smtClean="0"/>
              <a:t>Simple </a:t>
            </a:r>
            <a:r>
              <a:rPr lang="en-US" sz="3800" dirty="0"/>
              <a:t>scripting </a:t>
            </a:r>
            <a:r>
              <a:rPr lang="en-US" sz="3800" dirty="0" smtClean="0"/>
              <a:t>language </a:t>
            </a:r>
            <a:r>
              <a:rPr lang="en-US" sz="3800" dirty="0"/>
              <a:t>and covert </a:t>
            </a:r>
            <a:r>
              <a:rPr lang="en-US" sz="3800" dirty="0" smtClean="0"/>
              <a:t>design</a:t>
            </a:r>
          </a:p>
          <a:p>
            <a:r>
              <a:rPr lang="en-US" sz="3800" dirty="0" smtClean="0"/>
              <a:t>USB </a:t>
            </a:r>
            <a:r>
              <a:rPr lang="en-US" sz="3800" dirty="0"/>
              <a:t>standard known as HID - or Human Interface </a:t>
            </a:r>
            <a:r>
              <a:rPr lang="en-US" sz="3800" dirty="0" smtClean="0"/>
              <a:t>Device</a:t>
            </a:r>
          </a:p>
          <a:p>
            <a:pPr lvl="1"/>
            <a:r>
              <a:rPr lang="en-US" sz="3300" dirty="0" smtClean="0"/>
              <a:t>Any </a:t>
            </a:r>
            <a:r>
              <a:rPr lang="en-US" sz="3300" dirty="0"/>
              <a:t>USB device claiming to be a Keyboard HID will be automatically detected and accepted by most modern operating </a:t>
            </a:r>
            <a:r>
              <a:rPr lang="en-US" sz="3300" dirty="0" smtClean="0"/>
              <a:t>systems</a:t>
            </a:r>
            <a:endParaRPr lang="en-US" sz="3300" dirty="0"/>
          </a:p>
          <a:p>
            <a:pPr lvl="1"/>
            <a:r>
              <a:rPr lang="en-US" sz="3300" dirty="0" smtClean="0"/>
              <a:t>Takes </a:t>
            </a:r>
            <a:r>
              <a:rPr lang="en-US" sz="3300" dirty="0"/>
              <a:t>advantage of </a:t>
            </a:r>
            <a:r>
              <a:rPr lang="en-US" sz="3300" dirty="0" smtClean="0"/>
              <a:t>the </a:t>
            </a:r>
            <a:r>
              <a:rPr lang="en-US" sz="3300" dirty="0"/>
              <a:t>inherent trust with scripted </a:t>
            </a:r>
            <a:r>
              <a:rPr lang="en-US" sz="3300" dirty="0" smtClean="0"/>
              <a:t>keystrokes</a:t>
            </a:r>
          </a:p>
          <a:p>
            <a:pPr lvl="1"/>
            <a:r>
              <a:rPr lang="en-US" sz="3300" dirty="0" smtClean="0"/>
              <a:t>May Include Payload(s)</a:t>
            </a:r>
          </a:p>
          <a:p>
            <a:endParaRPr lang="en-US" sz="3800" dirty="0" smtClean="0"/>
          </a:p>
          <a:p>
            <a:endParaRPr lang="en-US" sz="3800" dirty="0" smtClean="0"/>
          </a:p>
          <a:p>
            <a:endParaRPr lang="en-US" sz="3800" dirty="0"/>
          </a:p>
          <a:p>
            <a:endParaRPr lang="en-US" sz="3800" dirty="0"/>
          </a:p>
          <a:p>
            <a:endParaRPr lang="en-US" dirty="0" smtClean="0"/>
          </a:p>
          <a:p>
            <a:r>
              <a:rPr lang="en-US" sz="1800" dirty="0">
                <a:hlinkClick r:id="rId4"/>
              </a:rPr>
              <a:t>https://</a:t>
            </a:r>
            <a:r>
              <a:rPr lang="en-US" sz="1800" dirty="0" smtClean="0">
                <a:hlinkClick r:id="rId4"/>
              </a:rPr>
              <a:t>docs.hak5.org/hc/en-us/categories/360000982554-USB-Rubber-Ducky</a:t>
            </a:r>
            <a:endParaRPr lang="en-US" sz="1800" dirty="0" smtClean="0"/>
          </a:p>
        </p:txBody>
      </p:sp>
    </p:spTree>
    <p:extLst>
      <p:ext uri="{BB962C8B-B14F-4D97-AF65-F5344CB8AC3E}">
        <p14:creationId xmlns:p14="http://schemas.microsoft.com/office/powerpoint/2010/main" val="2011785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4931" y="164892"/>
            <a:ext cx="11927557" cy="6460760"/>
          </a:xfrm>
          <a:prstGeom prst="rect">
            <a:avLst/>
          </a:prstGeom>
        </p:spPr>
      </p:pic>
    </p:spTree>
    <p:extLst>
      <p:ext uri="{BB962C8B-B14F-4D97-AF65-F5344CB8AC3E}">
        <p14:creationId xmlns:p14="http://schemas.microsoft.com/office/powerpoint/2010/main" val="1257536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909" y="149902"/>
            <a:ext cx="11955230" cy="6475750"/>
          </a:xfrm>
          <a:prstGeom prst="rect">
            <a:avLst/>
          </a:prstGeom>
        </p:spPr>
      </p:pic>
    </p:spTree>
    <p:extLst>
      <p:ext uri="{BB962C8B-B14F-4D97-AF65-F5344CB8AC3E}">
        <p14:creationId xmlns:p14="http://schemas.microsoft.com/office/powerpoint/2010/main" val="507157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custDataLst>
              <p:tags r:id="rId1"/>
            </p:custDataLst>
          </p:nvPr>
        </p:nvSpPr>
        <p:spPr>
          <a:xfrm>
            <a:off x="1182347" y="2803160"/>
            <a:ext cx="10293927" cy="193028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3000"/>
              </a:spcBef>
            </a:pPr>
            <a:r>
              <a:rPr lang="en-US" sz="5400" b="1" dirty="0" smtClean="0">
                <a:solidFill>
                  <a:srgbClr val="FF0000"/>
                </a:solidFill>
              </a:rPr>
              <a:t>Hacking with Critters</a:t>
            </a:r>
          </a:p>
          <a:p>
            <a:pPr>
              <a:spcBef>
                <a:spcPts val="3000"/>
              </a:spcBef>
            </a:pPr>
            <a:r>
              <a:rPr lang="en-US" sz="2000" b="1" dirty="0">
                <a:hlinkClick r:id="rId4"/>
              </a:rPr>
              <a:t>https://shop.hak5.org</a:t>
            </a:r>
            <a:r>
              <a:rPr lang="en-US" sz="2000" b="1" dirty="0" smtClean="0">
                <a:hlinkClick r:id="rId4"/>
              </a:rPr>
              <a:t>/</a:t>
            </a:r>
            <a:endParaRPr lang="en-US" sz="2800" b="1" dirty="0"/>
          </a:p>
        </p:txBody>
      </p:sp>
      <p:sp>
        <p:nvSpPr>
          <p:cNvPr id="5" name="Title 5"/>
          <p:cNvSpPr txBox="1">
            <a:spLocks/>
          </p:cNvSpPr>
          <p:nvPr>
            <p:custDataLst>
              <p:tags r:id="rId2"/>
            </p:custDataLst>
          </p:nvPr>
        </p:nvSpPr>
        <p:spPr bwMode="auto">
          <a:xfrm>
            <a:off x="3586109" y="5451245"/>
            <a:ext cx="5486400" cy="64225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rtl="0" eaLnBrk="1" fontAlgn="base" hangingPunct="1">
              <a:spcBef>
                <a:spcPct val="0"/>
              </a:spcBef>
              <a:spcAft>
                <a:spcPct val="0"/>
              </a:spcAft>
              <a:defRPr sz="4400" b="1" i="0" kern="1200" spc="50">
                <a:solidFill>
                  <a:schemeClr val="bg1"/>
                </a:solidFill>
                <a:effectLst>
                  <a:outerShdw blurRad="50800" dist="38100" dir="2700000" algn="tl" rotWithShape="0">
                    <a:srgbClr val="000000">
                      <a:alpha val="25000"/>
                    </a:srgbClr>
                  </a:outerShdw>
                </a:effectLst>
                <a:latin typeface="+mn-lt"/>
                <a:ea typeface="+mj-ea"/>
                <a:cs typeface="Arial Narrow"/>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spcBef>
                <a:spcPts val="3000"/>
              </a:spcBef>
            </a:pPr>
            <a:r>
              <a:rPr lang="en-US" sz="2400" b="0" spc="0" dirty="0">
                <a:ln w="0"/>
                <a:solidFill>
                  <a:schemeClr val="tx1"/>
                </a:solidFill>
                <a:effectLst>
                  <a:outerShdw blurRad="38100" dist="19050" dir="2700000" algn="tl" rotWithShape="0">
                    <a:schemeClr val="dk1">
                      <a:alpha val="40000"/>
                    </a:schemeClr>
                  </a:outerShdw>
                </a:effectLst>
              </a:rPr>
              <a:t>Dr. John W. Carls, CISSP, C|EH</a:t>
            </a:r>
            <a:endParaRPr lang="en-US" sz="2000" b="0" spc="0" dirty="0">
              <a:ln w="0"/>
              <a:solidFill>
                <a:schemeClr val="tx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5"/>
          <a:stretch>
            <a:fillRect/>
          </a:stretch>
        </p:blipFill>
        <p:spPr>
          <a:xfrm>
            <a:off x="4512039" y="149899"/>
            <a:ext cx="3646070" cy="1823035"/>
          </a:xfrm>
          <a:prstGeom prst="rect">
            <a:avLst/>
          </a:prstGeom>
        </p:spPr>
      </p:pic>
    </p:spTree>
    <p:extLst>
      <p:ext uri="{BB962C8B-B14F-4D97-AF65-F5344CB8AC3E}">
        <p14:creationId xmlns:p14="http://schemas.microsoft.com/office/powerpoint/2010/main" val="2132093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custDataLst>
              <p:tags r:id="rId1"/>
            </p:custDataLst>
          </p:nvPr>
        </p:nvSpPr>
        <p:spPr>
          <a:xfrm>
            <a:off x="1184564" y="1810140"/>
            <a:ext cx="10293927" cy="11383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3000"/>
              </a:spcBef>
            </a:pPr>
            <a:r>
              <a:rPr lang="en-US" sz="4800" b="1" dirty="0" smtClean="0"/>
              <a:t>Screen Crab</a:t>
            </a:r>
          </a:p>
        </p:txBody>
      </p:sp>
    </p:spTree>
    <p:extLst>
      <p:ext uri="{BB962C8B-B14F-4D97-AF65-F5344CB8AC3E}">
        <p14:creationId xmlns:p14="http://schemas.microsoft.com/office/powerpoint/2010/main" val="731030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70524" y="179885"/>
            <a:ext cx="5086564" cy="5086564"/>
          </a:xfrm>
          <a:prstGeom prst="rect">
            <a:avLst/>
          </a:prstGeom>
        </p:spPr>
      </p:pic>
      <p:pic>
        <p:nvPicPr>
          <p:cNvPr id="3" name="Picture 2"/>
          <p:cNvPicPr>
            <a:picLocks noChangeAspect="1"/>
          </p:cNvPicPr>
          <p:nvPr/>
        </p:nvPicPr>
        <p:blipFill>
          <a:blip r:embed="rId3"/>
          <a:stretch>
            <a:fillRect/>
          </a:stretch>
        </p:blipFill>
        <p:spPr>
          <a:xfrm>
            <a:off x="0" y="104932"/>
            <a:ext cx="7105436" cy="6650168"/>
          </a:xfrm>
          <a:prstGeom prst="rect">
            <a:avLst/>
          </a:prstGeom>
        </p:spPr>
      </p:pic>
      <p:sp>
        <p:nvSpPr>
          <p:cNvPr id="4" name="Rectangle 3"/>
          <p:cNvSpPr/>
          <p:nvPr/>
        </p:nvSpPr>
        <p:spPr>
          <a:xfrm>
            <a:off x="8695481" y="5646226"/>
            <a:ext cx="2445606" cy="646331"/>
          </a:xfrm>
          <a:prstGeom prst="rect">
            <a:avLst/>
          </a:prstGeom>
        </p:spPr>
        <p:txBody>
          <a:bodyPr wrap="none">
            <a:spAutoFit/>
          </a:bodyPr>
          <a:lstStyle/>
          <a:p>
            <a:r>
              <a:rPr lang="en-US" sz="3600" b="1" dirty="0" smtClean="0">
                <a:hlinkClick r:id="rId4"/>
              </a:rPr>
              <a:t>Screen Crab</a:t>
            </a:r>
            <a:endParaRPr lang="en-US" sz="3600" b="1" dirty="0"/>
          </a:p>
        </p:txBody>
      </p:sp>
    </p:spTree>
    <p:extLst>
      <p:ext uri="{BB962C8B-B14F-4D97-AF65-F5344CB8AC3E}">
        <p14:creationId xmlns:p14="http://schemas.microsoft.com/office/powerpoint/2010/main" val="3707376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69" t="-360" r="574" b="-1"/>
          <a:stretch/>
        </p:blipFill>
        <p:spPr>
          <a:xfrm>
            <a:off x="6027574" y="65314"/>
            <a:ext cx="5864872" cy="4189488"/>
          </a:xfrm>
        </p:spPr>
      </p:pic>
      <p:sp>
        <p:nvSpPr>
          <p:cNvPr id="7" name="Text Placeholder 6"/>
          <p:cNvSpPr>
            <a:spLocks noGrp="1"/>
          </p:cNvSpPr>
          <p:nvPr>
            <p:ph type="body" sz="half" idx="2"/>
          </p:nvPr>
        </p:nvSpPr>
        <p:spPr>
          <a:xfrm>
            <a:off x="139961" y="186612"/>
            <a:ext cx="5495730" cy="6372807"/>
          </a:xfrm>
        </p:spPr>
        <p:txBody>
          <a:bodyPr>
            <a:normAutofit fontScale="92500" lnSpcReduction="20000"/>
          </a:bodyPr>
          <a:lstStyle/>
          <a:p>
            <a:r>
              <a:rPr lang="en-US" dirty="0"/>
              <a:t>By default the Screen Crab will save screenshots to a </a:t>
            </a:r>
            <a:r>
              <a:rPr lang="en-US" dirty="0" err="1"/>
              <a:t>MircoSD</a:t>
            </a:r>
            <a:r>
              <a:rPr lang="en-US" dirty="0"/>
              <a:t> card at regular intervals. With a blank </a:t>
            </a:r>
            <a:r>
              <a:rPr lang="en-US" dirty="0" err="1"/>
              <a:t>MicroSD</a:t>
            </a:r>
            <a:r>
              <a:rPr lang="en-US" dirty="0"/>
              <a:t> inserted, the Screen Crab will write a </a:t>
            </a:r>
            <a:r>
              <a:rPr lang="en-US" b="1" dirty="0"/>
              <a:t>config.txt</a:t>
            </a:r>
            <a:r>
              <a:rPr lang="en-US" dirty="0"/>
              <a:t> file to the root card.</a:t>
            </a:r>
          </a:p>
          <a:p>
            <a:r>
              <a:rPr lang="en-US" b="1" dirty="0"/>
              <a:t>Default Configuration:</a:t>
            </a:r>
          </a:p>
          <a:p>
            <a:r>
              <a:rPr lang="en-US" dirty="0"/>
              <a:t/>
            </a:r>
            <a:br>
              <a:rPr lang="en-US" dirty="0"/>
            </a:br>
            <a:r>
              <a:rPr lang="en-US" b="1" dirty="0">
                <a:latin typeface="Courier New" panose="02070309020205020404" pitchFamily="49" charset="0"/>
                <a:cs typeface="Courier New" panose="02070309020205020404" pitchFamily="49" charset="0"/>
              </a:rPr>
              <a:t>LED</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CAPTURE_MODE</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IMAGE</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CAPTURE_INTERVAL</a:t>
            </a:r>
            <a:r>
              <a:rPr lang="en-US" i="1" dirty="0">
                <a:latin typeface="Courier New" panose="02070309020205020404" pitchFamily="49" charset="0"/>
                <a:cs typeface="Courier New" panose="02070309020205020404" pitchFamily="49" charset="0"/>
              </a:rPr>
              <a:t> 5</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STORAGE</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FILL</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BUTTON</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EJECT</a:t>
            </a:r>
            <a:endParaRPr lang="en-US" dirty="0">
              <a:latin typeface="Courier New" panose="02070309020205020404" pitchFamily="49" charset="0"/>
              <a:cs typeface="Courier New" panose="02070309020205020404" pitchFamily="49" charset="0"/>
            </a:endParaRPr>
          </a:p>
          <a:p>
            <a:r>
              <a:rPr lang="en-US" b="1" dirty="0"/>
              <a:t/>
            </a:r>
            <a:br>
              <a:rPr lang="en-US" b="1" dirty="0"/>
            </a:br>
            <a:r>
              <a:rPr lang="en-US" b="1" dirty="0"/>
              <a:t>Capture Configuration:</a:t>
            </a:r>
          </a:p>
          <a:p>
            <a:r>
              <a:rPr lang="en-US" b="1" dirty="0">
                <a:latin typeface="Courier New" panose="02070309020205020404" pitchFamily="49" charset="0"/>
                <a:cs typeface="Courier New" panose="02070309020205020404" pitchFamily="49" charset="0"/>
              </a:rPr>
              <a:t> LED</a:t>
            </a:r>
            <a:r>
              <a:rPr lang="en-US" dirty="0">
                <a:latin typeface="Courier New" panose="02070309020205020404" pitchFamily="49" charset="0"/>
                <a:cs typeface="Courier New" panose="02070309020205020404" pitchFamily="49" charset="0"/>
              </a:rPr>
              <a:t> [ON, OFF]</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CAPTURE_MODE</a:t>
            </a:r>
            <a:r>
              <a:rPr lang="en-US" dirty="0">
                <a:latin typeface="Courier New" panose="02070309020205020404" pitchFamily="49" charset="0"/>
                <a:cs typeface="Courier New" panose="02070309020205020404" pitchFamily="49" charset="0"/>
              </a:rPr>
              <a:t> [IMAGE, VIDEO, OFF</a:t>
            </a:r>
            <a:r>
              <a:rPr lang="en-US" dirty="0" smtClean="0">
                <a:latin typeface="Courier New" panose="02070309020205020404" pitchFamily="49" charset="0"/>
                <a:cs typeface="Courier New" panose="02070309020205020404" pitchFamily="49" charset="0"/>
              </a:rPr>
              <a:t>]</a:t>
            </a:r>
          </a:p>
          <a:p>
            <a:r>
              <a:rPr lang="en-US" dirty="0"/>
              <a:t>  (LED indication: Image=Blue, Video=Yellow, Off=Off)</a:t>
            </a:r>
            <a:br>
              <a:rPr lang="en-US" dirty="0"/>
            </a:br>
            <a:r>
              <a:rPr lang="en-US" dirty="0"/>
              <a:t/>
            </a:r>
            <a:br>
              <a:rPr lang="en-US" dirty="0"/>
            </a:br>
            <a:r>
              <a:rPr lang="en-US" dirty="0"/>
              <a:t> </a:t>
            </a:r>
            <a:r>
              <a:rPr lang="en-US" b="1" dirty="0">
                <a:latin typeface="Courier New" panose="02070309020205020404" pitchFamily="49" charset="0"/>
                <a:cs typeface="Courier New" panose="02070309020205020404" pitchFamily="49" charset="0"/>
              </a:rPr>
              <a:t>DEDUPLICATE</a:t>
            </a:r>
            <a:r>
              <a:rPr lang="en-US" dirty="0">
                <a:latin typeface="Courier New" panose="02070309020205020404" pitchFamily="49" charset="0"/>
                <a:cs typeface="Courier New" panose="02070309020205020404" pitchFamily="49" charset="0"/>
              </a:rPr>
              <a:t> [ON, OFF]</a:t>
            </a:r>
            <a:r>
              <a:rPr lang="en-US" dirty="0"/>
              <a:t>  (Only for IMAGE CAPTURE_MODE)</a:t>
            </a:r>
            <a:br>
              <a:rPr lang="en-US" dirty="0"/>
            </a:br>
            <a:r>
              <a:rPr lang="en-US" dirty="0"/>
              <a:t/>
            </a:r>
            <a:br>
              <a:rPr lang="en-US" dirty="0"/>
            </a:br>
            <a:r>
              <a:rPr lang="en-US" dirty="0"/>
              <a:t> </a:t>
            </a:r>
            <a:r>
              <a:rPr lang="en-US" b="1" dirty="0">
                <a:latin typeface="Courier New" panose="02070309020205020404" pitchFamily="49" charset="0"/>
                <a:cs typeface="Courier New" panose="02070309020205020404" pitchFamily="49" charset="0"/>
              </a:rPr>
              <a:t>CAPTURE_INTERVAL</a:t>
            </a:r>
            <a:r>
              <a:rPr lang="en-US" dirty="0">
                <a:latin typeface="Courier New" panose="02070309020205020404" pitchFamily="49" charset="0"/>
                <a:cs typeface="Courier New" panose="02070309020205020404" pitchFamily="49" charset="0"/>
              </a:rPr>
              <a:t> [N]</a:t>
            </a:r>
            <a:r>
              <a:rPr lang="en-US" dirty="0"/>
              <a:t> (in N seconds)</a:t>
            </a:r>
            <a:br>
              <a:rPr lang="en-US" dirty="0"/>
            </a:br>
            <a:r>
              <a:rPr lang="en-US" dirty="0"/>
              <a:t/>
            </a:r>
            <a:br>
              <a:rPr lang="en-US" dirty="0"/>
            </a:br>
            <a:r>
              <a:rPr lang="en-US" dirty="0"/>
              <a:t> </a:t>
            </a:r>
            <a:r>
              <a:rPr lang="en-US" b="1" dirty="0">
                <a:latin typeface="Courier New" panose="02070309020205020404" pitchFamily="49" charset="0"/>
                <a:cs typeface="Courier New" panose="02070309020205020404" pitchFamily="49" charset="0"/>
              </a:rPr>
              <a:t>STORAGE</a:t>
            </a:r>
            <a:r>
              <a:rPr lang="en-US" dirty="0">
                <a:latin typeface="Courier New" panose="02070309020205020404" pitchFamily="49" charset="0"/>
                <a:cs typeface="Courier New" panose="02070309020205020404" pitchFamily="49" charset="0"/>
              </a:rPr>
              <a:t> [ROTATE or FILL]</a:t>
            </a:r>
            <a:br>
              <a:rPr lang="en-US" dirty="0">
                <a:latin typeface="Courier New" panose="02070309020205020404" pitchFamily="49" charset="0"/>
                <a:cs typeface="Courier New" panose="02070309020205020404" pitchFamily="49" charset="0"/>
              </a:rPr>
            </a:br>
            <a:r>
              <a:rPr lang="en-US" dirty="0"/>
              <a:t/>
            </a:r>
            <a:br>
              <a:rPr lang="en-US" dirty="0"/>
            </a:br>
            <a:r>
              <a:rPr lang="en-US" dirty="0"/>
              <a:t> </a:t>
            </a:r>
            <a:r>
              <a:rPr lang="en-US" b="1" dirty="0">
                <a:latin typeface="Courier New" panose="02070309020205020404" pitchFamily="49" charset="0"/>
                <a:cs typeface="Courier New" panose="02070309020205020404" pitchFamily="49" charset="0"/>
              </a:rPr>
              <a:t>BUTTON</a:t>
            </a:r>
            <a:r>
              <a:rPr lang="en-US" dirty="0">
                <a:latin typeface="Courier New" panose="02070309020205020404" pitchFamily="49" charset="0"/>
                <a:cs typeface="Courier New" panose="02070309020205020404" pitchFamily="49" charset="0"/>
              </a:rPr>
              <a:t> [EJECT, OFF]</a:t>
            </a:r>
            <a:br>
              <a:rPr lang="en-US" dirty="0">
                <a:latin typeface="Courier New" panose="02070309020205020404" pitchFamily="49" charset="0"/>
                <a:cs typeface="Courier New" panose="02070309020205020404" pitchFamily="49" charset="0"/>
              </a:rPr>
            </a:br>
            <a:r>
              <a:rPr lang="en-US" dirty="0"/>
              <a:t/>
            </a:r>
            <a:br>
              <a:rPr lang="en-US" dirty="0"/>
            </a:br>
            <a:r>
              <a:rPr lang="en-US" dirty="0"/>
              <a:t> </a:t>
            </a:r>
            <a:r>
              <a:rPr lang="en-US" b="1" dirty="0">
                <a:latin typeface="Courier New" panose="02070309020205020404" pitchFamily="49" charset="0"/>
                <a:cs typeface="Courier New" panose="02070309020205020404" pitchFamily="49" charset="0"/>
              </a:rPr>
              <a:t>VIDEO_BITRATE</a:t>
            </a:r>
            <a:r>
              <a:rPr lang="en-US" dirty="0">
                <a:latin typeface="Courier New" panose="02070309020205020404" pitchFamily="49" charset="0"/>
                <a:cs typeface="Courier New" panose="02070309020205020404" pitchFamily="49" charset="0"/>
              </a:rPr>
              <a:t> [LOW, MEDIUM, </a:t>
            </a:r>
            <a:r>
              <a:rPr lang="en-US" dirty="0" smtClean="0">
                <a:latin typeface="Courier New" panose="02070309020205020404" pitchFamily="49" charset="0"/>
                <a:cs typeface="Courier New" panose="02070309020205020404" pitchFamily="49" charset="0"/>
              </a:rPr>
              <a:t>HIGH]</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a:t> (low 2Mbps, medium 4Mbps, high 16Mbps)</a:t>
            </a:r>
          </a:p>
          <a:p>
            <a:endParaRPr lang="en-US" dirty="0" smtClean="0"/>
          </a:p>
          <a:p>
            <a:endParaRPr lang="en-US" sz="1500" dirty="0" smtClean="0">
              <a:hlinkClick r:id="rId3"/>
            </a:endParaRPr>
          </a:p>
          <a:p>
            <a:endParaRPr lang="en-US" sz="1500" dirty="0" smtClean="0">
              <a:hlinkClick r:id="rId3"/>
            </a:endParaRPr>
          </a:p>
          <a:p>
            <a:r>
              <a:rPr lang="en-US" sz="1500" dirty="0" smtClean="0">
                <a:hlinkClick r:id="rId3"/>
              </a:rPr>
              <a:t>https</a:t>
            </a:r>
            <a:r>
              <a:rPr lang="en-US" sz="1500" dirty="0">
                <a:hlinkClick r:id="rId3"/>
              </a:rPr>
              <a:t>://</a:t>
            </a:r>
            <a:r>
              <a:rPr lang="en-US" sz="1500" dirty="0" smtClean="0">
                <a:hlinkClick r:id="rId3"/>
              </a:rPr>
              <a:t>docs.hak5.org/hc/en-us/categories/360002117873-Screen-Crab</a:t>
            </a:r>
            <a:r>
              <a:rPr lang="en-US" sz="1700" dirty="0" smtClean="0"/>
              <a:t> </a:t>
            </a:r>
          </a:p>
        </p:txBody>
      </p:sp>
      <p:pic>
        <p:nvPicPr>
          <p:cNvPr id="9" name="Picture 8"/>
          <p:cNvPicPr>
            <a:picLocks noChangeAspect="1"/>
          </p:cNvPicPr>
          <p:nvPr/>
        </p:nvPicPr>
        <p:blipFill>
          <a:blip r:embed="rId4"/>
          <a:stretch>
            <a:fillRect/>
          </a:stretch>
        </p:blipFill>
        <p:spPr>
          <a:xfrm>
            <a:off x="6002497" y="3972524"/>
            <a:ext cx="5915025" cy="2714625"/>
          </a:xfrm>
          <a:prstGeom prst="rect">
            <a:avLst/>
          </a:prstGeom>
        </p:spPr>
      </p:pic>
    </p:spTree>
    <p:extLst>
      <p:ext uri="{BB962C8B-B14F-4D97-AF65-F5344CB8AC3E}">
        <p14:creationId xmlns:p14="http://schemas.microsoft.com/office/powerpoint/2010/main" val="1009229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8311" t="19385" r="6043" b="1674"/>
          <a:stretch/>
        </p:blipFill>
        <p:spPr>
          <a:xfrm>
            <a:off x="178107" y="299807"/>
            <a:ext cx="11829723" cy="5906124"/>
          </a:xfrm>
          <a:prstGeom prst="rect">
            <a:avLst/>
          </a:prstGeom>
        </p:spPr>
      </p:pic>
    </p:spTree>
    <p:extLst>
      <p:ext uri="{BB962C8B-B14F-4D97-AF65-F5344CB8AC3E}">
        <p14:creationId xmlns:p14="http://schemas.microsoft.com/office/powerpoint/2010/main" val="317301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custDataLst>
              <p:tags r:id="rId1"/>
            </p:custDataLst>
          </p:nvPr>
        </p:nvSpPr>
        <p:spPr>
          <a:xfrm>
            <a:off x="1184564" y="1810140"/>
            <a:ext cx="10293927" cy="11383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3000"/>
              </a:spcBef>
            </a:pPr>
            <a:r>
              <a:rPr lang="en-US" sz="4800" b="1" dirty="0" smtClean="0"/>
              <a:t>Signal Owl</a:t>
            </a:r>
          </a:p>
        </p:txBody>
      </p:sp>
    </p:spTree>
    <p:extLst>
      <p:ext uri="{BB962C8B-B14F-4D97-AF65-F5344CB8AC3E}">
        <p14:creationId xmlns:p14="http://schemas.microsoft.com/office/powerpoint/2010/main" val="424306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38559" y="108367"/>
            <a:ext cx="4916774" cy="4916774"/>
          </a:xfrm>
          <a:prstGeom prst="rect">
            <a:avLst/>
          </a:prstGeom>
        </p:spPr>
      </p:pic>
      <p:pic>
        <p:nvPicPr>
          <p:cNvPr id="3" name="Picture 2"/>
          <p:cNvPicPr>
            <a:picLocks noChangeAspect="1"/>
          </p:cNvPicPr>
          <p:nvPr/>
        </p:nvPicPr>
        <p:blipFill>
          <a:blip r:embed="rId3"/>
          <a:stretch>
            <a:fillRect/>
          </a:stretch>
        </p:blipFill>
        <p:spPr>
          <a:xfrm>
            <a:off x="0" y="544019"/>
            <a:ext cx="6505575" cy="5200650"/>
          </a:xfrm>
          <a:prstGeom prst="rect">
            <a:avLst/>
          </a:prstGeom>
        </p:spPr>
      </p:pic>
      <p:sp>
        <p:nvSpPr>
          <p:cNvPr id="4" name="Rectangle 3"/>
          <p:cNvSpPr/>
          <p:nvPr/>
        </p:nvSpPr>
        <p:spPr>
          <a:xfrm>
            <a:off x="6676244" y="3728882"/>
            <a:ext cx="5390838" cy="3046988"/>
          </a:xfrm>
          <a:prstGeom prst="rect">
            <a:avLst/>
          </a:prstGeom>
        </p:spPr>
        <p:txBody>
          <a:bodyPr wrap="square">
            <a:spAutoFit/>
          </a:bodyPr>
          <a:lstStyle/>
          <a:p>
            <a:r>
              <a:rPr lang="en-US" sz="2400" b="1" dirty="0"/>
              <a:t>Simple and Powerful</a:t>
            </a:r>
          </a:p>
          <a:p>
            <a:r>
              <a:rPr lang="en-US" sz="2400" dirty="0" smtClean="0"/>
              <a:t>Coupled </a:t>
            </a:r>
            <a:r>
              <a:rPr lang="en-US" sz="2400" dirty="0"/>
              <a:t>with custom utilities and popular wireless tools – like the </a:t>
            </a:r>
            <a:r>
              <a:rPr lang="en-US" sz="2400" b="1" dirty="0" err="1"/>
              <a:t>Aircrack</a:t>
            </a:r>
            <a:r>
              <a:rPr lang="en-US" sz="2400" b="1" dirty="0"/>
              <a:t>-ng Suite, MDK4, and Kismet</a:t>
            </a:r>
            <a:r>
              <a:rPr lang="en-US" sz="2400" dirty="0"/>
              <a:t> – writing payloads couldn't be easier. With a simple and flexible framework, and an ecosystem of payloads from the Hak5 repository, getting started is easy.</a:t>
            </a:r>
          </a:p>
        </p:txBody>
      </p:sp>
      <p:sp>
        <p:nvSpPr>
          <p:cNvPr id="6" name="Rectangle 5"/>
          <p:cNvSpPr/>
          <p:nvPr/>
        </p:nvSpPr>
        <p:spPr>
          <a:xfrm>
            <a:off x="1753847" y="5927574"/>
            <a:ext cx="2263517" cy="646331"/>
          </a:xfrm>
          <a:prstGeom prst="rect">
            <a:avLst/>
          </a:prstGeom>
        </p:spPr>
        <p:txBody>
          <a:bodyPr wrap="square">
            <a:spAutoFit/>
          </a:bodyPr>
          <a:lstStyle/>
          <a:p>
            <a:r>
              <a:rPr lang="en-US" sz="3600" b="1" dirty="0" smtClean="0">
                <a:hlinkClick r:id="rId4"/>
              </a:rPr>
              <a:t>Signal Owl</a:t>
            </a:r>
            <a:endParaRPr lang="en-US" sz="2400" b="1" dirty="0"/>
          </a:p>
        </p:txBody>
      </p:sp>
    </p:spTree>
    <p:extLst>
      <p:ext uri="{BB962C8B-B14F-4D97-AF65-F5344CB8AC3E}">
        <p14:creationId xmlns:p14="http://schemas.microsoft.com/office/powerpoint/2010/main" val="1381092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8218" y="1947813"/>
            <a:ext cx="5731953" cy="2031325"/>
          </a:xfrm>
          <a:prstGeom prst="rect">
            <a:avLst/>
          </a:prstGeom>
        </p:spPr>
        <p:txBody>
          <a:bodyPr wrap="square">
            <a:spAutoFit/>
          </a:bodyPr>
          <a:lstStyle/>
          <a:p>
            <a:r>
              <a:rPr lang="en-US" dirty="0"/>
              <a:t>Simple and Powerful</a:t>
            </a:r>
          </a:p>
          <a:p>
            <a:endParaRPr lang="en-US" dirty="0"/>
          </a:p>
          <a:p>
            <a:r>
              <a:rPr lang="en-US" dirty="0"/>
              <a:t>Coupled with custom utilities and popular wireless tools – like the </a:t>
            </a:r>
            <a:r>
              <a:rPr lang="en-US" dirty="0" err="1"/>
              <a:t>Aircrack</a:t>
            </a:r>
            <a:r>
              <a:rPr lang="en-US" dirty="0"/>
              <a:t>-ng Suite, MDK4, and Kismet – writing payloads couldn't be easier. With a simple and flexible framework, and an ecosystem of payloads from the Hak5 repository, getting started is easy</a:t>
            </a:r>
            <a:r>
              <a:rPr lang="en-US" dirty="0" smtClean="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5328" y="1560225"/>
            <a:ext cx="4797580" cy="3198387"/>
          </a:xfrm>
          <a:prstGeom prst="rect">
            <a:avLst/>
          </a:prstGeom>
        </p:spPr>
      </p:pic>
    </p:spTree>
    <p:extLst>
      <p:ext uri="{BB962C8B-B14F-4D97-AF65-F5344CB8AC3E}">
        <p14:creationId xmlns:p14="http://schemas.microsoft.com/office/powerpoint/2010/main" val="3365940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3666" y="1805607"/>
            <a:ext cx="3757705" cy="2505136"/>
          </a:xfrm>
          <a:prstGeom prst="rect">
            <a:avLst/>
          </a:prstGeom>
        </p:spPr>
      </p:pic>
      <p:sp>
        <p:nvSpPr>
          <p:cNvPr id="5" name="Rectangle 1"/>
          <p:cNvSpPr>
            <a:spLocks noChangeArrowheads="1"/>
          </p:cNvSpPr>
          <p:nvPr/>
        </p:nvSpPr>
        <p:spPr bwMode="auto">
          <a:xfrm>
            <a:off x="149290" y="79621"/>
            <a:ext cx="8985379" cy="6617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anose="020B0604020202020204" pitchFamily="34" charset="0"/>
              </a:rPr>
              <a:t>Modes of Operation  </a:t>
            </a:r>
            <a:r>
              <a:rPr kumimoji="0" lang="en-US" sz="1000" b="0" i="0" u="none" strike="noStrike" cap="none" normalizeH="0" baseline="0" dirty="0" smtClean="0">
                <a:ln>
                  <a:noFill/>
                </a:ln>
                <a:solidFill>
                  <a:schemeClr val="tx1"/>
                </a:solidFill>
                <a:effectLst/>
                <a:latin typeface="Arial" panose="020B0604020202020204" pitchFamily="34" charset="0"/>
              </a:rPr>
              <a:t>It has two basic modes of operation: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Arial" panose="020B0604020202020204" pitchFamily="34" charset="0"/>
              </a:rPr>
              <a:t>Arming Mode</a:t>
            </a:r>
            <a:r>
              <a:rPr kumimoji="0" lang="en-US" sz="1600" b="0" i="0" u="none" strike="noStrike" cap="none" normalizeH="0" baseline="0" dirty="0" smtClean="0">
                <a:ln>
                  <a:noFill/>
                </a:ln>
                <a:solidFill>
                  <a:schemeClr val="tx1"/>
                </a:solidFill>
                <a:effectLst/>
                <a:latin typeface="Arial" panose="020B0604020202020204" pitchFamily="34" charset="0"/>
              </a:rPr>
              <a:t> and </a:t>
            </a:r>
            <a:r>
              <a:rPr kumimoji="0" lang="en-US" sz="1600" b="1" i="0" u="none" strike="noStrike" cap="none" normalizeH="0" baseline="0" dirty="0" smtClean="0">
                <a:ln>
                  <a:noFill/>
                </a:ln>
                <a:solidFill>
                  <a:srgbClr val="FF0000"/>
                </a:solidFill>
                <a:effectLst/>
                <a:latin typeface="Arial" panose="020B0604020202020204" pitchFamily="34" charset="0"/>
              </a:rPr>
              <a:t>Attack Mode</a:t>
            </a:r>
            <a:r>
              <a:rPr kumimoji="0" lang="en-US" sz="1600" b="0" i="0" u="none" strike="noStrike" cap="none" normalizeH="0" baseline="0" dirty="0" smtClean="0">
                <a:ln>
                  <a:noFill/>
                </a:ln>
                <a:solidFill>
                  <a:schemeClr val="tx1"/>
                </a:solidFill>
                <a:effectLst/>
                <a:latin typeface="Arial" panose="020B0604020202020204" pitchFamily="34" charset="0"/>
              </a:rPr>
              <a:t>. </a:t>
            </a:r>
            <a:r>
              <a:rPr kumimoji="0" lang="en-US" sz="1400" b="0" i="0" u="none" strike="noStrike" cap="none" normalizeH="0" baseline="0" dirty="0" smtClean="0">
                <a:ln>
                  <a:noFill/>
                </a:ln>
                <a:solidFill>
                  <a:schemeClr val="tx1"/>
                </a:solidFill>
                <a:effectLst/>
                <a:latin typeface="Arial" panose="020B0604020202020204" pitchFamily="34" charset="0"/>
              </a:rPr>
              <a:t>By default when powered on the Signal Owl will boot into Attack Mode. To access Arming Mode, momentarily press the button on the bottom of the unit using a paperclip or similar instrument during the 3 second mode selection phase at </a:t>
            </a:r>
            <a:r>
              <a:rPr kumimoji="0" lang="en-US" sz="1400" b="0" i="0" u="none" strike="noStrike" cap="none" normalizeH="0" baseline="0" dirty="0" err="1" smtClean="0">
                <a:ln>
                  <a:noFill/>
                </a:ln>
                <a:solidFill>
                  <a:schemeClr val="tx1"/>
                </a:solidFill>
                <a:effectLst/>
                <a:latin typeface="Arial" panose="020B0604020202020204" pitchFamily="34" charset="0"/>
              </a:rPr>
              <a:t>bootup</a:t>
            </a:r>
            <a:r>
              <a:rPr kumimoji="0" lang="en-US" sz="1400" b="0" i="0" u="none" strike="noStrike" cap="none" normalizeH="0" baseline="0" dirty="0" smtClean="0">
                <a:ln>
                  <a:noFill/>
                </a:ln>
                <a:solidFill>
                  <a:schemeClr val="tx1"/>
                </a:solidFill>
                <a:effectLst/>
                <a:latin typeface="Arial" panose="020B0604020202020204" pitchFamily="34" charset="0"/>
              </a:rPr>
              <a:t> as indicated by the rapidly blinking LED.</a:t>
            </a:r>
            <a:endParaRPr kumimoji="0" lang="en-US" sz="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0000"/>
                </a:solidFill>
                <a:effectLst/>
                <a:latin typeface="Arial" panose="020B0604020202020204" pitchFamily="34" charset="0"/>
              </a:rPr>
              <a:t>Arming Mode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anose="020B0604020202020204" pitchFamily="34" charset="0"/>
              </a:rPr>
              <a:t>In Arming Mode, the Signal Owl will present the user with an open access point named </a:t>
            </a:r>
            <a:r>
              <a:rPr kumimoji="0" lang="en-US" sz="1200" b="0" i="0" u="none" strike="noStrike" cap="none" normalizeH="0" baseline="0" dirty="0" err="1" smtClean="0">
                <a:ln>
                  <a:noFill/>
                </a:ln>
                <a:solidFill>
                  <a:schemeClr val="tx1"/>
                </a:solidFill>
                <a:effectLst/>
                <a:latin typeface="Arial" panose="020B0604020202020204" pitchFamily="34" charset="0"/>
              </a:rPr>
              <a:t>Owl_xxxx</a:t>
            </a:r>
            <a:r>
              <a:rPr kumimoji="0" lang="en-US" sz="1200" b="0" i="0" u="none" strike="noStrike" cap="none" normalizeH="0" baseline="0" dirty="0" smtClean="0">
                <a:ln>
                  <a:noFill/>
                </a:ln>
                <a:solidFill>
                  <a:schemeClr val="tx1"/>
                </a:solidFill>
                <a:effectLst/>
                <a:latin typeface="Arial" panose="020B0604020202020204" pitchFamily="34" charset="0"/>
              </a:rPr>
              <a:t> (where </a:t>
            </a:r>
            <a:r>
              <a:rPr kumimoji="0" lang="en-US" sz="1200" b="0" i="0" u="none" strike="noStrike" cap="none" normalizeH="0" baseline="0" dirty="0" err="1" smtClean="0">
                <a:ln>
                  <a:noFill/>
                </a:ln>
                <a:solidFill>
                  <a:schemeClr val="tx1"/>
                </a:solidFill>
                <a:effectLst/>
                <a:latin typeface="Arial" panose="020B0604020202020204" pitchFamily="34" charset="0"/>
              </a:rPr>
              <a:t>xxxx</a:t>
            </a:r>
            <a:r>
              <a:rPr kumimoji="0" lang="en-US" sz="1200" b="0" i="0" u="none" strike="noStrike" cap="none" normalizeH="0" baseline="0" dirty="0" smtClean="0">
                <a:ln>
                  <a:noFill/>
                </a:ln>
                <a:solidFill>
                  <a:schemeClr val="tx1"/>
                </a:solidFill>
                <a:effectLst/>
                <a:latin typeface="Arial" panose="020B0604020202020204" pitchFamily="34" charset="0"/>
              </a:rPr>
              <a:t> is the last two octets of the devices MAC address) and will be accessible via SSH.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rPr>
              <a:t>The open access point may be configured with WPA security by editing the /</a:t>
            </a:r>
            <a:r>
              <a:rPr kumimoji="0" lang="en-US" sz="1400" b="0" i="0" u="none" strike="noStrike" cap="none" normalizeH="0" baseline="0" dirty="0" err="1" smtClean="0">
                <a:ln>
                  <a:noFill/>
                </a:ln>
                <a:solidFill>
                  <a:schemeClr val="tx1"/>
                </a:solidFill>
                <a:effectLst/>
                <a:latin typeface="Arial" panose="020B0604020202020204" pitchFamily="34" charset="0"/>
              </a:rPr>
              <a:t>etc</a:t>
            </a:r>
            <a:r>
              <a:rPr kumimoji="0" lang="en-US" sz="1400" b="0" i="0" u="none" strike="noStrike" cap="none" normalizeH="0" baseline="0" dirty="0" smtClean="0">
                <a:ln>
                  <a:noFill/>
                </a:ln>
                <a:solidFill>
                  <a:schemeClr val="tx1"/>
                </a:solidFill>
                <a:effectLst/>
                <a:latin typeface="Arial" panose="020B0604020202020204" pitchFamily="34" charset="0"/>
              </a:rPr>
              <a:t>/</a:t>
            </a:r>
            <a:r>
              <a:rPr kumimoji="0" lang="en-US" sz="1400" b="0" i="0" u="none" strike="noStrike" cap="none" normalizeH="0" baseline="0" dirty="0" err="1" smtClean="0">
                <a:ln>
                  <a:noFill/>
                </a:ln>
                <a:solidFill>
                  <a:schemeClr val="tx1"/>
                </a:solidFill>
                <a:effectLst/>
                <a:latin typeface="Arial" panose="020B0604020202020204" pitchFamily="34" charset="0"/>
              </a:rPr>
              <a:t>config</a:t>
            </a:r>
            <a:r>
              <a:rPr kumimoji="0" lang="en-US" sz="1400" b="0" i="0" u="none" strike="noStrike" cap="none" normalizeH="0" baseline="0" dirty="0" smtClean="0">
                <a:ln>
                  <a:noFill/>
                </a:ln>
                <a:solidFill>
                  <a:schemeClr val="tx1"/>
                </a:solidFill>
                <a:effectLst/>
                <a:latin typeface="Arial" panose="020B0604020202020204" pitchFamily="34" charset="0"/>
              </a:rPr>
              <a:t>/wireless file and adding the following options to the </a:t>
            </a:r>
            <a:r>
              <a:rPr kumimoji="0" lang="en-US" sz="1400" b="0" i="0" u="none" strike="noStrike" cap="none" normalizeH="0" baseline="0" dirty="0" err="1" smtClean="0">
                <a:ln>
                  <a:noFill/>
                </a:ln>
                <a:solidFill>
                  <a:schemeClr val="tx1"/>
                </a:solidFill>
                <a:effectLst/>
                <a:latin typeface="Arial" panose="020B0604020202020204" pitchFamily="34" charset="0"/>
              </a:rPr>
              <a:t>config</a:t>
            </a:r>
            <a:r>
              <a:rPr kumimoji="0" lang="en-US" sz="1400" b="0" i="0" u="none" strike="noStrike" cap="none" normalizeH="0" baseline="0" dirty="0" smtClean="0">
                <a:ln>
                  <a:noFill/>
                </a:ln>
                <a:solidFill>
                  <a:schemeClr val="tx1"/>
                </a:solidFill>
                <a:effectLst/>
                <a:latin typeface="Arial" panose="020B0604020202020204" pitchFamily="34" charset="0"/>
              </a:rPr>
              <a:t> '</a:t>
            </a:r>
            <a:r>
              <a:rPr kumimoji="0" lang="en-US" sz="1400" b="0" i="0" u="none" strike="noStrike" cap="none" normalizeH="0" baseline="0" dirty="0" err="1" smtClean="0">
                <a:ln>
                  <a:noFill/>
                </a:ln>
                <a:solidFill>
                  <a:schemeClr val="tx1"/>
                </a:solidFill>
                <a:effectLst/>
                <a:latin typeface="Arial" panose="020B0604020202020204" pitchFamily="34" charset="0"/>
              </a:rPr>
              <a:t>wifi-iface</a:t>
            </a:r>
            <a:r>
              <a:rPr kumimoji="0" lang="en-US" sz="1400" b="0" i="0" u="none" strike="noStrike" cap="none" normalizeH="0" baseline="0" dirty="0" smtClean="0">
                <a:ln>
                  <a:noFill/>
                </a:ln>
                <a:solidFill>
                  <a:schemeClr val="tx1"/>
                </a:solidFill>
                <a:effectLst/>
                <a:latin typeface="Arial" panose="020B0604020202020204" pitchFamily="34" charset="0"/>
              </a:rPr>
              <a:t>' section:</a:t>
            </a:r>
            <a:endParaRPr kumimoji="0" lang="en-US" sz="8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option 'encryption' 'psk2'</a:t>
            </a:r>
            <a:br>
              <a:rPr kumimoji="0" lang="en-US" sz="1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option 'key' 'secret passphrase' </a:t>
            </a:r>
            <a:endParaRPr kumimoji="0" lang="en-US" sz="12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0000"/>
                </a:solidFill>
                <a:effectLst/>
                <a:latin typeface="Arial" panose="020B0604020202020204" pitchFamily="34" charset="0"/>
              </a:rPr>
              <a:t>Attack Mode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anose="020B0604020202020204" pitchFamily="34" charset="0"/>
              </a:rPr>
              <a:t>In Attack Mode, the Signal Owl will execute the following operations: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400" b="0" i="0" u="none" strike="noStrike" cap="none" normalizeH="0" baseline="0" dirty="0" smtClean="0">
                <a:ln>
                  <a:noFill/>
                </a:ln>
                <a:solidFill>
                  <a:schemeClr val="tx1"/>
                </a:solidFill>
                <a:effectLst/>
                <a:latin typeface="Arial" panose="020B0604020202020204" pitchFamily="34" charset="0"/>
              </a:rPr>
              <a:t>If a payload is present on the root of a connected USB flash disk, it will be copied to the Signal Owl's internal storage at /root/payload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400" b="0" i="0" u="none" strike="noStrike" cap="none" normalizeH="0" baseline="0" dirty="0" smtClean="0">
                <a:ln>
                  <a:noFill/>
                </a:ln>
                <a:solidFill>
                  <a:schemeClr val="tx1"/>
                </a:solidFill>
                <a:effectLst/>
                <a:latin typeface="Arial" panose="020B0604020202020204" pitchFamily="34" charset="0"/>
              </a:rPr>
              <a:t>Similarly if an extension folder is present on the root of a USB flash disk, the contents of this folder will be copied to the Signal Owl's internal storage at /root/payload/extensions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400" b="0" i="0" u="none" strike="noStrike" cap="none" normalizeH="0" baseline="0" dirty="0" smtClean="0">
                <a:ln>
                  <a:noFill/>
                </a:ln>
                <a:solidFill>
                  <a:schemeClr val="tx1"/>
                </a:solidFill>
                <a:effectLst/>
                <a:latin typeface="Arial" panose="020B0604020202020204" pitchFamily="34" charset="0"/>
              </a:rPr>
              <a:t>The extensions will be sourced, and the payload on the Signal Owl's internal storage will execute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400" b="0" i="0" u="none" strike="noStrike" cap="none" normalizeH="0" baseline="0" dirty="0" smtClean="0">
                <a:ln>
                  <a:noFill/>
                </a:ln>
                <a:solidFill>
                  <a:schemeClr val="tx1"/>
                </a:solidFill>
                <a:effectLst/>
                <a:latin typeface="Arial" panose="020B0604020202020204" pitchFamily="34" charset="0"/>
              </a:rPr>
              <a:t>If no payload is found (on internal or external storage) the LED will indicate the FAIL status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rPr>
              <a:t>While in attack mode, if the button is momentarily pressed (for under 1 second), the payload will stop and any loot captured to /root/loot will be copied to a connected USB flash disk. After the loot is copied, the payload run will start again.</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smtClean="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latin typeface="Arial" panose="020B0604020202020204" pitchFamily="34" charset="0"/>
            </a:endParaRPr>
          </a:p>
          <a:p>
            <a:pPr lvl="0" eaLnBrk="0" fontAlgn="base" hangingPunct="0">
              <a:spcBef>
                <a:spcPct val="0"/>
              </a:spcBef>
              <a:spcAft>
                <a:spcPct val="0"/>
              </a:spcAft>
            </a:pPr>
            <a:r>
              <a:rPr lang="en-US" sz="1400" dirty="0">
                <a:latin typeface="Arial" panose="020B0604020202020204" pitchFamily="34" charset="0"/>
                <a:hlinkClick r:id="rId3"/>
              </a:rPr>
              <a:t>https://</a:t>
            </a:r>
            <a:r>
              <a:rPr lang="en-US" sz="1400" dirty="0" smtClean="0">
                <a:latin typeface="Arial" panose="020B0604020202020204" pitchFamily="34" charset="0"/>
                <a:hlinkClick r:id="rId3"/>
              </a:rPr>
              <a:t>docs.hak5.org/hc/en-us/categories/360002117953-Signal-Owl</a:t>
            </a:r>
            <a:endParaRPr lang="en-US" sz="1400" dirty="0" smtClean="0">
              <a:latin typeface="Arial" panose="020B0604020202020204" pitchFamily="34" charset="0"/>
            </a:endParaRPr>
          </a:p>
        </p:txBody>
      </p:sp>
    </p:spTree>
    <p:extLst>
      <p:ext uri="{BB962C8B-B14F-4D97-AF65-F5344CB8AC3E}">
        <p14:creationId xmlns:p14="http://schemas.microsoft.com/office/powerpoint/2010/main" val="50490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custDataLst>
              <p:tags r:id="rId1"/>
            </p:custDataLst>
          </p:nvPr>
        </p:nvSpPr>
        <p:spPr>
          <a:xfrm>
            <a:off x="373224" y="318770"/>
            <a:ext cx="7895535" cy="61473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3000"/>
              </a:spcBef>
            </a:pPr>
            <a:r>
              <a:rPr lang="en-US" sz="3600" b="1" dirty="0"/>
              <a:t>Bash Bunny</a:t>
            </a:r>
          </a:p>
          <a:p>
            <a:pPr>
              <a:spcBef>
                <a:spcPts val="3000"/>
              </a:spcBef>
            </a:pPr>
            <a:r>
              <a:rPr lang="en-US" sz="3600" b="1" dirty="0"/>
              <a:t>Packet Squirrel </a:t>
            </a:r>
            <a:endParaRPr lang="en-US" sz="3600" b="1" dirty="0" smtClean="0"/>
          </a:p>
          <a:p>
            <a:pPr>
              <a:spcBef>
                <a:spcPts val="3000"/>
              </a:spcBef>
            </a:pPr>
            <a:r>
              <a:rPr lang="en-US" sz="3600" b="1" dirty="0"/>
              <a:t>LAN Turtle</a:t>
            </a:r>
          </a:p>
          <a:p>
            <a:pPr>
              <a:spcBef>
                <a:spcPts val="3000"/>
              </a:spcBef>
            </a:pPr>
            <a:r>
              <a:rPr lang="en-US" sz="3600" b="1" dirty="0"/>
              <a:t>Rubber Ducky</a:t>
            </a:r>
          </a:p>
          <a:p>
            <a:pPr>
              <a:spcBef>
                <a:spcPts val="3000"/>
              </a:spcBef>
            </a:pPr>
            <a:r>
              <a:rPr lang="en-US" sz="3600" b="1" dirty="0" smtClean="0"/>
              <a:t>Signal Owl</a:t>
            </a:r>
          </a:p>
          <a:p>
            <a:pPr>
              <a:spcBef>
                <a:spcPts val="3000"/>
              </a:spcBef>
            </a:pPr>
            <a:r>
              <a:rPr lang="en-US" sz="3600" b="1" dirty="0" smtClean="0"/>
              <a:t>Screen Crab</a:t>
            </a:r>
          </a:p>
          <a:p>
            <a:pPr>
              <a:spcBef>
                <a:spcPts val="3000"/>
              </a:spcBef>
            </a:pPr>
            <a:r>
              <a:rPr lang="en-US" sz="1600" b="1" dirty="0">
                <a:hlinkClick r:id="rId3"/>
              </a:rPr>
              <a:t>https://shop.hak5.org</a:t>
            </a:r>
            <a:r>
              <a:rPr lang="en-US" sz="1600" b="1" dirty="0" smtClean="0">
                <a:hlinkClick r:id="rId3"/>
              </a:rPr>
              <a:t>/</a:t>
            </a:r>
            <a:endParaRPr lang="en-US" sz="1600" b="1" dirty="0" smtClean="0"/>
          </a:p>
          <a:p>
            <a:pPr>
              <a:spcBef>
                <a:spcPts val="3000"/>
              </a:spcBef>
            </a:pPr>
            <a:r>
              <a:rPr lang="en-US" sz="1600" b="1" dirty="0">
                <a:hlinkClick r:id="rId4"/>
              </a:rPr>
              <a:t>https://</a:t>
            </a:r>
            <a:r>
              <a:rPr lang="en-US" sz="1600" b="1" dirty="0" smtClean="0">
                <a:hlinkClick r:id="rId4"/>
              </a:rPr>
              <a:t>docs.hak5.org/hc/en-us</a:t>
            </a:r>
            <a:endParaRPr lang="en-US" sz="1600" b="1" dirty="0" smtClean="0"/>
          </a:p>
        </p:txBody>
      </p:sp>
      <p:pic>
        <p:nvPicPr>
          <p:cNvPr id="2" name="Picture 1"/>
          <p:cNvPicPr>
            <a:picLocks noChangeAspect="1"/>
          </p:cNvPicPr>
          <p:nvPr/>
        </p:nvPicPr>
        <p:blipFill>
          <a:blip r:embed="rId5"/>
          <a:stretch>
            <a:fillRect/>
          </a:stretch>
        </p:blipFill>
        <p:spPr>
          <a:xfrm>
            <a:off x="7442719" y="205274"/>
            <a:ext cx="4572000" cy="2286000"/>
          </a:xfrm>
          <a:prstGeom prst="rect">
            <a:avLst/>
          </a:prstGeom>
        </p:spPr>
      </p:pic>
    </p:spTree>
    <p:extLst>
      <p:ext uri="{BB962C8B-B14F-4D97-AF65-F5344CB8AC3E}">
        <p14:creationId xmlns:p14="http://schemas.microsoft.com/office/powerpoint/2010/main" val="429409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custDataLst>
              <p:tags r:id="rId1"/>
            </p:custDataLst>
          </p:nvPr>
        </p:nvSpPr>
        <p:spPr>
          <a:xfrm>
            <a:off x="1184564" y="1810140"/>
            <a:ext cx="10293927" cy="11383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3000"/>
              </a:spcBef>
            </a:pPr>
            <a:r>
              <a:rPr lang="en-US" sz="4800" b="1" dirty="0" smtClean="0"/>
              <a:t>Bash Bunny</a:t>
            </a:r>
          </a:p>
        </p:txBody>
      </p:sp>
    </p:spTree>
    <p:extLst>
      <p:ext uri="{BB962C8B-B14F-4D97-AF65-F5344CB8AC3E}">
        <p14:creationId xmlns:p14="http://schemas.microsoft.com/office/powerpoint/2010/main" val="3878365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7637526" y="109205"/>
            <a:ext cx="4523891" cy="2509933"/>
          </a:xfrm>
          <a:prstGeom prst="rect">
            <a:avLst/>
          </a:prstGeom>
        </p:spPr>
      </p:pic>
      <p:sp>
        <p:nvSpPr>
          <p:cNvPr id="3" name="Slide Number Placeholder 2"/>
          <p:cNvSpPr>
            <a:spLocks noGrp="1"/>
          </p:cNvSpPr>
          <p:nvPr>
            <p:ph type="sldNum" sz="quarter" idx="12"/>
          </p:nvPr>
        </p:nvSpPr>
        <p:spPr/>
        <p:txBody>
          <a:bodyPr/>
          <a:lstStyle/>
          <a:p>
            <a:pPr>
              <a:defRPr/>
            </a:pPr>
            <a:fld id="{CC46BEDF-E8C1-4CB7-BF1D-A09C40E68FB1}" type="slidenum">
              <a:rPr lang="en-US" smtClean="0"/>
              <a:pPr>
                <a:defRPr/>
              </a:pPr>
              <a:t>5</a:t>
            </a:fld>
            <a:endParaRPr lang="en-US"/>
          </a:p>
        </p:txBody>
      </p:sp>
      <p:sp>
        <p:nvSpPr>
          <p:cNvPr id="4" name="Title 3"/>
          <p:cNvSpPr>
            <a:spLocks noGrp="1"/>
          </p:cNvSpPr>
          <p:nvPr>
            <p:ph type="title"/>
          </p:nvPr>
        </p:nvSpPr>
        <p:spPr>
          <a:xfrm>
            <a:off x="269032" y="109205"/>
            <a:ext cx="10515600" cy="764965"/>
          </a:xfrm>
        </p:spPr>
        <p:txBody>
          <a:bodyPr/>
          <a:lstStyle/>
          <a:p>
            <a:r>
              <a:rPr lang="en-US" dirty="0" smtClean="0"/>
              <a:t>Bash Bunny</a:t>
            </a:r>
            <a:endParaRPr lang="en-US" dirty="0"/>
          </a:p>
        </p:txBody>
      </p:sp>
      <p:sp>
        <p:nvSpPr>
          <p:cNvPr id="6" name="Content Placeholder 5"/>
          <p:cNvSpPr>
            <a:spLocks noGrp="1"/>
          </p:cNvSpPr>
          <p:nvPr>
            <p:ph idx="1"/>
          </p:nvPr>
        </p:nvSpPr>
        <p:spPr>
          <a:xfrm>
            <a:off x="269033" y="727787"/>
            <a:ext cx="7368494" cy="5993687"/>
          </a:xfrm>
        </p:spPr>
        <p:txBody>
          <a:bodyPr>
            <a:noAutofit/>
          </a:bodyPr>
          <a:lstStyle/>
          <a:p>
            <a:r>
              <a:rPr lang="en-US" sz="1800" dirty="0"/>
              <a:t>The Bash Bunny by Hak5 is the world’s most advanced USB attack platform. It delivers penetration testing attacks and IT automation tasks in seconds by </a:t>
            </a:r>
            <a:r>
              <a:rPr lang="en-US" sz="1800" b="1" dirty="0">
                <a:solidFill>
                  <a:srgbClr val="FF0000"/>
                </a:solidFill>
              </a:rPr>
              <a:t>emulating combinations of trusted USB devices </a:t>
            </a:r>
            <a:r>
              <a:rPr lang="en-US" sz="1800" dirty="0"/>
              <a:t>– like gigabit Ethernet, serial, flash storage and keyboards. </a:t>
            </a:r>
            <a:endParaRPr lang="en-US" sz="1800" dirty="0" smtClean="0"/>
          </a:p>
          <a:p>
            <a:r>
              <a:rPr lang="en-US" sz="1800" dirty="0" smtClean="0"/>
              <a:t>With </a:t>
            </a:r>
            <a:r>
              <a:rPr lang="en-US" sz="1800" dirty="0"/>
              <a:t>it, computers are tricked into divulging data, </a:t>
            </a:r>
            <a:r>
              <a:rPr lang="en-US" sz="1800" dirty="0" err="1"/>
              <a:t>exfiltrating</a:t>
            </a:r>
            <a:r>
              <a:rPr lang="en-US" sz="1800" dirty="0"/>
              <a:t> documents, installing backdoors and many more exploits.</a:t>
            </a:r>
            <a:endParaRPr lang="en-US" sz="1800" dirty="0" smtClean="0"/>
          </a:p>
          <a:p>
            <a:r>
              <a:rPr lang="en-US" sz="1800" dirty="0" smtClean="0"/>
              <a:t>Specifications</a:t>
            </a:r>
            <a:r>
              <a:rPr lang="en-US" sz="1800" dirty="0"/>
              <a:t>#</a:t>
            </a:r>
          </a:p>
          <a:p>
            <a:pPr marL="457200" lvl="1" indent="0">
              <a:buNone/>
            </a:pPr>
            <a:r>
              <a:rPr lang="en-US" sz="1600" dirty="0" smtClean="0"/>
              <a:t>•</a:t>
            </a:r>
            <a:r>
              <a:rPr lang="en-US" sz="1600" dirty="0"/>
              <a:t>Quad-core ARM Cortex A7</a:t>
            </a:r>
          </a:p>
          <a:p>
            <a:pPr marL="457200" lvl="1" indent="0">
              <a:buNone/>
            </a:pPr>
            <a:r>
              <a:rPr lang="en-US" sz="1600" dirty="0"/>
              <a:t>•32 K L1/512 K L2 Cache</a:t>
            </a:r>
          </a:p>
          <a:p>
            <a:pPr marL="457200" lvl="1" indent="0">
              <a:buNone/>
            </a:pPr>
            <a:r>
              <a:rPr lang="en-US" sz="1600" dirty="0"/>
              <a:t>•512 MB DDR3 Memory</a:t>
            </a:r>
          </a:p>
          <a:p>
            <a:pPr marL="457200" lvl="1" indent="0">
              <a:buNone/>
            </a:pPr>
            <a:r>
              <a:rPr lang="en-US" sz="1600" dirty="0"/>
              <a:t>•8 GB SLC NAND Disk</a:t>
            </a:r>
          </a:p>
          <a:p>
            <a:r>
              <a:rPr lang="en-US" sz="1800" dirty="0" smtClean="0"/>
              <a:t>Power </a:t>
            </a:r>
            <a:r>
              <a:rPr lang="en-US" sz="1800" dirty="0"/>
              <a:t>Requirements</a:t>
            </a:r>
          </a:p>
          <a:p>
            <a:pPr marL="457200" lvl="1" indent="0">
              <a:buNone/>
            </a:pPr>
            <a:r>
              <a:rPr lang="en-US" sz="1600" dirty="0" smtClean="0"/>
              <a:t>•</a:t>
            </a:r>
            <a:r>
              <a:rPr lang="en-US" sz="1600" dirty="0"/>
              <a:t>USB 5V ~1.5A</a:t>
            </a:r>
          </a:p>
          <a:p>
            <a:r>
              <a:rPr lang="en-US" sz="1800" dirty="0" smtClean="0"/>
              <a:t>LED Status</a:t>
            </a:r>
            <a:endParaRPr lang="en-US" sz="1800" dirty="0"/>
          </a:p>
          <a:p>
            <a:pPr lvl="1"/>
            <a:r>
              <a:rPr lang="en-US" sz="1600" dirty="0"/>
              <a:t>Green (blinking) Booting up </a:t>
            </a:r>
          </a:p>
          <a:p>
            <a:pPr lvl="1"/>
            <a:r>
              <a:rPr lang="en-US" sz="1600" dirty="0"/>
              <a:t>Blue (blinking) Arming Mode </a:t>
            </a:r>
          </a:p>
          <a:p>
            <a:pPr lvl="1"/>
            <a:r>
              <a:rPr lang="en-US" sz="1600" dirty="0"/>
              <a:t>Red (blinking) Recovery Mode or Firmware Flashing from v1.0 DO NOT UNPLUG </a:t>
            </a:r>
          </a:p>
          <a:p>
            <a:pPr lvl="1"/>
            <a:r>
              <a:rPr lang="en-US" sz="1600" dirty="0"/>
              <a:t>Red/Blue Alternating Recovery Mode or Firmware Flashing from v1.1+ DO NOT </a:t>
            </a:r>
            <a:r>
              <a:rPr lang="en-US" sz="1600" dirty="0" smtClean="0"/>
              <a:t>UNPLUG</a:t>
            </a:r>
            <a:endParaRPr lang="en-US" sz="1600" dirty="0"/>
          </a:p>
        </p:txBody>
      </p:sp>
      <p:pic>
        <p:nvPicPr>
          <p:cNvPr id="8" name="Picture 7"/>
          <p:cNvPicPr>
            <a:picLocks noChangeAspect="1"/>
          </p:cNvPicPr>
          <p:nvPr/>
        </p:nvPicPr>
        <p:blipFill>
          <a:blip r:embed="rId4"/>
          <a:stretch>
            <a:fillRect/>
          </a:stretch>
        </p:blipFill>
        <p:spPr>
          <a:xfrm>
            <a:off x="7529803" y="3881192"/>
            <a:ext cx="4631613" cy="2171069"/>
          </a:xfrm>
          <a:prstGeom prst="rect">
            <a:avLst/>
          </a:prstGeom>
        </p:spPr>
      </p:pic>
    </p:spTree>
    <p:extLst>
      <p:ext uri="{BB962C8B-B14F-4D97-AF65-F5344CB8AC3E}">
        <p14:creationId xmlns:p14="http://schemas.microsoft.com/office/powerpoint/2010/main" val="2251094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C46BEDF-E8C1-4CB7-BF1D-A09C40E68FB1}" type="slidenum">
              <a:rPr lang="en-US" smtClean="0"/>
              <a:pPr>
                <a:defRPr/>
              </a:pPr>
              <a:t>6</a:t>
            </a:fld>
            <a:endParaRPr lang="en-US"/>
          </a:p>
        </p:txBody>
      </p:sp>
      <p:sp>
        <p:nvSpPr>
          <p:cNvPr id="4" name="Title 3"/>
          <p:cNvSpPr>
            <a:spLocks noGrp="1"/>
          </p:cNvSpPr>
          <p:nvPr>
            <p:ph type="title"/>
          </p:nvPr>
        </p:nvSpPr>
        <p:spPr>
          <a:xfrm>
            <a:off x="259701" y="147945"/>
            <a:ext cx="10515600" cy="764965"/>
          </a:xfrm>
        </p:spPr>
        <p:txBody>
          <a:bodyPr/>
          <a:lstStyle/>
          <a:p>
            <a:r>
              <a:rPr lang="en-US" dirty="0" smtClean="0"/>
              <a:t>Bash Bunny</a:t>
            </a:r>
            <a:endParaRPr lang="en-US" dirty="0"/>
          </a:p>
        </p:txBody>
      </p:sp>
      <p:sp>
        <p:nvSpPr>
          <p:cNvPr id="6" name="Content Placeholder 5"/>
          <p:cNvSpPr>
            <a:spLocks noGrp="1"/>
          </p:cNvSpPr>
          <p:nvPr>
            <p:ph idx="1"/>
          </p:nvPr>
        </p:nvSpPr>
        <p:spPr>
          <a:xfrm>
            <a:off x="466531" y="912910"/>
            <a:ext cx="9744269" cy="5717978"/>
          </a:xfrm>
        </p:spPr>
        <p:txBody>
          <a:bodyPr>
            <a:normAutofit lnSpcReduction="10000"/>
          </a:bodyPr>
          <a:lstStyle/>
          <a:p>
            <a:r>
              <a:rPr lang="en-US" sz="2400" dirty="0" smtClean="0"/>
              <a:t>Mass </a:t>
            </a:r>
            <a:r>
              <a:rPr lang="en-US" sz="2400" dirty="0"/>
              <a:t>Storage Directory </a:t>
            </a:r>
            <a:r>
              <a:rPr lang="en-US" sz="2400" dirty="0" smtClean="0"/>
              <a:t>Structure</a:t>
            </a:r>
          </a:p>
          <a:p>
            <a:pPr marL="457200" lvl="1" indent="0">
              <a:buNone/>
            </a:pPr>
            <a:r>
              <a:rPr lang="en-US" sz="2000" dirty="0" smtClean="0"/>
              <a:t>•/</a:t>
            </a:r>
            <a:r>
              <a:rPr lang="en-US" sz="2000" dirty="0"/>
              <a:t>docs – home to documentation.</a:t>
            </a:r>
          </a:p>
          <a:p>
            <a:pPr marL="457200" lvl="1" indent="0">
              <a:buNone/>
            </a:pPr>
            <a:r>
              <a:rPr lang="en-US" sz="2000" dirty="0"/>
              <a:t>•/languages – install additional HID Keyboard layouts/languages.</a:t>
            </a:r>
          </a:p>
          <a:p>
            <a:pPr marL="457200" lvl="1" indent="0">
              <a:buNone/>
            </a:pPr>
            <a:r>
              <a:rPr lang="en-US" sz="2000" dirty="0"/>
              <a:t>•/loot – used by payloads to store logs and other data</a:t>
            </a:r>
          </a:p>
          <a:p>
            <a:pPr marL="457200" lvl="1" indent="0">
              <a:buNone/>
            </a:pPr>
            <a:r>
              <a:rPr lang="en-US" sz="2000" dirty="0"/>
              <a:t>•/tools – used to install additional deb packages and other tools.</a:t>
            </a:r>
          </a:p>
          <a:p>
            <a:pPr marL="457200" lvl="1" indent="0">
              <a:buNone/>
            </a:pPr>
            <a:r>
              <a:rPr lang="en-US" sz="2000" dirty="0"/>
              <a:t>•/payloads – home to active payloads, library and extensions</a:t>
            </a:r>
          </a:p>
          <a:p>
            <a:pPr marL="457200" lvl="1" indent="0">
              <a:buNone/>
            </a:pPr>
            <a:r>
              <a:rPr lang="en-US" sz="2000" dirty="0"/>
              <a:t>•/payloads/switch1 and /payloads/switch2 – home to payload.txt and accompanying files which will be executed on boot when the bash bunny switch is in the corresponding position.</a:t>
            </a:r>
          </a:p>
          <a:p>
            <a:pPr marL="457200" lvl="1" indent="0">
              <a:buNone/>
            </a:pPr>
            <a:r>
              <a:rPr lang="en-US" sz="2000" dirty="0"/>
              <a:t>•/payloads/library – home to the payloads library which can be downloaded from the Bash Bunny Payload </a:t>
            </a:r>
            <a:r>
              <a:rPr lang="en-US" sz="2000" dirty="0" err="1"/>
              <a:t>git</a:t>
            </a:r>
            <a:r>
              <a:rPr lang="en-US" sz="2000" dirty="0"/>
              <a:t> repository</a:t>
            </a:r>
          </a:p>
          <a:p>
            <a:pPr marL="457200" lvl="1" indent="0">
              <a:buNone/>
            </a:pPr>
            <a:r>
              <a:rPr lang="en-US" sz="2000" dirty="0"/>
              <a:t>•/payloads/library/extensions – home to Bunny Script extensions</a:t>
            </a:r>
          </a:p>
          <a:p>
            <a:endParaRPr lang="en-US" sz="2400" dirty="0" smtClean="0"/>
          </a:p>
          <a:p>
            <a:r>
              <a:rPr lang="en-US" sz="2400" dirty="0" smtClean="0"/>
              <a:t>Default </a:t>
            </a:r>
            <a:r>
              <a:rPr lang="en-US" sz="2400" dirty="0"/>
              <a:t>Settings#</a:t>
            </a:r>
          </a:p>
          <a:p>
            <a:pPr marL="457200" lvl="1" indent="0">
              <a:buNone/>
            </a:pPr>
            <a:r>
              <a:rPr lang="en-US" sz="2000" dirty="0" smtClean="0"/>
              <a:t>•</a:t>
            </a:r>
            <a:r>
              <a:rPr lang="en-US" sz="2000" dirty="0"/>
              <a:t>Username: </a:t>
            </a:r>
            <a:r>
              <a:rPr lang="en-US" sz="2000" dirty="0" smtClean="0"/>
              <a:t>root</a:t>
            </a:r>
          </a:p>
          <a:p>
            <a:pPr marL="457200" lvl="1" indent="0">
              <a:buNone/>
            </a:pPr>
            <a:r>
              <a:rPr lang="en-US" sz="2000" dirty="0" smtClean="0"/>
              <a:t>•Password</a:t>
            </a:r>
            <a:r>
              <a:rPr lang="en-US" sz="2000" dirty="0"/>
              <a:t>: hak5bunny</a:t>
            </a:r>
          </a:p>
          <a:p>
            <a:pPr marL="457200" lvl="1" indent="0">
              <a:buNone/>
            </a:pPr>
            <a:r>
              <a:rPr lang="en-US" sz="2000" dirty="0"/>
              <a:t>•IP Address: 172.16.64.1</a:t>
            </a:r>
          </a:p>
          <a:p>
            <a:pPr marL="457200" lvl="1" indent="0">
              <a:buNone/>
            </a:pPr>
            <a:r>
              <a:rPr lang="en-US" sz="2000" dirty="0"/>
              <a:t>•DHCP Range: 172.16.64.10-12</a:t>
            </a:r>
          </a:p>
          <a:p>
            <a:endParaRPr lang="en-US" sz="2400" dirty="0"/>
          </a:p>
        </p:txBody>
      </p:sp>
      <p:pic>
        <p:nvPicPr>
          <p:cNvPr id="7" name="Picture 6"/>
          <p:cNvPicPr>
            <a:picLocks noChangeAspect="1"/>
          </p:cNvPicPr>
          <p:nvPr/>
        </p:nvPicPr>
        <p:blipFill>
          <a:blip r:embed="rId3"/>
          <a:stretch>
            <a:fillRect/>
          </a:stretch>
        </p:blipFill>
        <p:spPr>
          <a:xfrm>
            <a:off x="8865055" y="147945"/>
            <a:ext cx="3105150" cy="2647950"/>
          </a:xfrm>
          <a:prstGeom prst="rect">
            <a:avLst/>
          </a:prstGeom>
        </p:spPr>
      </p:pic>
    </p:spTree>
    <p:extLst>
      <p:ext uri="{BB962C8B-B14F-4D97-AF65-F5344CB8AC3E}">
        <p14:creationId xmlns:p14="http://schemas.microsoft.com/office/powerpoint/2010/main" val="1942676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C46BEDF-E8C1-4CB7-BF1D-A09C40E68FB1}" type="slidenum">
              <a:rPr lang="en-US" smtClean="0"/>
              <a:pPr>
                <a:defRPr/>
              </a:pPr>
              <a:t>7</a:t>
            </a:fld>
            <a:endParaRPr lang="en-US"/>
          </a:p>
        </p:txBody>
      </p:sp>
      <p:sp>
        <p:nvSpPr>
          <p:cNvPr id="4" name="Title 3"/>
          <p:cNvSpPr>
            <a:spLocks noGrp="1"/>
          </p:cNvSpPr>
          <p:nvPr>
            <p:ph type="title"/>
          </p:nvPr>
        </p:nvSpPr>
        <p:spPr>
          <a:xfrm>
            <a:off x="259701" y="147945"/>
            <a:ext cx="10515600" cy="764965"/>
          </a:xfrm>
        </p:spPr>
        <p:txBody>
          <a:bodyPr/>
          <a:lstStyle/>
          <a:p>
            <a:r>
              <a:rPr lang="en-US" dirty="0" smtClean="0"/>
              <a:t>Bash Bunny</a:t>
            </a:r>
            <a:endParaRPr lang="en-US" dirty="0"/>
          </a:p>
        </p:txBody>
      </p:sp>
      <p:sp>
        <p:nvSpPr>
          <p:cNvPr id="6" name="Content Placeholder 5"/>
          <p:cNvSpPr>
            <a:spLocks noGrp="1"/>
          </p:cNvSpPr>
          <p:nvPr>
            <p:ph idx="1"/>
          </p:nvPr>
        </p:nvSpPr>
        <p:spPr>
          <a:xfrm>
            <a:off x="259701" y="912910"/>
            <a:ext cx="5345955" cy="5717978"/>
          </a:xfrm>
        </p:spPr>
        <p:txBody>
          <a:bodyPr>
            <a:normAutofit/>
          </a:bodyPr>
          <a:lstStyle/>
          <a:p>
            <a:r>
              <a:rPr lang="en-US" sz="2400" dirty="0"/>
              <a:t>Connecting to </a:t>
            </a:r>
            <a:r>
              <a:rPr lang="en-US" sz="2400" dirty="0" err="1"/>
              <a:t>to</a:t>
            </a:r>
            <a:r>
              <a:rPr lang="en-US" sz="2400" dirty="0"/>
              <a:t> the Bash Bunny Serial Console from Windows</a:t>
            </a:r>
          </a:p>
          <a:p>
            <a:pPr lvl="1"/>
            <a:r>
              <a:rPr lang="en-US" sz="2000" dirty="0" smtClean="0"/>
              <a:t>Find </a:t>
            </a:r>
            <a:r>
              <a:rPr lang="en-US" sz="2000" dirty="0"/>
              <a:t>the COM# from Device Manager &gt; Ports (COM &amp; LPT) and look for USB Serial Device (COM#). Example: COM3</a:t>
            </a:r>
          </a:p>
          <a:p>
            <a:pPr lvl="1"/>
            <a:r>
              <a:rPr lang="en-US" sz="2000" dirty="0"/>
              <a:t>Alternatively, run the following </a:t>
            </a:r>
            <a:r>
              <a:rPr lang="en-US" sz="2000" dirty="0" err="1"/>
              <a:t>powershell</a:t>
            </a:r>
            <a:r>
              <a:rPr lang="en-US" sz="2000" dirty="0"/>
              <a:t> command to list ports:</a:t>
            </a:r>
          </a:p>
          <a:p>
            <a:pPr lvl="2"/>
            <a:r>
              <a:rPr lang="en-US" sz="1600" dirty="0"/>
              <a:t>[</a:t>
            </a:r>
            <a:r>
              <a:rPr lang="en-US" sz="1600" dirty="0" err="1"/>
              <a:t>System.IO.Ports.SerialPort</a:t>
            </a:r>
            <a:r>
              <a:rPr lang="en-US" sz="1600" dirty="0"/>
              <a:t>]::</a:t>
            </a:r>
            <a:r>
              <a:rPr lang="en-US" sz="1600" dirty="0" err="1"/>
              <a:t>getportnames</a:t>
            </a:r>
            <a:r>
              <a:rPr lang="en-US" sz="1600" dirty="0"/>
              <a:t>()</a:t>
            </a:r>
          </a:p>
          <a:p>
            <a:pPr lvl="1"/>
            <a:endParaRPr lang="en-US" sz="2000" dirty="0"/>
          </a:p>
          <a:p>
            <a:pPr lvl="1"/>
            <a:r>
              <a:rPr lang="en-US" sz="2000" dirty="0" smtClean="0"/>
              <a:t>Open </a:t>
            </a:r>
            <a:r>
              <a:rPr lang="en-US" sz="2000" dirty="0" err="1"/>
              <a:t>PuTTY</a:t>
            </a:r>
            <a:r>
              <a:rPr lang="en-US" sz="2000" dirty="0"/>
              <a:t> and select Serial. Enter COM# for serial line and 115200 for Speed. Click Open.</a:t>
            </a:r>
          </a:p>
          <a:p>
            <a:pPr lvl="1"/>
            <a:endParaRPr lang="en-US" sz="2000" dirty="0"/>
          </a:p>
        </p:txBody>
      </p:sp>
      <p:pic>
        <p:nvPicPr>
          <p:cNvPr id="8" name="Picture 7"/>
          <p:cNvPicPr>
            <a:picLocks noChangeAspect="1"/>
          </p:cNvPicPr>
          <p:nvPr/>
        </p:nvPicPr>
        <p:blipFill>
          <a:blip r:embed="rId3"/>
          <a:stretch>
            <a:fillRect/>
          </a:stretch>
        </p:blipFill>
        <p:spPr>
          <a:xfrm>
            <a:off x="5669978" y="176212"/>
            <a:ext cx="6384103" cy="6299233"/>
          </a:xfrm>
          <a:prstGeom prst="rect">
            <a:avLst/>
          </a:prstGeom>
        </p:spPr>
      </p:pic>
    </p:spTree>
    <p:extLst>
      <p:ext uri="{BB962C8B-B14F-4D97-AF65-F5344CB8AC3E}">
        <p14:creationId xmlns:p14="http://schemas.microsoft.com/office/powerpoint/2010/main" val="1606368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C46BEDF-E8C1-4CB7-BF1D-A09C40E68FB1}" type="slidenum">
              <a:rPr lang="en-US" smtClean="0"/>
              <a:pPr>
                <a:defRPr/>
              </a:pPr>
              <a:t>8</a:t>
            </a:fld>
            <a:endParaRPr lang="en-US"/>
          </a:p>
        </p:txBody>
      </p:sp>
      <p:sp>
        <p:nvSpPr>
          <p:cNvPr id="4" name="Title 3"/>
          <p:cNvSpPr>
            <a:spLocks noGrp="1"/>
          </p:cNvSpPr>
          <p:nvPr>
            <p:ph type="title"/>
          </p:nvPr>
        </p:nvSpPr>
        <p:spPr>
          <a:xfrm>
            <a:off x="259701" y="147945"/>
            <a:ext cx="10515600" cy="764965"/>
          </a:xfrm>
        </p:spPr>
        <p:txBody>
          <a:bodyPr/>
          <a:lstStyle/>
          <a:p>
            <a:r>
              <a:rPr lang="en-US" dirty="0" smtClean="0"/>
              <a:t>Bash Bunny</a:t>
            </a:r>
            <a:endParaRPr lang="en-US" dirty="0"/>
          </a:p>
        </p:txBody>
      </p:sp>
      <p:sp>
        <p:nvSpPr>
          <p:cNvPr id="6" name="Content Placeholder 5"/>
          <p:cNvSpPr>
            <a:spLocks noGrp="1"/>
          </p:cNvSpPr>
          <p:nvPr>
            <p:ph idx="1"/>
          </p:nvPr>
        </p:nvSpPr>
        <p:spPr>
          <a:xfrm>
            <a:off x="259700" y="820934"/>
            <a:ext cx="8968275" cy="5717978"/>
          </a:xfrm>
        </p:spPr>
        <p:txBody>
          <a:bodyPr>
            <a:normAutofit fontScale="85000" lnSpcReduction="20000"/>
          </a:bodyPr>
          <a:lstStyle/>
          <a:p>
            <a:r>
              <a:rPr lang="en-US" sz="3000" dirty="0"/>
              <a:t>Connecting to the Linux Bash Bunny Console from </a:t>
            </a:r>
            <a:r>
              <a:rPr lang="en-US" sz="3000" dirty="0" smtClean="0"/>
              <a:t>Linux</a:t>
            </a:r>
            <a:endParaRPr lang="en-US" sz="3000" dirty="0"/>
          </a:p>
          <a:p>
            <a:r>
              <a:rPr lang="en-US" sz="3000" dirty="0" smtClean="0"/>
              <a:t>1.Find </a:t>
            </a:r>
            <a:r>
              <a:rPr lang="en-US" sz="3000" dirty="0"/>
              <a:t>the Bash Bunny device from the terminal</a:t>
            </a:r>
          </a:p>
          <a:p>
            <a:pPr lvl="1"/>
            <a:r>
              <a:rPr lang="en-US" sz="2600" dirty="0" err="1">
                <a:latin typeface="Courier New" panose="02070309020205020404" pitchFamily="49" charset="0"/>
                <a:cs typeface="Courier New" panose="02070309020205020404" pitchFamily="49" charset="0"/>
              </a:rPr>
              <a:t>ls</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dev</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tty</a:t>
            </a:r>
            <a:r>
              <a:rPr lang="en-US" sz="2600" dirty="0">
                <a:latin typeface="Courier New" panose="02070309020205020404" pitchFamily="49" charset="0"/>
                <a:cs typeface="Courier New" panose="02070309020205020404" pitchFamily="49" charset="0"/>
              </a:rPr>
              <a:t>*" or "</a:t>
            </a:r>
            <a:r>
              <a:rPr lang="en-US" sz="2600" dirty="0" err="1">
                <a:latin typeface="Courier New" panose="02070309020205020404" pitchFamily="49" charset="0"/>
                <a:cs typeface="Courier New" panose="02070309020205020404" pitchFamily="49" charset="0"/>
              </a:rPr>
              <a:t>dmesg</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grep</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tty</a:t>
            </a:r>
            <a:endParaRPr lang="en-US" sz="2600" dirty="0">
              <a:latin typeface="Courier New" panose="02070309020205020404" pitchFamily="49" charset="0"/>
              <a:cs typeface="Courier New" panose="02070309020205020404" pitchFamily="49" charset="0"/>
            </a:endParaRPr>
          </a:p>
          <a:p>
            <a:pPr lvl="1"/>
            <a:r>
              <a:rPr lang="en-US" sz="2600" dirty="0" smtClean="0"/>
              <a:t>Usually </a:t>
            </a:r>
            <a:r>
              <a:rPr lang="en-US" sz="2600" dirty="0"/>
              <a:t>on a Linux host, the Bash Bunny will register as either </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dev</a:t>
            </a:r>
            <a:r>
              <a:rPr lang="en-US" sz="2600" dirty="0">
                <a:latin typeface="Courier New" panose="02070309020205020404" pitchFamily="49" charset="0"/>
                <a:cs typeface="Courier New" panose="02070309020205020404" pitchFamily="49" charset="0"/>
              </a:rPr>
              <a:t>/ttyUSB0 </a:t>
            </a:r>
            <a:r>
              <a:rPr lang="en-US" sz="2600" dirty="0"/>
              <a:t>or </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dev</a:t>
            </a:r>
            <a:r>
              <a:rPr lang="en-US" sz="2600" dirty="0">
                <a:latin typeface="Courier New" panose="02070309020205020404" pitchFamily="49" charset="0"/>
                <a:cs typeface="Courier New" panose="02070309020205020404" pitchFamily="49" charset="0"/>
              </a:rPr>
              <a:t>/ttyACM0</a:t>
            </a:r>
            <a:r>
              <a:rPr lang="en-US" sz="2600" dirty="0"/>
              <a:t>. On an OSX/</a:t>
            </a:r>
            <a:r>
              <a:rPr lang="en-US" sz="2600" dirty="0" err="1"/>
              <a:t>macOS</a:t>
            </a:r>
            <a:r>
              <a:rPr lang="en-US" sz="2600" dirty="0"/>
              <a:t> host, the Bash Bunny will register as /</a:t>
            </a:r>
            <a:r>
              <a:rPr lang="en-US" sz="2600" dirty="0" err="1"/>
              <a:t>dev</a:t>
            </a:r>
            <a:r>
              <a:rPr lang="en-US" sz="2600" dirty="0"/>
              <a:t>/tty.usbmodemch000001.</a:t>
            </a:r>
          </a:p>
          <a:p>
            <a:r>
              <a:rPr lang="en-US" sz="3000" dirty="0" smtClean="0"/>
              <a:t>2.Next</a:t>
            </a:r>
            <a:r>
              <a:rPr lang="en-US" sz="3000" dirty="0"/>
              <a:t>, connect to the serial device using screen, </a:t>
            </a:r>
            <a:r>
              <a:rPr lang="en-US" sz="3000" dirty="0" err="1"/>
              <a:t>minicom</a:t>
            </a:r>
            <a:r>
              <a:rPr lang="en-US" sz="3000" dirty="0"/>
              <a:t> or your terminal emulator of choice. </a:t>
            </a:r>
          </a:p>
          <a:p>
            <a:pPr lvl="1"/>
            <a:r>
              <a:rPr lang="en-US" sz="2600" dirty="0" smtClean="0"/>
              <a:t>If </a:t>
            </a:r>
            <a:r>
              <a:rPr lang="en-US" sz="2600" dirty="0"/>
              <a:t>screen is not installed it can usually be found from your distributions package manager.</a:t>
            </a:r>
          </a:p>
          <a:p>
            <a:pPr lvl="1"/>
            <a:r>
              <a:rPr lang="en-US" sz="2600" dirty="0" err="1">
                <a:latin typeface="Courier New" panose="02070309020205020404" pitchFamily="49" charset="0"/>
                <a:cs typeface="Courier New" panose="02070309020205020404" pitchFamily="49" charset="0"/>
              </a:rPr>
              <a:t>sudo</a:t>
            </a:r>
            <a:r>
              <a:rPr lang="en-US" sz="2600" dirty="0">
                <a:latin typeface="Courier New" panose="02070309020205020404" pitchFamily="49" charset="0"/>
                <a:cs typeface="Courier New" panose="02070309020205020404" pitchFamily="49" charset="0"/>
              </a:rPr>
              <a:t> apt-get install screen</a:t>
            </a:r>
          </a:p>
          <a:p>
            <a:r>
              <a:rPr lang="en-US" sz="3000" dirty="0" smtClean="0"/>
              <a:t>Connecting </a:t>
            </a:r>
            <a:r>
              <a:rPr lang="en-US" sz="3000" dirty="0"/>
              <a:t>with screen</a:t>
            </a:r>
          </a:p>
          <a:p>
            <a:pPr lvl="1"/>
            <a:r>
              <a:rPr lang="en-US" sz="2600" dirty="0" err="1">
                <a:latin typeface="Courier New" panose="02070309020205020404" pitchFamily="49" charset="0"/>
                <a:cs typeface="Courier New" panose="02070309020205020404" pitchFamily="49" charset="0"/>
              </a:rPr>
              <a:t>sudo</a:t>
            </a:r>
            <a:r>
              <a:rPr lang="en-US" sz="2600" dirty="0">
                <a:latin typeface="Courier New" panose="02070309020205020404" pitchFamily="49" charset="0"/>
                <a:cs typeface="Courier New" panose="02070309020205020404" pitchFamily="49" charset="0"/>
              </a:rPr>
              <a:t> screen /</a:t>
            </a:r>
            <a:r>
              <a:rPr lang="en-US" sz="2600" dirty="0" err="1">
                <a:latin typeface="Courier New" panose="02070309020205020404" pitchFamily="49" charset="0"/>
                <a:cs typeface="Courier New" panose="02070309020205020404" pitchFamily="49" charset="0"/>
              </a:rPr>
              <a:t>dev</a:t>
            </a:r>
            <a:r>
              <a:rPr lang="en-US" sz="2600" dirty="0">
                <a:latin typeface="Courier New" panose="02070309020205020404" pitchFamily="49" charset="0"/>
                <a:cs typeface="Courier New" panose="02070309020205020404" pitchFamily="49" charset="0"/>
              </a:rPr>
              <a:t>/ttyACM0 115200</a:t>
            </a:r>
          </a:p>
          <a:p>
            <a:r>
              <a:rPr lang="en-US" sz="3000" dirty="0" smtClean="0"/>
              <a:t>Disconnect </a:t>
            </a:r>
            <a:r>
              <a:rPr lang="en-US" sz="3000" dirty="0"/>
              <a:t>with keyboard combo: </a:t>
            </a:r>
            <a:r>
              <a:rPr lang="en-US" sz="3000" dirty="0" err="1"/>
              <a:t>CTRL+a</a:t>
            </a:r>
            <a:r>
              <a:rPr lang="en-US" sz="3000" dirty="0"/>
              <a:t> followed by CTRL</a:t>
            </a:r>
            <a:r>
              <a:rPr lang="en-US" sz="3000" dirty="0" smtClean="0"/>
              <a:t>+\</a:t>
            </a:r>
          </a:p>
          <a:p>
            <a:endParaRPr lang="en-US" sz="3000" dirty="0" smtClean="0"/>
          </a:p>
          <a:p>
            <a:endParaRPr lang="en-US" sz="3000" dirty="0"/>
          </a:p>
          <a:p>
            <a:r>
              <a:rPr lang="en-US" sz="1900" dirty="0">
                <a:hlinkClick r:id="rId3"/>
              </a:rPr>
              <a:t>https://</a:t>
            </a:r>
            <a:r>
              <a:rPr lang="en-US" sz="1900" dirty="0" smtClean="0">
                <a:hlinkClick r:id="rId3"/>
              </a:rPr>
              <a:t>docs.hak5.org/hc/en-us/categories/360000982534-Bash-Bunny</a:t>
            </a:r>
            <a:endParaRPr lang="en-US" sz="1900" dirty="0" smtClean="0"/>
          </a:p>
        </p:txBody>
      </p:sp>
    </p:spTree>
    <p:extLst>
      <p:ext uri="{BB962C8B-B14F-4D97-AF65-F5344CB8AC3E}">
        <p14:creationId xmlns:p14="http://schemas.microsoft.com/office/powerpoint/2010/main" val="4159974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custDataLst>
              <p:tags r:id="rId1"/>
            </p:custDataLst>
          </p:nvPr>
        </p:nvSpPr>
        <p:spPr>
          <a:xfrm>
            <a:off x="1184564" y="1810140"/>
            <a:ext cx="10293927" cy="10636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3000"/>
              </a:spcBef>
            </a:pPr>
            <a:r>
              <a:rPr lang="en-US" sz="4800" b="1" dirty="0" smtClean="0"/>
              <a:t>Packet Squirrel</a:t>
            </a:r>
            <a:endParaRPr lang="en-US" sz="2800" b="1" dirty="0"/>
          </a:p>
        </p:txBody>
      </p:sp>
    </p:spTree>
    <p:extLst>
      <p:ext uri="{BB962C8B-B14F-4D97-AF65-F5344CB8AC3E}">
        <p14:creationId xmlns:p14="http://schemas.microsoft.com/office/powerpoint/2010/main" val="8167751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HAPEID" val="5FUEBfSDpp8AfUi2czZc40"/>
</p:tagLst>
</file>

<file path=ppt/tags/tag2.xml><?xml version="1.0" encoding="utf-8"?>
<p:tagLst xmlns:a="http://schemas.openxmlformats.org/drawingml/2006/main" xmlns:r="http://schemas.openxmlformats.org/officeDocument/2006/relationships" xmlns:p="http://schemas.openxmlformats.org/presentationml/2006/main">
  <p:tag name="DVSHAPEID" val="5FUEBfSDpp8AfUi2czZc40"/>
</p:tagLst>
</file>

<file path=ppt/tags/tag3.xml><?xml version="1.0" encoding="utf-8"?>
<p:tagLst xmlns:a="http://schemas.openxmlformats.org/drawingml/2006/main" xmlns:r="http://schemas.openxmlformats.org/officeDocument/2006/relationships" xmlns:p="http://schemas.openxmlformats.org/presentationml/2006/main">
  <p:tag name="DVSHAPEID" val="5FUEBfSDpp8AfUi2czZc40"/>
</p:tagLst>
</file>

<file path=ppt/tags/tag4.xml><?xml version="1.0" encoding="utf-8"?>
<p:tagLst xmlns:a="http://schemas.openxmlformats.org/drawingml/2006/main" xmlns:r="http://schemas.openxmlformats.org/officeDocument/2006/relationships" xmlns:p="http://schemas.openxmlformats.org/presentationml/2006/main">
  <p:tag name="DVSHAPEID" val="5FUEBfSDpp8AfUi2czZc40"/>
</p:tagLst>
</file>

<file path=ppt/tags/tag5.xml><?xml version="1.0" encoding="utf-8"?>
<p:tagLst xmlns:a="http://schemas.openxmlformats.org/drawingml/2006/main" xmlns:r="http://schemas.openxmlformats.org/officeDocument/2006/relationships" xmlns:p="http://schemas.openxmlformats.org/presentationml/2006/main">
  <p:tag name="DVSHAPEID" val="5FUEBfSDpp8AfUi2czZc40"/>
</p:tagLst>
</file>

<file path=ppt/tags/tag6.xml><?xml version="1.0" encoding="utf-8"?>
<p:tagLst xmlns:a="http://schemas.openxmlformats.org/drawingml/2006/main" xmlns:r="http://schemas.openxmlformats.org/officeDocument/2006/relationships" xmlns:p="http://schemas.openxmlformats.org/presentationml/2006/main">
  <p:tag name="DVSHAPEID" val="5FUEBfSDpp8AfUi2czZc40"/>
</p:tagLst>
</file>

<file path=ppt/tags/tag7.xml><?xml version="1.0" encoding="utf-8"?>
<p:tagLst xmlns:a="http://schemas.openxmlformats.org/drawingml/2006/main" xmlns:r="http://schemas.openxmlformats.org/officeDocument/2006/relationships" xmlns:p="http://schemas.openxmlformats.org/presentationml/2006/main">
  <p:tag name="DVSHAPEID" val="5FUEBfSDpp8AfUi2czZc40"/>
</p:tagLst>
</file>

<file path=ppt/tags/tag8.xml><?xml version="1.0" encoding="utf-8"?>
<p:tagLst xmlns:a="http://schemas.openxmlformats.org/drawingml/2006/main" xmlns:r="http://schemas.openxmlformats.org/officeDocument/2006/relationships" xmlns:p="http://schemas.openxmlformats.org/presentationml/2006/main">
  <p:tag name="DVSHAPEID" val="5FUEBfSDpp8AfUi2czZc40"/>
</p:tagLst>
</file>

<file path=ppt/tags/tag9.xml><?xml version="1.0" encoding="utf-8"?>
<p:tagLst xmlns:a="http://schemas.openxmlformats.org/drawingml/2006/main" xmlns:r="http://schemas.openxmlformats.org/officeDocument/2006/relationships" xmlns:p="http://schemas.openxmlformats.org/presentationml/2006/main">
  <p:tag name="DVSHAPEID" val="5FUEBfSDpp8AfUi2czZc4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1366</Words>
  <Application>Microsoft Office PowerPoint</Application>
  <PresentationFormat>Widescreen</PresentationFormat>
  <Paragraphs>218</Paragraphs>
  <Slides>27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 Unicode MS</vt:lpstr>
      <vt:lpstr>Arial</vt:lpstr>
      <vt:lpstr>Arial Narrow</vt:lpstr>
      <vt:lpstr>Calibri</vt:lpstr>
      <vt:lpstr>Calibri Light</vt:lpstr>
      <vt:lpstr>Courier New</vt:lpstr>
      <vt:lpstr>Office Theme</vt:lpstr>
      <vt:lpstr>PowerPoint Presentation</vt:lpstr>
      <vt:lpstr>PowerPoint Presentation</vt:lpstr>
      <vt:lpstr>PowerPoint Presentation</vt:lpstr>
      <vt:lpstr>PowerPoint Presentation</vt:lpstr>
      <vt:lpstr>Bash Bunny</vt:lpstr>
      <vt:lpstr>Bash Bunny</vt:lpstr>
      <vt:lpstr>Bash Bunny</vt:lpstr>
      <vt:lpstr>Bash Bunny</vt:lpstr>
      <vt:lpstr>PowerPoint Presentation</vt:lpstr>
      <vt:lpstr>Packet Squirrel</vt:lpstr>
      <vt:lpstr>Packet Squirrel</vt:lpstr>
      <vt:lpstr>Packet Squirrel</vt:lpstr>
      <vt:lpstr>Packet Squirrel</vt:lpstr>
      <vt:lpstr>PowerPoint Presentation</vt:lpstr>
      <vt:lpstr>LAN Turtle</vt:lpstr>
      <vt:lpstr>PowerPoint Presentation</vt:lpstr>
      <vt:lpstr>USB Rubber Ducky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Carls</dc:creator>
  <cp:lastModifiedBy>John Carls</cp:lastModifiedBy>
  <cp:revision>24</cp:revision>
  <dcterms:created xsi:type="dcterms:W3CDTF">2018-02-08T02:33:53Z</dcterms:created>
  <dcterms:modified xsi:type="dcterms:W3CDTF">2019-08-08T21:16:32Z</dcterms:modified>
</cp:coreProperties>
</file>