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13" r:id="rId3"/>
    <p:sldId id="311" r:id="rId4"/>
    <p:sldId id="314" r:id="rId5"/>
    <p:sldId id="312" r:id="rId6"/>
    <p:sldId id="316" r:id="rId7"/>
    <p:sldId id="31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83811" autoAdjust="0"/>
  </p:normalViewPr>
  <p:slideViewPr>
    <p:cSldViewPr snapToGrid="0">
      <p:cViewPr varScale="1">
        <p:scale>
          <a:sx n="62" d="100"/>
          <a:sy n="62" d="100"/>
        </p:scale>
        <p:origin x="36"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3BB39-0021-4D7D-B5C8-F5D4E549814F}"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B6669-5006-4DC5-AA64-684C3B07779D}" type="slidenum">
              <a:rPr lang="en-US" smtClean="0"/>
              <a:t>‹#›</a:t>
            </a:fld>
            <a:endParaRPr lang="en-US"/>
          </a:p>
        </p:txBody>
      </p:sp>
    </p:spTree>
    <p:extLst>
      <p:ext uri="{BB962C8B-B14F-4D97-AF65-F5344CB8AC3E}">
        <p14:creationId xmlns:p14="http://schemas.microsoft.com/office/powerpoint/2010/main" val="3288725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91296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15056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265181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C15C6-3DBB-4FCE-B404-6C4B2AFBD247}"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84261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C15C6-3DBB-4FCE-B404-6C4B2AFBD247}"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96581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4C15C6-3DBB-4FCE-B404-6C4B2AFBD247}"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26582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4C15C6-3DBB-4FCE-B404-6C4B2AFBD247}"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5669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4C15C6-3DBB-4FCE-B404-6C4B2AFBD247}"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29827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15C6-3DBB-4FCE-B404-6C4B2AFBD247}"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90236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C15C6-3DBB-4FCE-B404-6C4B2AFBD247}"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4471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C15C6-3DBB-4FCE-B404-6C4B2AFBD247}"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B76CC-EE8D-4A17-AD84-256912F9C6D6}" type="slidenum">
              <a:rPr lang="en-US" smtClean="0"/>
              <a:t>‹#›</a:t>
            </a:fld>
            <a:endParaRPr lang="en-US"/>
          </a:p>
        </p:txBody>
      </p:sp>
    </p:spTree>
    <p:extLst>
      <p:ext uri="{BB962C8B-B14F-4D97-AF65-F5344CB8AC3E}">
        <p14:creationId xmlns:p14="http://schemas.microsoft.com/office/powerpoint/2010/main" val="105431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C15C6-3DBB-4FCE-B404-6C4B2AFBD247}" type="datetimeFigureOut">
              <a:rPr lang="en-US" smtClean="0"/>
              <a:t>11/14/2019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B76CC-EE8D-4A17-AD84-256912F9C6D6}" type="slidenum">
              <a:rPr lang="en-US" smtClean="0"/>
              <a:t>‹#›</a:t>
            </a:fld>
            <a:endParaRPr lang="en-US"/>
          </a:p>
        </p:txBody>
      </p:sp>
    </p:spTree>
    <p:extLst>
      <p:ext uri="{BB962C8B-B14F-4D97-AF65-F5344CB8AC3E}">
        <p14:creationId xmlns:p14="http://schemas.microsoft.com/office/powerpoint/2010/main" val="124779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aspberrypi.org/"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aspberrypi.org/" TargetMode="External"/><Relationship Id="rId1" Type="http://schemas.openxmlformats.org/officeDocument/2006/relationships/slideLayout" Target="../slideLayouts/slideLayout4.xml"/><Relationship Id="rId4" Type="http://schemas.openxmlformats.org/officeDocument/2006/relationships/image" Target="../media/image5.web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Power_over_Ether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custDataLst>
              <p:tags r:id="rId1"/>
            </p:custDataLst>
          </p:nvPr>
        </p:nvSpPr>
        <p:spPr bwMode="auto">
          <a:xfrm>
            <a:off x="3586109" y="5451245"/>
            <a:ext cx="5486400" cy="6422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b="1" i="0" kern="1200" spc="50">
                <a:solidFill>
                  <a:schemeClr val="bg1"/>
                </a:solidFill>
                <a:effectLst>
                  <a:outerShdw blurRad="50800" dist="38100" dir="2700000" algn="tl" rotWithShape="0">
                    <a:srgbClr val="000000">
                      <a:alpha val="25000"/>
                    </a:srgbClr>
                  </a:outerShdw>
                </a:effectLst>
                <a:latin typeface="+mn-lt"/>
                <a:ea typeface="+mj-ea"/>
                <a:cs typeface="Arial Narrow"/>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spcBef>
                <a:spcPts val="3000"/>
              </a:spcBef>
            </a:pPr>
            <a:r>
              <a:rPr lang="en-US" sz="2400" b="0" spc="0" dirty="0">
                <a:ln w="0"/>
                <a:solidFill>
                  <a:schemeClr val="tx1"/>
                </a:solidFill>
                <a:effectLst>
                  <a:outerShdw blurRad="38100" dist="19050" dir="2700000" algn="tl" rotWithShape="0">
                    <a:schemeClr val="dk1">
                      <a:alpha val="40000"/>
                    </a:schemeClr>
                  </a:outerShdw>
                </a:effectLst>
              </a:rPr>
              <a:t>Dr. John W. Carls, CISSP, C|EH</a:t>
            </a:r>
            <a:endParaRPr lang="en-US" sz="2000" b="0" spc="0" dirty="0">
              <a:ln w="0"/>
              <a:solidFill>
                <a:schemeClr val="tx1"/>
              </a:solidFill>
              <a:effectLst>
                <a:outerShdw blurRad="38100" dist="19050" dir="2700000" algn="tl" rotWithShape="0">
                  <a:schemeClr val="dk1">
                    <a:alpha val="40000"/>
                  </a:schemeClr>
                </a:outerShdw>
              </a:effectLst>
            </a:endParaRPr>
          </a:p>
        </p:txBody>
      </p:sp>
      <p:sp>
        <p:nvSpPr>
          <p:cNvPr id="3" name="Title 2"/>
          <p:cNvSpPr>
            <a:spLocks noGrp="1"/>
          </p:cNvSpPr>
          <p:nvPr>
            <p:ph type="ctrTitle"/>
          </p:nvPr>
        </p:nvSpPr>
        <p:spPr/>
        <p:txBody>
          <a:bodyPr/>
          <a:lstStyle/>
          <a:p>
            <a:r>
              <a:rPr lang="en-US" b="1" dirty="0">
                <a:solidFill>
                  <a:srgbClr val="FF0000"/>
                </a:solidFill>
              </a:rPr>
              <a:t>Kali </a:t>
            </a:r>
            <a:r>
              <a:rPr lang="en-US" b="1" dirty="0" err="1" smtClean="0">
                <a:solidFill>
                  <a:srgbClr val="FF0000"/>
                </a:solidFill>
              </a:rPr>
              <a:t>PoE</a:t>
            </a:r>
            <a:endParaRPr lang="en-US" dirty="0"/>
          </a:p>
        </p:txBody>
      </p:sp>
      <p:sp>
        <p:nvSpPr>
          <p:cNvPr id="6" name="Subtitle 5"/>
          <p:cNvSpPr>
            <a:spLocks noGrp="1"/>
          </p:cNvSpPr>
          <p:nvPr>
            <p:ph type="subTitle" idx="1"/>
          </p:nvPr>
        </p:nvSpPr>
        <p:spPr/>
        <p:txBody>
          <a:bodyPr/>
          <a:lstStyle/>
          <a:p>
            <a:r>
              <a:rPr lang="en-US" dirty="0" smtClean="0"/>
              <a:t>Kali Linux on Raspberry Pi using Power over Ethernet</a:t>
            </a:r>
            <a:endParaRPr lang="en-US" dirty="0"/>
          </a:p>
        </p:txBody>
      </p:sp>
    </p:spTree>
    <p:extLst>
      <p:ext uri="{BB962C8B-B14F-4D97-AF65-F5344CB8AC3E}">
        <p14:creationId xmlns:p14="http://schemas.microsoft.com/office/powerpoint/2010/main" val="213209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Raspberry Pi</a:t>
            </a:r>
          </a:p>
          <a:p>
            <a:r>
              <a:rPr lang="en-US" dirty="0" smtClean="0"/>
              <a:t>Kali Linux</a:t>
            </a:r>
          </a:p>
          <a:p>
            <a:r>
              <a:rPr lang="en-US" dirty="0" smtClean="0"/>
              <a:t>Power over Ethernet</a:t>
            </a:r>
          </a:p>
          <a:p>
            <a:r>
              <a:rPr lang="en-US" dirty="0" smtClean="0"/>
              <a:t>Demo</a:t>
            </a:r>
            <a:endParaRPr lang="en-US" dirty="0"/>
          </a:p>
        </p:txBody>
      </p:sp>
    </p:spTree>
    <p:extLst>
      <p:ext uri="{BB962C8B-B14F-4D97-AF65-F5344CB8AC3E}">
        <p14:creationId xmlns:p14="http://schemas.microsoft.com/office/powerpoint/2010/main" val="68790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7571"/>
            <a:ext cx="9905998" cy="981682"/>
          </a:xfrm>
        </p:spPr>
        <p:txBody>
          <a:bodyPr>
            <a:normAutofit fontScale="90000"/>
          </a:bodyPr>
          <a:lstStyle/>
          <a:p>
            <a:r>
              <a:rPr lang="en-US" dirty="0" smtClean="0"/>
              <a:t>Raspberry Pi</a:t>
            </a:r>
            <a:br>
              <a:rPr lang="en-US" dirty="0" smtClean="0"/>
            </a:br>
            <a:r>
              <a:rPr lang="en-US" sz="2200" dirty="0" smtClean="0"/>
              <a:t>- Raspberry </a:t>
            </a:r>
            <a:r>
              <a:rPr lang="en-US" sz="2200" dirty="0"/>
              <a:t>Pi </a:t>
            </a:r>
            <a:r>
              <a:rPr lang="en-US" sz="2200" dirty="0" smtClean="0"/>
              <a:t>Foundation </a:t>
            </a:r>
            <a:r>
              <a:rPr lang="en-US" sz="1800" dirty="0" smtClean="0"/>
              <a:t>(</a:t>
            </a:r>
            <a:r>
              <a:rPr lang="en-US" sz="1800" dirty="0" smtClean="0">
                <a:hlinkClick r:id="rId2"/>
              </a:rPr>
              <a:t>https</a:t>
            </a:r>
            <a:r>
              <a:rPr lang="en-US" sz="1800" dirty="0">
                <a:hlinkClick r:id="rId2"/>
              </a:rPr>
              <a:t>://www.raspberrypi.org</a:t>
            </a:r>
            <a:r>
              <a:rPr lang="en-US" sz="1800" dirty="0" smtClean="0">
                <a:hlinkClick r:id="rId2"/>
              </a:rPr>
              <a:t>/</a:t>
            </a:r>
            <a:r>
              <a:rPr lang="en-US" sz="1800" dirty="0" smtClean="0"/>
              <a:t>)</a:t>
            </a:r>
            <a:endParaRPr lang="en-US" sz="1800" dirty="0"/>
          </a:p>
        </p:txBody>
      </p:sp>
      <p:sp>
        <p:nvSpPr>
          <p:cNvPr id="3" name="Content Placeholder 2"/>
          <p:cNvSpPr>
            <a:spLocks noGrp="1"/>
          </p:cNvSpPr>
          <p:nvPr>
            <p:ph sz="half" idx="1"/>
          </p:nvPr>
        </p:nvSpPr>
        <p:spPr>
          <a:xfrm>
            <a:off x="1141410" y="1333504"/>
            <a:ext cx="4878389" cy="5199643"/>
          </a:xfrm>
        </p:spPr>
        <p:txBody>
          <a:bodyPr>
            <a:normAutofit fontScale="77500" lnSpcReduction="20000"/>
          </a:bodyPr>
          <a:lstStyle/>
          <a:p>
            <a:r>
              <a:rPr lang="en-US" dirty="0" smtClean="0"/>
              <a:t>Raspberry Pi 3 Model B+</a:t>
            </a:r>
          </a:p>
          <a:p>
            <a:pPr lvl="1"/>
            <a:r>
              <a:rPr lang="en-US" dirty="0"/>
              <a:t>Broadcom </a:t>
            </a:r>
            <a:r>
              <a:rPr lang="en-US" dirty="0" smtClean="0">
                <a:solidFill>
                  <a:srgbClr val="FF0000"/>
                </a:solidFill>
              </a:rPr>
              <a:t>BCM2837B0</a:t>
            </a:r>
            <a:r>
              <a:rPr lang="en-US" dirty="0" smtClean="0"/>
              <a:t> </a:t>
            </a:r>
            <a:r>
              <a:rPr lang="en-US" dirty="0"/>
              <a:t>64-bit </a:t>
            </a:r>
            <a:r>
              <a:rPr lang="en-US" dirty="0" err="1"/>
              <a:t>SoC</a:t>
            </a:r>
            <a:endParaRPr lang="en-US" dirty="0"/>
          </a:p>
          <a:p>
            <a:pPr lvl="2"/>
            <a:r>
              <a:rPr lang="en-US" dirty="0"/>
              <a:t>Quad-core ARM </a:t>
            </a:r>
            <a:r>
              <a:rPr lang="en-US" dirty="0" smtClean="0"/>
              <a:t>Cortex-A53 </a:t>
            </a:r>
            <a:r>
              <a:rPr lang="en-US" dirty="0" smtClean="0">
                <a:solidFill>
                  <a:srgbClr val="FF0000"/>
                </a:solidFill>
              </a:rPr>
              <a:t>1.4</a:t>
            </a:r>
            <a:r>
              <a:rPr lang="en-US" dirty="0" smtClean="0"/>
              <a:t> </a:t>
            </a:r>
            <a:r>
              <a:rPr lang="en-US" dirty="0"/>
              <a:t>GHz processor</a:t>
            </a:r>
          </a:p>
          <a:p>
            <a:pPr lvl="2"/>
            <a:r>
              <a:rPr lang="en-US" dirty="0"/>
              <a:t>Dual Core </a:t>
            </a:r>
            <a:r>
              <a:rPr lang="en-US" dirty="0" err="1"/>
              <a:t>VideoCore</a:t>
            </a:r>
            <a:r>
              <a:rPr lang="en-US" dirty="0"/>
              <a:t> IV GPU (1 </a:t>
            </a:r>
            <a:r>
              <a:rPr lang="en-US" dirty="0" err="1"/>
              <a:t>Gpixels</a:t>
            </a:r>
            <a:r>
              <a:rPr lang="en-US" dirty="0"/>
              <a:t>/s  ~ 2001 Xbox)</a:t>
            </a:r>
          </a:p>
          <a:p>
            <a:pPr lvl="1"/>
            <a:r>
              <a:rPr lang="en-US" dirty="0"/>
              <a:t>1 GB LPDDR2 + </a:t>
            </a:r>
            <a:r>
              <a:rPr lang="en-US" dirty="0" err="1"/>
              <a:t>microSD</a:t>
            </a:r>
            <a:endParaRPr lang="en-US" dirty="0"/>
          </a:p>
          <a:p>
            <a:pPr lvl="1"/>
            <a:r>
              <a:rPr lang="en-US" dirty="0" smtClean="0"/>
              <a:t>10/100/</a:t>
            </a:r>
            <a:r>
              <a:rPr lang="en-US" dirty="0" smtClean="0">
                <a:solidFill>
                  <a:srgbClr val="FF0000"/>
                </a:solidFill>
              </a:rPr>
              <a:t>1000</a:t>
            </a:r>
            <a:r>
              <a:rPr lang="en-US" dirty="0" smtClean="0"/>
              <a:t> Mbps </a:t>
            </a:r>
            <a:r>
              <a:rPr lang="en-US" dirty="0"/>
              <a:t>Ethernet</a:t>
            </a:r>
          </a:p>
          <a:p>
            <a:pPr lvl="1"/>
            <a:r>
              <a:rPr lang="en-US" dirty="0"/>
              <a:t>4 USB Ports</a:t>
            </a:r>
          </a:p>
          <a:p>
            <a:pPr lvl="1"/>
            <a:r>
              <a:rPr lang="en-US" dirty="0"/>
              <a:t>Wireless </a:t>
            </a:r>
            <a:r>
              <a:rPr lang="en-US" dirty="0" smtClean="0">
                <a:solidFill>
                  <a:srgbClr val="FF0000"/>
                </a:solidFill>
              </a:rPr>
              <a:t>ac/n</a:t>
            </a:r>
            <a:r>
              <a:rPr lang="en-US" dirty="0" smtClean="0"/>
              <a:t> </a:t>
            </a:r>
            <a:r>
              <a:rPr lang="en-US" dirty="0"/>
              <a:t>+ Bluetooth LE</a:t>
            </a:r>
          </a:p>
          <a:p>
            <a:pPr lvl="1"/>
            <a:r>
              <a:rPr lang="en-US" dirty="0"/>
              <a:t>HDMI</a:t>
            </a:r>
            <a:endParaRPr lang="en-US" dirty="0" smtClean="0"/>
          </a:p>
          <a:p>
            <a:r>
              <a:rPr lang="en-US" dirty="0" smtClean="0"/>
              <a:t>Raspberry Pi 3 Model B</a:t>
            </a:r>
            <a:endParaRPr lang="en-US" dirty="0"/>
          </a:p>
          <a:p>
            <a:pPr lvl="1"/>
            <a:r>
              <a:rPr lang="en-US" dirty="0"/>
              <a:t>Broadcom BCM2837 64-bit </a:t>
            </a:r>
            <a:r>
              <a:rPr lang="en-US" dirty="0" err="1"/>
              <a:t>SoC</a:t>
            </a:r>
            <a:endParaRPr lang="en-US" dirty="0"/>
          </a:p>
          <a:p>
            <a:pPr lvl="2"/>
            <a:r>
              <a:rPr lang="en-US" dirty="0"/>
              <a:t>Quad-core ARM </a:t>
            </a:r>
            <a:r>
              <a:rPr lang="en-US" dirty="0" smtClean="0"/>
              <a:t>Cortex-A53 </a:t>
            </a:r>
            <a:r>
              <a:rPr lang="en-US" dirty="0"/>
              <a:t>1.2 GHz </a:t>
            </a:r>
            <a:r>
              <a:rPr lang="en-US" dirty="0" smtClean="0"/>
              <a:t>processor</a:t>
            </a:r>
            <a:endParaRPr lang="en-US" dirty="0"/>
          </a:p>
          <a:p>
            <a:pPr lvl="1"/>
            <a:r>
              <a:rPr lang="en-US" dirty="0"/>
              <a:t>1 GB LPDDR2 + </a:t>
            </a:r>
            <a:r>
              <a:rPr lang="en-US" dirty="0" err="1"/>
              <a:t>microSD</a:t>
            </a:r>
            <a:endParaRPr lang="en-US" dirty="0"/>
          </a:p>
          <a:p>
            <a:pPr lvl="1"/>
            <a:r>
              <a:rPr lang="en-US" dirty="0"/>
              <a:t>10/100 Mbps Ethernet</a:t>
            </a:r>
          </a:p>
          <a:p>
            <a:pPr lvl="1"/>
            <a:r>
              <a:rPr lang="en-US" dirty="0"/>
              <a:t>4 USB Ports</a:t>
            </a:r>
          </a:p>
          <a:p>
            <a:pPr lvl="1"/>
            <a:r>
              <a:rPr lang="en-US" dirty="0"/>
              <a:t>Wireless n + Bluetooth LE</a:t>
            </a:r>
          </a:p>
          <a:p>
            <a:pPr lvl="1"/>
            <a:r>
              <a:rPr lang="en-US" dirty="0"/>
              <a:t>HDMI</a:t>
            </a:r>
          </a:p>
          <a:p>
            <a:endParaRPr lang="en-US" dirty="0"/>
          </a:p>
        </p:txBody>
      </p:sp>
      <p:sp>
        <p:nvSpPr>
          <p:cNvPr id="7" name="Content Placeholder 6"/>
          <p:cNvSpPr>
            <a:spLocks noGrp="1"/>
          </p:cNvSpPr>
          <p:nvPr>
            <p:ph sz="half" idx="2"/>
          </p:nvPr>
        </p:nvSpPr>
        <p:spPr>
          <a:xfrm>
            <a:off x="6172200" y="1333504"/>
            <a:ext cx="4875211" cy="5199643"/>
          </a:xfrm>
        </p:spPr>
        <p:txBody>
          <a:bodyPr>
            <a:normAutofit fontScale="77500" lnSpcReduction="20000"/>
          </a:bodyPr>
          <a:lstStyle/>
          <a:p>
            <a:r>
              <a:rPr lang="en-US" dirty="0"/>
              <a:t>Raspberry Pi </a:t>
            </a:r>
            <a:r>
              <a:rPr lang="en-US" dirty="0" smtClean="0"/>
              <a:t>2 </a:t>
            </a:r>
            <a:r>
              <a:rPr lang="en-US" dirty="0"/>
              <a:t>Model </a:t>
            </a:r>
            <a:r>
              <a:rPr lang="en-US" dirty="0" smtClean="0"/>
              <a:t>B</a:t>
            </a:r>
            <a:endParaRPr lang="en-US" dirty="0"/>
          </a:p>
          <a:p>
            <a:pPr lvl="1"/>
            <a:r>
              <a:rPr lang="en-US" dirty="0"/>
              <a:t>Broadcom </a:t>
            </a:r>
            <a:r>
              <a:rPr lang="en-US" dirty="0" smtClean="0"/>
              <a:t>BCM2836 32-bit </a:t>
            </a:r>
            <a:r>
              <a:rPr lang="en-US" dirty="0" err="1"/>
              <a:t>SoC</a:t>
            </a:r>
            <a:endParaRPr lang="en-US" dirty="0"/>
          </a:p>
          <a:p>
            <a:pPr lvl="2"/>
            <a:r>
              <a:rPr lang="en-US" dirty="0"/>
              <a:t>Quad-core ARM </a:t>
            </a:r>
            <a:r>
              <a:rPr lang="en-US" dirty="0" smtClean="0"/>
              <a:t>Cortex-A7 900 MHz </a:t>
            </a:r>
            <a:r>
              <a:rPr lang="en-US" dirty="0"/>
              <a:t>processor</a:t>
            </a:r>
          </a:p>
          <a:p>
            <a:pPr lvl="1"/>
            <a:r>
              <a:rPr lang="en-US" dirty="0" smtClean="0"/>
              <a:t>1 GB </a:t>
            </a:r>
            <a:r>
              <a:rPr lang="en-US" dirty="0"/>
              <a:t>+ </a:t>
            </a:r>
            <a:r>
              <a:rPr lang="en-US" dirty="0" err="1"/>
              <a:t>microSD</a:t>
            </a:r>
            <a:endParaRPr lang="en-US" dirty="0"/>
          </a:p>
          <a:p>
            <a:pPr lvl="1"/>
            <a:r>
              <a:rPr lang="en-US" dirty="0" smtClean="0"/>
              <a:t>10/100 </a:t>
            </a:r>
            <a:r>
              <a:rPr lang="en-US" dirty="0"/>
              <a:t>Mbps Ethernet</a:t>
            </a:r>
          </a:p>
          <a:p>
            <a:pPr lvl="1"/>
            <a:r>
              <a:rPr lang="en-US" dirty="0"/>
              <a:t>4 USB Ports</a:t>
            </a:r>
          </a:p>
          <a:p>
            <a:pPr lvl="1"/>
            <a:r>
              <a:rPr lang="en-US" dirty="0" smtClean="0"/>
              <a:t>Wireless</a:t>
            </a:r>
            <a:endParaRPr lang="en-US" dirty="0"/>
          </a:p>
          <a:p>
            <a:pPr lvl="1"/>
            <a:r>
              <a:rPr lang="en-US" dirty="0"/>
              <a:t>HDMI</a:t>
            </a:r>
          </a:p>
          <a:p>
            <a:endParaRPr lang="en-US" dirty="0" smtClean="0"/>
          </a:p>
          <a:p>
            <a:r>
              <a:rPr lang="en-US" dirty="0" smtClean="0"/>
              <a:t>Raspberry </a:t>
            </a:r>
            <a:r>
              <a:rPr lang="en-US" dirty="0"/>
              <a:t>Pi </a:t>
            </a:r>
            <a:r>
              <a:rPr lang="en-US" dirty="0" smtClean="0"/>
              <a:t>1 </a:t>
            </a:r>
            <a:r>
              <a:rPr lang="en-US" dirty="0"/>
              <a:t>Model </a:t>
            </a:r>
            <a:r>
              <a:rPr lang="en-US" dirty="0" smtClean="0"/>
              <a:t>B+</a:t>
            </a:r>
          </a:p>
          <a:p>
            <a:r>
              <a:rPr lang="en-US" dirty="0" smtClean="0"/>
              <a:t>Raspberry Pi 1 Model A+</a:t>
            </a:r>
          </a:p>
          <a:p>
            <a:endParaRPr lang="en-US" dirty="0" smtClean="0"/>
          </a:p>
          <a:p>
            <a:r>
              <a:rPr lang="en-US" dirty="0" smtClean="0"/>
              <a:t>Raspberry Pi Zero W</a:t>
            </a:r>
          </a:p>
          <a:p>
            <a:pPr lvl="1"/>
            <a:r>
              <a:rPr lang="en-US" dirty="0" smtClean="0"/>
              <a:t>Wireless &amp; Bluetooth</a:t>
            </a:r>
          </a:p>
          <a:p>
            <a:r>
              <a:rPr lang="en-US" dirty="0" smtClean="0"/>
              <a:t>Raspberry Pi Zero</a:t>
            </a:r>
            <a:endParaRPr lang="en-US" dirty="0"/>
          </a:p>
        </p:txBody>
      </p:sp>
      <p:pic>
        <p:nvPicPr>
          <p:cNvPr id="4" name="Picture 3"/>
          <p:cNvPicPr>
            <a:picLocks noChangeAspect="1"/>
          </p:cNvPicPr>
          <p:nvPr/>
        </p:nvPicPr>
        <p:blipFill>
          <a:blip r:embed="rId3"/>
          <a:stretch>
            <a:fillRect/>
          </a:stretch>
        </p:blipFill>
        <p:spPr>
          <a:xfrm>
            <a:off x="10871085" y="163320"/>
            <a:ext cx="1038574" cy="1075933"/>
          </a:xfrm>
          <a:prstGeom prst="rect">
            <a:avLst/>
          </a:prstGeom>
        </p:spPr>
      </p:pic>
      <p:pic>
        <p:nvPicPr>
          <p:cNvPr id="9" name="Picture 8"/>
          <p:cNvPicPr>
            <a:picLocks noChangeAspect="1"/>
          </p:cNvPicPr>
          <p:nvPr/>
        </p:nvPicPr>
        <p:blipFill>
          <a:blip r:embed="rId4"/>
          <a:stretch>
            <a:fillRect/>
          </a:stretch>
        </p:blipFill>
        <p:spPr>
          <a:xfrm>
            <a:off x="9899884" y="5123447"/>
            <a:ext cx="2009775" cy="1409700"/>
          </a:xfrm>
          <a:prstGeom prst="rect">
            <a:avLst/>
          </a:prstGeom>
        </p:spPr>
      </p:pic>
      <p:pic>
        <p:nvPicPr>
          <p:cNvPr id="10" name="Picture 9"/>
          <p:cNvPicPr>
            <a:picLocks noChangeAspect="1"/>
          </p:cNvPicPr>
          <p:nvPr/>
        </p:nvPicPr>
        <p:blipFill>
          <a:blip r:embed="rId5"/>
          <a:stretch>
            <a:fillRect/>
          </a:stretch>
        </p:blipFill>
        <p:spPr>
          <a:xfrm>
            <a:off x="9899883" y="3711252"/>
            <a:ext cx="2009775" cy="1409700"/>
          </a:xfrm>
          <a:prstGeom prst="rect">
            <a:avLst/>
          </a:prstGeom>
        </p:spPr>
      </p:pic>
      <p:pic>
        <p:nvPicPr>
          <p:cNvPr id="11" name="Picture 10"/>
          <p:cNvPicPr>
            <a:picLocks noChangeAspect="1"/>
          </p:cNvPicPr>
          <p:nvPr/>
        </p:nvPicPr>
        <p:blipFill>
          <a:blip r:embed="rId6"/>
          <a:stretch>
            <a:fillRect/>
          </a:stretch>
        </p:blipFill>
        <p:spPr>
          <a:xfrm>
            <a:off x="9899883" y="2283198"/>
            <a:ext cx="2045368" cy="1425559"/>
          </a:xfrm>
          <a:prstGeom prst="rect">
            <a:avLst/>
          </a:prstGeom>
        </p:spPr>
      </p:pic>
    </p:spTree>
    <p:extLst>
      <p:ext uri="{BB962C8B-B14F-4D97-AF65-F5344CB8AC3E}">
        <p14:creationId xmlns:p14="http://schemas.microsoft.com/office/powerpoint/2010/main" val="282776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91" y="163320"/>
            <a:ext cx="9905998" cy="981682"/>
          </a:xfrm>
        </p:spPr>
        <p:txBody>
          <a:bodyPr>
            <a:normAutofit fontScale="90000"/>
          </a:bodyPr>
          <a:lstStyle/>
          <a:p>
            <a:r>
              <a:rPr lang="en-US" dirty="0" smtClean="0"/>
              <a:t>Raspberry Pi</a:t>
            </a:r>
            <a:br>
              <a:rPr lang="en-US" dirty="0" smtClean="0"/>
            </a:br>
            <a:r>
              <a:rPr lang="en-US" sz="2200" dirty="0" smtClean="0"/>
              <a:t>- Raspberry </a:t>
            </a:r>
            <a:r>
              <a:rPr lang="en-US" sz="2200" dirty="0"/>
              <a:t>Pi </a:t>
            </a:r>
            <a:r>
              <a:rPr lang="en-US" sz="2200" dirty="0" smtClean="0"/>
              <a:t>Foundation </a:t>
            </a:r>
            <a:r>
              <a:rPr lang="en-US" sz="1800" dirty="0" smtClean="0"/>
              <a:t>(</a:t>
            </a:r>
            <a:r>
              <a:rPr lang="en-US" sz="1800" dirty="0" smtClean="0">
                <a:hlinkClick r:id="rId2"/>
              </a:rPr>
              <a:t>https</a:t>
            </a:r>
            <a:r>
              <a:rPr lang="en-US" sz="1800" dirty="0">
                <a:hlinkClick r:id="rId2"/>
              </a:rPr>
              <a:t>://www.raspberrypi.org</a:t>
            </a:r>
            <a:r>
              <a:rPr lang="en-US" sz="1800" dirty="0" smtClean="0">
                <a:hlinkClick r:id="rId2"/>
              </a:rPr>
              <a:t>/</a:t>
            </a:r>
            <a:r>
              <a:rPr lang="en-US" sz="1800" dirty="0" smtClean="0"/>
              <a:t>)</a:t>
            </a:r>
            <a:endParaRPr lang="en-US" sz="1800" dirty="0"/>
          </a:p>
        </p:txBody>
      </p:sp>
      <p:sp>
        <p:nvSpPr>
          <p:cNvPr id="3" name="Content Placeholder 2"/>
          <p:cNvSpPr>
            <a:spLocks noGrp="1"/>
          </p:cNvSpPr>
          <p:nvPr>
            <p:ph sz="half" idx="1"/>
          </p:nvPr>
        </p:nvSpPr>
        <p:spPr>
          <a:xfrm>
            <a:off x="257491" y="1246869"/>
            <a:ext cx="7149150" cy="5199643"/>
          </a:xfrm>
        </p:spPr>
        <p:txBody>
          <a:bodyPr>
            <a:normAutofit/>
          </a:bodyPr>
          <a:lstStyle/>
          <a:p>
            <a:r>
              <a:rPr lang="en-US" dirty="0" smtClean="0"/>
              <a:t>Raspberry Pi </a:t>
            </a:r>
            <a:r>
              <a:rPr lang="en-US" dirty="0" smtClean="0"/>
              <a:t>4 </a:t>
            </a:r>
            <a:r>
              <a:rPr lang="en-US" dirty="0" smtClean="0"/>
              <a:t>Model B+</a:t>
            </a:r>
          </a:p>
          <a:p>
            <a:pPr lvl="1"/>
            <a:r>
              <a:rPr lang="en-US" dirty="0"/>
              <a:t>Broadcom </a:t>
            </a:r>
            <a:r>
              <a:rPr lang="en-US" dirty="0" smtClean="0">
                <a:solidFill>
                  <a:srgbClr val="FF0000"/>
                </a:solidFill>
              </a:rPr>
              <a:t>BCM2711</a:t>
            </a:r>
            <a:r>
              <a:rPr lang="en-US" dirty="0" smtClean="0"/>
              <a:t> </a:t>
            </a:r>
            <a:r>
              <a:rPr lang="en-US" dirty="0"/>
              <a:t>64-bit </a:t>
            </a:r>
            <a:r>
              <a:rPr lang="en-US" dirty="0" err="1"/>
              <a:t>SoC</a:t>
            </a:r>
            <a:endParaRPr lang="en-US" dirty="0"/>
          </a:p>
          <a:p>
            <a:pPr lvl="2"/>
            <a:r>
              <a:rPr lang="en-US" dirty="0"/>
              <a:t>Quad-core ARM </a:t>
            </a:r>
            <a:r>
              <a:rPr lang="en-US" dirty="0" smtClean="0"/>
              <a:t>Cortex-A72 </a:t>
            </a:r>
            <a:r>
              <a:rPr lang="en-US" dirty="0" smtClean="0">
                <a:solidFill>
                  <a:srgbClr val="FF0000"/>
                </a:solidFill>
              </a:rPr>
              <a:t>1.5</a:t>
            </a:r>
            <a:r>
              <a:rPr lang="en-US" dirty="0" smtClean="0"/>
              <a:t> </a:t>
            </a:r>
            <a:r>
              <a:rPr lang="en-US" dirty="0"/>
              <a:t>GHz processor</a:t>
            </a:r>
          </a:p>
          <a:p>
            <a:pPr lvl="2"/>
            <a:r>
              <a:rPr lang="en-US" dirty="0"/>
              <a:t>Dual Core </a:t>
            </a:r>
            <a:r>
              <a:rPr lang="en-US" dirty="0" err="1"/>
              <a:t>VideoCore</a:t>
            </a:r>
            <a:r>
              <a:rPr lang="en-US" dirty="0"/>
              <a:t> IV GPU (1 </a:t>
            </a:r>
            <a:r>
              <a:rPr lang="en-US" dirty="0" err="1"/>
              <a:t>Gpixels</a:t>
            </a:r>
            <a:r>
              <a:rPr lang="en-US" dirty="0"/>
              <a:t>/s  ~ 2001 Xbox)</a:t>
            </a:r>
          </a:p>
          <a:p>
            <a:pPr lvl="1"/>
            <a:r>
              <a:rPr lang="en-US" dirty="0" smtClean="0"/>
              <a:t>1 / 2 / 4 </a:t>
            </a:r>
            <a:r>
              <a:rPr lang="en-US" dirty="0"/>
              <a:t>GB </a:t>
            </a:r>
            <a:r>
              <a:rPr lang="en-US" dirty="0" smtClean="0"/>
              <a:t>LPDDR4-3200 SDRAM </a:t>
            </a:r>
            <a:r>
              <a:rPr lang="en-US" dirty="0"/>
              <a:t>+ </a:t>
            </a:r>
            <a:r>
              <a:rPr lang="en-US" dirty="0" err="1"/>
              <a:t>microSD</a:t>
            </a:r>
            <a:endParaRPr lang="en-US" dirty="0"/>
          </a:p>
          <a:p>
            <a:pPr lvl="1"/>
            <a:r>
              <a:rPr lang="en-US" dirty="0" smtClean="0"/>
              <a:t>10/100/</a:t>
            </a:r>
            <a:r>
              <a:rPr lang="en-US" dirty="0" smtClean="0">
                <a:solidFill>
                  <a:srgbClr val="FF0000"/>
                </a:solidFill>
              </a:rPr>
              <a:t>1000</a:t>
            </a:r>
            <a:r>
              <a:rPr lang="en-US" dirty="0" smtClean="0"/>
              <a:t> Mbps </a:t>
            </a:r>
            <a:r>
              <a:rPr lang="en-US" dirty="0"/>
              <a:t>Ethernet</a:t>
            </a:r>
          </a:p>
          <a:p>
            <a:pPr lvl="1"/>
            <a:r>
              <a:rPr lang="en-US" dirty="0"/>
              <a:t>4 USB </a:t>
            </a:r>
            <a:r>
              <a:rPr lang="en-US" dirty="0" smtClean="0"/>
              <a:t>Ports (2 USB 3.0 / 2 USB 2.0)</a:t>
            </a:r>
            <a:endParaRPr lang="en-US" dirty="0"/>
          </a:p>
          <a:p>
            <a:pPr lvl="1"/>
            <a:r>
              <a:rPr lang="en-US" dirty="0"/>
              <a:t>Wireless </a:t>
            </a:r>
            <a:r>
              <a:rPr lang="en-US" dirty="0" smtClean="0">
                <a:solidFill>
                  <a:srgbClr val="FF0000"/>
                </a:solidFill>
              </a:rPr>
              <a:t>n </a:t>
            </a:r>
            <a:r>
              <a:rPr lang="en-US" dirty="0" smtClean="0">
                <a:solidFill>
                  <a:srgbClr val="FF0000"/>
                </a:solidFill>
              </a:rPr>
              <a:t>/ ac</a:t>
            </a:r>
            <a:r>
              <a:rPr lang="en-US" dirty="0" smtClean="0"/>
              <a:t> (2.4GHz / 5 GHz) + </a:t>
            </a:r>
            <a:r>
              <a:rPr lang="en-US" dirty="0"/>
              <a:t>Bluetooth </a:t>
            </a:r>
            <a:r>
              <a:rPr lang="en-US" dirty="0" smtClean="0"/>
              <a:t>5.0 LE</a:t>
            </a:r>
            <a:endParaRPr lang="en-US" dirty="0"/>
          </a:p>
          <a:p>
            <a:pPr lvl="1"/>
            <a:r>
              <a:rPr lang="en-US" dirty="0" smtClean="0"/>
              <a:t>Dual Micro-HDMI</a:t>
            </a:r>
          </a:p>
          <a:p>
            <a:pPr lvl="1"/>
            <a:r>
              <a:rPr lang="en-US" dirty="0" smtClean="0"/>
              <a:t>Power over Ethernet (</a:t>
            </a:r>
            <a:r>
              <a:rPr lang="en-US" dirty="0" err="1" smtClean="0"/>
              <a:t>PoE</a:t>
            </a:r>
            <a:r>
              <a:rPr lang="en-US" dirty="0" smtClean="0"/>
              <a:t>) enabled (requires </a:t>
            </a:r>
            <a:r>
              <a:rPr lang="en-US" dirty="0" err="1" smtClean="0"/>
              <a:t>PoE</a:t>
            </a:r>
            <a:r>
              <a:rPr lang="en-US" dirty="0" smtClean="0"/>
              <a:t> HAT)</a:t>
            </a:r>
            <a:endParaRPr lang="en-US" dirty="0" smtClean="0"/>
          </a:p>
        </p:txBody>
      </p:sp>
      <p:pic>
        <p:nvPicPr>
          <p:cNvPr id="4" name="Picture 3"/>
          <p:cNvPicPr>
            <a:picLocks noChangeAspect="1"/>
          </p:cNvPicPr>
          <p:nvPr/>
        </p:nvPicPr>
        <p:blipFill>
          <a:blip r:embed="rId3"/>
          <a:stretch>
            <a:fillRect/>
          </a:stretch>
        </p:blipFill>
        <p:spPr>
          <a:xfrm>
            <a:off x="10871085" y="163320"/>
            <a:ext cx="1038574" cy="107593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641" y="1665053"/>
            <a:ext cx="4648199" cy="3226987"/>
          </a:xfrm>
          <a:prstGeom prst="rect">
            <a:avLst/>
          </a:prstGeom>
        </p:spPr>
      </p:pic>
    </p:spTree>
    <p:extLst>
      <p:ext uri="{BB962C8B-B14F-4D97-AF65-F5344CB8AC3E}">
        <p14:creationId xmlns:p14="http://schemas.microsoft.com/office/powerpoint/2010/main" val="2396102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5910"/>
            <a:ext cx="9905998" cy="929930"/>
          </a:xfrm>
        </p:spPr>
        <p:txBody>
          <a:bodyPr/>
          <a:lstStyle/>
          <a:p>
            <a:r>
              <a:rPr lang="en-US" dirty="0" smtClean="0"/>
              <a:t>What is Kali Pi?</a:t>
            </a:r>
            <a:endParaRPr lang="en-US" dirty="0"/>
          </a:p>
        </p:txBody>
      </p:sp>
      <p:sp>
        <p:nvSpPr>
          <p:cNvPr id="3" name="Content Placeholder 2"/>
          <p:cNvSpPr>
            <a:spLocks noGrp="1"/>
          </p:cNvSpPr>
          <p:nvPr>
            <p:ph idx="1"/>
          </p:nvPr>
        </p:nvSpPr>
        <p:spPr>
          <a:xfrm>
            <a:off x="1141412" y="1005840"/>
            <a:ext cx="9905999" cy="5608320"/>
          </a:xfrm>
        </p:spPr>
        <p:txBody>
          <a:bodyPr>
            <a:normAutofit/>
          </a:bodyPr>
          <a:lstStyle/>
          <a:p>
            <a:r>
              <a:rPr lang="en-US" dirty="0" smtClean="0"/>
              <a:t>Combining Kali and Raspberry Pi</a:t>
            </a:r>
          </a:p>
          <a:p>
            <a:pPr lvl="1"/>
            <a:r>
              <a:rPr lang="en-US" dirty="0" smtClean="0"/>
              <a:t>Kali Pi</a:t>
            </a:r>
          </a:p>
          <a:p>
            <a:endParaRPr lang="en-US" dirty="0"/>
          </a:p>
          <a:p>
            <a:r>
              <a:rPr lang="en-US" dirty="0" smtClean="0"/>
              <a:t>Kali </a:t>
            </a:r>
            <a:r>
              <a:rPr lang="en-US" dirty="0"/>
              <a:t>Linux </a:t>
            </a:r>
            <a:r>
              <a:rPr lang="en-US" dirty="0" smtClean="0"/>
              <a:t>2019.3</a:t>
            </a:r>
            <a:endParaRPr lang="en-US" sz="1800" dirty="0"/>
          </a:p>
          <a:p>
            <a:pPr lvl="1"/>
            <a:r>
              <a:rPr lang="en-US" dirty="0" smtClean="0"/>
              <a:t>Penetration </a:t>
            </a:r>
            <a:r>
              <a:rPr lang="en-US" dirty="0"/>
              <a:t>Testing</a:t>
            </a:r>
          </a:p>
          <a:p>
            <a:pPr lvl="2"/>
            <a:r>
              <a:rPr lang="en-US" dirty="0" err="1" smtClean="0"/>
              <a:t>MetaPackages</a:t>
            </a:r>
            <a:endParaRPr lang="en-US" dirty="0"/>
          </a:p>
          <a:p>
            <a:r>
              <a:rPr lang="en-US" dirty="0" smtClean="0"/>
              <a:t>Raspberry Pi</a:t>
            </a:r>
          </a:p>
          <a:p>
            <a:pPr lvl="1"/>
            <a:r>
              <a:rPr lang="en-US" dirty="0" smtClean="0"/>
              <a:t>Linux OS – </a:t>
            </a:r>
            <a:r>
              <a:rPr lang="en-US" dirty="0" err="1" smtClean="0"/>
              <a:t>Raspbian</a:t>
            </a:r>
            <a:r>
              <a:rPr lang="en-US" dirty="0" smtClean="0"/>
              <a:t> Linux (variant of </a:t>
            </a:r>
            <a:r>
              <a:rPr lang="en-US" dirty="0" err="1" smtClean="0"/>
              <a:t>Debian</a:t>
            </a:r>
            <a:r>
              <a:rPr lang="en-US" dirty="0" smtClean="0"/>
              <a:t>)</a:t>
            </a:r>
            <a:endParaRPr lang="en-US" dirty="0"/>
          </a:p>
          <a:p>
            <a:endParaRPr lang="en-US" dirty="0"/>
          </a:p>
        </p:txBody>
      </p:sp>
      <p:pic>
        <p:nvPicPr>
          <p:cNvPr id="7" name="Picture 6"/>
          <p:cNvPicPr>
            <a:picLocks noChangeAspect="1"/>
          </p:cNvPicPr>
          <p:nvPr/>
        </p:nvPicPr>
        <p:blipFill>
          <a:blip r:embed="rId2"/>
          <a:stretch>
            <a:fillRect/>
          </a:stretch>
        </p:blipFill>
        <p:spPr>
          <a:xfrm>
            <a:off x="8269127" y="2499277"/>
            <a:ext cx="1079248" cy="135985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376" y="4062652"/>
            <a:ext cx="1428750" cy="14287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376" y="1078627"/>
            <a:ext cx="3342786" cy="1002836"/>
          </a:xfrm>
          <a:prstGeom prst="rect">
            <a:avLst/>
          </a:prstGeom>
        </p:spPr>
      </p:pic>
    </p:spTree>
    <p:extLst>
      <p:ext uri="{BB962C8B-B14F-4D97-AF65-F5344CB8AC3E}">
        <p14:creationId xmlns:p14="http://schemas.microsoft.com/office/powerpoint/2010/main" val="1511759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151765"/>
            <a:ext cx="10515600" cy="1325563"/>
          </a:xfrm>
        </p:spPr>
        <p:txBody>
          <a:bodyPr/>
          <a:lstStyle/>
          <a:p>
            <a:r>
              <a:rPr lang="en-US" dirty="0"/>
              <a:t>Power over </a:t>
            </a:r>
            <a:r>
              <a:rPr lang="en-US" dirty="0" smtClean="0"/>
              <a:t>Ethernet (</a:t>
            </a:r>
            <a:r>
              <a:rPr lang="en-US" dirty="0" err="1" smtClean="0"/>
              <a:t>PoE</a:t>
            </a:r>
            <a:r>
              <a:rPr lang="en-US" dirty="0" smtClean="0"/>
              <a:t>)</a:t>
            </a:r>
            <a:endParaRPr lang="en-US" dirty="0"/>
          </a:p>
        </p:txBody>
      </p:sp>
      <p:sp>
        <p:nvSpPr>
          <p:cNvPr id="3" name="Content Placeholder 2"/>
          <p:cNvSpPr>
            <a:spLocks noGrp="1"/>
          </p:cNvSpPr>
          <p:nvPr>
            <p:ph idx="1"/>
          </p:nvPr>
        </p:nvSpPr>
        <p:spPr>
          <a:xfrm>
            <a:off x="838200" y="1356360"/>
            <a:ext cx="10637520" cy="5349239"/>
          </a:xfrm>
        </p:spPr>
        <p:txBody>
          <a:bodyPr>
            <a:normAutofit fontScale="85000" lnSpcReduction="10000"/>
          </a:bodyPr>
          <a:lstStyle/>
          <a:p>
            <a:r>
              <a:rPr lang="en-US" dirty="0"/>
              <a:t>Power over Ethernet or </a:t>
            </a:r>
            <a:r>
              <a:rPr lang="en-US" dirty="0" err="1"/>
              <a:t>PoE</a:t>
            </a:r>
            <a:r>
              <a:rPr lang="en-US" dirty="0"/>
              <a:t> describes any of several standard or ad-hoc systems which pass electric power along with data on twisted pair Ethernet cabling. This allows a single cable to provide both data connection and electric power to devices such as wireless access points, IP cameras, and VoIP phones</a:t>
            </a:r>
            <a:r>
              <a:rPr lang="en-US" dirty="0" smtClean="0"/>
              <a:t>.</a:t>
            </a:r>
            <a:endParaRPr lang="en-US" dirty="0"/>
          </a:p>
          <a:p>
            <a:r>
              <a:rPr lang="en-US" dirty="0"/>
              <a:t>There are several common techniques for transmitting power over Ethernet cabling. Three of them have been standardized by IEEE 802.3 since 2003. These standards are known as Alternative A, Alternative B, and 4PPoE. For 10BASE-T and 100BASE-TX, only two of the four signal pairs in typical Cat 5 cable are used</a:t>
            </a:r>
            <a:r>
              <a:rPr lang="en-US" dirty="0" smtClean="0"/>
              <a:t>.</a:t>
            </a:r>
          </a:p>
          <a:p>
            <a:r>
              <a:rPr lang="en-US" dirty="0" smtClean="0"/>
              <a:t> </a:t>
            </a:r>
            <a:r>
              <a:rPr lang="en-US" dirty="0"/>
              <a:t>Alternative B separates the data and the power conductors, making troubleshooting easier. It also makes full use of all four twisted pairs in a typical Cat 5 cable. The positive voltage runs along pins 4 and 5, and the negative along pins 7 and 8. </a:t>
            </a:r>
            <a:endParaRPr lang="en-US" dirty="0" smtClean="0"/>
          </a:p>
          <a:p>
            <a:endParaRPr lang="en-US" dirty="0" smtClean="0"/>
          </a:p>
          <a:p>
            <a:endParaRPr lang="en-US" dirty="0"/>
          </a:p>
          <a:p>
            <a:r>
              <a:rPr lang="en-US" sz="1900" dirty="0">
                <a:hlinkClick r:id="rId2"/>
              </a:rPr>
              <a:t>https://</a:t>
            </a:r>
            <a:r>
              <a:rPr lang="en-US" sz="1900" dirty="0" smtClean="0">
                <a:hlinkClick r:id="rId2"/>
              </a:rPr>
              <a:t>en.wikipedia.org/wiki/Power_over_Ethernet</a:t>
            </a:r>
            <a:endParaRPr lang="en-US" sz="1900" dirty="0" smtClean="0"/>
          </a:p>
        </p:txBody>
      </p:sp>
    </p:spTree>
    <p:extLst>
      <p:ext uri="{BB962C8B-B14F-4D97-AF65-F5344CB8AC3E}">
        <p14:creationId xmlns:p14="http://schemas.microsoft.com/office/powerpoint/2010/main" val="144394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over Ethernet</a:t>
            </a:r>
            <a:endParaRPr lang="en-US" dirty="0"/>
          </a:p>
        </p:txBody>
      </p:sp>
      <p:pic>
        <p:nvPicPr>
          <p:cNvPr id="5" name="Picture 4"/>
          <p:cNvPicPr>
            <a:picLocks noChangeAspect="1"/>
          </p:cNvPicPr>
          <p:nvPr/>
        </p:nvPicPr>
        <p:blipFill>
          <a:blip r:embed="rId2"/>
          <a:stretch>
            <a:fillRect/>
          </a:stretch>
        </p:blipFill>
        <p:spPr>
          <a:xfrm>
            <a:off x="838200" y="1354454"/>
            <a:ext cx="10515600" cy="5263001"/>
          </a:xfrm>
          <a:prstGeom prst="rect">
            <a:avLst/>
          </a:prstGeom>
        </p:spPr>
      </p:pic>
    </p:spTree>
    <p:extLst>
      <p:ext uri="{BB962C8B-B14F-4D97-AF65-F5344CB8AC3E}">
        <p14:creationId xmlns:p14="http://schemas.microsoft.com/office/powerpoint/2010/main" val="2961156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5FUEBfSDpp8AfUi2czZc4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445</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Narrow</vt:lpstr>
      <vt:lpstr>Calibri</vt:lpstr>
      <vt:lpstr>Calibri Light</vt:lpstr>
      <vt:lpstr>Office Theme</vt:lpstr>
      <vt:lpstr>Kali PoE</vt:lpstr>
      <vt:lpstr>PowerPoint Presentation</vt:lpstr>
      <vt:lpstr>Raspberry Pi - Raspberry Pi Foundation (https://www.raspberrypi.org/)</vt:lpstr>
      <vt:lpstr>Raspberry Pi - Raspberry Pi Foundation (https://www.raspberrypi.org/)</vt:lpstr>
      <vt:lpstr>What is Kali Pi?</vt:lpstr>
      <vt:lpstr>Power over Ethernet (PoE)</vt:lpstr>
      <vt:lpstr>Power over Ethernet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Carls</dc:creator>
  <cp:lastModifiedBy>John Carls</cp:lastModifiedBy>
  <cp:revision>29</cp:revision>
  <dcterms:created xsi:type="dcterms:W3CDTF">2018-02-08T02:33:53Z</dcterms:created>
  <dcterms:modified xsi:type="dcterms:W3CDTF">2019-11-14T21:01:56Z</dcterms:modified>
</cp:coreProperties>
</file>