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2" d="100"/>
          <a:sy n="22" d="100"/>
        </p:scale>
        <p:origin x="349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ubico.com/works-with-yubikey/catalog/"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893537"/>
            <a:ext cx="9406556" cy="1764064"/>
          </a:xfrm>
        </p:spPr>
        <p:txBody>
          <a:bodyPr>
            <a:normAutofit/>
          </a:bodyPr>
          <a:lstStyle/>
          <a:p>
            <a:r>
              <a:rPr lang="en-US" dirty="0"/>
              <a:t>Security keys</a:t>
            </a:r>
            <a:br>
              <a:rPr lang="en-US" dirty="0"/>
            </a:br>
            <a:r>
              <a:rPr lang="en-US" dirty="0"/>
              <a:t>	– are they secure?</a:t>
            </a:r>
          </a:p>
        </p:txBody>
      </p:sp>
      <p:sp>
        <p:nvSpPr>
          <p:cNvPr id="3" name="Subtitle 2"/>
          <p:cNvSpPr>
            <a:spLocks noGrp="1"/>
          </p:cNvSpPr>
          <p:nvPr>
            <p:ph type="subTitle" idx="1"/>
          </p:nvPr>
        </p:nvSpPr>
        <p:spPr/>
        <p:txBody>
          <a:bodyPr/>
          <a:lstStyle/>
          <a:p>
            <a:r>
              <a:rPr lang="en-US" dirty="0"/>
              <a:t>By: Dale </a:t>
            </a:r>
            <a:r>
              <a:rPr lang="en-US" dirty="0" err="1"/>
              <a:t>Shelinbarger,</a:t>
            </a:r>
            <a:r>
              <a:rPr lang="en-US" dirty="0"/>
              <a:t> CISSP</a:t>
            </a:r>
          </a:p>
          <a:p>
            <a:r>
              <a:rPr lang="en-US" dirty="0"/>
              <a:t>      MTSI Cybersecurity Engineering Analyst</a:t>
            </a:r>
          </a:p>
          <a:p>
            <a:r>
              <a:rPr lang="en-US" dirty="0"/>
              <a:t>E-mail: dale.shelinbarger@gmail.com</a:t>
            </a:r>
          </a:p>
        </p:txBody>
      </p:sp>
    </p:spTree>
    <p:extLst>
      <p:ext uri="{BB962C8B-B14F-4D97-AF65-F5344CB8AC3E}">
        <p14:creationId xmlns:p14="http://schemas.microsoft.com/office/powerpoint/2010/main" val="242803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2" y="1076240"/>
            <a:ext cx="6019800" cy="527331"/>
          </a:xfrm>
        </p:spPr>
        <p:txBody>
          <a:bodyPr/>
          <a:lstStyle/>
          <a:p>
            <a:r>
              <a:rPr lang="en-US" dirty="0"/>
              <a:t>Are security keys hackable?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7830" r="27830"/>
          <a:stretch>
            <a:fillRect/>
          </a:stretch>
        </p:blipFill>
        <p:spPr>
          <a:xfrm>
            <a:off x="989013" y="914400"/>
            <a:ext cx="3281362" cy="4572000"/>
          </a:xfrm>
        </p:spPr>
      </p:pic>
      <p:sp>
        <p:nvSpPr>
          <p:cNvPr id="4" name="Text Placeholder 3"/>
          <p:cNvSpPr>
            <a:spLocks noGrp="1"/>
          </p:cNvSpPr>
          <p:nvPr>
            <p:ph type="body" sz="half" idx="2"/>
          </p:nvPr>
        </p:nvSpPr>
        <p:spPr>
          <a:xfrm>
            <a:off x="5529635" y="1852628"/>
            <a:ext cx="6021388" cy="2205565"/>
          </a:xfrm>
        </p:spPr>
        <p:txBody>
          <a:bodyPr>
            <a:normAutofit/>
          </a:bodyPr>
          <a:lstStyle/>
          <a:p>
            <a:pPr marL="285750" indent="-285750">
              <a:buFont typeface="Arial" panose="020B0604020202020204" pitchFamily="34" charset="0"/>
              <a:buChar char="•"/>
            </a:pPr>
            <a:r>
              <a:rPr lang="en-US" dirty="0"/>
              <a:t>Not yet, but just because it hasn’t or didn’t (not sure how you ultimately prove that of course) get hacked, doesn’t mean it can’t be hacked.</a:t>
            </a:r>
          </a:p>
          <a:p>
            <a:pPr marL="285750" indent="-285750">
              <a:buFont typeface="Arial" panose="020B0604020202020204" pitchFamily="34" charset="0"/>
              <a:buChar char="•"/>
            </a:pPr>
            <a:r>
              <a:rPr lang="en-US" dirty="0"/>
              <a:t>Google has told the world that none of its 85,000 employees had been successfully hacked since they started implementing </a:t>
            </a:r>
            <a:r>
              <a:rPr lang="en-US" b="1" dirty="0"/>
              <a:t>Security Keys</a:t>
            </a:r>
            <a:r>
              <a:rPr lang="en-US" dirty="0"/>
              <a:t> in early 2017.</a:t>
            </a:r>
          </a:p>
        </p:txBody>
      </p:sp>
      <p:sp>
        <p:nvSpPr>
          <p:cNvPr id="6" name="&quot;No&quot; Symbol 5"/>
          <p:cNvSpPr/>
          <p:nvPr/>
        </p:nvSpPr>
        <p:spPr>
          <a:xfrm>
            <a:off x="0" y="833718"/>
            <a:ext cx="5289176" cy="4724400"/>
          </a:xfrm>
          <a:prstGeom prst="noSmoking">
            <a:avLst>
              <a:gd name="adj" fmla="val 470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999"/>
                                          </p:stCondLst>
                                        </p:cTn>
                                        <p:tgtEl>
                                          <p:spTgt spid="6"/>
                                        </p:tgtEl>
                                        <p:attrNameLst>
                                          <p:attrName>style.visibility</p:attrName>
                                        </p:attrNameLst>
                                      </p:cBhvr>
                                      <p:to>
                                        <p:strVal val="visible"/>
                                      </p:to>
                                    </p:set>
                                  </p:childTnLst>
                                </p:cTn>
                              </p:par>
                              <p:par>
                                <p:cTn id="7" presetID="45"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animEffect transition="in" filter="fade">
                                      <p:cBhvr>
                                        <p:cTn id="9" dur="2000"/>
                                        <p:tgtEl>
                                          <p:spTgt spid="4">
                                            <p:txEl>
                                              <p:pRg st="0" end="0"/>
                                            </p:txEl>
                                          </p:spTgt>
                                        </p:tgtEl>
                                      </p:cBhvr>
                                    </p:animEffect>
                                    <p:anim calcmode="lin" valueType="num">
                                      <p:cBhvr>
                                        <p:cTn id="10"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2000"/>
                                        <p:tgtEl>
                                          <p:spTgt spid="4">
                                            <p:txEl>
                                              <p:pRg st="1" end="1"/>
                                            </p:txEl>
                                          </p:spTgt>
                                        </p:tgtEl>
                                      </p:cBhvr>
                                    </p:animEffect>
                                    <p:anim calcmode="lin" valueType="num">
                                      <p:cBhvr>
                                        <p:cTn id="17" dur="2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8" dur="20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322" y="760650"/>
            <a:ext cx="6360340" cy="527331"/>
          </a:xfrm>
        </p:spPr>
        <p:txBody>
          <a:bodyPr>
            <a:normAutofit fontScale="90000"/>
          </a:bodyPr>
          <a:lstStyle/>
          <a:p>
            <a:r>
              <a:rPr lang="en-US" dirty="0"/>
              <a:t>Are security keys hackable? (</a:t>
            </a:r>
            <a:r>
              <a:rPr lang="en-US" dirty="0" err="1"/>
              <a:t>con’t</a:t>
            </a:r>
            <a:r>
              <a:rPr lang="en-US" dirty="0"/>
              <a:t>)</a:t>
            </a:r>
          </a:p>
        </p:txBody>
      </p:sp>
      <p:sp>
        <p:nvSpPr>
          <p:cNvPr id="4" name="Text Placeholder 3"/>
          <p:cNvSpPr>
            <a:spLocks noGrp="1"/>
          </p:cNvSpPr>
          <p:nvPr>
            <p:ph type="body" sz="half" idx="2"/>
          </p:nvPr>
        </p:nvSpPr>
        <p:spPr>
          <a:xfrm>
            <a:off x="857755" y="1521303"/>
            <a:ext cx="10252609" cy="4288778"/>
          </a:xfrm>
        </p:spPr>
        <p:txBody>
          <a:bodyPr>
            <a:normAutofit/>
          </a:bodyPr>
          <a:lstStyle/>
          <a:p>
            <a:pPr marL="285750" indent="-285750">
              <a:buFont typeface="Arial" panose="020B0604020202020204" pitchFamily="34" charset="0"/>
              <a:buChar char="•"/>
            </a:pPr>
            <a:r>
              <a:rPr lang="en-US" b="1" dirty="0"/>
              <a:t>Security Keys</a:t>
            </a:r>
            <a:r>
              <a:rPr lang="en-US" dirty="0"/>
              <a:t> are susceptible to 8 out of the 10 more popular attacks</a:t>
            </a:r>
          </a:p>
          <a:p>
            <a:pPr marL="742950" lvl="1" indent="-285750">
              <a:buFont typeface="Arial" panose="020B0604020202020204" pitchFamily="34" charset="0"/>
              <a:buChar char="•"/>
            </a:pPr>
            <a:r>
              <a:rPr lang="en-US" dirty="0"/>
              <a:t>Man-in-the-Endpoint</a:t>
            </a:r>
          </a:p>
          <a:p>
            <a:pPr marL="742950" lvl="1" indent="-285750">
              <a:buFont typeface="Arial" panose="020B0604020202020204" pitchFamily="34" charset="0"/>
              <a:buChar char="•"/>
            </a:pPr>
            <a:r>
              <a:rPr lang="en-US" dirty="0"/>
              <a:t>Fake Web Sites and Fake Authentication Experiences</a:t>
            </a:r>
          </a:p>
          <a:p>
            <a:pPr marL="742950" lvl="1" indent="-285750">
              <a:buFont typeface="Arial" panose="020B0604020202020204" pitchFamily="34" charset="0"/>
              <a:buChar char="•"/>
            </a:pPr>
            <a:r>
              <a:rPr lang="en-US" dirty="0"/>
              <a:t>Downgrade/Not Required Attacks</a:t>
            </a:r>
          </a:p>
          <a:p>
            <a:pPr marL="742950" lvl="1" indent="-285750">
              <a:buFont typeface="Arial" panose="020B0604020202020204" pitchFamily="34" charset="0"/>
              <a:buChar char="•"/>
            </a:pPr>
            <a:r>
              <a:rPr lang="en-US" dirty="0"/>
              <a:t>Tech Support Social Engineering Attacks</a:t>
            </a:r>
          </a:p>
          <a:p>
            <a:pPr marL="742950" lvl="1" indent="-285750">
              <a:buFont typeface="Arial" panose="020B0604020202020204" pitchFamily="34" charset="0"/>
              <a:buChar char="•"/>
            </a:pPr>
            <a:r>
              <a:rPr lang="en-US" dirty="0"/>
              <a:t>Hijacking Shared Authentication Attacks</a:t>
            </a:r>
          </a:p>
          <a:p>
            <a:pPr marL="742950" lvl="1" indent="-285750">
              <a:buFont typeface="Arial" panose="020B0604020202020204" pitchFamily="34" charset="0"/>
              <a:buChar char="•"/>
            </a:pPr>
            <a:r>
              <a:rPr lang="en-US" dirty="0"/>
              <a:t>Subject Hijacking</a:t>
            </a:r>
          </a:p>
          <a:p>
            <a:pPr marL="742950" lvl="1" indent="-285750">
              <a:buFont typeface="Arial" panose="020B0604020202020204" pitchFamily="34" charset="0"/>
              <a:buChar char="•"/>
            </a:pPr>
            <a:r>
              <a:rPr lang="en-US" dirty="0"/>
              <a:t>Buggy Code       </a:t>
            </a:r>
          </a:p>
          <a:p>
            <a:pPr marL="742950" lvl="1" indent="-285750">
              <a:buFont typeface="Arial" panose="020B0604020202020204" pitchFamily="34" charset="0"/>
              <a:buChar char="•"/>
            </a:pPr>
            <a:r>
              <a:rPr lang="en-US" dirty="0"/>
              <a:t>Physical Attacks</a:t>
            </a:r>
          </a:p>
          <a:p>
            <a:pPr marL="285750" indent="-285750">
              <a:buFont typeface="Arial" panose="020B0604020202020204" pitchFamily="34" charset="0"/>
              <a:buChar char="•"/>
            </a:pPr>
            <a:r>
              <a:rPr lang="en-US" dirty="0"/>
              <a:t>A hack found a specific design flaw with the U2F design when using </a:t>
            </a:r>
            <a:r>
              <a:rPr lang="en-US" dirty="0" err="1"/>
              <a:t>WebUSB</a:t>
            </a:r>
            <a:r>
              <a:rPr lang="en-US" dirty="0"/>
              <a:t>, but was reported and corrected.</a:t>
            </a:r>
          </a:p>
          <a:p>
            <a:pPr marL="285750" indent="-285750">
              <a:buFont typeface="Arial" panose="020B0604020202020204" pitchFamily="34" charset="0"/>
              <a:buChar char="•"/>
            </a:pPr>
            <a:r>
              <a:rPr lang="en-US" dirty="0"/>
              <a:t>Many times, it isn’t a design issue, it’s a human issue.</a:t>
            </a:r>
          </a:p>
          <a:p>
            <a:pPr marL="285750" indent="-285750">
              <a:buFont typeface="Arial" panose="020B0604020202020204" pitchFamily="34" charset="0"/>
              <a:buChar char="•"/>
            </a:pPr>
            <a:r>
              <a:rPr lang="en-US" dirty="0"/>
              <a:t>E-BOOK - 12+ Ways to Hack Multi-Factor Authentication by Roger Grimes</a:t>
            </a:r>
          </a:p>
        </p:txBody>
      </p:sp>
    </p:spTree>
    <p:extLst>
      <p:ext uri="{BB962C8B-B14F-4D97-AF65-F5344CB8AC3E}">
        <p14:creationId xmlns:p14="http://schemas.microsoft.com/office/powerpoint/2010/main" val="208513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arn(inVertical)">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barn(inVertical)">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barn(inVertical)">
                                      <p:cBhvr>
                                        <p:cTn id="1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515" y="809202"/>
            <a:ext cx="2006825" cy="527331"/>
          </a:xfrm>
        </p:spPr>
        <p:txBody>
          <a:bodyPr>
            <a:normAutofit/>
          </a:bodyPr>
          <a:lstStyle/>
          <a:p>
            <a:r>
              <a:rPr lang="en-US" dirty="0"/>
              <a:t>summary</a:t>
            </a:r>
          </a:p>
        </p:txBody>
      </p:sp>
      <p:sp>
        <p:nvSpPr>
          <p:cNvPr id="4" name="Text Placeholder 3"/>
          <p:cNvSpPr>
            <a:spLocks noGrp="1"/>
          </p:cNvSpPr>
          <p:nvPr>
            <p:ph type="body" sz="half" idx="2"/>
          </p:nvPr>
        </p:nvSpPr>
        <p:spPr>
          <a:xfrm>
            <a:off x="857755" y="1521303"/>
            <a:ext cx="10252609" cy="5065614"/>
          </a:xfrm>
        </p:spPr>
        <p:txBody>
          <a:bodyPr>
            <a:normAutofit/>
          </a:bodyPr>
          <a:lstStyle/>
          <a:p>
            <a:pPr marL="285750" indent="-285750">
              <a:buFont typeface="Arial" panose="020B0604020202020204" pitchFamily="34" charset="0"/>
              <a:buChar char="•"/>
            </a:pPr>
            <a:r>
              <a:rPr lang="en-US" dirty="0"/>
              <a:t>Adding two-factor authentication remains one of the most basic and crucial steps to protecting your sensitive accounts, and a U2F token like a </a:t>
            </a:r>
            <a:r>
              <a:rPr lang="en-US" dirty="0" err="1"/>
              <a:t>Yubikey</a:t>
            </a:r>
            <a:r>
              <a:rPr lang="en-US" dirty="0"/>
              <a:t> is the most secure form of that protection you can use. Even two-factor authentication methods like text messages or Google Authenticator still rely on temporary codes that the user enters when they log in; a convincing phishing site can simply trick you into handing over those codes along with your username and password. A U2F token like the </a:t>
            </a:r>
            <a:r>
              <a:rPr lang="en-US" dirty="0" err="1"/>
              <a:t>Yubikey</a:t>
            </a:r>
            <a:r>
              <a:rPr lang="en-US" dirty="0"/>
              <a:t> instead performs an authentication handshake with a website that not only proves to a website that it's your unique key, but requires that the website prove its identity too, preventing lookalike sites from stealing credentials.</a:t>
            </a:r>
          </a:p>
        </p:txBody>
      </p:sp>
    </p:spTree>
    <p:extLst>
      <p:ext uri="{BB962C8B-B14F-4D97-AF65-F5344CB8AC3E}">
        <p14:creationId xmlns:p14="http://schemas.microsoft.com/office/powerpoint/2010/main" val="277793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8216" y="1189529"/>
            <a:ext cx="9928927" cy="3631763"/>
          </a:xfrm>
          <a:prstGeom prst="rect">
            <a:avLst/>
          </a:prstGeom>
          <a:noFill/>
        </p:spPr>
        <p:txBody>
          <a:bodyPr wrap="square" rtlCol="0">
            <a:spAutoFit/>
          </a:bodyPr>
          <a:lstStyle/>
          <a:p>
            <a:pPr algn="ctr"/>
            <a:r>
              <a:rPr lang="en-US" sz="11500" dirty="0">
                <a:latin typeface="Cooper Black" panose="0208090404030B020404" pitchFamily="18" charset="0"/>
              </a:rPr>
              <a:t>?</a:t>
            </a:r>
          </a:p>
          <a:p>
            <a:pPr algn="ctr"/>
            <a:r>
              <a:rPr lang="en-US" sz="11500" dirty="0">
                <a:latin typeface="Cooper Black" panose="0208090404030B020404" pitchFamily="18" charset="0"/>
              </a:rPr>
              <a:t>Questions</a:t>
            </a:r>
          </a:p>
        </p:txBody>
      </p:sp>
    </p:spTree>
    <p:extLst>
      <p:ext uri="{BB962C8B-B14F-4D97-AF65-F5344CB8AC3E}">
        <p14:creationId xmlns:p14="http://schemas.microsoft.com/office/powerpoint/2010/main" val="69555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afterEffect">
                                  <p:stCondLst>
                                    <p:cond delay="0"/>
                                  </p:stCondLst>
                                  <p:iterate type="lt">
                                    <p:tmPct val="10000"/>
                                  </p:iterate>
                                  <p:childTnLst>
                                    <p:animScale>
                                      <p:cBhvr>
                                        <p:cTn id="6" dur="250" autoRev="1" fill="hold">
                                          <p:stCondLst>
                                            <p:cond delay="0"/>
                                          </p:stCondLst>
                                        </p:cTn>
                                        <p:tgtEl>
                                          <p:spTgt spid="4">
                                            <p:txEl>
                                              <p:pRg st="0" end="0"/>
                                            </p:txEl>
                                          </p:spTgt>
                                        </p:tgtEl>
                                      </p:cBhvr>
                                      <p:to x="80000" y="100000"/>
                                    </p:animScale>
                                    <p:anim by="(#ppt_w*0.10)" calcmode="lin" valueType="num">
                                      <p:cBhvr>
                                        <p:cTn id="7" dur="250" autoRev="1" fill="hold">
                                          <p:stCondLst>
                                            <p:cond delay="0"/>
                                          </p:stCondLst>
                                        </p:cTn>
                                        <p:tgtEl>
                                          <p:spTgt spid="4">
                                            <p:txEl>
                                              <p:pRg st="0" end="0"/>
                                            </p:txEl>
                                          </p:spTgt>
                                        </p:tgtEl>
                                        <p:attrNameLst>
                                          <p:attrName>ppt_x</p:attrName>
                                        </p:attrNameLst>
                                      </p:cBhvr>
                                    </p:anim>
                                    <p:anim by="(-#ppt_w*0.10)" calcmode="lin" valueType="num">
                                      <p:cBhvr>
                                        <p:cTn id="8" dur="250" autoRev="1" fill="hold">
                                          <p:stCondLst>
                                            <p:cond delay="0"/>
                                          </p:stCondLst>
                                        </p:cTn>
                                        <p:tgtEl>
                                          <p:spTgt spid="4">
                                            <p:txEl>
                                              <p:pRg st="0" end="0"/>
                                            </p:txEl>
                                          </p:spTgt>
                                        </p:tgtEl>
                                        <p:attrNameLst>
                                          <p:attrName>ppt_y</p:attrName>
                                        </p:attrNameLst>
                                      </p:cBhvr>
                                    </p:anim>
                                    <p:animRot by="-480000">
                                      <p:cBhvr>
                                        <p:cTn id="9" dur="250" autoRev="1" fill="hold">
                                          <p:stCondLst>
                                            <p:cond delay="0"/>
                                          </p:stCondLst>
                                        </p:cTn>
                                        <p:tgtEl>
                                          <p:spTgt spid="4">
                                            <p:txEl>
                                              <p:pRg st="0" end="0"/>
                                            </p:txEl>
                                          </p:spTgt>
                                        </p:tgtEl>
                                        <p:attrNameLst>
                                          <p:attrName>r</p:attrName>
                                        </p:attrNameLst>
                                      </p:cBhvr>
                                    </p:animRot>
                                  </p:childTnLst>
                                </p:cTn>
                              </p:par>
                            </p:childTnLst>
                          </p:cTn>
                        </p:par>
                        <p:par>
                          <p:cTn id="10" fill="hold">
                            <p:stCondLst>
                              <p:cond delay="500"/>
                            </p:stCondLst>
                            <p:childTnLst>
                              <p:par>
                                <p:cTn id="11" presetID="36" presetClass="emph" presetSubtype="0" fill="hold" grpId="0" nodeType="afterEffect">
                                  <p:stCondLst>
                                    <p:cond delay="0"/>
                                  </p:stCondLst>
                                  <p:iterate type="lt">
                                    <p:tmPct val="10000"/>
                                  </p:iterate>
                                  <p:childTnLst>
                                    <p:animScale>
                                      <p:cBhvr>
                                        <p:cTn id="12" dur="250" autoRev="1" fill="hold">
                                          <p:stCondLst>
                                            <p:cond delay="0"/>
                                          </p:stCondLst>
                                        </p:cTn>
                                        <p:tgtEl>
                                          <p:spTgt spid="4">
                                            <p:txEl>
                                              <p:pRg st="1" end="1"/>
                                            </p:txEl>
                                          </p:spTgt>
                                        </p:tgtEl>
                                      </p:cBhvr>
                                      <p:to x="80000" y="100000"/>
                                    </p:animScale>
                                    <p:anim by="(#ppt_w*0.10)" calcmode="lin" valueType="num">
                                      <p:cBhvr>
                                        <p:cTn id="13" dur="250" autoRev="1" fill="hold">
                                          <p:stCondLst>
                                            <p:cond delay="0"/>
                                          </p:stCondLst>
                                        </p:cTn>
                                        <p:tgtEl>
                                          <p:spTgt spid="4">
                                            <p:txEl>
                                              <p:pRg st="1" end="1"/>
                                            </p:txEl>
                                          </p:spTgt>
                                        </p:tgtEl>
                                        <p:attrNameLst>
                                          <p:attrName>ppt_x</p:attrName>
                                        </p:attrNameLst>
                                      </p:cBhvr>
                                    </p:anim>
                                    <p:anim by="(-#ppt_w*0.10)" calcmode="lin" valueType="num">
                                      <p:cBhvr>
                                        <p:cTn id="14" dur="250" autoRev="1" fill="hold">
                                          <p:stCondLst>
                                            <p:cond delay="0"/>
                                          </p:stCondLst>
                                        </p:cTn>
                                        <p:tgtEl>
                                          <p:spTgt spid="4">
                                            <p:txEl>
                                              <p:pRg st="1" end="1"/>
                                            </p:txEl>
                                          </p:spTgt>
                                        </p:tgtEl>
                                        <p:attrNameLst>
                                          <p:attrName>ppt_y</p:attrName>
                                        </p:attrNameLst>
                                      </p:cBhvr>
                                    </p:anim>
                                    <p:animRot by="-480000">
                                      <p:cBhvr>
                                        <p:cTn id="15" dur="250" autoRev="1" fill="hold">
                                          <p:stCondLst>
                                            <p:cond delay="0"/>
                                          </p:stCondLst>
                                        </p:cTn>
                                        <p:tgtEl>
                                          <p:spTgt spid="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key</a:t>
            </a:r>
          </a:p>
        </p:txBody>
      </p:sp>
      <p:sp>
        <p:nvSpPr>
          <p:cNvPr id="4" name="Text Placeholder 3"/>
          <p:cNvSpPr>
            <a:spLocks noGrp="1"/>
          </p:cNvSpPr>
          <p:nvPr>
            <p:ph type="body" sz="half" idx="2"/>
          </p:nvPr>
        </p:nvSpPr>
        <p:spPr/>
        <p:txBody>
          <a:bodyPr/>
          <a:lstStyle/>
          <a:p>
            <a:r>
              <a:rPr lang="en-US" dirty="0"/>
              <a:t>A </a:t>
            </a:r>
            <a:r>
              <a:rPr lang="en-US" b="1" dirty="0"/>
              <a:t>security key</a:t>
            </a:r>
            <a:r>
              <a:rPr lang="en-US" dirty="0"/>
              <a:t> is an authentication device that strengthens account security when used in addition to a password when signing in. Using a </a:t>
            </a:r>
            <a:r>
              <a:rPr lang="en-US" b="1" dirty="0"/>
              <a:t>security key</a:t>
            </a:r>
            <a:r>
              <a:rPr lang="en-US" dirty="0"/>
              <a:t> is better than receiving codes via phone call or text message because these codes can be phished or intercepted.</a:t>
            </a:r>
          </a:p>
        </p:txBody>
      </p:sp>
      <p:pic>
        <p:nvPicPr>
          <p:cNvPr id="15" name="Picture Placeholder 14"/>
          <p:cNvPicPr>
            <a:picLocks noGrp="1" noChangeAspect="1"/>
          </p:cNvPicPr>
          <p:nvPr>
            <p:ph type="pic" idx="1"/>
          </p:nvPr>
        </p:nvPicPr>
        <p:blipFill>
          <a:blip r:embed="rId2">
            <a:extLst>
              <a:ext uri="{28A0092B-C50C-407E-A947-70E740481C1C}">
                <a14:useLocalDpi xmlns:a14="http://schemas.microsoft.com/office/drawing/2010/main" val="0"/>
              </a:ext>
            </a:extLst>
          </a:blip>
          <a:srcRect l="7872" r="7872"/>
          <a:stretch>
            <a:fillRect/>
          </a:stretch>
        </p:blipFill>
        <p:spPr>
          <a:xfrm>
            <a:off x="300445" y="1724025"/>
            <a:ext cx="4297680" cy="3263114"/>
          </a:xfrm>
        </p:spPr>
      </p:pic>
    </p:spTree>
    <p:extLst>
      <p:ext uri="{BB962C8B-B14F-4D97-AF65-F5344CB8AC3E}">
        <p14:creationId xmlns:p14="http://schemas.microsoft.com/office/powerpoint/2010/main" val="364025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246173"/>
            <a:ext cx="6019800" cy="523844"/>
          </a:xfrm>
        </p:spPr>
        <p:txBody>
          <a:bodyPr/>
          <a:lstStyle/>
          <a:p>
            <a:r>
              <a:rPr lang="en-US" dirty="0"/>
              <a:t>Why use a security key</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2621" r="22621"/>
          <a:stretch>
            <a:fillRect/>
          </a:stretch>
        </p:blipFill>
        <p:spPr>
          <a:xfrm>
            <a:off x="453435" y="627017"/>
            <a:ext cx="3909559" cy="5447927"/>
          </a:xfrm>
        </p:spPr>
      </p:pic>
      <p:sp>
        <p:nvSpPr>
          <p:cNvPr id="4" name="Text Placeholder 3"/>
          <p:cNvSpPr>
            <a:spLocks noGrp="1"/>
          </p:cNvSpPr>
          <p:nvPr>
            <p:ph type="body" sz="half" idx="2"/>
          </p:nvPr>
        </p:nvSpPr>
        <p:spPr>
          <a:xfrm>
            <a:off x="4722812" y="1830298"/>
            <a:ext cx="6021388" cy="3737022"/>
          </a:xfrm>
        </p:spPr>
        <p:txBody>
          <a:bodyPr>
            <a:normAutofit/>
          </a:bodyPr>
          <a:lstStyle/>
          <a:p>
            <a:pPr marL="285750" indent="-285750">
              <a:buFont typeface="Arial" panose="020B0604020202020204" pitchFamily="34" charset="0"/>
              <a:buChar char="•"/>
            </a:pPr>
            <a:r>
              <a:rPr lang="en-US" b="1" dirty="0"/>
              <a:t>Security keys </a:t>
            </a:r>
            <a:r>
              <a:rPr lang="en-US" dirty="0"/>
              <a:t>are one of the most secure and efficient ways to use Two-Factor Authentication (2FA). When prompted to provide your 2FA credentials, instead of typing in a code, you simply insert your </a:t>
            </a:r>
            <a:r>
              <a:rPr lang="en-US" b="1" dirty="0"/>
              <a:t>security key</a:t>
            </a:r>
            <a:r>
              <a:rPr lang="en-US" dirty="0"/>
              <a:t> and physically tap it when prompted during login.</a:t>
            </a:r>
          </a:p>
          <a:p>
            <a:pPr marL="285750" indent="-285750">
              <a:buFont typeface="Arial" panose="020B0604020202020204" pitchFamily="34" charset="0"/>
              <a:buChar char="•"/>
            </a:pPr>
            <a:r>
              <a:rPr lang="en-US" dirty="0"/>
              <a:t>Google and </a:t>
            </a:r>
            <a:r>
              <a:rPr lang="en-US" dirty="0" err="1"/>
              <a:t>Yubico</a:t>
            </a:r>
            <a:r>
              <a:rPr lang="en-US" dirty="0"/>
              <a:t> created a 2FA called Universal Two-Factor Authentication (U2F).</a:t>
            </a:r>
          </a:p>
          <a:p>
            <a:pPr marL="742950" lvl="1" indent="-285750">
              <a:buFont typeface="Arial" panose="020B0604020202020204" pitchFamily="34" charset="0"/>
              <a:buChar char="•"/>
            </a:pPr>
            <a:r>
              <a:rPr lang="en-US" dirty="0"/>
              <a:t>A U2F </a:t>
            </a:r>
            <a:r>
              <a:rPr lang="en-US" b="1" dirty="0"/>
              <a:t>Security Key</a:t>
            </a:r>
            <a:r>
              <a:rPr lang="en-US" dirty="0"/>
              <a:t> generates a new pair of keys for every service, and only the service stores the public key. With this approach, no secrets are shared between service providers, and an affordable U2F Security Key can support any number of services.</a:t>
            </a:r>
          </a:p>
          <a:p>
            <a:endParaRPr lang="en-US" dirty="0"/>
          </a:p>
        </p:txBody>
      </p:sp>
    </p:spTree>
    <p:extLst>
      <p:ext uri="{BB962C8B-B14F-4D97-AF65-F5344CB8AC3E}">
        <p14:creationId xmlns:p14="http://schemas.microsoft.com/office/powerpoint/2010/main" val="73298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6483205" cy="842554"/>
          </a:xfrm>
        </p:spPr>
        <p:txBody>
          <a:bodyPr>
            <a:normAutofit/>
          </a:bodyPr>
          <a:lstStyle/>
          <a:p>
            <a:r>
              <a:rPr lang="en-US" dirty="0"/>
              <a:t>suppliers of security keys</a:t>
            </a:r>
          </a:p>
        </p:txBody>
      </p:sp>
      <p:sp>
        <p:nvSpPr>
          <p:cNvPr id="3" name="Text Placeholder 2"/>
          <p:cNvSpPr>
            <a:spLocks noGrp="1"/>
          </p:cNvSpPr>
          <p:nvPr>
            <p:ph type="body" idx="1"/>
          </p:nvPr>
        </p:nvSpPr>
        <p:spPr>
          <a:xfrm>
            <a:off x="3479663" y="1311563"/>
            <a:ext cx="8535988" cy="5430981"/>
          </a:xfrm>
        </p:spPr>
        <p:txBody>
          <a:bodyPr>
            <a:normAutofit fontScale="55000" lnSpcReduction="20000"/>
          </a:bodyPr>
          <a:lstStyle/>
          <a:p>
            <a:pPr marL="342900" indent="-342900">
              <a:buFont typeface="Wingdings" panose="05000000000000000000" pitchFamily="2" charset="2"/>
              <a:buChar char="§"/>
            </a:pPr>
            <a:r>
              <a:rPr lang="en-US" sz="7200" dirty="0"/>
              <a:t> </a:t>
            </a:r>
            <a:r>
              <a:rPr lang="en-US" sz="4400" dirty="0" err="1"/>
              <a:t>Yubico</a:t>
            </a:r>
            <a:r>
              <a:rPr lang="en-US" sz="4400" dirty="0"/>
              <a:t> </a:t>
            </a:r>
            <a:r>
              <a:rPr lang="en-US" sz="4400" dirty="0" err="1"/>
              <a:t>Yubikey</a:t>
            </a:r>
            <a:endParaRPr lang="en-US" sz="4400" dirty="0"/>
          </a:p>
          <a:p>
            <a:pPr marL="800100" lvl="1" indent="-342900">
              <a:buFont typeface="Wingdings" panose="05000000000000000000" pitchFamily="2" charset="2"/>
              <a:buChar char="§"/>
            </a:pPr>
            <a:r>
              <a:rPr lang="en-US" sz="4400" dirty="0">
                <a:solidFill>
                  <a:schemeClr val="tx2">
                    <a:lumMod val="60000"/>
                    <a:lumOff val="40000"/>
                  </a:schemeClr>
                </a:solidFill>
              </a:rPr>
              <a:t>5 NFC</a:t>
            </a:r>
          </a:p>
          <a:p>
            <a:pPr marL="1257300" lvl="2" indent="-342900">
              <a:buFont typeface="Wingdings" panose="05000000000000000000" pitchFamily="2" charset="2"/>
              <a:buChar char="§"/>
            </a:pPr>
            <a:r>
              <a:rPr lang="en-US" sz="4400" dirty="0">
                <a:solidFill>
                  <a:schemeClr val="tx2">
                    <a:lumMod val="60000"/>
                    <a:lumOff val="40000"/>
                  </a:schemeClr>
                </a:solidFill>
              </a:rPr>
              <a:t>Good – uses USB-A &amp; NFC, durable, waterproof, and crush resistant</a:t>
            </a:r>
          </a:p>
          <a:p>
            <a:pPr marL="800100" lvl="1" indent="-342900">
              <a:buFont typeface="Wingdings" panose="05000000000000000000" pitchFamily="2" charset="2"/>
              <a:buChar char="§"/>
            </a:pPr>
            <a:r>
              <a:rPr lang="en-US" sz="4400" dirty="0">
                <a:solidFill>
                  <a:schemeClr val="tx2">
                    <a:lumMod val="60000"/>
                    <a:lumOff val="40000"/>
                  </a:schemeClr>
                </a:solidFill>
              </a:rPr>
              <a:t>5C/5C NANO</a:t>
            </a:r>
          </a:p>
          <a:p>
            <a:pPr marL="1257300" lvl="2" indent="-342900">
              <a:buFont typeface="Wingdings" panose="05000000000000000000" pitchFamily="2" charset="2"/>
              <a:buChar char="§"/>
            </a:pPr>
            <a:r>
              <a:rPr lang="en-US" sz="4400" dirty="0">
                <a:solidFill>
                  <a:schemeClr val="tx2">
                    <a:lumMod val="60000"/>
                    <a:lumOff val="40000"/>
                  </a:schemeClr>
                </a:solidFill>
              </a:rPr>
              <a:t>Good – uses USB-C, water-resistant</a:t>
            </a:r>
          </a:p>
          <a:p>
            <a:pPr marL="1257300" lvl="2" indent="-342900">
              <a:buFont typeface="Wingdings" panose="05000000000000000000" pitchFamily="2" charset="2"/>
              <a:buChar char="§"/>
            </a:pPr>
            <a:r>
              <a:rPr lang="en-US" sz="4400" dirty="0">
                <a:solidFill>
                  <a:schemeClr val="tx2">
                    <a:lumMod val="60000"/>
                    <a:lumOff val="40000"/>
                  </a:schemeClr>
                </a:solidFill>
              </a:rPr>
              <a:t>Bad – tiny so can be misplaced</a:t>
            </a:r>
          </a:p>
          <a:p>
            <a:pPr marL="800100" lvl="1" indent="-342900">
              <a:buFont typeface="Wingdings" panose="05000000000000000000" pitchFamily="2" charset="2"/>
              <a:buChar char="§"/>
            </a:pPr>
            <a:r>
              <a:rPr lang="en-US" sz="4400" dirty="0">
                <a:solidFill>
                  <a:schemeClr val="tx2">
                    <a:lumMod val="60000"/>
                    <a:lumOff val="40000"/>
                  </a:schemeClr>
                </a:solidFill>
              </a:rPr>
              <a:t>5 NANO</a:t>
            </a:r>
          </a:p>
          <a:p>
            <a:pPr marL="1257300" lvl="2" indent="-342900">
              <a:buFont typeface="Wingdings" panose="05000000000000000000" pitchFamily="2" charset="2"/>
              <a:buChar char="§"/>
            </a:pPr>
            <a:r>
              <a:rPr lang="en-US" sz="4400" dirty="0">
                <a:solidFill>
                  <a:schemeClr val="tx2">
                    <a:lumMod val="60000"/>
                    <a:lumOff val="40000"/>
                  </a:schemeClr>
                </a:solidFill>
              </a:rPr>
              <a:t>Good – portable USB-A device, tiny hole for keychain</a:t>
            </a:r>
          </a:p>
          <a:p>
            <a:pPr marL="1257300" lvl="2" indent="-342900">
              <a:buFont typeface="Wingdings" panose="05000000000000000000" pitchFamily="2" charset="2"/>
              <a:buChar char="§"/>
            </a:pPr>
            <a:r>
              <a:rPr lang="en-US" sz="4400" dirty="0">
                <a:solidFill>
                  <a:schemeClr val="tx2">
                    <a:lumMod val="60000"/>
                    <a:lumOff val="40000"/>
                  </a:schemeClr>
                </a:solidFill>
              </a:rPr>
              <a:t>Bad – not crush resistant, not compatible with mobile devices, connector fully exposed</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 y="2782387"/>
            <a:ext cx="3722915" cy="2481943"/>
          </a:xfrm>
          <a:prstGeom prst="rect">
            <a:avLst/>
          </a:prstGeom>
        </p:spPr>
      </p:pic>
    </p:spTree>
    <p:extLst>
      <p:ext uri="{BB962C8B-B14F-4D97-AF65-F5344CB8AC3E}">
        <p14:creationId xmlns:p14="http://schemas.microsoft.com/office/powerpoint/2010/main" val="26320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7521111" cy="842554"/>
          </a:xfrm>
        </p:spPr>
        <p:txBody>
          <a:bodyPr>
            <a:noAutofit/>
          </a:bodyPr>
          <a:lstStyle/>
          <a:p>
            <a:r>
              <a:rPr lang="en-US" dirty="0"/>
              <a:t>suppliers of security keys (</a:t>
            </a:r>
            <a:r>
              <a:rPr lang="en-US" dirty="0" err="1"/>
              <a:t>con’t</a:t>
            </a:r>
            <a:r>
              <a:rPr lang="en-US" dirty="0"/>
              <a:t>)</a:t>
            </a:r>
          </a:p>
        </p:txBody>
      </p:sp>
      <p:sp>
        <p:nvSpPr>
          <p:cNvPr id="3" name="Text Placeholder 2"/>
          <p:cNvSpPr>
            <a:spLocks noGrp="1"/>
          </p:cNvSpPr>
          <p:nvPr>
            <p:ph type="body" idx="1"/>
          </p:nvPr>
        </p:nvSpPr>
        <p:spPr>
          <a:xfrm>
            <a:off x="3479663" y="1311563"/>
            <a:ext cx="8535988" cy="5430981"/>
          </a:xfrm>
        </p:spPr>
        <p:txBody>
          <a:bodyPr>
            <a:normAutofit fontScale="62500" lnSpcReduction="20000"/>
          </a:bodyPr>
          <a:lstStyle/>
          <a:p>
            <a:pPr marL="342900" indent="-342900">
              <a:buFont typeface="Wingdings" panose="05000000000000000000" pitchFamily="2" charset="2"/>
              <a:buChar char="§"/>
            </a:pPr>
            <a:r>
              <a:rPr lang="en-US" sz="4400" dirty="0"/>
              <a:t>Thetis</a:t>
            </a:r>
          </a:p>
          <a:p>
            <a:pPr marL="800100" lvl="1" indent="-342900">
              <a:buFont typeface="Wingdings" panose="05000000000000000000" pitchFamily="2" charset="2"/>
              <a:buChar char="§"/>
            </a:pPr>
            <a:r>
              <a:rPr lang="en-US" sz="4400" dirty="0">
                <a:solidFill>
                  <a:schemeClr val="tx2">
                    <a:lumMod val="60000"/>
                    <a:lumOff val="40000"/>
                  </a:schemeClr>
                </a:solidFill>
              </a:rPr>
              <a:t>FIDO (</a:t>
            </a:r>
            <a:r>
              <a:rPr lang="en-US" sz="4400" b="1" u="sng" dirty="0">
                <a:solidFill>
                  <a:schemeClr val="tx2">
                    <a:lumMod val="60000"/>
                    <a:lumOff val="40000"/>
                  </a:schemeClr>
                </a:solidFill>
              </a:rPr>
              <a:t>F</a:t>
            </a:r>
            <a:r>
              <a:rPr lang="en-US" sz="4400" dirty="0">
                <a:solidFill>
                  <a:schemeClr val="tx2">
                    <a:lumMod val="60000"/>
                    <a:lumOff val="40000"/>
                  </a:schemeClr>
                </a:solidFill>
              </a:rPr>
              <a:t>ast </a:t>
            </a:r>
            <a:r>
              <a:rPr lang="en-US" sz="4400" b="1" u="sng" dirty="0" err="1">
                <a:solidFill>
                  <a:schemeClr val="tx2">
                    <a:lumMod val="60000"/>
                    <a:lumOff val="40000"/>
                  </a:schemeClr>
                </a:solidFill>
              </a:rPr>
              <a:t>ID</a:t>
            </a:r>
            <a:r>
              <a:rPr lang="en-US" sz="4400" dirty="0" err="1">
                <a:solidFill>
                  <a:schemeClr val="tx2">
                    <a:lumMod val="60000"/>
                    <a:lumOff val="40000"/>
                  </a:schemeClr>
                </a:solidFill>
              </a:rPr>
              <a:t>entity</a:t>
            </a:r>
            <a:r>
              <a:rPr lang="en-US" sz="4400" dirty="0">
                <a:solidFill>
                  <a:schemeClr val="tx2">
                    <a:lumMod val="60000"/>
                    <a:lumOff val="40000"/>
                  </a:schemeClr>
                </a:solidFill>
              </a:rPr>
              <a:t> </a:t>
            </a:r>
            <a:r>
              <a:rPr lang="en-US" sz="4400" b="1" u="sng" dirty="0">
                <a:solidFill>
                  <a:schemeClr val="tx2">
                    <a:lumMod val="60000"/>
                    <a:lumOff val="40000"/>
                  </a:schemeClr>
                </a:solidFill>
              </a:rPr>
              <a:t>O</a:t>
            </a:r>
            <a:r>
              <a:rPr lang="en-US" sz="4400" dirty="0">
                <a:solidFill>
                  <a:schemeClr val="tx2">
                    <a:lumMod val="60000"/>
                    <a:lumOff val="40000"/>
                  </a:schemeClr>
                </a:solidFill>
              </a:rPr>
              <a:t>nline) U2F</a:t>
            </a:r>
          </a:p>
          <a:p>
            <a:pPr marL="1257300" lvl="2" indent="-342900">
              <a:buFont typeface="Wingdings" panose="05000000000000000000" pitchFamily="2" charset="2"/>
              <a:buChar char="§"/>
            </a:pPr>
            <a:r>
              <a:rPr lang="en-US" sz="4400" dirty="0">
                <a:solidFill>
                  <a:schemeClr val="tx2">
                    <a:lumMod val="60000"/>
                    <a:lumOff val="40000"/>
                  </a:schemeClr>
                </a:solidFill>
              </a:rPr>
              <a:t>Good - aluminum alloy casing rotates 360 degrees, less expensive</a:t>
            </a:r>
          </a:p>
          <a:p>
            <a:pPr marL="1257300" lvl="2" indent="-342900">
              <a:buFont typeface="Wingdings" panose="05000000000000000000" pitchFamily="2" charset="2"/>
              <a:buChar char="§"/>
            </a:pPr>
            <a:r>
              <a:rPr lang="en-US" sz="4400" dirty="0">
                <a:solidFill>
                  <a:schemeClr val="tx2">
                    <a:lumMod val="60000"/>
                    <a:lumOff val="40000"/>
                  </a:schemeClr>
                </a:solidFill>
              </a:rPr>
              <a:t>Bad – no connectivity to mobile devices, bulkier than other devices</a:t>
            </a:r>
          </a:p>
          <a:p>
            <a:pPr marL="800100" lvl="1" indent="-342900">
              <a:buFont typeface="Wingdings" panose="05000000000000000000" pitchFamily="2" charset="2"/>
              <a:buChar char="§"/>
            </a:pPr>
            <a:r>
              <a:rPr lang="en-US" sz="4400" dirty="0">
                <a:solidFill>
                  <a:schemeClr val="tx2">
                    <a:lumMod val="60000"/>
                    <a:lumOff val="40000"/>
                  </a:schemeClr>
                </a:solidFill>
              </a:rPr>
              <a:t>BLE (</a:t>
            </a:r>
            <a:r>
              <a:rPr lang="en-US" sz="4400" b="1" u="sng" dirty="0">
                <a:solidFill>
                  <a:schemeClr val="tx2">
                    <a:lumMod val="60000"/>
                    <a:lumOff val="40000"/>
                  </a:schemeClr>
                </a:solidFill>
              </a:rPr>
              <a:t>B</a:t>
            </a:r>
            <a:r>
              <a:rPr lang="en-US" sz="4400" dirty="0">
                <a:solidFill>
                  <a:schemeClr val="tx2">
                    <a:lumMod val="60000"/>
                    <a:lumOff val="40000"/>
                  </a:schemeClr>
                </a:solidFill>
              </a:rPr>
              <a:t>luetooth </a:t>
            </a:r>
            <a:r>
              <a:rPr lang="en-US" sz="4400" b="1" u="sng" dirty="0">
                <a:solidFill>
                  <a:schemeClr val="tx2">
                    <a:lumMod val="60000"/>
                    <a:lumOff val="40000"/>
                  </a:schemeClr>
                </a:solidFill>
              </a:rPr>
              <a:t>L</a:t>
            </a:r>
            <a:r>
              <a:rPr lang="en-US" sz="4400" dirty="0">
                <a:solidFill>
                  <a:schemeClr val="tx2">
                    <a:lumMod val="60000"/>
                    <a:lumOff val="40000"/>
                  </a:schemeClr>
                </a:solidFill>
              </a:rPr>
              <a:t>ow </a:t>
            </a:r>
            <a:r>
              <a:rPr lang="en-US" sz="4400" b="1" u="sng" dirty="0">
                <a:solidFill>
                  <a:schemeClr val="tx2">
                    <a:lumMod val="60000"/>
                    <a:lumOff val="40000"/>
                  </a:schemeClr>
                </a:solidFill>
              </a:rPr>
              <a:t>E</a:t>
            </a:r>
            <a:r>
              <a:rPr lang="en-US" sz="4400" dirty="0">
                <a:solidFill>
                  <a:schemeClr val="tx2">
                    <a:lumMod val="60000"/>
                    <a:lumOff val="40000"/>
                  </a:schemeClr>
                </a:solidFill>
              </a:rPr>
              <a:t>nergy) U2F</a:t>
            </a:r>
          </a:p>
          <a:p>
            <a:pPr marL="1257300" lvl="2" indent="-342900">
              <a:buFont typeface="Wingdings" panose="05000000000000000000" pitchFamily="2" charset="2"/>
              <a:buChar char="§"/>
            </a:pPr>
            <a:r>
              <a:rPr lang="en-US" sz="4200" dirty="0">
                <a:solidFill>
                  <a:schemeClr val="tx2">
                    <a:lumMod val="60000"/>
                    <a:lumOff val="40000"/>
                  </a:schemeClr>
                </a:solidFill>
              </a:rPr>
              <a:t>Good – </a:t>
            </a:r>
            <a:r>
              <a:rPr lang="en-US" sz="4200" dirty="0" err="1">
                <a:solidFill>
                  <a:schemeClr val="tx2">
                    <a:lumMod val="60000"/>
                    <a:lumOff val="40000"/>
                  </a:schemeClr>
                </a:solidFill>
              </a:rPr>
              <a:t>bluetooth</a:t>
            </a:r>
            <a:r>
              <a:rPr lang="en-US" sz="4200" dirty="0">
                <a:solidFill>
                  <a:schemeClr val="tx2">
                    <a:lumMod val="60000"/>
                    <a:lumOff val="40000"/>
                  </a:schemeClr>
                </a:solidFill>
              </a:rPr>
              <a:t> low energy support use with mobile devices</a:t>
            </a:r>
          </a:p>
          <a:p>
            <a:pPr marL="1257300" lvl="2" indent="-342900">
              <a:buFont typeface="Wingdings" panose="05000000000000000000" pitchFamily="2" charset="2"/>
              <a:buChar char="§"/>
            </a:pPr>
            <a:r>
              <a:rPr lang="en-US" sz="4200" dirty="0">
                <a:solidFill>
                  <a:schemeClr val="tx2">
                    <a:lumMod val="60000"/>
                    <a:lumOff val="40000"/>
                  </a:schemeClr>
                </a:solidFill>
              </a:rPr>
              <a:t>Bad - bulkier than other devices, requires an app to work with mobile devices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77" y="2752437"/>
            <a:ext cx="2549234" cy="2549234"/>
          </a:xfrm>
          <a:prstGeom prst="rect">
            <a:avLst/>
          </a:prstGeom>
        </p:spPr>
      </p:pic>
    </p:spTree>
    <p:extLst>
      <p:ext uri="{BB962C8B-B14F-4D97-AF65-F5344CB8AC3E}">
        <p14:creationId xmlns:p14="http://schemas.microsoft.com/office/powerpoint/2010/main" val="161704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7383546" cy="842554"/>
          </a:xfrm>
        </p:spPr>
        <p:txBody>
          <a:bodyPr>
            <a:noAutofit/>
          </a:bodyPr>
          <a:lstStyle/>
          <a:p>
            <a:r>
              <a:rPr lang="en-US" dirty="0"/>
              <a:t>suppliers of security keys (</a:t>
            </a:r>
            <a:r>
              <a:rPr lang="en-US" dirty="0" err="1"/>
              <a:t>con’t</a:t>
            </a:r>
            <a:r>
              <a:rPr lang="en-US" dirty="0"/>
              <a:t>)</a:t>
            </a:r>
          </a:p>
        </p:txBody>
      </p:sp>
      <p:sp>
        <p:nvSpPr>
          <p:cNvPr id="3" name="Text Placeholder 2"/>
          <p:cNvSpPr>
            <a:spLocks noGrp="1"/>
          </p:cNvSpPr>
          <p:nvPr>
            <p:ph type="body" idx="1"/>
          </p:nvPr>
        </p:nvSpPr>
        <p:spPr>
          <a:xfrm>
            <a:off x="3479663" y="1311563"/>
            <a:ext cx="8535988" cy="5430981"/>
          </a:xfrm>
        </p:spPr>
        <p:txBody>
          <a:bodyPr>
            <a:normAutofit fontScale="55000" lnSpcReduction="20000"/>
          </a:bodyPr>
          <a:lstStyle/>
          <a:p>
            <a:pPr marL="342900" indent="-342900">
              <a:buFont typeface="Wingdings" panose="05000000000000000000" pitchFamily="2" charset="2"/>
              <a:buChar char="§"/>
            </a:pPr>
            <a:r>
              <a:rPr lang="en-US" sz="4400" dirty="0"/>
              <a:t>Google Titan</a:t>
            </a:r>
          </a:p>
          <a:p>
            <a:pPr marL="800100" lvl="1" indent="-342900">
              <a:buFont typeface="Wingdings" panose="05000000000000000000" pitchFamily="2" charset="2"/>
              <a:buChar char="§"/>
            </a:pPr>
            <a:r>
              <a:rPr lang="en-US" sz="4400" dirty="0">
                <a:solidFill>
                  <a:schemeClr val="tx2">
                    <a:lumMod val="60000"/>
                    <a:lumOff val="40000"/>
                  </a:schemeClr>
                </a:solidFill>
              </a:rPr>
              <a:t>Good – comes with 2 keys (USB-A, Bluetooth), supports Google Advanced Protection</a:t>
            </a:r>
          </a:p>
          <a:p>
            <a:pPr marL="800100" lvl="1" indent="-342900">
              <a:buFont typeface="Wingdings" panose="05000000000000000000" pitchFamily="2" charset="2"/>
              <a:buChar char="§"/>
            </a:pPr>
            <a:r>
              <a:rPr lang="en-US" sz="4400" dirty="0">
                <a:solidFill>
                  <a:schemeClr val="tx2">
                    <a:lumMod val="60000"/>
                    <a:lumOff val="40000"/>
                  </a:schemeClr>
                </a:solidFill>
              </a:rPr>
              <a:t>Bad – </a:t>
            </a:r>
            <a:r>
              <a:rPr lang="en-US" sz="4400" dirty="0" err="1">
                <a:solidFill>
                  <a:schemeClr val="tx2">
                    <a:lumMod val="60000"/>
                    <a:lumOff val="40000"/>
                  </a:schemeClr>
                </a:solidFill>
              </a:rPr>
              <a:t>bluetooth</a:t>
            </a:r>
            <a:r>
              <a:rPr lang="en-US" sz="4400" dirty="0">
                <a:solidFill>
                  <a:schemeClr val="tx2">
                    <a:lumMod val="60000"/>
                    <a:lumOff val="40000"/>
                  </a:schemeClr>
                </a:solidFill>
              </a:rPr>
              <a:t> takes some setting up, white paint easily chips off on the Bluetooth module, requires you to use the included dongle for USB-C ports</a:t>
            </a:r>
          </a:p>
          <a:p>
            <a:pPr marL="342900" indent="-342900">
              <a:buFont typeface="Wingdings" panose="05000000000000000000" pitchFamily="2" charset="2"/>
              <a:buChar char="§"/>
            </a:pPr>
            <a:r>
              <a:rPr lang="en-US" sz="4400" dirty="0" err="1"/>
              <a:t>Kennsington</a:t>
            </a:r>
            <a:r>
              <a:rPr lang="en-US" sz="4400" dirty="0"/>
              <a:t> </a:t>
            </a:r>
            <a:r>
              <a:rPr lang="en-US" sz="4400" dirty="0" err="1"/>
              <a:t>Verimark</a:t>
            </a:r>
            <a:r>
              <a:rPr lang="en-US" sz="4400" dirty="0"/>
              <a:t> Fingerprint Key</a:t>
            </a:r>
          </a:p>
          <a:p>
            <a:pPr marL="800100" lvl="1" indent="-342900">
              <a:buFont typeface="Wingdings" panose="05000000000000000000" pitchFamily="2" charset="2"/>
              <a:buChar char="§"/>
            </a:pPr>
            <a:r>
              <a:rPr lang="en-US" sz="4200" dirty="0">
                <a:solidFill>
                  <a:schemeClr val="tx2">
                    <a:lumMod val="60000"/>
                    <a:lumOff val="40000"/>
                  </a:schemeClr>
                </a:solidFill>
              </a:rPr>
              <a:t>Good – has fingerprint scanner for use with Windows Hello login, conveniently small</a:t>
            </a:r>
          </a:p>
          <a:p>
            <a:pPr marL="800100" lvl="1" indent="-342900">
              <a:buFont typeface="Wingdings" panose="05000000000000000000" pitchFamily="2" charset="2"/>
              <a:buChar char="§"/>
            </a:pPr>
            <a:r>
              <a:rPr lang="en-US" sz="4200" dirty="0">
                <a:solidFill>
                  <a:schemeClr val="tx2">
                    <a:lumMod val="60000"/>
                    <a:lumOff val="40000"/>
                  </a:schemeClr>
                </a:solidFill>
              </a:rPr>
              <a:t>Bad – cheap dinky plastic cover, requires driver/system restart to get working fully, can’t be used for mobile devices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6" y="2076202"/>
            <a:ext cx="3175964" cy="18429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25" y="4466969"/>
            <a:ext cx="3179535" cy="1753712"/>
          </a:xfrm>
          <a:prstGeom prst="rect">
            <a:avLst/>
          </a:prstGeom>
        </p:spPr>
      </p:pic>
    </p:spTree>
    <p:extLst>
      <p:ext uri="{BB962C8B-B14F-4D97-AF65-F5344CB8AC3E}">
        <p14:creationId xmlns:p14="http://schemas.microsoft.com/office/powerpoint/2010/main" val="47463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138" y="545655"/>
            <a:ext cx="6276113" cy="576651"/>
          </a:xfrm>
        </p:spPr>
        <p:txBody>
          <a:bodyPr>
            <a:noAutofit/>
          </a:bodyPr>
          <a:lstStyle/>
          <a:p>
            <a:r>
              <a:rPr lang="en-US" sz="3600" dirty="0"/>
              <a:t>Security key protocols</a:t>
            </a:r>
          </a:p>
        </p:txBody>
      </p:sp>
      <p:sp>
        <p:nvSpPr>
          <p:cNvPr id="4" name="Text Placeholder 3"/>
          <p:cNvSpPr>
            <a:spLocks noGrp="1"/>
          </p:cNvSpPr>
          <p:nvPr>
            <p:ph type="body" sz="half" idx="2"/>
          </p:nvPr>
        </p:nvSpPr>
        <p:spPr>
          <a:xfrm>
            <a:off x="5133703" y="1122306"/>
            <a:ext cx="6779623" cy="5618128"/>
          </a:xfrm>
        </p:spPr>
        <p:txBody>
          <a:bodyPr>
            <a:normAutofit fontScale="92500" lnSpcReduction="10000"/>
          </a:bodyPr>
          <a:lstStyle/>
          <a:p>
            <a:pPr marL="285750" indent="-285750">
              <a:buFont typeface="Arial" panose="020B0604020202020204" pitchFamily="34" charset="0"/>
              <a:buChar char="•"/>
            </a:pPr>
            <a:r>
              <a:rPr lang="en-US" dirty="0"/>
              <a:t>FIDO U2F</a:t>
            </a:r>
          </a:p>
          <a:p>
            <a:pPr marL="742950" lvl="1" indent="-285750">
              <a:buFont typeface="Arial" panose="020B0604020202020204" pitchFamily="34" charset="0"/>
              <a:buChar char="•"/>
            </a:pPr>
            <a:r>
              <a:rPr lang="en-US" dirty="0"/>
              <a:t>An open authentication standard enabling strong two-factor authentication to any number of web-based applications, such as Gmail, Salesforce, Twitter and hundreds more services. Works via the browser, Chrome today, and Firefox under development, and does not require any client software or drivers.</a:t>
            </a:r>
          </a:p>
          <a:p>
            <a:pPr marL="285750" indent="-285750">
              <a:buFont typeface="Arial" panose="020B0604020202020204" pitchFamily="34" charset="0"/>
              <a:buChar char="•"/>
            </a:pPr>
            <a:r>
              <a:rPr lang="en-US" dirty="0"/>
              <a:t>FIDO2</a:t>
            </a:r>
          </a:p>
          <a:p>
            <a:pPr marL="742950" lvl="1" indent="-285750">
              <a:buFont typeface="Arial" panose="020B0604020202020204" pitchFamily="34" charset="0"/>
              <a:buChar char="•"/>
            </a:pPr>
            <a:r>
              <a:rPr lang="en-US" dirty="0"/>
              <a:t>The latest open authentication standard enabling expanded authentication options including two-factor, multi-factor and now </a:t>
            </a:r>
            <a:r>
              <a:rPr lang="en-US" dirty="0" err="1"/>
              <a:t>passwordless</a:t>
            </a:r>
            <a:r>
              <a:rPr lang="en-US" dirty="0"/>
              <a:t> authentication. With </a:t>
            </a:r>
            <a:r>
              <a:rPr lang="en-US" dirty="0" err="1"/>
              <a:t>YubiKey</a:t>
            </a:r>
            <a:r>
              <a:rPr lang="en-US" dirty="0"/>
              <a:t> support for FIDO2, organizations can accelerate to the </a:t>
            </a:r>
            <a:r>
              <a:rPr lang="en-US" dirty="0" err="1"/>
              <a:t>passwordless</a:t>
            </a:r>
            <a:r>
              <a:rPr lang="en-US" dirty="0"/>
              <a:t> future without the need for any client software or drivers.</a:t>
            </a:r>
          </a:p>
          <a:p>
            <a:pPr marL="285750" indent="-285750">
              <a:buFont typeface="Arial" panose="020B0604020202020204" pitchFamily="34" charset="0"/>
              <a:buChar char="•"/>
            </a:pPr>
            <a:r>
              <a:rPr lang="en-US" dirty="0"/>
              <a:t>OATH – TOTP (Time)</a:t>
            </a:r>
          </a:p>
          <a:p>
            <a:pPr marL="742950" lvl="1" indent="-285750">
              <a:buFont typeface="Arial" panose="020B0604020202020204" pitchFamily="34" charset="0"/>
              <a:buChar char="•"/>
            </a:pPr>
            <a:r>
              <a:rPr lang="en-US" dirty="0"/>
              <a:t>The </a:t>
            </a:r>
            <a:r>
              <a:rPr lang="en-US" dirty="0" err="1"/>
              <a:t>YubiKey</a:t>
            </a:r>
            <a:r>
              <a:rPr lang="en-US" dirty="0"/>
              <a:t> generates a six or eight character, time-based one-time password (OTP) (in conjunction with a helper application) for logging into any service (such as Microsoft Cloud accounts, Google Apps, Dropbox, </a:t>
            </a:r>
            <a:r>
              <a:rPr lang="en-US" dirty="0" err="1"/>
              <a:t>EverNote</a:t>
            </a:r>
            <a:r>
              <a:rPr lang="en-US" dirty="0"/>
              <a:t>) that supports OATH-TOTP, a strong authentication standard. A new password is generated at a set time interval, typically every 30 seconds.</a:t>
            </a:r>
          </a:p>
          <a:p>
            <a:pPr marL="285750" indent="-285750" fontAlgn="base">
              <a:buFont typeface="Arial" panose="020B0604020202020204" pitchFamily="34" charset="0"/>
              <a:buChar char="•"/>
            </a:pPr>
            <a:r>
              <a:rPr lang="en-US" dirty="0"/>
              <a:t>PIV-Compatible Smart Card</a:t>
            </a:r>
          </a:p>
          <a:p>
            <a:pPr marL="742950" lvl="1" indent="-285750" fontAlgn="base">
              <a:buFont typeface="Arial" panose="020B0604020202020204" pitchFamily="34" charset="0"/>
              <a:buChar char="•"/>
            </a:pPr>
            <a:r>
              <a:rPr lang="en-US" dirty="0"/>
              <a:t>Smart cards contain a computer chip that brokers data exchanges. These same features are contained in the </a:t>
            </a:r>
            <a:r>
              <a:rPr lang="en-US" dirty="0" err="1"/>
              <a:t>YubiKey</a:t>
            </a:r>
            <a:r>
              <a:rPr lang="en-US" dirty="0"/>
              <a:t> 5 Series, based on the industry standard Personal Identity and Verification Card (PIV) interface over the CCID protocol, which supports PIV on a USB interface.</a:t>
            </a:r>
          </a:p>
          <a:p>
            <a:pPr marL="285750" indent="-285750" fontAlgn="base">
              <a:buFont typeface="Arial" panose="020B0604020202020204" pitchFamily="34" charset="0"/>
              <a:buChar char="•"/>
            </a:pPr>
            <a:r>
              <a:rPr lang="en-US" dirty="0" err="1"/>
              <a:t>OpenPGP</a:t>
            </a:r>
            <a:endParaRPr lang="en-US" dirty="0"/>
          </a:p>
          <a:p>
            <a:pPr marL="742950" lvl="1" indent="-285750" fontAlgn="base">
              <a:buFont typeface="Arial" panose="020B0604020202020204" pitchFamily="34" charset="0"/>
              <a:buChar char="•"/>
            </a:pPr>
            <a:r>
              <a:rPr lang="en-US" dirty="0"/>
              <a:t>In the physical world, documents and data are often validated with a signature. In the virtual world, </a:t>
            </a:r>
            <a:r>
              <a:rPr lang="en-US" dirty="0" err="1"/>
              <a:t>OpenPGP</a:t>
            </a:r>
            <a:r>
              <a:rPr lang="en-US" dirty="0"/>
              <a:t> is a standards-based public key cryptography for signing, encrypting, and decrypting texts, e-mails, files, etc.</a:t>
            </a:r>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10" y="3053985"/>
            <a:ext cx="4402318" cy="1754770"/>
          </a:xfrm>
          <a:prstGeom prst="rect">
            <a:avLst/>
          </a:prstGeom>
        </p:spPr>
      </p:pic>
    </p:spTree>
    <p:extLst>
      <p:ext uri="{BB962C8B-B14F-4D97-AF65-F5344CB8AC3E}">
        <p14:creationId xmlns:p14="http://schemas.microsoft.com/office/powerpoint/2010/main" val="278986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4">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4">
                                            <p:txEl>
                                              <p:pRg st="4" end="4"/>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p:cTn id="36"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p:cTn id="43"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4">
                                            <p:txEl>
                                              <p:pRg st="6" end="6"/>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 calcmode="lin" valueType="num">
                                      <p:cBhvr>
                                        <p:cTn id="48"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p:cTn id="5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4">
                                            <p:txEl>
                                              <p:pRg st="8" end="8"/>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 calcmode="lin" valueType="num">
                                      <p:cBhvr>
                                        <p:cTn id="60"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61"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6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684" y="545655"/>
            <a:ext cx="8318612" cy="576651"/>
          </a:xfrm>
        </p:spPr>
        <p:txBody>
          <a:bodyPr>
            <a:noAutofit/>
          </a:bodyPr>
          <a:lstStyle/>
          <a:p>
            <a:r>
              <a:rPr lang="en-US" sz="3600" dirty="0"/>
              <a:t>Where can security keys be used?</a:t>
            </a:r>
          </a:p>
        </p:txBody>
      </p:sp>
      <p:sp>
        <p:nvSpPr>
          <p:cNvPr id="4" name="Text Placeholder 3"/>
          <p:cNvSpPr>
            <a:spLocks noGrp="1"/>
          </p:cNvSpPr>
          <p:nvPr>
            <p:ph type="body" sz="half" idx="2"/>
          </p:nvPr>
        </p:nvSpPr>
        <p:spPr>
          <a:xfrm>
            <a:off x="2432407" y="5834356"/>
            <a:ext cx="6779623" cy="525751"/>
          </a:xfrm>
        </p:spPr>
        <p:txBody>
          <a:bodyPr>
            <a:normAutofit fontScale="70000" lnSpcReduction="20000"/>
          </a:bodyPr>
          <a:lstStyle/>
          <a:p>
            <a:pPr algn="ctr"/>
            <a:r>
              <a:rPr lang="en-US" dirty="0"/>
              <a:t>Catalog for hundreds of services that work with the </a:t>
            </a:r>
            <a:r>
              <a:rPr lang="en-US" dirty="0" err="1"/>
              <a:t>Yubikey</a:t>
            </a:r>
            <a:endParaRPr lang="en-US" dirty="0">
              <a:hlinkClick r:id="rId2"/>
            </a:endParaRPr>
          </a:p>
          <a:p>
            <a:pPr algn="ctr"/>
            <a:r>
              <a:rPr lang="en-US" dirty="0">
                <a:hlinkClick r:id="rId2"/>
              </a:rPr>
              <a:t>https://www.yubico.com/works-with-yubikey/catalog/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629" y="1221896"/>
            <a:ext cx="7771180" cy="4232919"/>
          </a:xfrm>
          <a:prstGeom prst="rect">
            <a:avLst/>
          </a:prstGeom>
        </p:spPr>
      </p:pic>
    </p:spTree>
    <p:extLst>
      <p:ext uri="{BB962C8B-B14F-4D97-AF65-F5344CB8AC3E}">
        <p14:creationId xmlns:p14="http://schemas.microsoft.com/office/powerpoint/2010/main" val="317994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5749" y="2791753"/>
            <a:ext cx="2306229" cy="830997"/>
          </a:xfrm>
          <a:prstGeom prst="rect">
            <a:avLst/>
          </a:prstGeom>
          <a:noFill/>
        </p:spPr>
        <p:txBody>
          <a:bodyPr wrap="square" rtlCol="0">
            <a:spAutoFit/>
          </a:bodyPr>
          <a:lstStyle/>
          <a:p>
            <a:r>
              <a:rPr lang="en-US" sz="4800" dirty="0"/>
              <a:t>DEMO</a:t>
            </a:r>
          </a:p>
        </p:txBody>
      </p:sp>
    </p:spTree>
    <p:extLst>
      <p:ext uri="{BB962C8B-B14F-4D97-AF65-F5344CB8AC3E}">
        <p14:creationId xmlns:p14="http://schemas.microsoft.com/office/powerpoint/2010/main" val="11030725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983</TotalTime>
  <Words>949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Cooper Black</vt:lpstr>
      <vt:lpstr>Wingdings</vt:lpstr>
      <vt:lpstr>Wingdings 3</vt:lpstr>
      <vt:lpstr>Slice</vt:lpstr>
      <vt:lpstr>Security keys  – are they secure?</vt:lpstr>
      <vt:lpstr>Security key</vt:lpstr>
      <vt:lpstr>Why use a security key</vt:lpstr>
      <vt:lpstr>suppliers of security keys</vt:lpstr>
      <vt:lpstr>suppliers of security keys (con’t)</vt:lpstr>
      <vt:lpstr>suppliers of security keys (con’t)</vt:lpstr>
      <vt:lpstr>Security key protocols</vt:lpstr>
      <vt:lpstr>Where can security keys be used?</vt:lpstr>
      <vt:lpstr>PowerPoint Presentation</vt:lpstr>
      <vt:lpstr>Are security keys hackable?</vt:lpstr>
      <vt:lpstr>Are security keys hackable? (con’t)</vt:lpstr>
      <vt:lpstr>summary</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SHELINBARGER, DALE M CTR USAF AFMC AFLCMC/WWG</dc:creator>
  <cp:lastModifiedBy>Dale Shelinbarger</cp:lastModifiedBy>
  <cp:revision>60</cp:revision>
  <dcterms:created xsi:type="dcterms:W3CDTF">2019-09-04T14:48:59Z</dcterms:created>
  <dcterms:modified xsi:type="dcterms:W3CDTF">2019-09-12T22:32:38Z</dcterms:modified>
</cp:coreProperties>
</file>