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3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378" r:id="rId5"/>
    <p:sldMasterId id="2147484256" r:id="rId6"/>
    <p:sldMasterId id="2147484265" r:id="rId7"/>
    <p:sldMasterId id="2147484273" r:id="rId8"/>
    <p:sldMasterId id="2147484281" r:id="rId9"/>
    <p:sldMasterId id="2147484289" r:id="rId10"/>
  </p:sldMasterIdLst>
  <p:notesMasterIdLst>
    <p:notesMasterId r:id="rId40"/>
  </p:notesMasterIdLst>
  <p:handoutMasterIdLst>
    <p:handoutMasterId r:id="rId41"/>
  </p:handoutMasterIdLst>
  <p:sldIdLst>
    <p:sldId id="262" r:id="rId11"/>
    <p:sldId id="294" r:id="rId12"/>
    <p:sldId id="296" r:id="rId13"/>
    <p:sldId id="295" r:id="rId14"/>
    <p:sldId id="283" r:id="rId15"/>
    <p:sldId id="279" r:id="rId16"/>
    <p:sldId id="281" r:id="rId17"/>
    <p:sldId id="282" r:id="rId18"/>
    <p:sldId id="297" r:id="rId19"/>
    <p:sldId id="284" r:id="rId20"/>
    <p:sldId id="276" r:id="rId21"/>
    <p:sldId id="275" r:id="rId22"/>
    <p:sldId id="277" r:id="rId23"/>
    <p:sldId id="285" r:id="rId24"/>
    <p:sldId id="269" r:id="rId25"/>
    <p:sldId id="270" r:id="rId26"/>
    <p:sldId id="271" r:id="rId27"/>
    <p:sldId id="272" r:id="rId28"/>
    <p:sldId id="293" r:id="rId29"/>
    <p:sldId id="278" r:id="rId30"/>
    <p:sldId id="289" r:id="rId31"/>
    <p:sldId id="286" r:id="rId32"/>
    <p:sldId id="274" r:id="rId33"/>
    <p:sldId id="290" r:id="rId34"/>
    <p:sldId id="291" r:id="rId35"/>
    <p:sldId id="292" r:id="rId36"/>
    <p:sldId id="267" r:id="rId37"/>
    <p:sldId id="288" r:id="rId38"/>
    <p:sldId id="259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040"/>
    <a:srgbClr val="EF6E4C"/>
    <a:srgbClr val="AAC751"/>
    <a:srgbClr val="40535D"/>
    <a:srgbClr val="05AADB"/>
    <a:srgbClr val="C9B583"/>
    <a:srgbClr val="74CAC7"/>
    <a:srgbClr val="F79431"/>
    <a:srgbClr val="0085C3"/>
    <a:srgbClr val="004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9" autoAdjust="0"/>
    <p:restoredTop sz="70428" autoAdjust="0"/>
  </p:normalViewPr>
  <p:slideViewPr>
    <p:cSldViewPr snapToGrid="0">
      <p:cViewPr varScale="1">
        <p:scale>
          <a:sx n="106" d="100"/>
          <a:sy n="106" d="100"/>
        </p:scale>
        <p:origin x="1545" y="57"/>
      </p:cViewPr>
      <p:guideLst>
        <p:guide orient="horz" pos="3072"/>
        <p:guide pos="5577"/>
        <p:guide pos="1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800" y="2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ags" Target="tags/tag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E127F-B30B-4158-9D27-99D0E96B4BB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46F8307-5171-4A31-B9A4-6DCC43490580}">
      <dgm:prSet phldrT="[Text]"/>
      <dgm:spPr/>
      <dgm:t>
        <a:bodyPr/>
        <a:lstStyle/>
        <a:p>
          <a:r>
            <a:rPr lang="en-US" dirty="0" smtClean="0"/>
            <a:t>IAM Fundamentals</a:t>
          </a:r>
          <a:endParaRPr lang="en-US" dirty="0"/>
        </a:p>
      </dgm:t>
    </dgm:pt>
    <dgm:pt modelId="{55AAD4B9-CB5B-4764-860C-858AA4684324}" type="parTrans" cxnId="{057F0D24-C6A0-4BD8-8068-1A0FF9635248}">
      <dgm:prSet/>
      <dgm:spPr/>
      <dgm:t>
        <a:bodyPr/>
        <a:lstStyle/>
        <a:p>
          <a:endParaRPr lang="en-US"/>
        </a:p>
      </dgm:t>
    </dgm:pt>
    <dgm:pt modelId="{6F94376F-B6EE-4A4F-BA6F-F98AD94BA242}" type="sibTrans" cxnId="{057F0D24-C6A0-4BD8-8068-1A0FF9635248}">
      <dgm:prSet/>
      <dgm:spPr/>
      <dgm:t>
        <a:bodyPr/>
        <a:lstStyle/>
        <a:p>
          <a:endParaRPr lang="en-US"/>
        </a:p>
      </dgm:t>
    </dgm:pt>
    <dgm:pt modelId="{DD3F8045-AB51-46D4-AC84-7172FE53C505}">
      <dgm:prSet phldrT="[Text]"/>
      <dgm:spPr/>
      <dgm:t>
        <a:bodyPr/>
        <a:lstStyle/>
        <a:p>
          <a:r>
            <a:rPr lang="en-US" dirty="0" smtClean="0"/>
            <a:t>Maturity Models</a:t>
          </a:r>
          <a:endParaRPr lang="en-US" dirty="0"/>
        </a:p>
      </dgm:t>
    </dgm:pt>
    <dgm:pt modelId="{865C2205-6A28-4B59-A21B-019494BD278F}" type="parTrans" cxnId="{2DEF88B0-76BA-40EC-9B72-39803E81652F}">
      <dgm:prSet/>
      <dgm:spPr/>
      <dgm:t>
        <a:bodyPr/>
        <a:lstStyle/>
        <a:p>
          <a:endParaRPr lang="en-US"/>
        </a:p>
      </dgm:t>
    </dgm:pt>
    <dgm:pt modelId="{9A5D17F2-8F01-40A4-A7D8-76721032CC24}" type="sibTrans" cxnId="{2DEF88B0-76BA-40EC-9B72-39803E81652F}">
      <dgm:prSet/>
      <dgm:spPr/>
      <dgm:t>
        <a:bodyPr/>
        <a:lstStyle/>
        <a:p>
          <a:endParaRPr lang="en-US"/>
        </a:p>
      </dgm:t>
    </dgm:pt>
    <dgm:pt modelId="{6B8F1D67-766F-461D-ACAF-AB8ADE8C41B3}">
      <dgm:prSet phldrT="[Text]"/>
      <dgm:spPr/>
      <dgm:t>
        <a:bodyPr/>
        <a:lstStyle/>
        <a:p>
          <a:r>
            <a:rPr lang="en-US" dirty="0" smtClean="0"/>
            <a:t>Getting From Here to There</a:t>
          </a:r>
          <a:endParaRPr lang="en-US" dirty="0"/>
        </a:p>
      </dgm:t>
    </dgm:pt>
    <dgm:pt modelId="{7AAF1F16-45A7-4840-BB9C-AC54BBC6CD37}" type="parTrans" cxnId="{0DAB03A1-F9A4-41CD-91F7-FB8E15D74BF1}">
      <dgm:prSet/>
      <dgm:spPr/>
      <dgm:t>
        <a:bodyPr/>
        <a:lstStyle/>
        <a:p>
          <a:endParaRPr lang="en-US"/>
        </a:p>
      </dgm:t>
    </dgm:pt>
    <dgm:pt modelId="{00C504B2-B803-4B6C-85C5-FCAC706E3FCF}" type="sibTrans" cxnId="{0DAB03A1-F9A4-41CD-91F7-FB8E15D74BF1}">
      <dgm:prSet/>
      <dgm:spPr/>
      <dgm:t>
        <a:bodyPr/>
        <a:lstStyle/>
        <a:p>
          <a:endParaRPr lang="en-US"/>
        </a:p>
      </dgm:t>
    </dgm:pt>
    <dgm:pt modelId="{8DED7A9C-D64E-4AFA-87D4-900CE3C2CA48}">
      <dgm:prSet phldrT="[Text]"/>
      <dgm:spPr/>
      <dgm:t>
        <a:bodyPr/>
        <a:lstStyle/>
        <a:p>
          <a:r>
            <a:rPr lang="en-US" dirty="0" smtClean="0"/>
            <a:t>Next Steps</a:t>
          </a:r>
          <a:endParaRPr lang="en-US" dirty="0"/>
        </a:p>
      </dgm:t>
    </dgm:pt>
    <dgm:pt modelId="{55FF3438-054C-4845-B9AA-E0A3F6409A08}" type="parTrans" cxnId="{2F915D96-9AD6-4A06-811C-AB8626893714}">
      <dgm:prSet/>
      <dgm:spPr/>
      <dgm:t>
        <a:bodyPr/>
        <a:lstStyle/>
        <a:p>
          <a:endParaRPr lang="en-US"/>
        </a:p>
      </dgm:t>
    </dgm:pt>
    <dgm:pt modelId="{C51FB9F3-EC79-401C-BF6B-709D4251ACD9}" type="sibTrans" cxnId="{2F915D96-9AD6-4A06-811C-AB8626893714}">
      <dgm:prSet/>
      <dgm:spPr/>
      <dgm:t>
        <a:bodyPr/>
        <a:lstStyle/>
        <a:p>
          <a:endParaRPr lang="en-US"/>
        </a:p>
      </dgm:t>
    </dgm:pt>
    <dgm:pt modelId="{D5918979-8F45-4F67-8D2F-F991C376C711}" type="pres">
      <dgm:prSet presAssocID="{CEEE127F-B30B-4158-9D27-99D0E96B4BB0}" presName="CompostProcess" presStyleCnt="0">
        <dgm:presLayoutVars>
          <dgm:dir/>
          <dgm:resizeHandles val="exact"/>
        </dgm:presLayoutVars>
      </dgm:prSet>
      <dgm:spPr/>
    </dgm:pt>
    <dgm:pt modelId="{98BBF460-718F-4ECF-B95F-85F6C71F00E1}" type="pres">
      <dgm:prSet presAssocID="{CEEE127F-B30B-4158-9D27-99D0E96B4BB0}" presName="arrow" presStyleLbl="bgShp" presStyleIdx="0" presStyleCnt="1"/>
      <dgm:spPr/>
    </dgm:pt>
    <dgm:pt modelId="{2AC6D609-878A-47FF-8F69-40E54C7471ED}" type="pres">
      <dgm:prSet presAssocID="{CEEE127F-B30B-4158-9D27-99D0E96B4BB0}" presName="linearProcess" presStyleCnt="0"/>
      <dgm:spPr/>
    </dgm:pt>
    <dgm:pt modelId="{88D717A8-16F4-4B7B-925E-6C1636B03385}" type="pres">
      <dgm:prSet presAssocID="{C46F8307-5171-4A31-B9A4-6DCC4349058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D8653-B742-4D62-9A5E-07FA982BDF78}" type="pres">
      <dgm:prSet presAssocID="{6F94376F-B6EE-4A4F-BA6F-F98AD94BA242}" presName="sibTrans" presStyleCnt="0"/>
      <dgm:spPr/>
    </dgm:pt>
    <dgm:pt modelId="{ADC80384-CA4E-49A9-BBCB-25153F6E1330}" type="pres">
      <dgm:prSet presAssocID="{DD3F8045-AB51-46D4-AC84-7172FE53C50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0C67B-B3D9-4271-B39B-BFF750AEC5A3}" type="pres">
      <dgm:prSet presAssocID="{9A5D17F2-8F01-40A4-A7D8-76721032CC24}" presName="sibTrans" presStyleCnt="0"/>
      <dgm:spPr/>
    </dgm:pt>
    <dgm:pt modelId="{B9E1E4A6-F552-4AB7-B2FF-F1A15C51B07D}" type="pres">
      <dgm:prSet presAssocID="{6B8F1D67-766F-461D-ACAF-AB8ADE8C41B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FF764-D6C6-49A1-86A8-C36E1621157C}" type="pres">
      <dgm:prSet presAssocID="{00C504B2-B803-4B6C-85C5-FCAC706E3FCF}" presName="sibTrans" presStyleCnt="0"/>
      <dgm:spPr/>
    </dgm:pt>
    <dgm:pt modelId="{DD38D5D1-CDF3-4633-A96A-6C72ADCEF170}" type="pres">
      <dgm:prSet presAssocID="{8DED7A9C-D64E-4AFA-87D4-900CE3C2CA4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7ADD85-F3F0-4723-A750-FFE81F4BE634}" type="presOf" srcId="{6B8F1D67-766F-461D-ACAF-AB8ADE8C41B3}" destId="{B9E1E4A6-F552-4AB7-B2FF-F1A15C51B07D}" srcOrd="0" destOrd="0" presId="urn:microsoft.com/office/officeart/2005/8/layout/hProcess9"/>
    <dgm:cxn modelId="{2062C4DC-42E2-41C6-9AC9-1457589A8348}" type="presOf" srcId="{C46F8307-5171-4A31-B9A4-6DCC43490580}" destId="{88D717A8-16F4-4B7B-925E-6C1636B03385}" srcOrd="0" destOrd="0" presId="urn:microsoft.com/office/officeart/2005/8/layout/hProcess9"/>
    <dgm:cxn modelId="{0DAB03A1-F9A4-41CD-91F7-FB8E15D74BF1}" srcId="{CEEE127F-B30B-4158-9D27-99D0E96B4BB0}" destId="{6B8F1D67-766F-461D-ACAF-AB8ADE8C41B3}" srcOrd="2" destOrd="0" parTransId="{7AAF1F16-45A7-4840-BB9C-AC54BBC6CD37}" sibTransId="{00C504B2-B803-4B6C-85C5-FCAC706E3FCF}"/>
    <dgm:cxn modelId="{2F915D96-9AD6-4A06-811C-AB8626893714}" srcId="{CEEE127F-B30B-4158-9D27-99D0E96B4BB0}" destId="{8DED7A9C-D64E-4AFA-87D4-900CE3C2CA48}" srcOrd="3" destOrd="0" parTransId="{55FF3438-054C-4845-B9AA-E0A3F6409A08}" sibTransId="{C51FB9F3-EC79-401C-BF6B-709D4251ACD9}"/>
    <dgm:cxn modelId="{7175C982-26E4-4A94-B500-AFBBFFE41E5D}" type="presOf" srcId="{DD3F8045-AB51-46D4-AC84-7172FE53C505}" destId="{ADC80384-CA4E-49A9-BBCB-25153F6E1330}" srcOrd="0" destOrd="0" presId="urn:microsoft.com/office/officeart/2005/8/layout/hProcess9"/>
    <dgm:cxn modelId="{B28BFC9F-0CA7-48D4-BC2A-61407149D754}" type="presOf" srcId="{8DED7A9C-D64E-4AFA-87D4-900CE3C2CA48}" destId="{DD38D5D1-CDF3-4633-A96A-6C72ADCEF170}" srcOrd="0" destOrd="0" presId="urn:microsoft.com/office/officeart/2005/8/layout/hProcess9"/>
    <dgm:cxn modelId="{1266E843-1353-40C6-945B-552EBB2CEBE4}" type="presOf" srcId="{CEEE127F-B30B-4158-9D27-99D0E96B4BB0}" destId="{D5918979-8F45-4F67-8D2F-F991C376C711}" srcOrd="0" destOrd="0" presId="urn:microsoft.com/office/officeart/2005/8/layout/hProcess9"/>
    <dgm:cxn modelId="{2DEF88B0-76BA-40EC-9B72-39803E81652F}" srcId="{CEEE127F-B30B-4158-9D27-99D0E96B4BB0}" destId="{DD3F8045-AB51-46D4-AC84-7172FE53C505}" srcOrd="1" destOrd="0" parTransId="{865C2205-6A28-4B59-A21B-019494BD278F}" sibTransId="{9A5D17F2-8F01-40A4-A7D8-76721032CC24}"/>
    <dgm:cxn modelId="{057F0D24-C6A0-4BD8-8068-1A0FF9635248}" srcId="{CEEE127F-B30B-4158-9D27-99D0E96B4BB0}" destId="{C46F8307-5171-4A31-B9A4-6DCC43490580}" srcOrd="0" destOrd="0" parTransId="{55AAD4B9-CB5B-4764-860C-858AA4684324}" sibTransId="{6F94376F-B6EE-4A4F-BA6F-F98AD94BA242}"/>
    <dgm:cxn modelId="{8B852F96-623C-4D2F-B0B5-4AC2A7ECDB98}" type="presParOf" srcId="{D5918979-8F45-4F67-8D2F-F991C376C711}" destId="{98BBF460-718F-4ECF-B95F-85F6C71F00E1}" srcOrd="0" destOrd="0" presId="urn:microsoft.com/office/officeart/2005/8/layout/hProcess9"/>
    <dgm:cxn modelId="{C8D3301A-6655-4288-87B3-B2A503A89B05}" type="presParOf" srcId="{D5918979-8F45-4F67-8D2F-F991C376C711}" destId="{2AC6D609-878A-47FF-8F69-40E54C7471ED}" srcOrd="1" destOrd="0" presId="urn:microsoft.com/office/officeart/2005/8/layout/hProcess9"/>
    <dgm:cxn modelId="{8DEE85CF-E787-440F-879C-2A3DC153B2C1}" type="presParOf" srcId="{2AC6D609-878A-47FF-8F69-40E54C7471ED}" destId="{88D717A8-16F4-4B7B-925E-6C1636B03385}" srcOrd="0" destOrd="0" presId="urn:microsoft.com/office/officeart/2005/8/layout/hProcess9"/>
    <dgm:cxn modelId="{2841F460-9566-4F9B-9A5E-D98873CB7DD3}" type="presParOf" srcId="{2AC6D609-878A-47FF-8F69-40E54C7471ED}" destId="{4AED8653-B742-4D62-9A5E-07FA982BDF78}" srcOrd="1" destOrd="0" presId="urn:microsoft.com/office/officeart/2005/8/layout/hProcess9"/>
    <dgm:cxn modelId="{A01003FC-3FFE-41C0-BBCB-EB1BDF8D4E16}" type="presParOf" srcId="{2AC6D609-878A-47FF-8F69-40E54C7471ED}" destId="{ADC80384-CA4E-49A9-BBCB-25153F6E1330}" srcOrd="2" destOrd="0" presId="urn:microsoft.com/office/officeart/2005/8/layout/hProcess9"/>
    <dgm:cxn modelId="{07EFC724-55D8-4BDA-BFF6-D157206267BC}" type="presParOf" srcId="{2AC6D609-878A-47FF-8F69-40E54C7471ED}" destId="{B760C67B-B3D9-4271-B39B-BFF750AEC5A3}" srcOrd="3" destOrd="0" presId="urn:microsoft.com/office/officeart/2005/8/layout/hProcess9"/>
    <dgm:cxn modelId="{7F6A5511-4EE5-4C1F-8205-1D163D275ED0}" type="presParOf" srcId="{2AC6D609-878A-47FF-8F69-40E54C7471ED}" destId="{B9E1E4A6-F552-4AB7-B2FF-F1A15C51B07D}" srcOrd="4" destOrd="0" presId="urn:microsoft.com/office/officeart/2005/8/layout/hProcess9"/>
    <dgm:cxn modelId="{F34DC987-A1BF-4ABC-ABBC-4D029C54561F}" type="presParOf" srcId="{2AC6D609-878A-47FF-8F69-40E54C7471ED}" destId="{9F6FF764-D6C6-49A1-86A8-C36E1621157C}" srcOrd="5" destOrd="0" presId="urn:microsoft.com/office/officeart/2005/8/layout/hProcess9"/>
    <dgm:cxn modelId="{37BBF763-E883-4F09-89CB-302A91BEF515}" type="presParOf" srcId="{2AC6D609-878A-47FF-8F69-40E54C7471ED}" destId="{DD38D5D1-CDF3-4633-A96A-6C72ADCEF17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BF460-718F-4ECF-B95F-85F6C71F00E1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717A8-16F4-4B7B-925E-6C1636B03385}">
      <dsp:nvSpPr>
        <dsp:cNvPr id="0" name=""/>
        <dsp:cNvSpPr/>
      </dsp:nvSpPr>
      <dsp:spPr>
        <a:xfrm>
          <a:off x="3050" y="1219199"/>
          <a:ext cx="1467445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IAM Fundamentals</a:t>
          </a:r>
          <a:endParaRPr lang="en-US" sz="1300" kern="1200" dirty="0"/>
        </a:p>
      </dsp:txBody>
      <dsp:txXfrm>
        <a:off x="74685" y="1290834"/>
        <a:ext cx="1324175" cy="1482330"/>
      </dsp:txXfrm>
    </dsp:sp>
    <dsp:sp modelId="{ADC80384-CA4E-49A9-BBCB-25153F6E1330}">
      <dsp:nvSpPr>
        <dsp:cNvPr id="0" name=""/>
        <dsp:cNvSpPr/>
      </dsp:nvSpPr>
      <dsp:spPr>
        <a:xfrm>
          <a:off x="1543868" y="1219199"/>
          <a:ext cx="1467445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Maturity Models</a:t>
          </a:r>
          <a:endParaRPr lang="en-US" sz="1300" kern="1200" dirty="0"/>
        </a:p>
      </dsp:txBody>
      <dsp:txXfrm>
        <a:off x="1615503" y="1290834"/>
        <a:ext cx="1324175" cy="1482330"/>
      </dsp:txXfrm>
    </dsp:sp>
    <dsp:sp modelId="{B9E1E4A6-F552-4AB7-B2FF-F1A15C51B07D}">
      <dsp:nvSpPr>
        <dsp:cNvPr id="0" name=""/>
        <dsp:cNvSpPr/>
      </dsp:nvSpPr>
      <dsp:spPr>
        <a:xfrm>
          <a:off x="3084686" y="1219199"/>
          <a:ext cx="1467445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Getting From Here to There</a:t>
          </a:r>
          <a:endParaRPr lang="en-US" sz="1300" kern="1200" dirty="0"/>
        </a:p>
      </dsp:txBody>
      <dsp:txXfrm>
        <a:off x="3156321" y="1290834"/>
        <a:ext cx="1324175" cy="1482330"/>
      </dsp:txXfrm>
    </dsp:sp>
    <dsp:sp modelId="{DD38D5D1-CDF3-4633-A96A-6C72ADCEF170}">
      <dsp:nvSpPr>
        <dsp:cNvPr id="0" name=""/>
        <dsp:cNvSpPr/>
      </dsp:nvSpPr>
      <dsp:spPr>
        <a:xfrm>
          <a:off x="4625503" y="1219199"/>
          <a:ext cx="1467445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Next Steps</a:t>
          </a:r>
          <a:endParaRPr lang="en-US" sz="1300" kern="1200" dirty="0"/>
        </a:p>
      </dsp:txBody>
      <dsp:txXfrm>
        <a:off x="4697138" y="1290834"/>
        <a:ext cx="1324175" cy="1482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" descr="                              Dell - Restricted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dirty="0" smtClean="0">
                <a:solidFill>
                  <a:srgbClr val="7F7F7F"/>
                </a:solidFill>
                <a:latin typeface="Verdana Regular" charset="0"/>
              </a:rPr>
              <a:t>                              One Identity - Restricted - Confidential</a:t>
            </a:r>
          </a:p>
          <a:p>
            <a:endParaRPr lang="en-US" sz="850" dirty="0">
              <a:solidFill>
                <a:srgbClr val="7F7F7F"/>
              </a:solidFill>
              <a:latin typeface="Verdana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179A-1DF2-874F-8E64-8FC244598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 i="0">
                <a:latin typeface="Verdana Regular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Restricted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0" i="0" u="none" baseline="0" dirty="0" smtClean="0">
                <a:solidFill>
                  <a:srgbClr val="7F7F7F"/>
                </a:solidFill>
                <a:latin typeface="Verdana Regular" charset="0"/>
              </a:rPr>
              <a:t>                              One Identity - Restricted - Confidential</a:t>
            </a:r>
          </a:p>
          <a:p>
            <a:pPr algn="l"/>
            <a:endParaRPr lang="en-US" sz="850" b="0" i="0" u="none" baseline="0" dirty="0">
              <a:solidFill>
                <a:srgbClr val="7F7F7F"/>
              </a:solidFill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7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2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Verdana Regular" charset="0"/>
                <a:ea typeface="+mn-ea"/>
                <a:cs typeface="+mn-cs"/>
              </a:rPr>
              <a:t>Streamline user identity management, privilege access, and security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Verdana Regular" charset="0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Verdana Regular" charset="0"/>
                <a:ea typeface="+mn-ea"/>
                <a:cs typeface="+mn-cs"/>
              </a:rPr>
              <a:t>Integrate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Verdana Regular" charset="0"/>
                <a:ea typeface="+mn-ea"/>
                <a:cs typeface="+mn-cs"/>
              </a:rPr>
              <a:t> IAM with 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Verdana Regular" charset="0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Verdana Regular" charset="0"/>
                <a:ea typeface="+mn-ea"/>
                <a:cs typeface="+mn-cs"/>
              </a:rPr>
              <a:t>SSO /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Verdana Regular" charset="0"/>
                <a:ea typeface="+mn-ea"/>
                <a:cs typeface="+mn-cs"/>
              </a:rPr>
              <a:t> federation for SaaS applications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Verdana Regular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0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Refine existing IAM controls, based</a:t>
            </a:r>
            <a:r>
              <a:rPr lang="en-US" sz="1200" baseline="0" dirty="0" smtClean="0"/>
              <a:t> on feedback from the business.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understanding an individual organization’s drivers (business value vs. risk reduction), we can help them identify the solutions closely aligned with those drivers.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1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6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0473" cy="5143499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1795521" y="914402"/>
            <a:ext cx="5200791" cy="1536369"/>
          </a:xfrm>
        </p:spPr>
        <p:txBody>
          <a:bodyPr wrap="square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4800" b="0" i="0" baseline="0" smtClean="0">
                <a:solidFill>
                  <a:schemeClr val="bg1"/>
                </a:solidFill>
                <a:latin typeface="Verdana Regular" charset="0"/>
                <a:ea typeface="Verdana Regular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1795521" y="260772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Verdana Regular" charset="0"/>
                <a:ea typeface="Verdana Regular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3" name="Freeform 12"/>
          <p:cNvSpPr/>
          <p:nvPr userDrawn="1"/>
        </p:nvSpPr>
        <p:spPr>
          <a:xfrm>
            <a:off x="4100513" y="1114425"/>
            <a:ext cx="5072062" cy="4036219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18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ackground">
    <p:bg>
      <p:bgPr>
        <a:solidFill>
          <a:srgbClr val="05A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0473" cy="5143499"/>
          </a:xfrm>
          <a:prstGeom prst="rect">
            <a:avLst/>
          </a:prstGeom>
        </p:spPr>
      </p:pic>
      <p:sp>
        <p:nvSpPr>
          <p:cNvPr id="11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1795521" y="914402"/>
            <a:ext cx="5200791" cy="1536369"/>
          </a:xfrm>
        </p:spPr>
        <p:txBody>
          <a:bodyPr wrap="square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4800" b="0" i="0" baseline="0" smtClean="0">
                <a:solidFill>
                  <a:schemeClr val="tx1"/>
                </a:solidFill>
                <a:latin typeface="Verdana Regular" charset="0"/>
                <a:ea typeface="Verdana Regular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subTitle" idx="1"/>
          </p:nvPr>
        </p:nvSpPr>
        <p:spPr>
          <a:xfrm>
            <a:off x="1795521" y="260772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1"/>
                </a:solidFill>
                <a:latin typeface="Verdana Regular" charset="0"/>
                <a:ea typeface="Verdana Regular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222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tx1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8356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277294" y="1280160"/>
            <a:ext cx="79523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fl" descr="                              Dell - Restricted - Confidential&#10;"/>
          <p:cNvSpPr txBox="1"/>
          <p:nvPr userDrawn="1"/>
        </p:nvSpPr>
        <p:spPr>
          <a:xfrm>
            <a:off x="0" y="4821428"/>
            <a:ext cx="9144000" cy="2100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0" i="0" u="none" baseline="0" dirty="0" smtClean="0">
                <a:solidFill>
                  <a:schemeClr val="tx1"/>
                </a:solidFill>
                <a:latin typeface="Verdana Regular" charset="0"/>
              </a:rPr>
              <a:t>                              </a:t>
            </a:r>
            <a:r>
              <a:rPr lang="en-US" sz="850" b="1" i="0" u="none" baseline="0" dirty="0" smtClean="0">
                <a:solidFill>
                  <a:schemeClr val="bg2"/>
                </a:solidFill>
                <a:latin typeface="Verdana Regular" charset="0"/>
              </a:rPr>
              <a:t> </a:t>
            </a:r>
            <a:r>
              <a:rPr lang="en-US" sz="850" b="1" i="0" u="none" baseline="0" dirty="0" smtClean="0">
                <a:solidFill>
                  <a:schemeClr val="tx1"/>
                </a:solidFill>
                <a:latin typeface="Verdana Regular" charset="0"/>
              </a:rPr>
              <a:t>#GetIAMRight  </a:t>
            </a:r>
            <a:r>
              <a:rPr lang="en-US" sz="850" b="0" i="0" u="none" baseline="0" dirty="0" smtClean="0">
                <a:solidFill>
                  <a:schemeClr val="tx1"/>
                </a:solidFill>
                <a:latin typeface="Verdana Regular" charset="0"/>
              </a:rPr>
              <a:t>|  One Identity - Restricted - Confidential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b="0" i="0" kern="1200" smtClean="0">
                <a:solidFill>
                  <a:schemeClr val="tx1"/>
                </a:solidFill>
                <a:latin typeface="Verdana Regular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b="0" i="0" kern="1200" dirty="0" smtClean="0">
              <a:solidFill>
                <a:schemeClr val="tx1"/>
              </a:solidFill>
              <a:latin typeface="Verdana Regular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84564" y="4794690"/>
            <a:ext cx="1100461" cy="1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966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274320" y="1554480"/>
            <a:ext cx="795528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58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 i="0">
                <a:solidFill>
                  <a:schemeClr val="tx2"/>
                </a:solidFill>
                <a:latin typeface="Verdana Regular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 i="0">
                <a:solidFill>
                  <a:schemeClr val="tx2"/>
                </a:solidFill>
                <a:latin typeface="Verdana Regular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›"/>
              <a:tabLst/>
              <a:defRPr sz="1000" b="0" i="0">
                <a:solidFill>
                  <a:schemeClr val="tx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 i="0">
                <a:solidFill>
                  <a:schemeClr val="tx2"/>
                </a:solidFill>
                <a:latin typeface="Verdana Regular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 i="0">
                <a:solidFill>
                  <a:schemeClr val="tx2"/>
                </a:solidFill>
                <a:latin typeface="Verdana Regular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›"/>
              <a:tabLst/>
              <a:defRPr sz="1000" b="0" i="0">
                <a:solidFill>
                  <a:schemeClr val="tx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952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73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4386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slide ">
    <p:bg>
      <p:bgPr>
        <a:solidFill>
          <a:srgbClr val="05A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1175" y="4592947"/>
            <a:ext cx="1479491" cy="2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284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divider slide ">
    <p:bg>
      <p:bgPr>
        <a:solidFill>
          <a:srgbClr val="05A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5296" y="2102358"/>
            <a:ext cx="6693408" cy="9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791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slide ">
    <p:bg>
      <p:bgPr>
        <a:solidFill>
          <a:srgbClr val="05A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1175" y="4592947"/>
            <a:ext cx="1479491" cy="2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>
                <a:solidFill>
                  <a:srgbClr val="05AADB"/>
                </a:solidFill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4541299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2459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Blue footer ">
    <p:bg>
      <p:bgPr>
        <a:solidFill>
          <a:schemeClr val="tx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05AADB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b="0" i="0" dirty="0" smtClean="0">
              <a:solidFill>
                <a:schemeClr val="tx2"/>
              </a:solidFill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slide">
    <p:bg>
      <p:bgPr>
        <a:solidFill>
          <a:srgbClr val="4053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1175" y="4592947"/>
            <a:ext cx="1479491" cy="2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595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2459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Gray footer 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40535D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b="0" i="0" dirty="0" smtClean="0">
              <a:solidFill>
                <a:schemeClr val="tx2"/>
              </a:solidFill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0971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183A08B-7109-6C4E-9315-1876D5C1E428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927D3C9-811B-9343-ADAF-3E94A489CA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512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Orange divider slide">
    <p:bg>
      <p:bgPr>
        <a:solidFill>
          <a:srgbClr val="EF6E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411175" y="4593681"/>
            <a:ext cx="1479491" cy="2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488695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ark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ark Orang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ark Orang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ark Orang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ark Orang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945858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ark Orang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ark Orang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divider slide">
    <p:bg>
      <p:bgPr>
        <a:solidFill>
          <a:srgbClr val="AAC7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411175" y="4593681"/>
            <a:ext cx="1479491" cy="2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23635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een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392702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ige divider slide">
    <p:bg>
      <p:bgPr>
        <a:solidFill>
          <a:srgbClr val="C9B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411175" y="4593681"/>
            <a:ext cx="1479491" cy="2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601515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ei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eig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eig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eig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eig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394960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eig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eig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Beige footer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C9B58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b="0" i="0" dirty="0" smtClean="0">
              <a:solidFill>
                <a:schemeClr val="tx2"/>
              </a:solidFill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0427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 baseline="0">
                <a:solidFill>
                  <a:schemeClr val="bg2"/>
                </a:solidFill>
                <a:latin typeface="Verdana Regular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Verdana Regular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Verdana Regular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Verdana Regular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b="0" i="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  <a:ea typeface="+mn-ea"/>
              <a:cs typeface="+mn-cs"/>
            </a:endParaRPr>
          </a:p>
        </p:txBody>
      </p:sp>
      <p:sp>
        <p:nvSpPr>
          <p:cNvPr id="15" name="fl" descr="                              Dell - Restricted - Confidential&#10;"/>
          <p:cNvSpPr txBox="1"/>
          <p:nvPr/>
        </p:nvSpPr>
        <p:spPr>
          <a:xfrm>
            <a:off x="0" y="4821428"/>
            <a:ext cx="9144000" cy="2100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0" i="0" u="none" baseline="0" dirty="0" smtClean="0">
                <a:solidFill>
                  <a:schemeClr val="bg2"/>
                </a:solidFill>
                <a:latin typeface="Verdana Regular" charset="0"/>
              </a:rPr>
              <a:t>                             </a:t>
            </a:r>
            <a:r>
              <a:rPr lang="en-US" sz="850" b="1" i="0" u="none" baseline="0" dirty="0" smtClean="0">
                <a:solidFill>
                  <a:schemeClr val="bg2"/>
                </a:solidFill>
                <a:latin typeface="Verdana Regular" charset="0"/>
              </a:rPr>
              <a:t> #GetIAMRight</a:t>
            </a:r>
            <a:endParaRPr lang="en-US" sz="850" b="0" i="0" u="none" baseline="0" dirty="0" smtClean="0">
              <a:solidFill>
                <a:srgbClr val="7F7F7F"/>
              </a:solidFill>
              <a:latin typeface="Verdana Regula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b="0" i="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b="0" i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b="0" i="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783927" y="4795236"/>
            <a:ext cx="1101736" cy="1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bg1"/>
          </a:solidFill>
          <a:latin typeface="Verdana Regular" charset="0"/>
          <a:ea typeface="Verdana Regular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Verdana Regular" charset="0"/>
          <a:ea typeface="Verdana Regular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Verdana Regular" charset="0"/>
          <a:ea typeface="Verdana Regular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="0" i="0" baseline="0">
          <a:solidFill>
            <a:schemeClr val="bg2"/>
          </a:solidFill>
          <a:latin typeface="Verdana Regular" charset="0"/>
          <a:ea typeface="Verdana Regular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="0" i="0" baseline="0">
          <a:solidFill>
            <a:schemeClr val="bg2"/>
          </a:solidFill>
          <a:latin typeface="Verdana Regular" charset="0"/>
          <a:ea typeface="Verdana Regular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A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7946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7294" y="1280160"/>
            <a:ext cx="79552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6" y="4823848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b="0" i="0" smtClean="0">
                <a:solidFill>
                  <a:schemeClr val="tx2"/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1000" b="0" i="0" dirty="0" smtClean="0">
              <a:solidFill>
                <a:schemeClr val="tx2"/>
              </a:solidFill>
              <a:latin typeface="Verdana Regular" charset="0"/>
            </a:endParaRPr>
          </a:p>
        </p:txBody>
      </p:sp>
      <p:sp>
        <p:nvSpPr>
          <p:cNvPr id="16" name="fl" descr="                              Dell - Restricted - Confidential&#10;"/>
          <p:cNvSpPr txBox="1"/>
          <p:nvPr/>
        </p:nvSpPr>
        <p:spPr>
          <a:xfrm>
            <a:off x="0" y="4821428"/>
            <a:ext cx="9144000" cy="2100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0" i="0" u="none" baseline="0" dirty="0" smtClean="0">
                <a:solidFill>
                  <a:schemeClr val="tx1"/>
                </a:solidFill>
                <a:latin typeface="Verdana Regular" charset="0"/>
              </a:rPr>
              <a:t>                              </a:t>
            </a:r>
            <a:r>
              <a:rPr lang="en-US" sz="850" b="1" i="0" u="none" baseline="0" dirty="0" smtClean="0">
                <a:solidFill>
                  <a:schemeClr val="bg2"/>
                </a:solidFill>
                <a:latin typeface="Verdana Regular" charset="0"/>
              </a:rPr>
              <a:t> </a:t>
            </a:r>
            <a:r>
              <a:rPr lang="en-US" sz="850" b="1" i="0" u="none" baseline="0" dirty="0" smtClean="0">
                <a:solidFill>
                  <a:schemeClr val="tx1"/>
                </a:solidFill>
                <a:latin typeface="Verdana Regular" charset="0"/>
              </a:rPr>
              <a:t>#GetIAMRight  </a:t>
            </a:r>
            <a:r>
              <a:rPr lang="en-US" sz="850" b="0" i="0" u="none" baseline="0" dirty="0" smtClean="0">
                <a:solidFill>
                  <a:schemeClr val="tx1"/>
                </a:solidFill>
                <a:latin typeface="Verdana Regular" charset="0"/>
              </a:rPr>
              <a:t>|  One Identity - Restricted - Confidential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b="0" i="0" kern="1200" smtClean="0">
                <a:solidFill>
                  <a:schemeClr val="tx1"/>
                </a:solidFill>
                <a:latin typeface="Verdana Regular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b="0" i="0" kern="1200" dirty="0" smtClean="0">
              <a:solidFill>
                <a:schemeClr val="tx1"/>
              </a:solidFill>
              <a:latin typeface="Verdana Regular" charset="0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84564" y="4794690"/>
            <a:ext cx="1100461" cy="1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109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7" r:id="rId8"/>
    <p:sldLayoutId id="2147484388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tx2"/>
          </a:solidFill>
          <a:latin typeface="Verdana Regular" charset="0"/>
          <a:ea typeface="Verdana Regular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 b="0" i="0">
          <a:solidFill>
            <a:schemeClr val="tx2"/>
          </a:solidFill>
          <a:latin typeface="Verdana Regular" charset="0"/>
          <a:ea typeface="Verdana Regular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="0" i="0" baseline="0">
          <a:solidFill>
            <a:schemeClr val="tx2"/>
          </a:solidFill>
          <a:latin typeface="Verdana Regular" charset="0"/>
          <a:ea typeface="Verdana Regular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 b="0" i="0">
          <a:solidFill>
            <a:schemeClr val="tx2"/>
          </a:solidFill>
          <a:latin typeface="Verdana Regular" charset="0"/>
          <a:ea typeface="Verdana Regular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1000" b="0" i="0">
          <a:solidFill>
            <a:schemeClr val="tx1"/>
          </a:solidFill>
          <a:latin typeface="Verdana Regular" charset="0"/>
          <a:ea typeface="Verdana Regular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" descr="                              Dell - Restricted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0" i="0" u="none" baseline="0" dirty="0" smtClean="0">
                <a:solidFill>
                  <a:schemeClr val="bg2"/>
                </a:solidFill>
                <a:latin typeface="Verdana Regular" charset="0"/>
              </a:rPr>
              <a:t>                             </a:t>
            </a:r>
            <a:r>
              <a:rPr lang="en-US" sz="850" b="1" i="0" u="none" baseline="0" dirty="0" smtClean="0">
                <a:solidFill>
                  <a:schemeClr val="bg2"/>
                </a:solidFill>
                <a:latin typeface="Verdana Regular" charset="0"/>
              </a:rPr>
              <a:t> #GetIAMRight  </a:t>
            </a:r>
            <a:r>
              <a:rPr lang="en-US" sz="850" b="0" i="0" u="none" baseline="0" dirty="0" smtClean="0">
                <a:solidFill>
                  <a:schemeClr val="bg2"/>
                </a:solidFill>
                <a:latin typeface="Verdana Regular" charset="0"/>
              </a:rPr>
              <a:t>|  One Identity - Restricted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0" i="0" u="none" baseline="0" dirty="0" smtClean="0">
              <a:solidFill>
                <a:srgbClr val="7F7F7F"/>
              </a:solidFill>
              <a:latin typeface="Verdana Regular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05AADB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b="0" i="0" dirty="0" smtClean="0">
              <a:solidFill>
                <a:schemeClr val="tx2"/>
              </a:solidFill>
              <a:latin typeface="Verdana Regular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783927" y="4795236"/>
            <a:ext cx="1101736" cy="153431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4AADB"/>
              </a:buClr>
            </a:pPr>
            <a:fld id="{58EC7406-F4CC-4ABF-902E-2AF4E70E5C0F}" type="slidenum">
              <a:rPr lang="en-US" sz="900" smtClean="0">
                <a:solidFill>
                  <a:srgbClr val="162B36">
                    <a:lumMod val="50000"/>
                    <a:lumOff val="50000"/>
                  </a:srgbClr>
                </a:solidFill>
                <a:latin typeface="Verdana Regular" charset="0"/>
              </a:rPr>
              <a:pPr>
                <a:lnSpc>
                  <a:spcPct val="90000"/>
                </a:lnSpc>
                <a:buClr>
                  <a:srgbClr val="04AADB"/>
                </a:buClr>
              </a:pPr>
              <a:t>‹#›</a:t>
            </a:fld>
            <a:endParaRPr lang="en-US" sz="900" dirty="0" smtClean="0">
              <a:solidFill>
                <a:srgbClr val="162B36">
                  <a:lumMod val="50000"/>
                  <a:lumOff val="50000"/>
                </a:srgbClr>
              </a:solidFill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369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350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rgbClr val="05AADB"/>
          </a:solidFill>
          <a:latin typeface="Verdana Regular" charset="0"/>
          <a:ea typeface="Verdana Regular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Verdana Regular" charset="0"/>
          <a:ea typeface="Verdana Regular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Verdana Regular" charset="0"/>
          <a:ea typeface="Verdana Regular" charset="0"/>
        </a:defRPr>
      </a:lvl2pPr>
      <a:lvl3pPr marL="860425" marR="0" indent="-171450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SzTx/>
        <a:buFont typeface="Museo Sans For Dell" pitchFamily="2" charset="0"/>
        <a:buChar char="›"/>
        <a:tabLst/>
        <a:defRPr sz="1000" b="0" i="0" baseline="0">
          <a:solidFill>
            <a:schemeClr val="bg2"/>
          </a:solidFill>
          <a:latin typeface="Verdana Regular" charset="0"/>
          <a:ea typeface="Verdana Regular" charset="0"/>
        </a:defRPr>
      </a:lvl3pPr>
      <a:lvl4pPr marL="1196975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="0" i="0">
          <a:solidFill>
            <a:schemeClr val="bg2"/>
          </a:solidFill>
          <a:latin typeface="Verdana Regular" charset="0"/>
          <a:ea typeface="Verdana Regular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" descr="                              Dell - Restricted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0" i="0" u="none" baseline="0" dirty="0" smtClean="0">
                <a:solidFill>
                  <a:schemeClr val="bg2"/>
                </a:solidFill>
                <a:latin typeface="Verdana Regular" charset="0"/>
              </a:rPr>
              <a:t>                             </a:t>
            </a:r>
            <a:r>
              <a:rPr lang="en-US" sz="850" b="1" i="0" u="none" baseline="0" dirty="0" smtClean="0">
                <a:solidFill>
                  <a:schemeClr val="bg2"/>
                </a:solidFill>
                <a:latin typeface="Verdana Regular" charset="0"/>
              </a:rPr>
              <a:t> #GetIAMRight  </a:t>
            </a:r>
            <a:r>
              <a:rPr lang="en-US" sz="850" b="0" i="0" u="none" baseline="0" dirty="0" smtClean="0">
                <a:solidFill>
                  <a:schemeClr val="bg2"/>
                </a:solidFill>
                <a:latin typeface="Verdana Regular" charset="0"/>
              </a:rPr>
              <a:t>|  One Identity - Restricted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0" i="0" u="none" baseline="0" dirty="0" smtClean="0">
              <a:solidFill>
                <a:srgbClr val="7F7F7F"/>
              </a:solidFill>
              <a:latin typeface="Verdana Regular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40535D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b="0" i="0" dirty="0" smtClean="0">
              <a:solidFill>
                <a:schemeClr val="tx2"/>
              </a:solidFill>
              <a:latin typeface="Verdana Regular" charset="0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783927" y="4795236"/>
            <a:ext cx="1101736" cy="153431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4AADB"/>
              </a:buClr>
            </a:pPr>
            <a:fld id="{58EC7406-F4CC-4ABF-902E-2AF4E70E5C0F}" type="slidenum">
              <a:rPr lang="en-US" sz="900" smtClean="0">
                <a:solidFill>
                  <a:srgbClr val="162B36">
                    <a:lumMod val="50000"/>
                    <a:lumOff val="50000"/>
                  </a:srgbClr>
                </a:solidFill>
                <a:latin typeface="Verdana Regular" charset="0"/>
              </a:rPr>
              <a:pPr>
                <a:lnSpc>
                  <a:spcPct val="90000"/>
                </a:lnSpc>
                <a:buClr>
                  <a:srgbClr val="04AADB"/>
                </a:buClr>
              </a:pPr>
              <a:t>‹#›</a:t>
            </a:fld>
            <a:endParaRPr lang="en-US" sz="900" dirty="0" smtClean="0">
              <a:solidFill>
                <a:srgbClr val="162B36">
                  <a:lumMod val="50000"/>
                  <a:lumOff val="50000"/>
                </a:srgbClr>
              </a:solidFill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370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353" r:id="rId10"/>
    <p:sldLayoutId id="2147484390" r:id="rId11"/>
    <p:sldLayoutId id="2147484392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rgbClr val="40535D"/>
          </a:solidFill>
          <a:latin typeface="Verdana Regular" charset="0"/>
          <a:ea typeface="Verdana Regular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Verdana Regular" charset="0"/>
          <a:ea typeface="Verdana Regular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Verdana Regular" charset="0"/>
          <a:ea typeface="Verdana Regular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="0" i="0" baseline="0">
          <a:solidFill>
            <a:schemeClr val="bg2"/>
          </a:solidFill>
          <a:latin typeface="Verdana Regular" charset="0"/>
          <a:ea typeface="Verdana Regular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="0" i="0" baseline="0">
          <a:solidFill>
            <a:schemeClr val="bg2"/>
          </a:solidFill>
          <a:latin typeface="Verdana Regular" charset="0"/>
          <a:ea typeface="Verdana Regular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" descr="                              Dell - Restricted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0" i="0" u="none" baseline="0" dirty="0" smtClean="0">
                <a:solidFill>
                  <a:schemeClr val="bg2"/>
                </a:solidFill>
                <a:latin typeface="Verdana Regular" charset="0"/>
              </a:rPr>
              <a:t>                             </a:t>
            </a:r>
            <a:r>
              <a:rPr lang="en-US" sz="850" b="1" i="0" u="none" baseline="0" dirty="0" smtClean="0">
                <a:solidFill>
                  <a:schemeClr val="bg2"/>
                </a:solidFill>
                <a:latin typeface="Verdana Regular" charset="0"/>
              </a:rPr>
              <a:t> #GetIAMRight  </a:t>
            </a:r>
            <a:r>
              <a:rPr lang="en-US" sz="850" b="0" i="0" u="none" baseline="0" dirty="0" smtClean="0">
                <a:solidFill>
                  <a:schemeClr val="bg2"/>
                </a:solidFill>
                <a:latin typeface="Verdana Regular" charset="0"/>
              </a:rPr>
              <a:t>|  One Identity - Restricted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0" i="0" u="none" baseline="0" dirty="0" smtClean="0">
              <a:solidFill>
                <a:srgbClr val="7F7F7F"/>
              </a:solidFill>
              <a:latin typeface="Verdana Regular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EF6E4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b="0" i="0" dirty="0" smtClean="0">
              <a:solidFill>
                <a:schemeClr val="tx2"/>
              </a:solidFill>
              <a:latin typeface="Verdana Regular" charset="0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783927" y="4795236"/>
            <a:ext cx="1101736" cy="153431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4AADB"/>
              </a:buClr>
            </a:pPr>
            <a:fld id="{58EC7406-F4CC-4ABF-902E-2AF4E70E5C0F}" type="slidenum">
              <a:rPr lang="en-US" sz="900" smtClean="0">
                <a:solidFill>
                  <a:srgbClr val="162B36">
                    <a:lumMod val="50000"/>
                    <a:lumOff val="50000"/>
                  </a:srgbClr>
                </a:solidFill>
                <a:latin typeface="Verdana Regular" charset="0"/>
              </a:rPr>
              <a:pPr>
                <a:lnSpc>
                  <a:spcPct val="90000"/>
                </a:lnSpc>
                <a:buClr>
                  <a:srgbClr val="04AADB"/>
                </a:buClr>
              </a:pPr>
              <a:t>‹#›</a:t>
            </a:fld>
            <a:endParaRPr lang="en-US" sz="900" dirty="0" smtClean="0">
              <a:solidFill>
                <a:srgbClr val="162B36">
                  <a:lumMod val="50000"/>
                  <a:lumOff val="50000"/>
                </a:srgbClr>
              </a:solidFill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371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rgbClr val="EF6E4C"/>
          </a:solidFill>
          <a:latin typeface="Verdana Regular" charset="0"/>
          <a:ea typeface="Verdana Regular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Verdana Regular" charset="0"/>
          <a:ea typeface="Verdana Regular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Verdana Regular" charset="0"/>
          <a:ea typeface="Verdana Regular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="0" i="0" baseline="0">
          <a:solidFill>
            <a:schemeClr val="bg2"/>
          </a:solidFill>
          <a:latin typeface="Verdana Regular" charset="0"/>
          <a:ea typeface="Verdana Regular" charset="0"/>
        </a:defRPr>
      </a:lvl3pPr>
      <a:lvl4pPr marL="1252538" indent="-22860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="0" i="0">
          <a:solidFill>
            <a:schemeClr val="bg2"/>
          </a:solidFill>
          <a:latin typeface="Verdana Regular" charset="0"/>
          <a:ea typeface="Verdana Regular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" descr="                              Dell - Restricted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0" i="0" u="none" baseline="0" dirty="0" smtClean="0">
                <a:solidFill>
                  <a:schemeClr val="bg2"/>
                </a:solidFill>
                <a:latin typeface="Verdana Regular" charset="0"/>
              </a:rPr>
              <a:t>                             </a:t>
            </a:r>
            <a:r>
              <a:rPr lang="en-US" sz="850" b="1" i="0" u="none" baseline="0" dirty="0" smtClean="0">
                <a:solidFill>
                  <a:schemeClr val="bg2"/>
                </a:solidFill>
                <a:latin typeface="Verdana Regular" charset="0"/>
              </a:rPr>
              <a:t> #GetIAMRight  </a:t>
            </a:r>
            <a:r>
              <a:rPr lang="en-US" sz="850" b="0" i="0" u="none" baseline="0" dirty="0" smtClean="0">
                <a:solidFill>
                  <a:schemeClr val="bg2"/>
                </a:solidFill>
                <a:latin typeface="Verdana Regular" charset="0"/>
              </a:rPr>
              <a:t>|  One Identity - Restricted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0" i="0" u="none" baseline="0" dirty="0" smtClean="0">
              <a:solidFill>
                <a:srgbClr val="7F7F7F"/>
              </a:solidFill>
              <a:latin typeface="Verdana Regular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AAC75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b="0" i="0" dirty="0" smtClean="0">
              <a:solidFill>
                <a:schemeClr val="tx2"/>
              </a:solidFill>
              <a:latin typeface="Verdana Regular" charset="0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11885" y="4813119"/>
            <a:ext cx="973777" cy="135611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4AADB"/>
              </a:buClr>
            </a:pPr>
            <a:fld id="{58EC7406-F4CC-4ABF-902E-2AF4E70E5C0F}" type="slidenum">
              <a:rPr lang="en-US" sz="900" smtClean="0">
                <a:solidFill>
                  <a:srgbClr val="162B36">
                    <a:lumMod val="50000"/>
                    <a:lumOff val="50000"/>
                  </a:srgbClr>
                </a:solidFill>
                <a:latin typeface="Verdana Regular" charset="0"/>
              </a:rPr>
              <a:pPr>
                <a:lnSpc>
                  <a:spcPct val="90000"/>
                </a:lnSpc>
                <a:buClr>
                  <a:srgbClr val="04AADB"/>
                </a:buClr>
              </a:pPr>
              <a:t>‹#›</a:t>
            </a:fld>
            <a:endParaRPr lang="en-US" sz="900" dirty="0" smtClean="0">
              <a:solidFill>
                <a:srgbClr val="162B36">
                  <a:lumMod val="50000"/>
                  <a:lumOff val="50000"/>
                </a:srgbClr>
              </a:solidFill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372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rgbClr val="AAC751"/>
          </a:solidFill>
          <a:latin typeface="Verdana Regular" charset="0"/>
          <a:ea typeface="Verdana Regular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Verdana Regular" charset="0"/>
          <a:ea typeface="Verdana Regular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Verdana Regular" charset="0"/>
          <a:ea typeface="Verdana Regular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="0" i="0" baseline="0">
          <a:solidFill>
            <a:schemeClr val="bg2"/>
          </a:solidFill>
          <a:latin typeface="Verdana Regular" charset="0"/>
          <a:ea typeface="Verdana Regular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="0" i="0">
          <a:solidFill>
            <a:schemeClr val="bg2"/>
          </a:solidFill>
          <a:latin typeface="Verdana Regular" charset="0"/>
          <a:ea typeface="Verdana Regular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" descr="                              Dell - Restricted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0" i="0" u="none" baseline="0" dirty="0" smtClean="0">
                <a:solidFill>
                  <a:schemeClr val="bg2"/>
                </a:solidFill>
                <a:latin typeface="Verdana Regular" charset="0"/>
              </a:rPr>
              <a:t>                             </a:t>
            </a:r>
            <a:r>
              <a:rPr lang="en-US" sz="850" b="1" i="0" u="none" baseline="0" dirty="0" smtClean="0">
                <a:solidFill>
                  <a:schemeClr val="bg2"/>
                </a:solidFill>
                <a:latin typeface="Verdana Regular" charset="0"/>
              </a:rPr>
              <a:t> #GetIAMRight  </a:t>
            </a:r>
            <a:r>
              <a:rPr lang="en-US" sz="850" b="0" i="0" u="none" baseline="0" dirty="0" smtClean="0">
                <a:solidFill>
                  <a:schemeClr val="bg2"/>
                </a:solidFill>
                <a:latin typeface="Verdana Regular" charset="0"/>
              </a:rPr>
              <a:t>|  One Identity - Restricted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0" i="0" u="none" baseline="0" dirty="0" smtClean="0">
              <a:solidFill>
                <a:srgbClr val="7F7F7F"/>
              </a:solidFill>
              <a:latin typeface="Verdana Regular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b="0" i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 Regular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12/18/2018</a:t>
            </a:fld>
            <a:endParaRPr lang="en-US" sz="900" b="0" i="0" dirty="0" smtClean="0">
              <a:solidFill>
                <a:schemeClr val="bg2">
                  <a:lumMod val="50000"/>
                  <a:lumOff val="50000"/>
                </a:schemeClr>
              </a:solidFill>
              <a:latin typeface="Verdana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021942"/>
            <a:ext cx="9144000" cy="121557"/>
          </a:xfrm>
          <a:prstGeom prst="rect">
            <a:avLst/>
          </a:prstGeom>
          <a:solidFill>
            <a:srgbClr val="C9B58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b="0" i="0" dirty="0" smtClean="0">
              <a:solidFill>
                <a:schemeClr val="tx2"/>
              </a:solidFill>
              <a:latin typeface="Verdana Regular" charset="0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11885" y="4813119"/>
            <a:ext cx="973777" cy="135611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4AADB"/>
              </a:buClr>
            </a:pPr>
            <a:fld id="{58EC7406-F4CC-4ABF-902E-2AF4E70E5C0F}" type="slidenum">
              <a:rPr lang="en-US" sz="900" smtClean="0">
                <a:solidFill>
                  <a:srgbClr val="162B36">
                    <a:lumMod val="50000"/>
                    <a:lumOff val="50000"/>
                  </a:srgbClr>
                </a:solidFill>
                <a:latin typeface="Verdana Regular" charset="0"/>
              </a:rPr>
              <a:pPr>
                <a:lnSpc>
                  <a:spcPct val="90000"/>
                </a:lnSpc>
                <a:buClr>
                  <a:srgbClr val="04AADB"/>
                </a:buClr>
              </a:pPr>
              <a:t>‹#›</a:t>
            </a:fld>
            <a:endParaRPr lang="en-US" sz="900" dirty="0" smtClean="0">
              <a:solidFill>
                <a:srgbClr val="162B36">
                  <a:lumMod val="50000"/>
                  <a:lumOff val="50000"/>
                </a:srgbClr>
              </a:solidFill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373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358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rgbClr val="C9B583"/>
          </a:solidFill>
          <a:latin typeface="Verdana Regular" charset="0"/>
          <a:ea typeface="Verdana Regular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Verdana Regular" charset="0"/>
          <a:ea typeface="Verdana Regular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Verdana Regular" charset="0"/>
          <a:ea typeface="Verdana Regular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="0" i="0" baseline="0">
          <a:solidFill>
            <a:schemeClr val="bg2"/>
          </a:solidFill>
          <a:latin typeface="Verdana Regular" charset="0"/>
          <a:ea typeface="Verdana Regular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="0" i="0">
          <a:solidFill>
            <a:schemeClr val="bg2"/>
          </a:solidFill>
          <a:latin typeface="Verdana Regular" charset="0"/>
          <a:ea typeface="Verdana Regular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y.com/Publication/vwLUAssets/EY_-_Evolving_identity_and_access_management/$FILE/EY-Evolving-identity-and-access-management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mooregartner/the-gartner-iam-program-maturity-mode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y.com/Publication/vwLUAssets/EY_-_Evolving_identity_and_access_management/$FILE/EY-Evolving-identity-and-access-management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salliance.org/framework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mooregartner/the-gartner-iam-program-maturity-model" TargetMode="External"/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archsecurity.techtarget.com/tip/Using-an-IAM-maturity-model-to-hone-identity-and-access-management-strategy" TargetMode="External"/><Relationship Id="rId4" Type="http://schemas.openxmlformats.org/officeDocument/2006/relationships/hyperlink" Target="http://www.ey.com/gl/en/services/advisory/identity-and-access-management---beyond-compliance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linkedin.com/in/slandail/" TargetMode="External"/><Relationship Id="rId7" Type="http://schemas.openxmlformats.org/officeDocument/2006/relationships/hyperlink" Target="https://speakerdeck.com/slandail/" TargetMode="External"/><Relationship Id="rId2" Type="http://schemas.openxmlformats.org/officeDocument/2006/relationships/hyperlink" Target="mailto:jerod.Brennen@oneidentity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JerodBrennenCISSP" TargetMode="External"/><Relationship Id="rId5" Type="http://schemas.openxmlformats.org/officeDocument/2006/relationships/hyperlink" Target="https://github.com/slandail" TargetMode="External"/><Relationship Id="rId4" Type="http://schemas.openxmlformats.org/officeDocument/2006/relationships/hyperlink" Target="https://twitter.com/slandai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f5.com/labs/articles/threat-intelligence/lessons-learned-from-a-decade-of-data-breaches-29035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kuppingercole.com/watch/consumer_focused_identity_managem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The Path to</a:t>
            </a:r>
            <a:br>
              <a:rPr lang="en-US" sz="4400" dirty="0" smtClean="0"/>
            </a:br>
            <a:r>
              <a:rPr lang="en-US" sz="4400" dirty="0" smtClean="0"/>
              <a:t>IAM Maturity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Jerod Brennen, Security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871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Maturity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655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Maturity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2794824"/>
              </p:ext>
            </p:extLst>
          </p:nvPr>
        </p:nvGraphicFramePr>
        <p:xfrm>
          <a:off x="305213" y="927550"/>
          <a:ext cx="7924800" cy="28143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648755">
                  <a:extLst>
                    <a:ext uri="{9D8B030D-6E8A-4147-A177-3AD203B41FA5}">
                      <a16:colId xmlns:a16="http://schemas.microsoft.com/office/drawing/2014/main" val="517521159"/>
                    </a:ext>
                  </a:extLst>
                </a:gridCol>
                <a:gridCol w="6276045">
                  <a:extLst>
                    <a:ext uri="{9D8B030D-6E8A-4147-A177-3AD203B41FA5}">
                      <a16:colId xmlns:a16="http://schemas.microsoft.com/office/drawing/2014/main" val="152888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81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5 - Efficient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 management includes deliberate process optimization/improvement.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7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4 – Capable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process is quantitatively managed in accordance with agreed-upon metrics.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53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3 – Defined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process is defined/confirmed as a standard business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2 – Repeatable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The process is at least documented sufficiently such that repeating the same steps may be attempted.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34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1 – Initial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Chaotic, ad hoc, individual heroics; the starting point for use of a new or undocumented repeat process.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05601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5213" y="1225472"/>
            <a:ext cx="792438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bg2"/>
                </a:solidFill>
                <a:latin typeface="Verdana Regular" charset="0"/>
                <a:ea typeface="Verdana Regular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r>
              <a:rPr lang="en-US" i="1" kern="0" dirty="0"/>
              <a:t>From </a:t>
            </a:r>
            <a:r>
              <a:rPr lang="en-US" i="1" kern="0" dirty="0">
                <a:hlinkClick r:id="rId2"/>
              </a:rPr>
              <a:t>https://</a:t>
            </a:r>
            <a:r>
              <a:rPr lang="en-US" i="1" kern="0" dirty="0" smtClean="0">
                <a:hlinkClick r:id="rId2"/>
              </a:rPr>
              <a:t>en.wikipedia.org/wiki/Capability_Maturity_Model</a:t>
            </a:r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5896051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1" y="591926"/>
            <a:ext cx="5668655" cy="3544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89765" y="1486729"/>
            <a:ext cx="792438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bg2"/>
                </a:solidFill>
                <a:latin typeface="Verdana Regular" charset="0"/>
                <a:ea typeface="Verdana Regular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r>
              <a:rPr lang="en-US" i="1" kern="0" dirty="0"/>
              <a:t>From </a:t>
            </a:r>
            <a:r>
              <a:rPr lang="en-US" i="1" kern="0" dirty="0">
                <a:hlinkClick r:id="rId3"/>
              </a:rPr>
              <a:t>https://www.ey.com/Publication/vwLUAssets/EY_-_Evolving_identity_and_access_management/$</a:t>
            </a:r>
            <a:r>
              <a:rPr lang="en-US" i="1" kern="0" dirty="0" smtClean="0">
                <a:hlinkClick r:id="rId3"/>
              </a:rPr>
              <a:t>FILE/EY-Evolving-identity-and-access-management.pdf</a:t>
            </a:r>
            <a:r>
              <a:rPr lang="en-US" i="1" kern="0" dirty="0" smtClean="0"/>
              <a:t> </a:t>
            </a:r>
          </a:p>
          <a:p>
            <a:pPr algn="ctr"/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292533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Gartner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00" y="711196"/>
            <a:ext cx="6858317" cy="344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89765" y="1486729"/>
            <a:ext cx="792438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bg2"/>
                </a:solidFill>
                <a:latin typeface="Verdana Regular" charset="0"/>
                <a:ea typeface="Verdana Regular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r>
              <a:rPr lang="en-US" i="1" kern="0" dirty="0"/>
              <a:t>From </a:t>
            </a:r>
            <a:r>
              <a:rPr lang="en-US" i="1" kern="0" dirty="0">
                <a:hlinkClick r:id="rId3"/>
              </a:rPr>
              <a:t>https://</a:t>
            </a:r>
            <a:r>
              <a:rPr lang="en-US" i="1" kern="0" dirty="0" smtClean="0">
                <a:hlinkClick r:id="rId3"/>
              </a:rPr>
              <a:t>www.slideshare.net/smooregartner/the-gartner-iam-program-maturity-model</a:t>
            </a:r>
            <a:r>
              <a:rPr lang="en-US" i="1" kern="0" dirty="0" smtClean="0"/>
              <a:t> 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41049241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smtClean="0"/>
              <a:t>From</a:t>
            </a:r>
            <a:br>
              <a:rPr lang="en-US" dirty="0" smtClean="0"/>
            </a:br>
            <a:r>
              <a:rPr lang="en-US" dirty="0" smtClean="0"/>
              <a:t>Here </a:t>
            </a:r>
            <a:r>
              <a:rPr lang="en-US" dirty="0" smtClean="0"/>
              <a:t>to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2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– Initial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8579168" cy="3200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Chaotic, ad hoc, individual heroics; the starting point for use of a new or undocumented repeat process.</a:t>
            </a: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Getting </a:t>
            </a:r>
            <a:r>
              <a:rPr lang="en-US" sz="1800" dirty="0" smtClean="0">
                <a:latin typeface="+mn-lt"/>
              </a:rPr>
              <a:t>from 1 to 2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Perform an IAM </a:t>
            </a:r>
            <a:r>
              <a:rPr lang="en-US" sz="1600" dirty="0" smtClean="0">
                <a:latin typeface="+mn-lt"/>
              </a:rPr>
              <a:t>program maturity </a:t>
            </a:r>
            <a:r>
              <a:rPr lang="en-US" sz="1600" dirty="0" smtClean="0">
                <a:latin typeface="+mn-lt"/>
              </a:rPr>
              <a:t>assessment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Document </a:t>
            </a:r>
            <a:r>
              <a:rPr lang="en-US" sz="1600" dirty="0" smtClean="0">
                <a:latin typeface="+mn-lt"/>
              </a:rPr>
              <a:t>manual </a:t>
            </a:r>
            <a:r>
              <a:rPr lang="en-US" sz="1600" dirty="0" smtClean="0">
                <a:latin typeface="+mn-lt"/>
              </a:rPr>
              <a:t>procedures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Explore automation opportunities (provisioning, deprovisioning, self-service password resets)</a:t>
            </a: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089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– Repeatable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8579168" cy="3200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process is at least documented sufficiently such that repeating the same steps may be attempted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Getting </a:t>
            </a:r>
            <a:r>
              <a:rPr lang="en-US" sz="1800" dirty="0">
                <a:latin typeface="+mn-lt"/>
              </a:rPr>
              <a:t>from </a:t>
            </a:r>
            <a:r>
              <a:rPr lang="en-US" sz="1800" dirty="0" smtClean="0">
                <a:latin typeface="+mn-lt"/>
              </a:rPr>
              <a:t>2 </a:t>
            </a:r>
            <a:r>
              <a:rPr lang="en-US" sz="1800" dirty="0">
                <a:latin typeface="+mn-lt"/>
              </a:rPr>
              <a:t>to </a:t>
            </a:r>
            <a:r>
              <a:rPr lang="en-US" sz="1800" dirty="0" smtClean="0">
                <a:latin typeface="+mn-lt"/>
              </a:rPr>
              <a:t>3</a:t>
            </a:r>
            <a:endParaRPr lang="en-US" sz="1800" dirty="0">
              <a:latin typeface="+mn-lt"/>
            </a:endParaRP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Document IAM policies, procedures, and </a:t>
            </a:r>
            <a:r>
              <a:rPr lang="en-US" sz="1600" dirty="0" smtClean="0">
                <a:latin typeface="+mn-lt"/>
              </a:rPr>
              <a:t>standards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Start consolidating identities (centralize directories, single sign-on, federated authentication)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Take inventory of privileged/service accounts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Take inventory of remote/cloud users and applications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476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– Defined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8579168" cy="3200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process is defined/confirmed as a standard business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Getting </a:t>
            </a:r>
            <a:r>
              <a:rPr lang="en-US" sz="1800" dirty="0">
                <a:latin typeface="+mn-lt"/>
              </a:rPr>
              <a:t>from </a:t>
            </a:r>
            <a:r>
              <a:rPr lang="en-US" sz="1800" dirty="0" smtClean="0">
                <a:latin typeface="+mn-lt"/>
              </a:rPr>
              <a:t>3 </a:t>
            </a:r>
            <a:r>
              <a:rPr lang="en-US" sz="1800" dirty="0">
                <a:latin typeface="+mn-lt"/>
              </a:rPr>
              <a:t>to 4</a:t>
            </a:r>
            <a:endParaRPr lang="en-US" sz="1800" dirty="0" smtClean="0">
              <a:latin typeface="+mn-lt"/>
            </a:endParaRP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Align </a:t>
            </a:r>
            <a:r>
              <a:rPr lang="en-US" sz="1600" dirty="0" smtClean="0">
                <a:latin typeface="+mn-lt"/>
              </a:rPr>
              <a:t>provisioning/deprovisioning </a:t>
            </a:r>
            <a:r>
              <a:rPr lang="en-US" sz="1600" dirty="0" smtClean="0">
                <a:latin typeface="+mn-lt"/>
              </a:rPr>
              <a:t>activities with business </a:t>
            </a:r>
            <a:r>
              <a:rPr lang="en-US" sz="1600" dirty="0" smtClean="0">
                <a:latin typeface="+mn-lt"/>
              </a:rPr>
              <a:t>processes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Explore integration between IAM and security incident response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Improve privilege management (2FA)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Improve remote/cloud IAM (2FA)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Document </a:t>
            </a:r>
            <a:r>
              <a:rPr lang="en-US" sz="1600" dirty="0">
                <a:latin typeface="+mn-lt"/>
              </a:rPr>
              <a:t>IAM </a:t>
            </a:r>
            <a:r>
              <a:rPr lang="en-US" sz="1600" dirty="0" smtClean="0">
                <a:latin typeface="+mn-lt"/>
              </a:rPr>
              <a:t>metrics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2951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Capable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8579168" cy="3200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process is quantitatively managed in accordance with agreed-upon metrics.</a:t>
            </a: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Getting </a:t>
            </a:r>
            <a:r>
              <a:rPr lang="en-US" sz="1800" dirty="0">
                <a:latin typeface="+mn-lt"/>
              </a:rPr>
              <a:t>from </a:t>
            </a:r>
            <a:r>
              <a:rPr lang="en-US" sz="1800" dirty="0" smtClean="0">
                <a:latin typeface="+mn-lt"/>
              </a:rPr>
              <a:t>4 </a:t>
            </a:r>
            <a:r>
              <a:rPr lang="en-US" sz="1800" dirty="0">
                <a:latin typeface="+mn-lt"/>
              </a:rPr>
              <a:t>to 5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Improve IAM / business process integration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Measure and manage those improvements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Update IAM </a:t>
            </a:r>
            <a:r>
              <a:rPr lang="en-US" sz="1600" dirty="0">
                <a:latin typeface="+mn-lt"/>
              </a:rPr>
              <a:t>controls in conjunction with policies, procedures, and standards</a:t>
            </a:r>
          </a:p>
        </p:txBody>
      </p:sp>
    </p:spTree>
    <p:extLst>
      <p:ext uri="{BB962C8B-B14F-4D97-AF65-F5344CB8AC3E}">
        <p14:creationId xmlns:p14="http://schemas.microsoft.com/office/powerpoint/2010/main" val="14265128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5 - Efficient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8579168" cy="3200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Process management includes deliberate process </a:t>
            </a:r>
            <a:r>
              <a:rPr lang="en-US" sz="1800" dirty="0" smtClean="0"/>
              <a:t>optimization / improvement.</a:t>
            </a:r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64" y="1832285"/>
            <a:ext cx="4526472" cy="3016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6820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“Are we secure?”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93" y="1757623"/>
            <a:ext cx="2888309" cy="288830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537" y="557741"/>
            <a:ext cx="4147053" cy="4147053"/>
          </a:xfrm>
        </p:spPr>
      </p:pic>
    </p:spTree>
    <p:extLst>
      <p:ext uri="{BB962C8B-B14F-4D97-AF65-F5344CB8AC3E}">
        <p14:creationId xmlns:p14="http://schemas.microsoft.com/office/powerpoint/2010/main" val="9187836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 IAM Transformation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15" y="820624"/>
            <a:ext cx="4590485" cy="3262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89765" y="1486729"/>
            <a:ext cx="792438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bg2"/>
                </a:solidFill>
                <a:latin typeface="Verdana Regular" charset="0"/>
                <a:ea typeface="Verdana Regular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endParaRPr lang="en-US" i="1" kern="0" dirty="0" smtClean="0"/>
          </a:p>
          <a:p>
            <a:pPr algn="ctr"/>
            <a:r>
              <a:rPr lang="en-US" i="1" kern="0" dirty="0"/>
              <a:t>From </a:t>
            </a:r>
            <a:r>
              <a:rPr lang="en-US" i="1" kern="0" dirty="0">
                <a:hlinkClick r:id="rId4"/>
              </a:rPr>
              <a:t>https://www.ey.com/Publication/vwLUAssets/EY_-_Evolving_identity_and_access_management/$</a:t>
            </a:r>
            <a:r>
              <a:rPr lang="en-US" i="1" kern="0" dirty="0" smtClean="0">
                <a:hlinkClick r:id="rId4"/>
              </a:rPr>
              <a:t>FILE/EY-Evolving-identity-and-access-management.pdf</a:t>
            </a:r>
            <a:r>
              <a:rPr lang="en-US" i="1" kern="0" dirty="0" smtClean="0"/>
              <a:t> </a:t>
            </a:r>
          </a:p>
          <a:p>
            <a:pPr algn="ctr"/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1379839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Solution </a:t>
            </a:r>
            <a:r>
              <a:rPr lang="en-US" dirty="0" smtClean="0"/>
              <a:t>or</a:t>
            </a:r>
            <a:r>
              <a:rPr lang="en-US" dirty="0" smtClean="0"/>
              <a:t> </a:t>
            </a:r>
            <a:r>
              <a:rPr lang="en-US" dirty="0" smtClean="0"/>
              <a:t>Platform?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Feature set (want vs. need)</a:t>
            </a:r>
          </a:p>
          <a:p>
            <a:r>
              <a:rPr lang="en-US" sz="1800" dirty="0"/>
              <a:t>Architecture (open vs. closed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IT resource availability</a:t>
            </a:r>
          </a:p>
          <a:p>
            <a:r>
              <a:rPr lang="en-US" sz="1800" dirty="0" smtClean="0"/>
              <a:t>User experience</a:t>
            </a:r>
            <a:endParaRPr lang="en-US" sz="1800" dirty="0"/>
          </a:p>
          <a:p>
            <a:r>
              <a:rPr lang="en-US" sz="1800" dirty="0" smtClean="0"/>
              <a:t>Total cost of ownership</a:t>
            </a:r>
          </a:p>
          <a:p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4" y="649273"/>
            <a:ext cx="2257492" cy="383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731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458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Strategic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Do </a:t>
            </a:r>
            <a:r>
              <a:rPr lang="en-US" sz="1600" dirty="0" smtClean="0">
                <a:latin typeface="+mn-lt"/>
              </a:rPr>
              <a:t>you have an IAM strategy in place?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If so, what is that strategy?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Do </a:t>
            </a:r>
            <a:r>
              <a:rPr lang="en-US" sz="1600" dirty="0" smtClean="0">
                <a:latin typeface="+mn-lt"/>
              </a:rPr>
              <a:t>you have executive/stakeholder support for your IAM initiatives?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How </a:t>
            </a:r>
            <a:r>
              <a:rPr lang="en-US" sz="1600" dirty="0" smtClean="0">
                <a:latin typeface="+mn-lt"/>
              </a:rPr>
              <a:t>would you prioritize the following IAM benefits?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Governance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User &amp; Administrator Experience (e.g., automation, efficiency)</a:t>
            </a:r>
          </a:p>
          <a:p>
            <a:pPr marL="858838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Cost Avoidance / Cost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How </a:t>
            </a:r>
            <a:r>
              <a:rPr lang="en-US" sz="1600" dirty="0">
                <a:latin typeface="+mn-lt"/>
              </a:rPr>
              <a:t>widespread is current SaaS/PaaS/IaaS usage in your environment</a:t>
            </a:r>
            <a:r>
              <a:rPr lang="en-US" sz="1600" dirty="0" smtClean="0">
                <a:latin typeface="+mn-lt"/>
              </a:rPr>
              <a:t>?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54152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Start talking to people (users, administrators, HR)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 smtClean="0"/>
              <a:t>your internal advocates (leadership, business, IT, etc</a:t>
            </a:r>
            <a:r>
              <a:rPr lang="en-US" sz="1600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Engage (or assemble) your Information </a:t>
            </a:r>
            <a:r>
              <a:rPr lang="en-US" sz="1600" dirty="0"/>
              <a:t>Security/Risk Governance </a:t>
            </a:r>
            <a:r>
              <a:rPr lang="en-US" sz="1600" dirty="0" smtClean="0"/>
              <a:t>Committee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0660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Identify your IAM processes (manual and automated)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 down with those being provisioned to </a:t>
            </a:r>
            <a:r>
              <a:rPr lang="en-US" sz="1600" u="sng" dirty="0" smtClean="0"/>
              <a:t>learn</a:t>
            </a:r>
            <a:r>
              <a:rPr lang="en-US" sz="1600" dirty="0" smtClean="0"/>
              <a:t>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 down with those doing the provisioning/deprovisioning to </a:t>
            </a:r>
            <a:r>
              <a:rPr lang="en-US" sz="1600" u="sng" dirty="0" smtClean="0"/>
              <a:t>learn</a:t>
            </a:r>
            <a:r>
              <a:rPr lang="en-US" sz="1600" dirty="0" smtClean="0"/>
              <a:t> the process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7216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1026" name="Picture 2" descr="https://idsastorage.blob.core.windows.net/web/image/67a0fe627e7f46bfa2c6f1b6c37815e4/iam_bi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4" y="427921"/>
            <a:ext cx="4053990" cy="40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5213" y="4481911"/>
            <a:ext cx="7924386" cy="2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 b="0" i="0">
                <a:solidFill>
                  <a:schemeClr val="bg2"/>
                </a:solidFill>
                <a:latin typeface="Verdana Regular" charset="0"/>
                <a:ea typeface="Verdana Regular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="0" i="0" baseline="0">
                <a:solidFill>
                  <a:schemeClr val="bg2"/>
                </a:solidFill>
                <a:latin typeface="Museo Sans For Dell" pitchFamily="2" charset="0"/>
                <a:ea typeface="Verdana Regular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pPr algn="ctr"/>
            <a:r>
              <a:rPr lang="en-US" i="1" kern="0" dirty="0" smtClean="0"/>
              <a:t>From </a:t>
            </a:r>
            <a:r>
              <a:rPr lang="en-US" i="1" kern="0" dirty="0">
                <a:hlinkClick r:id="rId3"/>
              </a:rPr>
              <a:t>https://www.idsalliance.org/framework</a:t>
            </a:r>
            <a:r>
              <a:rPr lang="en-US" i="1" kern="0" dirty="0" smtClean="0">
                <a:hlinkClick r:id="rId3"/>
              </a:rPr>
              <a:t>/</a:t>
            </a:r>
            <a:r>
              <a:rPr lang="en-US" i="1" kern="0" dirty="0" smtClean="0"/>
              <a:t> 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590082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Capability Maturity Model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en.wikipedia.org/wiki/Capability_Maturity_Model</a:t>
            </a:r>
            <a:endParaRPr lang="en-US" dirty="0"/>
          </a:p>
          <a:p>
            <a:r>
              <a:rPr lang="en-US" dirty="0" smtClean="0"/>
              <a:t>Gartner IAM Program Maturity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www.slideshare.net/smooregartner/the-gartner-iam-program-maturity-model</a:t>
            </a:r>
            <a:endParaRPr lang="en-US" dirty="0" smtClean="0"/>
          </a:p>
          <a:p>
            <a:r>
              <a:rPr lang="en-US" dirty="0"/>
              <a:t>EY - Identity and access </a:t>
            </a:r>
            <a:r>
              <a:rPr lang="en-US" dirty="0" smtClean="0"/>
              <a:t>management - Beyond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http://www.ey.com/gl/en/services/advisory/identity-and-access-management---</a:t>
            </a:r>
            <a:r>
              <a:rPr lang="en-US" dirty="0" smtClean="0">
                <a:hlinkClick r:id="rId4"/>
              </a:rPr>
              <a:t>beyond-compliance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an IAM maturity model to hone identity and access management </a:t>
            </a:r>
            <a:r>
              <a:rPr lang="en-US" dirty="0" smtClean="0"/>
              <a:t>strategy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searchsecurity.techtarget.com/tip/Using-an-IAM-maturity-model-to-hone-identity-and-access-management-strategy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016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Email – </a:t>
            </a:r>
            <a:r>
              <a:rPr lang="en-US" dirty="0">
                <a:hlinkClick r:id="rId2"/>
              </a:rPr>
              <a:t>Jerod.Brennen@OneIdentity.com</a:t>
            </a:r>
            <a:endParaRPr lang="en-US" dirty="0"/>
          </a:p>
          <a:p>
            <a:r>
              <a:rPr lang="en-US" dirty="0"/>
              <a:t>LinkedIn - </a:t>
            </a:r>
            <a:r>
              <a:rPr lang="en-US" dirty="0">
                <a:hlinkClick r:id="rId3"/>
              </a:rPr>
              <a:t>https://www.linkedin.com/in/slandail/</a:t>
            </a:r>
            <a:endParaRPr lang="en-US" dirty="0"/>
          </a:p>
          <a:p>
            <a:r>
              <a:rPr lang="en-US" dirty="0"/>
              <a:t>Twitter - </a:t>
            </a:r>
            <a:r>
              <a:rPr lang="en-US" dirty="0">
                <a:hlinkClick r:id="rId4"/>
              </a:rPr>
              <a:t>https://twitter.com/slandail</a:t>
            </a:r>
            <a:endParaRPr lang="en-US" dirty="0"/>
          </a:p>
          <a:p>
            <a:r>
              <a:rPr lang="en-US" dirty="0"/>
              <a:t>GitHub - </a:t>
            </a:r>
            <a:r>
              <a:rPr lang="en-US" dirty="0">
                <a:hlinkClick r:id="rId5"/>
              </a:rPr>
              <a:t>https://github.com/slandail</a:t>
            </a:r>
            <a:endParaRPr lang="en-US" dirty="0"/>
          </a:p>
          <a:p>
            <a:r>
              <a:rPr lang="en-US" dirty="0"/>
              <a:t>SlideShare - </a:t>
            </a:r>
            <a:r>
              <a:rPr lang="en-US" dirty="0">
                <a:hlinkClick r:id="rId6"/>
              </a:rPr>
              <a:t>https://www.slideshare.net/JerodBrennenCISSP</a:t>
            </a:r>
            <a:endParaRPr lang="en-US" dirty="0"/>
          </a:p>
          <a:p>
            <a:r>
              <a:rPr lang="en-US" dirty="0"/>
              <a:t>Speaker Deck - </a:t>
            </a:r>
            <a:r>
              <a:rPr lang="en-US" dirty="0">
                <a:hlinkClick r:id="rId7"/>
              </a:rPr>
              <a:t>https://speakerdeck.com/slandail/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05" y="1363833"/>
            <a:ext cx="2910294" cy="27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530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A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01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Decade of Data Breaches: Lessons Learned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1200" i="1" dirty="0"/>
              <a:t>From </a:t>
            </a:r>
            <a:r>
              <a:rPr lang="en-US" sz="1200" i="1" dirty="0">
                <a:hlinkClick r:id="rId2"/>
              </a:rPr>
              <a:t>https://</a:t>
            </a:r>
            <a:r>
              <a:rPr lang="en-US" sz="1200" i="1" dirty="0" smtClean="0">
                <a:hlinkClick r:id="rId2"/>
              </a:rPr>
              <a:t>www.f5.com/labs/articles/threat-intelligence/lessons-learned-from-a-decade-of-data-breaches-29035</a:t>
            </a:r>
            <a:r>
              <a:rPr lang="en-US" sz="1200" i="1" dirty="0" smtClean="0"/>
              <a:t> </a:t>
            </a:r>
            <a:endParaRPr lang="en-US" sz="1200" i="1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598" y="1772518"/>
            <a:ext cx="8792803" cy="159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03786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1748271"/>
            <a:ext cx="8579168" cy="1495794"/>
          </a:xfrm>
        </p:spPr>
        <p:txBody>
          <a:bodyPr/>
          <a:lstStyle/>
          <a:p>
            <a:pPr algn="ctr"/>
            <a:r>
              <a:rPr lang="en-US" dirty="0" smtClean="0"/>
              <a:t>Maturity =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36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1243990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79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5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73" y="1031069"/>
            <a:ext cx="3169635" cy="36985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Need “Things”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Entitlements</a:t>
            </a:r>
            <a:r>
              <a:rPr lang="en-US" dirty="0"/>
              <a:t> – The </a:t>
            </a:r>
            <a:r>
              <a:rPr lang="en-US" i="1" dirty="0"/>
              <a:t>things</a:t>
            </a:r>
            <a:r>
              <a:rPr lang="en-US" dirty="0"/>
              <a:t> tied to a user (hardware, licenses, access, etc.)</a:t>
            </a:r>
          </a:p>
          <a:p>
            <a:r>
              <a:rPr lang="en-US" b="1" dirty="0"/>
              <a:t>Attributes</a:t>
            </a:r>
            <a:r>
              <a:rPr lang="en-US" dirty="0"/>
              <a:t> – Flags that indicate which </a:t>
            </a:r>
            <a:r>
              <a:rPr lang="en-US" i="1" dirty="0"/>
              <a:t>things</a:t>
            </a:r>
            <a:r>
              <a:rPr lang="en-US" dirty="0"/>
              <a:t> a user should have</a:t>
            </a:r>
          </a:p>
          <a:p>
            <a:r>
              <a:rPr lang="en-US" b="1" dirty="0"/>
              <a:t>Provisioning</a:t>
            </a:r>
            <a:r>
              <a:rPr lang="en-US" dirty="0"/>
              <a:t> – Granting entitlements to a user account</a:t>
            </a:r>
          </a:p>
          <a:p>
            <a:r>
              <a:rPr lang="en-US" b="1" dirty="0"/>
              <a:t>Deprovisioning</a:t>
            </a:r>
            <a:r>
              <a:rPr lang="en-US" dirty="0"/>
              <a:t> – Removing entitlements from a user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48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IAM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/>
              <a:t>Image </a:t>
            </a:r>
            <a:r>
              <a:rPr lang="en-US" i="1" dirty="0"/>
              <a:t>from </a:t>
            </a:r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www.kuppingercole.com/watch/consumer_focused_identity_management</a:t>
            </a:r>
            <a:r>
              <a:rPr lang="en-US" i="1" dirty="0" smtClean="0"/>
              <a:t> </a:t>
            </a:r>
            <a:endParaRPr lang="en-US" i="1" dirty="0"/>
          </a:p>
          <a:p>
            <a:pPr algn="ctr"/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15" y="781367"/>
            <a:ext cx="4954395" cy="31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947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Governance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730025"/>
            <a:ext cx="4713668" cy="3994850"/>
          </a:xfrm>
        </p:spPr>
      </p:pic>
    </p:spTree>
    <p:extLst>
      <p:ext uri="{BB962C8B-B14F-4D97-AF65-F5344CB8AC3E}">
        <p14:creationId xmlns:p14="http://schemas.microsoft.com/office/powerpoint/2010/main" val="14609919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e Identity_PPT_Template_16x9_2016">
  <a:themeElements>
    <a:clrScheme name="One Identity">
      <a:dk1>
        <a:srgbClr val="162B36"/>
      </a:dk1>
      <a:lt1>
        <a:srgbClr val="FFFFFF"/>
      </a:lt1>
      <a:dk2>
        <a:srgbClr val="04AADB"/>
      </a:dk2>
      <a:lt2>
        <a:srgbClr val="FFFFFF"/>
      </a:lt2>
      <a:accent1>
        <a:srgbClr val="EF6D4C"/>
      </a:accent1>
      <a:accent2>
        <a:srgbClr val="F79430"/>
      </a:accent2>
      <a:accent3>
        <a:srgbClr val="F0DF40"/>
      </a:accent3>
      <a:accent4>
        <a:srgbClr val="B0CD9E"/>
      </a:accent4>
      <a:accent5>
        <a:srgbClr val="AAC750"/>
      </a:accent5>
      <a:accent6>
        <a:srgbClr val="9DCDDA"/>
      </a:accent6>
      <a:hlink>
        <a:srgbClr val="04AADB"/>
      </a:hlink>
      <a:folHlink>
        <a:srgbClr val="04AADB"/>
      </a:folHlink>
    </a:clrScheme>
    <a:fontScheme name="One Identit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D2C7B518-1CF4-B648-9872-B177F02FAF45}" vid="{7CDF8AA3-22EC-5F45-A1C4-4C7D19E836C9}"/>
    </a:ext>
  </a:extLst>
</a:theme>
</file>

<file path=ppt/theme/theme2.xml><?xml version="1.0" encoding="utf-8"?>
<a:theme xmlns:a="http://schemas.openxmlformats.org/drawingml/2006/main" name="1_Content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One Identit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D2C7B518-1CF4-B648-9872-B177F02FAF45}" vid="{302B4E5D-8DD6-1546-9172-814E7808F35B}"/>
    </a:ext>
  </a:extLst>
</a:theme>
</file>

<file path=ppt/theme/theme3.xml><?xml version="1.0" encoding="utf-8"?>
<a:theme xmlns:a="http://schemas.openxmlformats.org/drawingml/2006/main" name="Content with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One Identit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sz="1400" dirty="0" err="1" smtClean="0">
            <a:solidFill>
              <a:schemeClr val="bg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D2C7B518-1CF4-B648-9872-B177F02FAF45}" vid="{021679C2-4900-8D4C-BC8E-703271AB80B5}"/>
    </a:ext>
  </a:extLst>
</a:theme>
</file>

<file path=ppt/theme/theme4.xml><?xml version="1.0" encoding="utf-8"?>
<a:theme xmlns:a="http://schemas.openxmlformats.org/drawingml/2006/main" name="Content with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One Identit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D2C7B518-1CF4-B648-9872-B177F02FAF45}" vid="{3356288A-2C2B-664E-92A5-30AE35682476}"/>
    </a:ext>
  </a:extLst>
</a:theme>
</file>

<file path=ppt/theme/theme5.xml><?xml version="1.0" encoding="utf-8"?>
<a:theme xmlns:a="http://schemas.openxmlformats.org/drawingml/2006/main" name="Content with Dark Orange footer">
  <a:themeElements>
    <a:clrScheme name="Custom 3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One Identit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D2C7B518-1CF4-B648-9872-B177F02FAF45}" vid="{9B85AEAA-C3B6-A843-83F5-22561E2F9E2B}"/>
    </a:ext>
  </a:extLst>
</a:theme>
</file>

<file path=ppt/theme/theme6.xml><?xml version="1.0" encoding="utf-8"?>
<a:theme xmlns:a="http://schemas.openxmlformats.org/drawingml/2006/main" name="Content with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One Identit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D2C7B518-1CF4-B648-9872-B177F02FAF45}" vid="{3B70CB76-4B7A-D84E-A9E6-2227B261CD25}"/>
    </a:ext>
  </a:extLst>
</a:theme>
</file>

<file path=ppt/theme/theme7.xml><?xml version="1.0" encoding="utf-8"?>
<a:theme xmlns:a="http://schemas.openxmlformats.org/drawingml/2006/main" name="Content with Beig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One Identit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D2C7B518-1CF4-B648-9872-B177F02FAF45}" vid="{4611CD11-2DAA-7240-A164-FF972C0FB66E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DDB1F1E6CB249823DC248B09DED6B" ma:contentTypeVersion="2" ma:contentTypeDescription="Create a new document." ma:contentTypeScope="" ma:versionID="a8598e43124e302adc93550a4881aa5e">
  <xsd:schema xmlns:xsd="http://www.w3.org/2001/XMLSchema" xmlns:xs="http://www.w3.org/2001/XMLSchema" xmlns:p="http://schemas.microsoft.com/office/2006/metadata/properties" xmlns:ns2="f342464a-66df-4d28-bd43-fedac19d15ca" targetNamespace="http://schemas.microsoft.com/office/2006/metadata/properties" ma:root="true" ma:fieldsID="f6eadf0dfa0d0aa48f7d80171742ae11" ns2:_="">
    <xsd:import namespace="f342464a-66df-4d28-bd43-fedac19d1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42464a-66df-4d28-bd43-fedac19d1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342464a-66df-4d28-bd43-fedac19d15c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0DFEE3-0380-4519-B8F8-8540A95B0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42464a-66df-4d28-bd43-fedac19d1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 Identity_PPT_Template_16x9_2017</Template>
  <TotalTime>3387</TotalTime>
  <Words>741</Words>
  <Application>Microsoft Office PowerPoint</Application>
  <PresentationFormat>On-screen Show (16:9)</PresentationFormat>
  <Paragraphs>167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Arial Black</vt:lpstr>
      <vt:lpstr>Courier New</vt:lpstr>
      <vt:lpstr>Museo For Dell 300</vt:lpstr>
      <vt:lpstr>Museo Sans For Dell</vt:lpstr>
      <vt:lpstr>Verdana</vt:lpstr>
      <vt:lpstr>Verdana Regular</vt:lpstr>
      <vt:lpstr>Wingdings</vt:lpstr>
      <vt:lpstr>One Identity_PPT_Template_16x9_2016</vt:lpstr>
      <vt:lpstr>1_Content Blue background </vt:lpstr>
      <vt:lpstr>Content with Blue footer</vt:lpstr>
      <vt:lpstr>Content with Gray footer</vt:lpstr>
      <vt:lpstr>Content with Dark Orange footer</vt:lpstr>
      <vt:lpstr>Content with Green footer</vt:lpstr>
      <vt:lpstr>Content with Beige footer</vt:lpstr>
      <vt:lpstr>The Path to IAM Maturity</vt:lpstr>
      <vt:lpstr>“Are we secure?”</vt:lpstr>
      <vt:lpstr>A Decade of Data Breaches: Lessons Learned</vt:lpstr>
      <vt:lpstr>Maturity = Security</vt:lpstr>
      <vt:lpstr>PowerPoint Presentation</vt:lpstr>
      <vt:lpstr>IAM Fundamentals</vt:lpstr>
      <vt:lpstr>Users Need “Things”</vt:lpstr>
      <vt:lpstr>Traditional IAM Lifecycle</vt:lpstr>
      <vt:lpstr>IAM Governance</vt:lpstr>
      <vt:lpstr>Maturity Models</vt:lpstr>
      <vt:lpstr>Capability Maturity Model</vt:lpstr>
      <vt:lpstr>EY</vt:lpstr>
      <vt:lpstr>Gartner</vt:lpstr>
      <vt:lpstr>Getting From Here to There</vt:lpstr>
      <vt:lpstr>1 – Initial</vt:lpstr>
      <vt:lpstr>2 – Repeatable</vt:lpstr>
      <vt:lpstr>3 – Defined </vt:lpstr>
      <vt:lpstr>4 – Capable </vt:lpstr>
      <vt:lpstr>5 - Efficient</vt:lpstr>
      <vt:lpstr>EY IAM Transformation Graph</vt:lpstr>
      <vt:lpstr>Point Solution or Platform?</vt:lpstr>
      <vt:lpstr>Next Steps</vt:lpstr>
      <vt:lpstr>Ask Strategic Questions</vt:lpstr>
      <vt:lpstr>People</vt:lpstr>
      <vt:lpstr>Process</vt:lpstr>
      <vt:lpstr>Technology</vt:lpstr>
      <vt:lpstr>Resources</vt:lpstr>
      <vt:lpstr>Contact Info</vt:lpstr>
      <vt:lpstr>PowerPoint Presentation</vt:lpstr>
    </vt:vector>
  </TitlesOfParts>
  <Company>Quest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>Restricted</cp:keywords>
  <cp:lastModifiedBy>Jerod Brennen (jbrennen)</cp:lastModifiedBy>
  <cp:revision>223</cp:revision>
  <dcterms:created xsi:type="dcterms:W3CDTF">2017-12-07T21:28:27Z</dcterms:created>
  <dcterms:modified xsi:type="dcterms:W3CDTF">2018-12-18T16:12:04Z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0x010100B99DDB1F1E6CB249823DC248B09DED6B</vt:lpwstr>
  </property>
  <property fmtid="{D5CDD505-2E9C-101B-9397-08002B2CF9AE}" pid="3" name="TitusGUID">
    <vt:lpwstr>c6bff6cb-b771-45b2-aab7-376ac1be7c90</vt:lpwstr>
  </property>
  <property fmtid="{D5CDD505-2E9C-101B-9397-08002B2CF9AE}" pid="4" name="DellClassification">
    <vt:lpwstr>Restricted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  <property fmtid="{D5CDD505-2E9C-101B-9397-08002B2CF9AE}" pid="8" name="Created By">
    <vt:lpwstr>i:05.t|dsg|christie_wheeler@dell.com</vt:lpwstr>
  </property>
  <property fmtid="{D5CDD505-2E9C-101B-9397-08002B2CF9AE}" pid="9" name="FileLeafRef">
    <vt:lpwstr>One Identity_PPT_Template_16x9_2017.potx</vt:lpwstr>
  </property>
  <property fmtid="{D5CDD505-2E9C-101B-9397-08002B2CF9AE}" pid="10" name="Modified By">
    <vt:lpwstr>i:05.t|dsg|christie_wheeler@dell.com</vt:lpwstr>
  </property>
</Properties>
</file>