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97" autoAdjust="0"/>
  </p:normalViewPr>
  <p:slideViewPr>
    <p:cSldViewPr snapToGrid="0">
      <p:cViewPr varScale="1">
        <p:scale>
          <a:sx n="71" d="100"/>
          <a:sy n="71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893537"/>
            <a:ext cx="9406556" cy="1764064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Introduction to Python</a:t>
            </a:r>
            <a:br>
              <a:rPr lang="en-US" dirty="0"/>
            </a:br>
            <a:r>
              <a:rPr lang="en-US" dirty="0"/>
              <a:t>- </a:t>
            </a:r>
            <a:r>
              <a:rPr lang="en-US" sz="3100" dirty="0"/>
              <a:t>Learn fundamental programming concepts in a beginner friendly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Dale </a:t>
            </a:r>
            <a:r>
              <a:rPr lang="en-US" dirty="0" err="1"/>
              <a:t>Shelinbarger,</a:t>
            </a:r>
            <a:r>
              <a:rPr lang="en-US" dirty="0"/>
              <a:t> CISSP</a:t>
            </a:r>
          </a:p>
          <a:p>
            <a:r>
              <a:rPr lang="en-US" dirty="0"/>
              <a:t>      MTSI Cybersecurity Engineering Analyst</a:t>
            </a:r>
          </a:p>
          <a:p>
            <a:r>
              <a:rPr lang="en-US" dirty="0"/>
              <a:t>E-mail: dale.shelinbarger@gmail.com</a:t>
            </a:r>
          </a:p>
        </p:txBody>
      </p:sp>
      <p:pic>
        <p:nvPicPr>
          <p:cNvPr id="4" name="Shape 60">
            <a:extLst>
              <a:ext uri="{FF2B5EF4-FFF2-40B4-BE49-F238E27FC236}">
                <a16:creationId xmlns:a16="http://schemas.microsoft.com/office/drawing/2014/main" id="{D8DE9D5F-636E-40E9-8BDC-C1ED463F80D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268635" y="6104965"/>
            <a:ext cx="923365" cy="75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03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3059668"/>
            <a:ext cx="712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Console.log(“Hello World);</a:t>
            </a:r>
          </a:p>
        </p:txBody>
      </p:sp>
    </p:spTree>
    <p:extLst>
      <p:ext uri="{BB962C8B-B14F-4D97-AF65-F5344CB8AC3E}">
        <p14:creationId xmlns:p14="http://schemas.microsoft.com/office/powerpoint/2010/main" val="188115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3059668"/>
            <a:ext cx="7126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</a:t>
            </a:r>
          </a:p>
          <a:p>
            <a:pPr algn="ctr"/>
            <a:endParaRPr lang="en-US" dirty="0"/>
          </a:p>
          <a:p>
            <a:r>
              <a:rPr lang="en-US" dirty="0"/>
              <a:t>Using System;</a:t>
            </a:r>
          </a:p>
          <a:p>
            <a:endParaRPr lang="en-US" dirty="0"/>
          </a:p>
          <a:p>
            <a:r>
              <a:rPr lang="en-US" dirty="0"/>
              <a:t>Class Program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(“Hello, world!”;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45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3059668"/>
            <a:ext cx="7126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  <a:p>
            <a:pPr algn="ctr"/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HelloWorldApp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(“Hello World!”); // Prints the string to the console.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27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3059668"/>
            <a:ext cx="712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C++</a:t>
            </a:r>
          </a:p>
          <a:p>
            <a:pPr algn="ctr"/>
            <a:endParaRPr lang="en-US" dirty="0"/>
          </a:p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“Hello, world!\n”;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53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2304069"/>
            <a:ext cx="71269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Assembly</a:t>
            </a:r>
          </a:p>
          <a:p>
            <a:pPr algn="ctr"/>
            <a:endParaRPr lang="en-US" dirty="0"/>
          </a:p>
          <a:p>
            <a:r>
              <a:rPr lang="en-US" dirty="0"/>
              <a:t>	global _main</a:t>
            </a:r>
          </a:p>
          <a:p>
            <a:r>
              <a:rPr lang="en-US" dirty="0"/>
              <a:t>	extern _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	section .text</a:t>
            </a:r>
          </a:p>
          <a:p>
            <a:r>
              <a:rPr lang="en-US" dirty="0"/>
              <a:t>_main:</a:t>
            </a:r>
          </a:p>
          <a:p>
            <a:r>
              <a:rPr lang="en-US" dirty="0"/>
              <a:t>	push	message</a:t>
            </a:r>
          </a:p>
          <a:p>
            <a:r>
              <a:rPr lang="en-US" dirty="0"/>
              <a:t>	call		_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	add	</a:t>
            </a:r>
            <a:r>
              <a:rPr lang="en-US" dirty="0" err="1"/>
              <a:t>esp</a:t>
            </a:r>
            <a:r>
              <a:rPr lang="en-US" dirty="0"/>
              <a:t>, 4</a:t>
            </a:r>
          </a:p>
          <a:p>
            <a:r>
              <a:rPr lang="en-US" dirty="0"/>
              <a:t>	ret</a:t>
            </a:r>
          </a:p>
          <a:p>
            <a:r>
              <a:rPr lang="en-US" dirty="0"/>
              <a:t>message:</a:t>
            </a:r>
          </a:p>
          <a:p>
            <a:r>
              <a:rPr lang="en-US" dirty="0"/>
              <a:t>	</a:t>
            </a:r>
            <a:r>
              <a:rPr lang="en-US" dirty="0" err="1"/>
              <a:t>db</a:t>
            </a:r>
            <a:r>
              <a:rPr lang="en-US" dirty="0"/>
              <a:t> ‘Hello, World’, 10, 0</a:t>
            </a:r>
          </a:p>
        </p:txBody>
      </p:sp>
    </p:spTree>
    <p:extLst>
      <p:ext uri="{BB962C8B-B14F-4D97-AF65-F5344CB8AC3E}">
        <p14:creationId xmlns:p14="http://schemas.microsoft.com/office/powerpoint/2010/main" val="21509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5E36F-C430-47DC-9512-262FF429AC69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5F87-8FAA-447B-A08A-02D324820BE2}"/>
              </a:ext>
            </a:extLst>
          </p:cNvPr>
          <p:cNvSpPr txBox="1"/>
          <p:nvPr/>
        </p:nvSpPr>
        <p:spPr>
          <a:xfrm>
            <a:off x="2319617" y="2400762"/>
            <a:ext cx="71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Machine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0CC1-D8D1-4EF4-A900-E5F87E2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73" y="2770094"/>
            <a:ext cx="6971828" cy="40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DD177-A42A-416B-98BD-16694FA27DD5}"/>
              </a:ext>
            </a:extLst>
          </p:cNvPr>
          <p:cNvSpPr txBox="1"/>
          <p:nvPr/>
        </p:nvSpPr>
        <p:spPr>
          <a:xfrm>
            <a:off x="1492624" y="968188"/>
            <a:ext cx="83640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Python Data Types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Floating Point (float)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(str)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(bool)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(</a:t>
            </a:r>
            <a:r>
              <a:rPr lang="en-US" dirty="0" err="1"/>
              <a:t>NoneType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Dictionaries 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08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DD177-A42A-416B-98BD-16694FA27DD5}"/>
              </a:ext>
            </a:extLst>
          </p:cNvPr>
          <p:cNvSpPr txBox="1"/>
          <p:nvPr/>
        </p:nvSpPr>
        <p:spPr>
          <a:xfrm>
            <a:off x="1492624" y="968188"/>
            <a:ext cx="83640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</a:t>
            </a:r>
            <a:r>
              <a:rPr lang="en-US" sz="2400" dirty="0" err="1"/>
              <a:t>Input/Output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Goal - Print out “I am happy”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print(‘I am happy’)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mood=‘happy’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print(‘I am ‘ + mood)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mood1=input(‘Enter your mood:’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print(‘I am ‘ + mood1)</a:t>
            </a:r>
          </a:p>
        </p:txBody>
      </p:sp>
    </p:spTree>
    <p:extLst>
      <p:ext uri="{BB962C8B-B14F-4D97-AF65-F5344CB8AC3E}">
        <p14:creationId xmlns:p14="http://schemas.microsoft.com/office/powerpoint/2010/main" val="245055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6FE36-3653-4CE9-983A-139C69462B35}"/>
              </a:ext>
            </a:extLst>
          </p:cNvPr>
          <p:cNvSpPr/>
          <p:nvPr/>
        </p:nvSpPr>
        <p:spPr>
          <a:xfrm>
            <a:off x="4135369" y="2967335"/>
            <a:ext cx="3921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792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54393-BDE6-42AB-8C22-6625BCCDBE4B}"/>
              </a:ext>
            </a:extLst>
          </p:cNvPr>
          <p:cNvSpPr txBox="1"/>
          <p:nvPr/>
        </p:nvSpPr>
        <p:spPr>
          <a:xfrm>
            <a:off x="1264023" y="1048871"/>
            <a:ext cx="98029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What is Python?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is an interpreted, high-level, general-purpose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by Guido van Rossum and first released in 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Python's design philosophy emphasizes code readability with its notable use of significant 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Its language constructs and object-oriented approach aim to help programmers write clear, logical code for small and large-scale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is dynamically typed</a:t>
            </a:r>
          </a:p>
        </p:txBody>
      </p:sp>
    </p:spTree>
    <p:extLst>
      <p:ext uri="{BB962C8B-B14F-4D97-AF65-F5344CB8AC3E}">
        <p14:creationId xmlns:p14="http://schemas.microsoft.com/office/powerpoint/2010/main" val="17760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54393-BDE6-42AB-8C22-6625BCCDBE4B}"/>
              </a:ext>
            </a:extLst>
          </p:cNvPr>
          <p:cNvSpPr txBox="1"/>
          <p:nvPr/>
        </p:nvSpPr>
        <p:spPr>
          <a:xfrm>
            <a:off x="1264023" y="1048871"/>
            <a:ext cx="98029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Zen of Python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Beautiful is better than ugly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Explicit is better than implicit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is better than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Complex is better than complicated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Readability 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“Code is more often read than written.” - Guido van Rossum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43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64B54-2158-4F57-B4C2-E85C63175C65}"/>
              </a:ext>
            </a:extLst>
          </p:cNvPr>
          <p:cNvSpPr txBox="1"/>
          <p:nvPr/>
        </p:nvSpPr>
        <p:spPr>
          <a:xfrm>
            <a:off x="1062318" y="107576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Why Learn Python?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the #1 In-Demand Programming Language to learn for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a beginner friendly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High-level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Is closer to English than most others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learn and get stuff done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source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Everything is free, lots of things are well-maintained</a:t>
            </a:r>
          </a:p>
        </p:txBody>
      </p:sp>
    </p:spTree>
    <p:extLst>
      <p:ext uri="{BB962C8B-B14F-4D97-AF65-F5344CB8AC3E}">
        <p14:creationId xmlns:p14="http://schemas.microsoft.com/office/powerpoint/2010/main" val="398112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89326-A45B-45E7-BE06-E20B2ED39C06}"/>
              </a:ext>
            </a:extLst>
          </p:cNvPr>
          <p:cNvSpPr txBox="1"/>
          <p:nvPr/>
        </p:nvSpPr>
        <p:spPr>
          <a:xfrm>
            <a:off x="1398494" y="1008529"/>
            <a:ext cx="9224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Why is Python used by hackers?</a:t>
            </a:r>
          </a:p>
          <a:p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Its Simplicity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doesn’t need to be 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is a high level programming language which ignores all low level matters.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time taken to develop a hacking tool is 30 mins in python, in C++ or other programming language it may take longer than 30 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pre-built libraries and also extensive third party libraries which help hackers to get their job done.</a:t>
            </a:r>
          </a:p>
        </p:txBody>
      </p:sp>
    </p:spTree>
    <p:extLst>
      <p:ext uri="{BB962C8B-B14F-4D97-AF65-F5344CB8AC3E}">
        <p14:creationId xmlns:p14="http://schemas.microsoft.com/office/powerpoint/2010/main" val="27654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196670-3A25-4B64-89BA-FEFA33EA104E}"/>
              </a:ext>
            </a:extLst>
          </p:cNvPr>
          <p:cNvSpPr txBox="1"/>
          <p:nvPr/>
        </p:nvSpPr>
        <p:spPr>
          <a:xfrm>
            <a:off x="1196788" y="860612"/>
            <a:ext cx="8794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What am I showing you today?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to download Python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and where to download PyCharm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Python to other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input/output</a:t>
            </a:r>
          </a:p>
        </p:txBody>
      </p:sp>
    </p:spTree>
    <p:extLst>
      <p:ext uri="{BB962C8B-B14F-4D97-AF65-F5344CB8AC3E}">
        <p14:creationId xmlns:p14="http://schemas.microsoft.com/office/powerpoint/2010/main" val="7468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BA1C6-88F5-4998-A7F1-503F8E0A4703}"/>
              </a:ext>
            </a:extLst>
          </p:cNvPr>
          <p:cNvSpPr txBox="1"/>
          <p:nvPr/>
        </p:nvSpPr>
        <p:spPr>
          <a:xfrm>
            <a:off x="1089212" y="779929"/>
            <a:ext cx="8431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Installing Python on Windows, Linux/UNIX, Mac OS X, Other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https://www.python.org/downloads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version – 3.8.3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Mainly follow default installation settings, but select “Add Python to PATH”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Verify correct installation by opening Command Line (PC) or Terminal (Linux, Mac) *Note:  Don’t run as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python  --version (or python3 --version)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of those commands should return: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3.8.x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2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170C5-6700-4FE3-88F2-EE445B89F058}"/>
              </a:ext>
            </a:extLst>
          </p:cNvPr>
          <p:cNvSpPr txBox="1"/>
          <p:nvPr/>
        </p:nvSpPr>
        <p:spPr>
          <a:xfrm>
            <a:off x="1048871" y="793376"/>
            <a:ext cx="8283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Installing PyCharm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hlinkClick r:id="rId2"/>
              </a:rPr>
              <a:t>https://www.jetbrains.com/pycharm/download/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/>
              <a:t>Free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IntelliJ-based Integrated Development Environment (IDE)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Handles Python out of the box</a:t>
            </a:r>
          </a:p>
          <a:p>
            <a:pPr marL="1200150" lvl="2" indent="-285750">
              <a:buFontTx/>
              <a:buChar char="-"/>
            </a:pPr>
            <a:r>
              <a:rPr lang="en-US" sz="2400" dirty="0"/>
              <a:t>Syntax highlighting</a:t>
            </a:r>
          </a:p>
          <a:p>
            <a:pPr marL="1200150" lvl="2" indent="-285750">
              <a:buFontTx/>
              <a:buChar char="-"/>
            </a:pPr>
            <a:r>
              <a:rPr lang="en-US" sz="2400" dirty="0"/>
              <a:t>Error highlighting</a:t>
            </a:r>
          </a:p>
          <a:p>
            <a:pPr marL="1200150" lvl="2" indent="-285750">
              <a:buFontTx/>
              <a:buChar char="-"/>
            </a:pPr>
            <a:r>
              <a:rPr lang="en-US" sz="2400" dirty="0"/>
              <a:t>Autocomplete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Better for beginners who don't know the command line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Full-featured for professional Python developers</a:t>
            </a:r>
          </a:p>
        </p:txBody>
      </p:sp>
    </p:spTree>
    <p:extLst>
      <p:ext uri="{BB962C8B-B14F-4D97-AF65-F5344CB8AC3E}">
        <p14:creationId xmlns:p14="http://schemas.microsoft.com/office/powerpoint/2010/main" val="104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2587D-A694-4824-B7A4-CD893E5DBDDF}"/>
              </a:ext>
            </a:extLst>
          </p:cNvPr>
          <p:cNvSpPr txBox="1"/>
          <p:nvPr/>
        </p:nvSpPr>
        <p:spPr>
          <a:xfrm>
            <a:off x="1116106" y="860612"/>
            <a:ext cx="95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Simplicity of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a rather simple saying in different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Goal – print 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E1317-AF1C-49B6-9E9E-A83B07DC24E7}"/>
              </a:ext>
            </a:extLst>
          </p:cNvPr>
          <p:cNvSpPr txBox="1"/>
          <p:nvPr/>
        </p:nvSpPr>
        <p:spPr>
          <a:xfrm>
            <a:off x="2319617" y="3059668"/>
            <a:ext cx="712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8635937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3995</TotalTime>
  <Words>794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Brief Introduction to Python - Learn fundamental programming concepts in a beginner friendly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SHELINBARGER, DALE M CTR USAF AFMC AFLCMC/WWG</dc:creator>
  <cp:lastModifiedBy>Dale Shelinbarger</cp:lastModifiedBy>
  <cp:revision>79</cp:revision>
  <dcterms:created xsi:type="dcterms:W3CDTF">2019-09-04T14:48:59Z</dcterms:created>
  <dcterms:modified xsi:type="dcterms:W3CDTF">2020-05-14T14:28:03Z</dcterms:modified>
</cp:coreProperties>
</file>