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8" r:id="rId3"/>
    <p:sldId id="259" r:id="rId4"/>
    <p:sldId id="257" r:id="rId5"/>
    <p:sldId id="260"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2" d="100"/>
          <a:sy n="122" d="100"/>
        </p:scale>
        <p:origin x="120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5801052" y="5410202"/>
            <a:ext cx="2057400" cy="365125"/>
          </a:xfrm>
        </p:spPr>
        <p:txBody>
          <a:bodyPr/>
          <a:lstStyle/>
          <a:p>
            <a:fld id="{48A87A34-81AB-432B-8DAE-1953F412C126}" type="datetimeFigureOut">
              <a:rPr lang="en-US" smtClean="0"/>
              <a:t>2/13/2020</a:t>
            </a:fld>
            <a:endParaRPr lang="en-US" dirty="0"/>
          </a:p>
        </p:txBody>
      </p:sp>
      <p:sp>
        <p:nvSpPr>
          <p:cNvPr id="5" name="Footer Placeholder 4"/>
          <p:cNvSpPr>
            <a:spLocks noGrp="1"/>
          </p:cNvSpPr>
          <p:nvPr>
            <p:ph type="ftr" sz="quarter" idx="11"/>
          </p:nvPr>
        </p:nvSpPr>
        <p:spPr>
          <a:xfrm>
            <a:off x="1900237" y="5410202"/>
            <a:ext cx="3843665" cy="365125"/>
          </a:xfrm>
        </p:spPr>
        <p:txBody>
          <a:bodyPr/>
          <a:lstStyle/>
          <a:p>
            <a:endParaRPr lang="en-US" dirty="0"/>
          </a:p>
        </p:txBody>
      </p:sp>
      <p:sp>
        <p:nvSpPr>
          <p:cNvPr id="6" name="Slide Number Placeholder 5"/>
          <p:cNvSpPr>
            <a:spLocks noGrp="1"/>
          </p:cNvSpPr>
          <p:nvPr>
            <p:ph type="sldNum" sz="quarter" idx="12"/>
          </p:nvPr>
        </p:nvSpPr>
        <p:spPr>
          <a:xfrm>
            <a:off x="7915603" y="5410200"/>
            <a:ext cx="57831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05753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63536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64450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2707790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1161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2/13/2020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791717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2/13/2020</a:t>
            </a:fld>
            <a:endParaRPr lang="en-US" dirty="0"/>
          </a:p>
        </p:txBody>
      </p:sp>
      <p:sp>
        <p:nvSpPr>
          <p:cNvPr id="4" name="Footer Placeholder 3"/>
          <p:cNvSpPr>
            <a:spLocks noGrp="1"/>
          </p:cNvSpPr>
          <p:nvPr>
            <p:ph type="ftr" sz="quarter" idx="11"/>
          </p:nvPr>
        </p:nvSpPr>
        <p:spPr/>
        <p:txBody>
          <a:bodyPr/>
          <a:lstStyle>
            <a:lvl1pPr>
              <a:defRPr cap="all" baseline="0"/>
            </a:lvl1p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826690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131825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0352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en-US" smtClean="0"/>
              <a:t>Click to edit Master title style</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9" name="Date Placeholder 3"/>
          <p:cNvSpPr>
            <a:spLocks noGrp="1"/>
          </p:cNvSpPr>
          <p:nvPr>
            <p:ph type="dt" sz="half" idx="10"/>
          </p:nvPr>
        </p:nvSpPr>
        <p:spPr>
          <a:xfrm>
            <a:off x="5592691" y="5883277"/>
            <a:ext cx="2057400" cy="365125"/>
          </a:xfrm>
        </p:spPr>
        <p:txBody>
          <a:bodyPr/>
          <a:lstStyle/>
          <a:p>
            <a:fld id="{48A87A34-81AB-432B-8DAE-1953F412C126}" type="datetimeFigureOut">
              <a:rPr lang="en-US" smtClean="0"/>
              <a:t>2/13/2020</a:t>
            </a:fld>
            <a:endParaRPr lang="en-US" dirty="0"/>
          </a:p>
        </p:txBody>
      </p:sp>
      <p:sp>
        <p:nvSpPr>
          <p:cNvPr id="50" name="Footer Placeholder 4"/>
          <p:cNvSpPr>
            <a:spLocks noGrp="1"/>
          </p:cNvSpPr>
          <p:nvPr>
            <p:ph type="ftr" sz="quarter" idx="11"/>
          </p:nvPr>
        </p:nvSpPr>
        <p:spPr>
          <a:xfrm>
            <a:off x="856059" y="5883276"/>
            <a:ext cx="4679482" cy="365125"/>
          </a:xfrm>
        </p:spPr>
        <p:txBody>
          <a:bodyPr/>
          <a:lstStyle/>
          <a:p>
            <a:endParaRPr lang="en-US" dirty="0"/>
          </a:p>
        </p:txBody>
      </p:sp>
      <p:sp>
        <p:nvSpPr>
          <p:cNvPr id="51" name="Slide Number Placeholder 5"/>
          <p:cNvSpPr>
            <a:spLocks noGrp="1"/>
          </p:cNvSpPr>
          <p:nvPr>
            <p:ph type="sldNum" sz="quarter" idx="12"/>
          </p:nvPr>
        </p:nvSpPr>
        <p:spPr>
          <a:xfrm>
            <a:off x="7707241" y="5883275"/>
            <a:ext cx="57831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80549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4984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07668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56058" y="3073398"/>
            <a:ext cx="3658793"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3073398"/>
            <a:ext cx="3656408"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4863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96534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01355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77265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50847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9041774" cy="6858001"/>
            <a:chOff x="-14288" y="0"/>
            <a:chExt cx="9041774" cy="6858001"/>
          </a:xfrm>
          <a:gradFill flip="none" rotWithShape="1">
            <a:gsLst>
              <a:gs pos="0">
                <a:schemeClr val="tx2"/>
              </a:gs>
              <a:gs pos="100000">
                <a:schemeClr val="tx2">
                  <a:lumMod val="75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2/13/2020</a:t>
            </a:fld>
            <a:endParaRPr lang="en-US" dirty="0"/>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0339540"/>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medium.com/@z3roTrust/open-source-intelligence-osint-reconnaissance-75edd7f7dad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Open-Source Intelligence (OSINT) Reconnaissance</a:t>
            </a:r>
          </a:p>
        </p:txBody>
      </p:sp>
      <p:sp>
        <p:nvSpPr>
          <p:cNvPr id="3" name="Subtitle 2"/>
          <p:cNvSpPr>
            <a:spLocks noGrp="1"/>
          </p:cNvSpPr>
          <p:nvPr>
            <p:ph type="subTitle" idx="1"/>
          </p:nvPr>
        </p:nvSpPr>
        <p:spPr/>
        <p:txBody>
          <a:bodyPr/>
          <a:lstStyle/>
          <a:p>
            <a:r>
              <a:rPr lang="en-US" dirty="0"/>
              <a:t>Dr. John W. Carls, CISSP, </a:t>
            </a:r>
            <a:r>
              <a:rPr lang="en-US" dirty="0" smtClean="0"/>
              <a:t>C|EH</a:t>
            </a:r>
            <a:endParaRPr lang="en-US" dirty="0"/>
          </a:p>
        </p:txBody>
      </p:sp>
    </p:spTree>
    <p:extLst>
      <p:ext uri="{BB962C8B-B14F-4D97-AF65-F5344CB8AC3E}">
        <p14:creationId xmlns:p14="http://schemas.microsoft.com/office/powerpoint/2010/main" val="4070487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Open-source intelligence (OSINT)</a:t>
            </a:r>
          </a:p>
        </p:txBody>
      </p:sp>
      <p:sp>
        <p:nvSpPr>
          <p:cNvPr id="3" name="Content Placeholder 2"/>
          <p:cNvSpPr>
            <a:spLocks noGrp="1"/>
          </p:cNvSpPr>
          <p:nvPr>
            <p:ph idx="1"/>
          </p:nvPr>
        </p:nvSpPr>
        <p:spPr>
          <a:xfrm>
            <a:off x="473106" y="1964227"/>
            <a:ext cx="8381724" cy="3541714"/>
          </a:xfrm>
        </p:spPr>
        <p:txBody>
          <a:bodyPr>
            <a:normAutofit/>
          </a:bodyPr>
          <a:lstStyle/>
          <a:p>
            <a:r>
              <a:rPr lang="en-US" sz="2000" dirty="0" smtClean="0"/>
              <a:t>Using </a:t>
            </a:r>
            <a:r>
              <a:rPr lang="en-US" sz="2000" dirty="0"/>
              <a:t>publicly available sources to collect information (i.e., intelligence) about persons or entities from a wide array of </a:t>
            </a:r>
            <a:r>
              <a:rPr lang="en-US" sz="2000" dirty="0" smtClean="0"/>
              <a:t>sources</a:t>
            </a:r>
          </a:p>
          <a:p>
            <a:r>
              <a:rPr lang="en-US" sz="2000" dirty="0" smtClean="0"/>
              <a:t>Usually </a:t>
            </a:r>
            <a:r>
              <a:rPr lang="en-US" sz="2000" dirty="0"/>
              <a:t>performed during the Reconnaissance phase of hacking and pertinent information collected from this phase is carried over into the network Enumeration phase</a:t>
            </a:r>
          </a:p>
        </p:txBody>
      </p:sp>
      <p:pic>
        <p:nvPicPr>
          <p:cNvPr id="4" name="Picture 3"/>
          <p:cNvPicPr>
            <a:picLocks noChangeAspect="1"/>
          </p:cNvPicPr>
          <p:nvPr/>
        </p:nvPicPr>
        <p:blipFill>
          <a:blip r:embed="rId2"/>
          <a:stretch>
            <a:fillRect/>
          </a:stretch>
        </p:blipFill>
        <p:spPr>
          <a:xfrm>
            <a:off x="4698479" y="3712309"/>
            <a:ext cx="4389103" cy="3102644"/>
          </a:xfrm>
          <a:prstGeom prst="rect">
            <a:avLst/>
          </a:prstGeom>
        </p:spPr>
      </p:pic>
    </p:spTree>
    <p:extLst>
      <p:ext uri="{BB962C8B-B14F-4D97-AF65-F5344CB8AC3E}">
        <p14:creationId xmlns:p14="http://schemas.microsoft.com/office/powerpoint/2010/main" val="4055324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OSINT Tools</a:t>
            </a:r>
          </a:p>
        </p:txBody>
      </p:sp>
      <p:sp>
        <p:nvSpPr>
          <p:cNvPr id="3" name="Content Placeholder 2"/>
          <p:cNvSpPr>
            <a:spLocks noGrp="1"/>
          </p:cNvSpPr>
          <p:nvPr>
            <p:ph idx="1"/>
          </p:nvPr>
        </p:nvSpPr>
        <p:spPr>
          <a:xfrm>
            <a:off x="453292" y="1922585"/>
            <a:ext cx="8448431" cy="4712677"/>
          </a:xfrm>
        </p:spPr>
        <p:txBody>
          <a:bodyPr>
            <a:noAutofit/>
          </a:bodyPr>
          <a:lstStyle/>
          <a:p>
            <a:r>
              <a:rPr lang="en-US" sz="1600" b="1" dirty="0">
                <a:solidFill>
                  <a:schemeClr val="bg1"/>
                </a:solidFill>
              </a:rPr>
              <a:t>Google Searching &amp; </a:t>
            </a:r>
            <a:r>
              <a:rPr lang="en-US" sz="1600" b="1" dirty="0" smtClean="0">
                <a:solidFill>
                  <a:schemeClr val="bg1"/>
                </a:solidFill>
              </a:rPr>
              <a:t>Dorking</a:t>
            </a:r>
          </a:p>
          <a:p>
            <a:r>
              <a:rPr lang="en-US" sz="1600" b="1" dirty="0" err="1" smtClean="0">
                <a:solidFill>
                  <a:schemeClr val="bg1"/>
                </a:solidFill>
              </a:rPr>
              <a:t>Whois</a:t>
            </a:r>
            <a:endParaRPr lang="en-US" sz="1600" b="1" dirty="0" smtClean="0">
              <a:solidFill>
                <a:schemeClr val="bg1"/>
              </a:solidFill>
            </a:endParaRPr>
          </a:p>
          <a:p>
            <a:r>
              <a:rPr lang="en-US" sz="1600" b="1" dirty="0" err="1" smtClean="0">
                <a:solidFill>
                  <a:schemeClr val="bg1"/>
                </a:solidFill>
              </a:rPr>
              <a:t>Spokeo</a:t>
            </a:r>
            <a:r>
              <a:rPr lang="en-US" sz="1600" dirty="0"/>
              <a:t>: </a:t>
            </a:r>
            <a:r>
              <a:rPr lang="en-US" sz="1400" dirty="0"/>
              <a:t>People search </a:t>
            </a:r>
            <a:r>
              <a:rPr lang="en-US" sz="1400" dirty="0" smtClean="0"/>
              <a:t>engines crawl </a:t>
            </a:r>
            <a:r>
              <a:rPr lang="en-US" sz="1400" dirty="0"/>
              <a:t>through social media sites, </a:t>
            </a:r>
            <a:r>
              <a:rPr lang="en-US" sz="1400" dirty="0" err="1"/>
              <a:t>whitepages</a:t>
            </a:r>
            <a:r>
              <a:rPr lang="en-US" sz="1400" dirty="0"/>
              <a:t>, email addresses, public records, criminal records, school records, and many other types of publicly available information </a:t>
            </a:r>
            <a:r>
              <a:rPr lang="en-US" sz="1400" dirty="0" smtClean="0"/>
              <a:t>sources</a:t>
            </a:r>
          </a:p>
          <a:p>
            <a:r>
              <a:rPr lang="en-US" sz="1600" b="1" dirty="0" smtClean="0">
                <a:solidFill>
                  <a:schemeClr val="bg1"/>
                </a:solidFill>
              </a:rPr>
              <a:t>Shodan</a:t>
            </a:r>
            <a:r>
              <a:rPr lang="en-US" sz="1600" dirty="0" smtClean="0">
                <a:solidFill>
                  <a:prstClr val="white"/>
                </a:solidFill>
              </a:rPr>
              <a:t>: </a:t>
            </a:r>
            <a:r>
              <a:rPr lang="en-US" sz="1400" dirty="0" smtClean="0">
                <a:solidFill>
                  <a:prstClr val="white"/>
                </a:solidFill>
              </a:rPr>
              <a:t>Popular </a:t>
            </a:r>
            <a:r>
              <a:rPr lang="en-US" sz="1400" dirty="0">
                <a:solidFill>
                  <a:prstClr val="white"/>
                </a:solidFill>
              </a:rPr>
              <a:t>OSINT tool that is specifically designed for Internet-connected devices (i.e., including ICS, </a:t>
            </a:r>
            <a:r>
              <a:rPr lang="en-US" sz="1400" dirty="0" err="1">
                <a:solidFill>
                  <a:prstClr val="white"/>
                </a:solidFill>
              </a:rPr>
              <a:t>IoT</a:t>
            </a:r>
            <a:r>
              <a:rPr lang="en-US" sz="1400" dirty="0">
                <a:solidFill>
                  <a:prstClr val="white"/>
                </a:solidFill>
              </a:rPr>
              <a:t>, video game systems, and </a:t>
            </a:r>
            <a:r>
              <a:rPr lang="en-US" sz="1400" dirty="0" smtClean="0">
                <a:solidFill>
                  <a:prstClr val="white"/>
                </a:solidFill>
              </a:rPr>
              <a:t>more)</a:t>
            </a:r>
            <a:endParaRPr lang="en-US" sz="1400" b="1" dirty="0">
              <a:solidFill>
                <a:schemeClr val="bg1"/>
              </a:solidFill>
            </a:endParaRPr>
          </a:p>
          <a:p>
            <a:r>
              <a:rPr lang="en-US" sz="1600" b="1" dirty="0" smtClean="0">
                <a:solidFill>
                  <a:schemeClr val="bg1"/>
                </a:solidFill>
              </a:rPr>
              <a:t>Datasploit</a:t>
            </a:r>
            <a:r>
              <a:rPr lang="en-US" sz="1600" dirty="0" smtClean="0">
                <a:solidFill>
                  <a:prstClr val="white"/>
                </a:solidFill>
              </a:rPr>
              <a:t>: </a:t>
            </a:r>
            <a:r>
              <a:rPr lang="en-US" sz="1400" dirty="0">
                <a:solidFill>
                  <a:prstClr val="white"/>
                </a:solidFill>
              </a:rPr>
              <a:t>U</a:t>
            </a:r>
            <a:r>
              <a:rPr lang="en-US" sz="1400" dirty="0" smtClean="0">
                <a:solidFill>
                  <a:prstClr val="white"/>
                </a:solidFill>
              </a:rPr>
              <a:t>sed </a:t>
            </a:r>
            <a:r>
              <a:rPr lang="en-US" sz="1400" dirty="0">
                <a:solidFill>
                  <a:prstClr val="white"/>
                </a:solidFill>
              </a:rPr>
              <a:t>to collect data on a particular domain, email, username, or phone number that you are targeting and then organizes the results coherently in HTML and JSON reports or text files. Datasploit will attempt to find credentials, </a:t>
            </a:r>
            <a:r>
              <a:rPr lang="en-US" sz="1400" dirty="0" err="1">
                <a:solidFill>
                  <a:prstClr val="white"/>
                </a:solidFill>
              </a:rPr>
              <a:t>api</a:t>
            </a:r>
            <a:r>
              <a:rPr lang="en-US" sz="1400" dirty="0">
                <a:solidFill>
                  <a:prstClr val="white"/>
                </a:solidFill>
              </a:rPr>
              <a:t>-keys, tokens, subdomains, domain history, legacy portals and </a:t>
            </a:r>
            <a:r>
              <a:rPr lang="en-US" sz="1400" dirty="0" smtClean="0">
                <a:solidFill>
                  <a:prstClr val="white"/>
                </a:solidFill>
              </a:rPr>
              <a:t>more</a:t>
            </a:r>
            <a:endParaRPr lang="en-US" sz="1400" dirty="0" smtClean="0"/>
          </a:p>
          <a:p>
            <a:r>
              <a:rPr lang="en-US" sz="1600" b="1" dirty="0" err="1" smtClean="0">
                <a:solidFill>
                  <a:schemeClr val="bg1"/>
                </a:solidFill>
              </a:rPr>
              <a:t>Maltego</a:t>
            </a:r>
            <a:r>
              <a:rPr lang="en-US" sz="1600" dirty="0" smtClean="0">
                <a:solidFill>
                  <a:prstClr val="white"/>
                </a:solidFill>
              </a:rPr>
              <a:t>: </a:t>
            </a:r>
            <a:r>
              <a:rPr lang="en-US" sz="1400" dirty="0" smtClean="0">
                <a:solidFill>
                  <a:prstClr val="white"/>
                </a:solidFill>
              </a:rPr>
              <a:t>Analysis </a:t>
            </a:r>
            <a:r>
              <a:rPr lang="en-US" sz="1400" dirty="0">
                <a:solidFill>
                  <a:prstClr val="white"/>
                </a:solidFill>
              </a:rPr>
              <a:t>of real-world publicly available relational information. </a:t>
            </a:r>
            <a:r>
              <a:rPr lang="en-US" sz="1400" dirty="0" smtClean="0">
                <a:solidFill>
                  <a:prstClr val="white"/>
                </a:solidFill>
              </a:rPr>
              <a:t>Footprint </a:t>
            </a:r>
            <a:r>
              <a:rPr lang="en-US" sz="1400" dirty="0">
                <a:solidFill>
                  <a:prstClr val="white"/>
                </a:solidFill>
              </a:rPr>
              <a:t>Internet infrastructure used on social networking sites and collect information about the people who use it. </a:t>
            </a:r>
            <a:r>
              <a:rPr lang="en-US" sz="1400" dirty="0" smtClean="0">
                <a:solidFill>
                  <a:prstClr val="white"/>
                </a:solidFill>
              </a:rPr>
              <a:t>Query </a:t>
            </a:r>
            <a:r>
              <a:rPr lang="en-US" sz="1400" dirty="0">
                <a:solidFill>
                  <a:prstClr val="white"/>
                </a:solidFill>
              </a:rPr>
              <a:t>DNS records, </a:t>
            </a:r>
            <a:r>
              <a:rPr lang="en-US" sz="1400" dirty="0" err="1">
                <a:solidFill>
                  <a:prstClr val="white"/>
                </a:solidFill>
              </a:rPr>
              <a:t>whois</a:t>
            </a:r>
            <a:r>
              <a:rPr lang="en-US" sz="1400" dirty="0">
                <a:solidFill>
                  <a:prstClr val="white"/>
                </a:solidFill>
              </a:rPr>
              <a:t> records, search engines, social networks, various online </a:t>
            </a:r>
            <a:r>
              <a:rPr lang="en-US" sz="1400" dirty="0" smtClean="0">
                <a:solidFill>
                  <a:prstClr val="white"/>
                </a:solidFill>
              </a:rPr>
              <a:t>APIs </a:t>
            </a:r>
            <a:r>
              <a:rPr lang="en-US" sz="1400" dirty="0">
                <a:solidFill>
                  <a:prstClr val="white"/>
                </a:solidFill>
              </a:rPr>
              <a:t>and extract metadata </a:t>
            </a:r>
            <a:r>
              <a:rPr lang="en-US" sz="1400" dirty="0" smtClean="0">
                <a:solidFill>
                  <a:prstClr val="white"/>
                </a:solidFill>
              </a:rPr>
              <a:t>used </a:t>
            </a:r>
            <a:r>
              <a:rPr lang="en-US" sz="1400" dirty="0">
                <a:solidFill>
                  <a:prstClr val="white"/>
                </a:solidFill>
              </a:rPr>
              <a:t>to find correlational relationships between names, email addresses, aliases, groups, companies, organizations, Websites, domains, DNS names, </a:t>
            </a:r>
            <a:r>
              <a:rPr lang="en-US" sz="1400" dirty="0" err="1">
                <a:solidFill>
                  <a:prstClr val="white"/>
                </a:solidFill>
              </a:rPr>
              <a:t>Netblocks</a:t>
            </a:r>
            <a:r>
              <a:rPr lang="en-US" sz="1400" dirty="0">
                <a:solidFill>
                  <a:prstClr val="white"/>
                </a:solidFill>
              </a:rPr>
              <a:t>, IP addresses, affiliations, documents, and files</a:t>
            </a:r>
            <a:endParaRPr lang="en-US" sz="1400" b="1" dirty="0">
              <a:solidFill>
                <a:schemeClr val="bg1"/>
              </a:solidFill>
            </a:endParaRPr>
          </a:p>
          <a:p>
            <a:endParaRPr lang="en-US" sz="1600" b="1" dirty="0">
              <a:solidFill>
                <a:schemeClr val="bg1"/>
              </a:solidFill>
            </a:endParaRPr>
          </a:p>
        </p:txBody>
      </p:sp>
      <p:pic>
        <p:nvPicPr>
          <p:cNvPr id="4" name="Picture 3"/>
          <p:cNvPicPr>
            <a:picLocks noChangeAspect="1"/>
          </p:cNvPicPr>
          <p:nvPr/>
        </p:nvPicPr>
        <p:blipFill>
          <a:blip r:embed="rId2"/>
          <a:stretch>
            <a:fillRect/>
          </a:stretch>
        </p:blipFill>
        <p:spPr>
          <a:xfrm>
            <a:off x="4868985" y="291522"/>
            <a:ext cx="4215696" cy="2372835"/>
          </a:xfrm>
          <a:prstGeom prst="rect">
            <a:avLst/>
          </a:prstGeom>
        </p:spPr>
      </p:pic>
    </p:spTree>
    <p:extLst>
      <p:ext uri="{BB962C8B-B14F-4D97-AF65-F5344CB8AC3E}">
        <p14:creationId xmlns:p14="http://schemas.microsoft.com/office/powerpoint/2010/main" val="2279295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0715" y="20423"/>
            <a:ext cx="6806317" cy="6806317"/>
          </a:xfrm>
        </p:spPr>
      </p:pic>
    </p:spTree>
    <p:extLst>
      <p:ext uri="{BB962C8B-B14F-4D97-AF65-F5344CB8AC3E}">
        <p14:creationId xmlns:p14="http://schemas.microsoft.com/office/powerpoint/2010/main" val="2554290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hlinkClick r:id="rId2"/>
              </a:rPr>
              <a:t>https://medium.com</a:t>
            </a:r>
            <a:r>
              <a:rPr lang="en-US">
                <a:hlinkClick r:id="rId2"/>
              </a:rPr>
              <a:t>/@</a:t>
            </a:r>
            <a:r>
              <a:rPr lang="en-US" smtClean="0">
                <a:hlinkClick r:id="rId2"/>
              </a:rPr>
              <a:t>z3roTrust/open-source-intelligence-osint-reconnaissance-75edd7f7dada</a:t>
            </a:r>
            <a:endParaRPr lang="en-US" smtClean="0"/>
          </a:p>
          <a:p>
            <a:pPr marL="0" indent="0">
              <a:buNone/>
            </a:pPr>
            <a:endParaRPr lang="en-US"/>
          </a:p>
        </p:txBody>
      </p:sp>
    </p:spTree>
    <p:extLst>
      <p:ext uri="{BB962C8B-B14F-4D97-AF65-F5344CB8AC3E}">
        <p14:creationId xmlns:p14="http://schemas.microsoft.com/office/powerpoint/2010/main" val="19781986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8D1E14"/>
      </a:dk2>
      <a:lt2>
        <a:srgbClr val="FF744E"/>
      </a:lt2>
      <a:accent1>
        <a:srgbClr val="E9B758"/>
      </a:accent1>
      <a:accent2>
        <a:srgbClr val="FE8943"/>
      </a:accent2>
      <a:accent3>
        <a:srgbClr val="AEA27C"/>
      </a:accent3>
      <a:accent4>
        <a:srgbClr val="90B46E"/>
      </a:accent4>
      <a:accent5>
        <a:srgbClr val="71AEC1"/>
      </a:accent5>
      <a:accent6>
        <a:srgbClr val="C98DE7"/>
      </a:accent6>
      <a:hlink>
        <a:srgbClr val="FF7A22"/>
      </a:hlink>
      <a:folHlink>
        <a:srgbClr val="FDCD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5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971C58-AB76-4A2A-B231-5F8CA03CF491}"/>
    </a:ext>
  </a:extLst>
</a:theme>
</file>

<file path=docProps/app.xml><?xml version="1.0" encoding="utf-8"?>
<Properties xmlns="http://schemas.openxmlformats.org/officeDocument/2006/extended-properties" xmlns:vt="http://schemas.openxmlformats.org/officeDocument/2006/docPropsVTypes">
  <Template>TM04033919[[fn=Circuit]]</Template>
  <TotalTime>24</TotalTime>
  <Words>280</Words>
  <Application>Microsoft Office PowerPoint</Application>
  <PresentationFormat>On-screen Show (4:3)</PresentationFormat>
  <Paragraphs>13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Trebuchet MS</vt:lpstr>
      <vt:lpstr>Tw Cen MT</vt:lpstr>
      <vt:lpstr>Circuit</vt:lpstr>
      <vt:lpstr>Open-Source Intelligence (OSINT) Reconnaissance</vt:lpstr>
      <vt:lpstr>Open-source intelligence (OSINT)</vt:lpstr>
      <vt:lpstr>OSINT Tools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Open-Source Intelligence (OSINT) Reconnaissance</dc:title>
  <dc:creator>John Carls</dc:creator>
  <cp:lastModifiedBy>John Carls</cp:lastModifiedBy>
  <cp:revision>3</cp:revision>
  <dcterms:created xsi:type="dcterms:W3CDTF">2020-02-13T21:56:20Z</dcterms:created>
  <dcterms:modified xsi:type="dcterms:W3CDTF">2020-02-13T22:20:29Z</dcterms:modified>
</cp:coreProperties>
</file>