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6"/>
  </p:notesMasterIdLst>
  <p:sldIdLst>
    <p:sldId id="257" r:id="rId2"/>
    <p:sldId id="258" r:id="rId3"/>
    <p:sldId id="260"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3AD962-57E6-4427-B14F-1A0181E49350}" type="datetimeFigureOut">
              <a:rPr lang="en-US" smtClean="0"/>
              <a:t>5/14/2018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FD0612-F908-4EA1-9373-0EE4FC4D5EBF}" type="slidenum">
              <a:rPr lang="en-US" smtClean="0"/>
              <a:t>‹#›</a:t>
            </a:fld>
            <a:endParaRPr lang="en-US"/>
          </a:p>
        </p:txBody>
      </p:sp>
    </p:spTree>
    <p:extLst>
      <p:ext uri="{BB962C8B-B14F-4D97-AF65-F5344CB8AC3E}">
        <p14:creationId xmlns:p14="http://schemas.microsoft.com/office/powerpoint/2010/main" val="253804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E34265A-D459-423F-B1E4-55AB8E15D8BA}" type="datetimeFigureOut">
              <a:rPr lang="en-US" smtClean="0"/>
              <a:t>5/14/2018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015AA52-51D4-4580-9BC2-827EB2A81EF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34265A-D459-423F-B1E4-55AB8E15D8BA}"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5AA52-51D4-4580-9BC2-827EB2A81EF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34265A-D459-423F-B1E4-55AB8E15D8BA}"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5AA52-51D4-4580-9BC2-827EB2A81EF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E34265A-D459-423F-B1E4-55AB8E15D8BA}" type="datetimeFigureOut">
              <a:rPr lang="en-US" smtClean="0"/>
              <a:t>5/14/2018</a:t>
            </a:fld>
            <a:endParaRPr lang="en-US"/>
          </a:p>
        </p:txBody>
      </p:sp>
      <p:sp>
        <p:nvSpPr>
          <p:cNvPr id="9" name="Slide Number Placeholder 8"/>
          <p:cNvSpPr>
            <a:spLocks noGrp="1"/>
          </p:cNvSpPr>
          <p:nvPr>
            <p:ph type="sldNum" sz="quarter" idx="15"/>
          </p:nvPr>
        </p:nvSpPr>
        <p:spPr/>
        <p:txBody>
          <a:bodyPr rtlCol="0"/>
          <a:lstStyle/>
          <a:p>
            <a:fld id="{0015AA52-51D4-4580-9BC2-827EB2A81EF2}"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E34265A-D459-423F-B1E4-55AB8E15D8BA}" type="datetimeFigureOut">
              <a:rPr lang="en-US" smtClean="0"/>
              <a:t>5/14/2018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015AA52-51D4-4580-9BC2-827EB2A81EF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E34265A-D459-423F-B1E4-55AB8E15D8BA}"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5AA52-51D4-4580-9BC2-827EB2A81EF2}"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E34265A-D459-423F-B1E4-55AB8E15D8BA}" type="datetimeFigureOut">
              <a:rPr lang="en-US" smtClean="0"/>
              <a:t>5/14/2018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15AA52-51D4-4580-9BC2-827EB2A81EF2}"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E34265A-D459-423F-B1E4-55AB8E15D8BA}" type="datetimeFigureOut">
              <a:rPr lang="en-US" smtClean="0"/>
              <a:t>5/14/2018</a:t>
            </a:fld>
            <a:endParaRPr lang="en-US"/>
          </a:p>
        </p:txBody>
      </p:sp>
      <p:sp>
        <p:nvSpPr>
          <p:cNvPr id="7" name="Slide Number Placeholder 6"/>
          <p:cNvSpPr>
            <a:spLocks noGrp="1"/>
          </p:cNvSpPr>
          <p:nvPr>
            <p:ph type="sldNum" sz="quarter" idx="11"/>
          </p:nvPr>
        </p:nvSpPr>
        <p:spPr/>
        <p:txBody>
          <a:bodyPr rtlCol="0"/>
          <a:lstStyle/>
          <a:p>
            <a:fld id="{0015AA52-51D4-4580-9BC2-827EB2A81EF2}"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4265A-D459-423F-B1E4-55AB8E15D8BA}" type="datetimeFigureOut">
              <a:rPr lang="en-US" smtClean="0"/>
              <a:t>5/14/2018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15AA52-51D4-4580-9BC2-827EB2A81EF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E34265A-D459-423F-B1E4-55AB8E15D8BA}" type="datetimeFigureOut">
              <a:rPr lang="en-US" smtClean="0"/>
              <a:t>5/14/2018</a:t>
            </a:fld>
            <a:endParaRPr lang="en-US"/>
          </a:p>
        </p:txBody>
      </p:sp>
      <p:sp>
        <p:nvSpPr>
          <p:cNvPr id="22" name="Slide Number Placeholder 21"/>
          <p:cNvSpPr>
            <a:spLocks noGrp="1"/>
          </p:cNvSpPr>
          <p:nvPr>
            <p:ph type="sldNum" sz="quarter" idx="15"/>
          </p:nvPr>
        </p:nvSpPr>
        <p:spPr/>
        <p:txBody>
          <a:bodyPr rtlCol="0"/>
          <a:lstStyle/>
          <a:p>
            <a:fld id="{0015AA52-51D4-4580-9BC2-827EB2A81EF2}"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E34265A-D459-423F-B1E4-55AB8E15D8BA}" type="datetimeFigureOut">
              <a:rPr lang="en-US" smtClean="0"/>
              <a:t>5/14/2018</a:t>
            </a:fld>
            <a:endParaRPr lang="en-US"/>
          </a:p>
        </p:txBody>
      </p:sp>
      <p:sp>
        <p:nvSpPr>
          <p:cNvPr id="18" name="Slide Number Placeholder 17"/>
          <p:cNvSpPr>
            <a:spLocks noGrp="1"/>
          </p:cNvSpPr>
          <p:nvPr>
            <p:ph type="sldNum" sz="quarter" idx="11"/>
          </p:nvPr>
        </p:nvSpPr>
        <p:spPr/>
        <p:txBody>
          <a:bodyPr rtlCol="0"/>
          <a:lstStyle/>
          <a:p>
            <a:fld id="{0015AA52-51D4-4580-9BC2-827EB2A81EF2}"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E34265A-D459-423F-B1E4-55AB8E15D8BA}" type="datetimeFigureOut">
              <a:rPr lang="en-US" smtClean="0"/>
              <a:t>5/14/2018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015AA52-51D4-4580-9BC2-827EB2A81EF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cancer.gov/types/metastatic-cancer/research/cardiac-tumo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7467600" cy="563562"/>
          </a:xfrm>
        </p:spPr>
        <p:txBody>
          <a:bodyPr>
            <a:normAutofit/>
          </a:bodyPr>
          <a:lstStyle/>
          <a:p>
            <a:r>
              <a:rPr lang="en-US" sz="1800" dirty="0" smtClean="0"/>
              <a:t>                                                Cardiomyocyte</a:t>
            </a:r>
            <a:endParaRPr lang="en-US" sz="1800" dirty="0"/>
          </a:p>
        </p:txBody>
      </p:sp>
      <p:sp>
        <p:nvSpPr>
          <p:cNvPr id="6" name="Rectangle 5"/>
          <p:cNvSpPr/>
          <p:nvPr/>
        </p:nvSpPr>
        <p:spPr>
          <a:xfrm>
            <a:off x="381000" y="235526"/>
            <a:ext cx="82296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 name="TextBox 6"/>
          <p:cNvSpPr txBox="1"/>
          <p:nvPr/>
        </p:nvSpPr>
        <p:spPr>
          <a:xfrm>
            <a:off x="2057400" y="334879"/>
            <a:ext cx="46482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t>                        Cardiomyocytes</a:t>
            </a:r>
            <a:endParaRPr lang="en-US" dirty="0"/>
          </a:p>
        </p:txBody>
      </p:sp>
      <p:sp>
        <p:nvSpPr>
          <p:cNvPr id="9" name="Rounded Rectangle 8"/>
          <p:cNvSpPr/>
          <p:nvPr/>
        </p:nvSpPr>
        <p:spPr>
          <a:xfrm>
            <a:off x="381000" y="990600"/>
            <a:ext cx="8229600" cy="47244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1" name="TextBox 10"/>
          <p:cNvSpPr txBox="1"/>
          <p:nvPr/>
        </p:nvSpPr>
        <p:spPr>
          <a:xfrm>
            <a:off x="381000" y="1219200"/>
            <a:ext cx="8229600" cy="3026470"/>
          </a:xfrm>
          <a:prstGeom prst="rect">
            <a:avLst/>
          </a:prstGeom>
          <a:noFill/>
        </p:spPr>
        <p:txBody>
          <a:bodyPr wrap="square" rtlCol="0">
            <a:spAutoFit/>
          </a:bodyPr>
          <a:lstStyle/>
          <a:p>
            <a:endParaRPr lang="en-US" dirty="0"/>
          </a:p>
          <a:p>
            <a:pPr marL="285750" indent="-285750">
              <a:buClr>
                <a:schemeClr val="tx1"/>
              </a:buClr>
              <a:buFont typeface="Times New Roman" panose="02020603050405020304" pitchFamily="18" charset="0"/>
              <a:buChar char="⁘"/>
            </a:pPr>
            <a:r>
              <a:rPr lang="en-US" dirty="0" smtClean="0">
                <a:latin typeface="Times New Roman" panose="02020603050405020304" pitchFamily="18" charset="0"/>
                <a:cs typeface="Times New Roman" panose="02020603050405020304" pitchFamily="18" charset="0"/>
              </a:rPr>
              <a:t>Cardiomyocytes are muscle cells that form the cardiac muscle, which is the heart muscle. </a:t>
            </a:r>
          </a:p>
          <a:p>
            <a:pPr marL="285750" indent="-285750">
              <a:buClr>
                <a:schemeClr val="tx1"/>
              </a:buClr>
              <a:buFont typeface="Times New Roman" panose="02020603050405020304" pitchFamily="18" charset="0"/>
              <a:buChar char="⁘"/>
            </a:pPr>
            <a:r>
              <a:rPr lang="en-US" dirty="0" smtClean="0">
                <a:latin typeface="Times New Roman" panose="02020603050405020304" pitchFamily="18" charset="0"/>
                <a:cs typeface="Times New Roman" panose="02020603050405020304" pitchFamily="18" charset="0"/>
              </a:rPr>
              <a:t>Because cardiomyocytes make up the heart muscle, they can be found in the heart. </a:t>
            </a:r>
          </a:p>
          <a:p>
            <a:pPr marL="285750" indent="-285750">
              <a:buClr>
                <a:schemeClr val="tx1"/>
              </a:buClr>
              <a:buFont typeface="Times New Roman" panose="02020603050405020304" pitchFamily="18" charset="0"/>
              <a:buChar char="⁘"/>
            </a:pPr>
            <a:r>
              <a:rPr lang="en-US" dirty="0" smtClean="0">
                <a:latin typeface="Times New Roman" panose="02020603050405020304" pitchFamily="18" charset="0"/>
                <a:cs typeface="Times New Roman" panose="02020603050405020304" pitchFamily="18" charset="0"/>
              </a:rPr>
              <a:t>These cells are not just important, but our life depends on them because they are the cells that make our heart beat. They make up the atria and the ventricles of the heart; atria is where the heart enters and ventricles is where the blood is released or stored. </a:t>
            </a:r>
          </a:p>
          <a:p>
            <a:pPr marL="285750" indent="-285750">
              <a:buClr>
                <a:schemeClr val="tx1"/>
              </a:buClr>
              <a:buFont typeface="Times New Roman" panose="02020603050405020304" pitchFamily="18" charset="0"/>
              <a:buChar char="⁘"/>
            </a:pPr>
            <a:r>
              <a:rPr lang="en-US" dirty="0" smtClean="0">
                <a:latin typeface="Times New Roman" panose="02020603050405020304" pitchFamily="18" charset="0"/>
                <a:cs typeface="Times New Roman" panose="02020603050405020304" pitchFamily="18" charset="0"/>
              </a:rPr>
              <a:t>Another reason why our heart beats depend on these cells is because their fibers have to be able to shorten and lengthen, which aids in the muscle to contract and relax; therefore, pumping blood.</a:t>
            </a:r>
            <a:r>
              <a:rPr lang="en-US" baseline="30000" dirty="0" smtClean="0">
                <a:latin typeface="Times New Roman" panose="02020603050405020304" pitchFamily="18" charset="0"/>
                <a:cs typeface="Times New Roman" panose="02020603050405020304" pitchFamily="18" charset="0"/>
              </a:rPr>
              <a:t>1</a:t>
            </a:r>
          </a:p>
          <a:p>
            <a:pPr>
              <a:buClr>
                <a:schemeClr val="tx1"/>
              </a:buClr>
            </a:pPr>
            <a:endParaRPr lang="en-US" sz="1600" baseline="30000" dirty="0" smtClean="0">
              <a:latin typeface="Times New Roman" panose="02020603050405020304" pitchFamily="18" charset="0"/>
              <a:cs typeface="Times New Roman" panose="02020603050405020304" pitchFamily="18" charset="0"/>
            </a:endParaRPr>
          </a:p>
        </p:txBody>
      </p:sp>
      <p:sp>
        <p:nvSpPr>
          <p:cNvPr id="13" name="TextBox 12"/>
          <p:cNvSpPr txBox="1"/>
          <p:nvPr/>
        </p:nvSpPr>
        <p:spPr>
          <a:xfrm>
            <a:off x="381000" y="6248400"/>
            <a:ext cx="7848600" cy="338554"/>
          </a:xfrm>
          <a:prstGeom prst="rect">
            <a:avLst/>
          </a:prstGeom>
          <a:noFill/>
        </p:spPr>
        <p:txBody>
          <a:bodyPr wrap="square" rtlCol="0">
            <a:spAutoFit/>
          </a:bodyPr>
          <a:lstStyle/>
          <a:p>
            <a:r>
              <a:rPr lang="en-US" sz="1600" dirty="0" smtClean="0"/>
              <a:t>1. Cardiac Muscle Cell, Wikipedia. </a:t>
            </a:r>
            <a:endParaRPr lang="en-US" sz="1600"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0491" y="3747772"/>
            <a:ext cx="3335867" cy="1876425"/>
          </a:xfrm>
          <a:prstGeom prst="rect">
            <a:avLst/>
          </a:prstGeom>
        </p:spPr>
      </p:pic>
    </p:spTree>
    <p:extLst>
      <p:ext uri="{BB962C8B-B14F-4D97-AF65-F5344CB8AC3E}">
        <p14:creationId xmlns:p14="http://schemas.microsoft.com/office/powerpoint/2010/main" val="3372152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27" y="228600"/>
            <a:ext cx="82550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90600" y="360218"/>
            <a:ext cx="67056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t>                  Cell Cycle and Tumorigenesis of Cardiomyocytes</a:t>
            </a:r>
            <a:endParaRPr lang="en-US" dirty="0"/>
          </a:p>
        </p:txBody>
      </p:sp>
      <p:sp>
        <p:nvSpPr>
          <p:cNvPr id="7" name="Rounded Rectangle 6"/>
          <p:cNvSpPr/>
          <p:nvPr/>
        </p:nvSpPr>
        <p:spPr>
          <a:xfrm>
            <a:off x="311728" y="990600"/>
            <a:ext cx="8255000" cy="472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 name="TextBox 7"/>
          <p:cNvSpPr txBox="1"/>
          <p:nvPr/>
        </p:nvSpPr>
        <p:spPr>
          <a:xfrm>
            <a:off x="311728" y="990600"/>
            <a:ext cx="8254999" cy="3857466"/>
          </a:xfrm>
          <a:prstGeom prst="rect">
            <a:avLst/>
          </a:prstGeom>
          <a:noFill/>
        </p:spPr>
        <p:txBody>
          <a:bodyPr wrap="square" rtlCol="0">
            <a:spAutoFit/>
          </a:bodyPr>
          <a:lstStyle/>
          <a:p>
            <a:endParaRPr lang="en-US" dirty="0" smtClean="0"/>
          </a:p>
          <a:p>
            <a:endParaRPr lang="en-US" dirty="0"/>
          </a:p>
          <a:p>
            <a:pPr marL="285750" indent="-285750">
              <a:buFont typeface="Times New Roman" panose="02020603050405020304" pitchFamily="18" charset="0"/>
              <a:buChar char="⁘"/>
            </a:pPr>
            <a:r>
              <a:rPr lang="en-US" dirty="0" smtClean="0">
                <a:latin typeface="Times New Roman" panose="02020603050405020304" pitchFamily="18" charset="0"/>
                <a:cs typeface="Times New Roman" panose="02020603050405020304" pitchFamily="18" charset="0"/>
              </a:rPr>
              <a:t>According to a cardiovascular research done by Dr. Walsh et al., “DNA synthesis in neonatal life was attributable to bi-nucleation, therefore suggesting that cardiomyocytes withdraw from the cell cycle shortly after birth.”</a:t>
            </a:r>
            <a:r>
              <a:rPr lang="en-US" baseline="30000" dirty="0" smtClean="0">
                <a:latin typeface="Times New Roman" panose="02020603050405020304" pitchFamily="18" charset="0"/>
                <a:cs typeface="Times New Roman" panose="02020603050405020304" pitchFamily="18" charset="0"/>
              </a:rPr>
              <a:t>1 </a:t>
            </a:r>
          </a:p>
          <a:p>
            <a:pPr marL="285750" indent="-285750">
              <a:buFont typeface="Times New Roman" panose="02020603050405020304" pitchFamily="18" charset="0"/>
              <a:buChar char="⁘"/>
            </a:pPr>
            <a:endParaRPr lang="en-US" baseline="30000" dirty="0">
              <a:latin typeface="Times New Roman" panose="02020603050405020304" pitchFamily="18" charset="0"/>
              <a:cs typeface="Times New Roman" panose="02020603050405020304" pitchFamily="18" charset="0"/>
            </a:endParaRPr>
          </a:p>
          <a:p>
            <a:pPr marL="285750" indent="-285750">
              <a:buFont typeface="Times New Roman" panose="02020603050405020304" pitchFamily="18" charset="0"/>
              <a:buChar char="⁘"/>
            </a:pPr>
            <a:r>
              <a:rPr lang="en-US" dirty="0" smtClean="0">
                <a:latin typeface="Times New Roman" panose="02020603050405020304" pitchFamily="18" charset="0"/>
                <a:cs typeface="Times New Roman" panose="02020603050405020304" pitchFamily="18" charset="0"/>
              </a:rPr>
              <a:t>Cardiac primary tumors are very rare. </a:t>
            </a:r>
            <a:r>
              <a:rPr lang="en-US" dirty="0" smtClean="0">
                <a:latin typeface="Times New Roman" panose="02020603050405020304" pitchFamily="18" charset="0"/>
                <a:cs typeface="Times New Roman" panose="02020603050405020304" pitchFamily="18" charset="0"/>
              </a:rPr>
              <a:t>“In published autopsy series, the high-end incidence of such tumors is about one quarter of one percent.” </a:t>
            </a:r>
            <a:r>
              <a:rPr lang="en-US" baseline="30000" dirty="0">
                <a:latin typeface="Times New Roman" panose="02020603050405020304" pitchFamily="18" charset="0"/>
                <a:cs typeface="Times New Roman" panose="02020603050405020304" pitchFamily="18" charset="0"/>
              </a:rPr>
              <a:t>2</a:t>
            </a:r>
            <a:endParaRPr lang="en-US" baseline="30000" dirty="0" smtClean="0">
              <a:latin typeface="Times New Roman" panose="02020603050405020304" pitchFamily="18" charset="0"/>
              <a:cs typeface="Times New Roman" panose="02020603050405020304" pitchFamily="18" charset="0"/>
            </a:endParaRPr>
          </a:p>
          <a:p>
            <a:pPr marL="285750" indent="-285750">
              <a:buFont typeface="Times New Roman" panose="02020603050405020304" pitchFamily="18" charset="0"/>
              <a:buChar char="⁘"/>
            </a:pPr>
            <a:endParaRPr lang="en-US" sz="1600" baseline="30000" dirty="0">
              <a:latin typeface="Times New Roman" panose="02020603050405020304" pitchFamily="18" charset="0"/>
              <a:cs typeface="Times New Roman" panose="02020603050405020304" pitchFamily="18" charset="0"/>
            </a:endParaRPr>
          </a:p>
          <a:p>
            <a:pPr marL="285750" indent="-285750">
              <a:buFont typeface="Times New Roman" panose="02020603050405020304" pitchFamily="18" charset="0"/>
              <a:buChar char="⁘"/>
            </a:pPr>
            <a:endParaRPr lang="en-US" sz="1600" baseline="30000" dirty="0">
              <a:latin typeface="Times New Roman" panose="02020603050405020304" pitchFamily="18" charset="0"/>
              <a:cs typeface="Times New Roman" panose="02020603050405020304" pitchFamily="18" charset="0"/>
            </a:endParaRPr>
          </a:p>
          <a:p>
            <a:pPr marL="285750" indent="-285750">
              <a:buFont typeface="Times New Roman" panose="02020603050405020304" pitchFamily="18" charset="0"/>
              <a:buChar char="⁘"/>
            </a:pPr>
            <a:endParaRPr lang="en-US" sz="1600" baseline="30000" dirty="0" smtClean="0">
              <a:latin typeface="Times New Roman" panose="02020603050405020304" pitchFamily="18" charset="0"/>
              <a:cs typeface="Times New Roman" panose="02020603050405020304" pitchFamily="18" charset="0"/>
            </a:endParaRPr>
          </a:p>
          <a:p>
            <a:pPr marL="285750" indent="-285750">
              <a:buFont typeface="Times New Roman" panose="02020603050405020304" pitchFamily="18" charset="0"/>
              <a:buChar char="⁘"/>
            </a:pPr>
            <a:endParaRPr lang="en-US" sz="1600" baseline="30000" dirty="0">
              <a:latin typeface="Times New Roman" panose="02020603050405020304" pitchFamily="18" charset="0"/>
              <a:cs typeface="Times New Roman" panose="02020603050405020304" pitchFamily="18" charset="0"/>
            </a:endParaRPr>
          </a:p>
          <a:p>
            <a:pPr marL="285750" indent="-285750">
              <a:buFont typeface="Times New Roman" panose="02020603050405020304" pitchFamily="18" charset="0"/>
              <a:buChar char="⁘"/>
            </a:pPr>
            <a:endParaRPr lang="en-US" sz="1600" baseline="30000" dirty="0" smtClean="0">
              <a:latin typeface="Times New Roman" panose="02020603050405020304" pitchFamily="18" charset="0"/>
              <a:cs typeface="Times New Roman" panose="02020603050405020304" pitchFamily="18" charset="0"/>
            </a:endParaRPr>
          </a:p>
          <a:p>
            <a:pPr marL="285750" indent="-285750">
              <a:buFont typeface="Times New Roman" panose="02020603050405020304" pitchFamily="18" charset="0"/>
              <a:buChar char="⁘"/>
            </a:pPr>
            <a:endParaRPr lang="en-US" sz="1600" baseline="30000" dirty="0">
              <a:latin typeface="Times New Roman" panose="02020603050405020304" pitchFamily="18" charset="0"/>
              <a:cs typeface="Times New Roman" panose="02020603050405020304" pitchFamily="18" charset="0"/>
            </a:endParaRPr>
          </a:p>
          <a:p>
            <a:pPr marL="285750" indent="-285750">
              <a:buFont typeface="Times New Roman" panose="02020603050405020304" pitchFamily="18" charset="0"/>
              <a:buChar char="⁘"/>
            </a:pPr>
            <a:endParaRPr lang="en-US" sz="1600" baseline="30000" dirty="0" smtClean="0">
              <a:latin typeface="Times New Roman" panose="02020603050405020304" pitchFamily="18" charset="0"/>
              <a:cs typeface="Times New Roman" panose="02020603050405020304" pitchFamily="18" charset="0"/>
            </a:endParaRPr>
          </a:p>
          <a:p>
            <a:pPr marL="285750" indent="-285750">
              <a:buFont typeface="Times New Roman" panose="02020603050405020304" pitchFamily="18" charset="0"/>
              <a:buChar char="⁘"/>
            </a:pPr>
            <a:endParaRPr lang="en-US" sz="1600" baseline="30000" dirty="0">
              <a:latin typeface="Times New Roman" panose="02020603050405020304" pitchFamily="18" charset="0"/>
              <a:cs typeface="Times New Roman" panose="02020603050405020304" pitchFamily="18" charset="0"/>
            </a:endParaRPr>
          </a:p>
          <a:p>
            <a:pPr marL="285750" indent="-285750">
              <a:buFont typeface="Times New Roman" panose="02020603050405020304" pitchFamily="18" charset="0"/>
              <a:buChar char="⁘"/>
            </a:pPr>
            <a:endParaRPr lang="en-US" sz="1600" baseline="30000" dirty="0" smtClean="0">
              <a:latin typeface="Times New Roman" panose="02020603050405020304" pitchFamily="18" charset="0"/>
              <a:cs typeface="Times New Roman" panose="02020603050405020304" pitchFamily="18" charset="0"/>
            </a:endParaRPr>
          </a:p>
          <a:p>
            <a:pPr marL="285750" indent="-285750">
              <a:buFont typeface="Times New Roman" panose="02020603050405020304" pitchFamily="18" charset="0"/>
              <a:buChar char="⁘"/>
            </a:pPr>
            <a:endParaRPr lang="en-US" sz="1600" baseline="30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311727" y="5943600"/>
            <a:ext cx="8255000" cy="584775"/>
          </a:xfrm>
          <a:prstGeom prst="rect">
            <a:avLst/>
          </a:prstGeom>
          <a:noFill/>
        </p:spPr>
        <p:txBody>
          <a:bodyPr wrap="square" rtlCol="0">
            <a:spAutoFit/>
          </a:bodyPr>
          <a:lstStyle/>
          <a:p>
            <a:pPr marL="342900" indent="-342900">
              <a:buAutoNum type="arabicPeriod"/>
            </a:pPr>
            <a:r>
              <a:rPr lang="en-US" sz="1600" dirty="0" smtClean="0"/>
              <a:t>Cardiovascular Research, Oxford Academy.</a:t>
            </a:r>
          </a:p>
          <a:p>
            <a:pPr marL="342900" indent="-342900">
              <a:buAutoNum type="arabicPeriod"/>
            </a:pPr>
            <a:r>
              <a:rPr lang="en-US" sz="1600" dirty="0" smtClean="0"/>
              <a:t>National Cancer Institute.  </a:t>
            </a:r>
            <a:endParaRPr lang="en-US" sz="1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3160425"/>
            <a:ext cx="3930974" cy="2447925"/>
          </a:xfrm>
          <a:prstGeom prst="rect">
            <a:avLst/>
          </a:prstGeom>
        </p:spPr>
      </p:pic>
    </p:spTree>
    <p:extLst>
      <p:ext uri="{BB962C8B-B14F-4D97-AF65-F5344CB8AC3E}">
        <p14:creationId xmlns:p14="http://schemas.microsoft.com/office/powerpoint/2010/main" val="2626637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2550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981200" y="358259"/>
            <a:ext cx="56388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t>              Pathogens and Infectious Disease </a:t>
            </a:r>
            <a:endParaRPr lang="en-US" dirty="0"/>
          </a:p>
        </p:txBody>
      </p:sp>
      <p:sp>
        <p:nvSpPr>
          <p:cNvPr id="6" name="Rounded Rectangle 5"/>
          <p:cNvSpPr/>
          <p:nvPr/>
        </p:nvSpPr>
        <p:spPr>
          <a:xfrm>
            <a:off x="381000" y="990600"/>
            <a:ext cx="8255000" cy="4648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TextBox 6"/>
          <p:cNvSpPr txBox="1"/>
          <p:nvPr/>
        </p:nvSpPr>
        <p:spPr>
          <a:xfrm>
            <a:off x="381000" y="990600"/>
            <a:ext cx="8255000" cy="4524315"/>
          </a:xfrm>
          <a:prstGeom prst="rect">
            <a:avLst/>
          </a:prstGeom>
          <a:noFill/>
        </p:spPr>
        <p:txBody>
          <a:bodyPr wrap="square" rtlCol="0">
            <a:spAutoFit/>
          </a:bodyPr>
          <a:lstStyle/>
          <a:p>
            <a:endParaRPr lang="en-US" dirty="0" smtClean="0"/>
          </a:p>
          <a:p>
            <a:endParaRPr lang="en-US" dirty="0"/>
          </a:p>
          <a:p>
            <a:pPr marL="285750" indent="-285750">
              <a:buFont typeface="Times New Roman" panose="02020603050405020304" pitchFamily="18" charset="0"/>
              <a:buChar char="⁘"/>
            </a:pPr>
            <a:r>
              <a:rPr lang="en-US" dirty="0" smtClean="0"/>
              <a:t>Virus infections of the heart or heart diseases can severely damage cardiomyocytes, which will lead them to fight off the infection or disease. </a:t>
            </a:r>
          </a:p>
          <a:p>
            <a:endParaRPr lang="en-US" dirty="0"/>
          </a:p>
          <a:p>
            <a:r>
              <a:rPr lang="en-US" i="1" dirty="0" smtClean="0"/>
              <a:t>Role of  Cytokines Signaling within the Cardiomyocyte</a:t>
            </a:r>
          </a:p>
          <a:p>
            <a:pPr marL="285750" indent="-285750">
              <a:buFont typeface="Times New Roman" panose="02020603050405020304" pitchFamily="18" charset="0"/>
              <a:buChar char="⁘"/>
            </a:pPr>
            <a:r>
              <a:rPr lang="en-US" dirty="0" smtClean="0"/>
              <a:t>According to the National Library </a:t>
            </a:r>
            <a:r>
              <a:rPr lang="en-US" dirty="0"/>
              <a:t>of </a:t>
            </a:r>
            <a:r>
              <a:rPr lang="en-US" dirty="0" smtClean="0"/>
              <a:t>Medicine, many </a:t>
            </a:r>
            <a:r>
              <a:rPr lang="en-US" dirty="0"/>
              <a:t>cytokines are known to activate the JAK–STAT signaling pathway, </a:t>
            </a:r>
            <a:r>
              <a:rPr lang="en-US" dirty="0" smtClean="0"/>
              <a:t>that are interactions between proteins in a cell, which </a:t>
            </a:r>
            <a:r>
              <a:rPr lang="en-US" dirty="0"/>
              <a:t>subsequently activates the transcription of cytokine-responsive </a:t>
            </a:r>
            <a:r>
              <a:rPr lang="en-US" dirty="0" smtClean="0"/>
              <a:t>genes. The </a:t>
            </a:r>
            <a:r>
              <a:rPr lang="en-US" dirty="0"/>
              <a:t>induced SOCS proteins inhibit JAK-mediated phosphorylation of the cytokine receptor by binding to JAK or the receptor, thus leading to the shutoff </a:t>
            </a:r>
            <a:r>
              <a:rPr lang="en-US" dirty="0" smtClean="0"/>
              <a:t>of STAT molecules, which are protein molecules. This </a:t>
            </a:r>
            <a:r>
              <a:rPr lang="en-US" dirty="0"/>
              <a:t>negative-feedback regulation via SOCS tightly regulates the duration and intensity of cytokine-induced JAK–STAT </a:t>
            </a:r>
            <a:r>
              <a:rPr lang="en-US" dirty="0" smtClean="0"/>
              <a:t>signaling.</a:t>
            </a:r>
            <a:r>
              <a:rPr lang="en-US" baseline="30000" dirty="0" smtClean="0"/>
              <a:t>1</a:t>
            </a:r>
            <a:r>
              <a:rPr lang="en-US" dirty="0" smtClean="0"/>
              <a:t> This is a small part of the cellular mechanism when a cell is invaded by a pathogen. </a:t>
            </a:r>
            <a:endParaRPr lang="en-US" dirty="0"/>
          </a:p>
        </p:txBody>
      </p:sp>
      <p:sp>
        <p:nvSpPr>
          <p:cNvPr id="8" name="TextBox 7"/>
          <p:cNvSpPr txBox="1"/>
          <p:nvPr/>
        </p:nvSpPr>
        <p:spPr>
          <a:xfrm>
            <a:off x="533400" y="5867400"/>
            <a:ext cx="7391400" cy="369332"/>
          </a:xfrm>
          <a:prstGeom prst="rect">
            <a:avLst/>
          </a:prstGeom>
          <a:noFill/>
        </p:spPr>
        <p:txBody>
          <a:bodyPr wrap="square" rtlCol="0">
            <a:spAutoFit/>
          </a:bodyPr>
          <a:lstStyle/>
          <a:p>
            <a:r>
              <a:rPr lang="en-US" dirty="0" smtClean="0"/>
              <a:t>1. Infection of Cardiomyocytes. </a:t>
            </a:r>
            <a:endParaRPr lang="en-US" dirty="0"/>
          </a:p>
        </p:txBody>
      </p:sp>
    </p:spTree>
    <p:extLst>
      <p:ext uri="{BB962C8B-B14F-4D97-AF65-F5344CB8AC3E}">
        <p14:creationId xmlns:p14="http://schemas.microsoft.com/office/powerpoint/2010/main" val="783068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Onela</a:t>
            </a:r>
            <a:r>
              <a:rPr lang="en-US" dirty="0" smtClean="0"/>
              <a:t> </a:t>
            </a:r>
            <a:r>
              <a:rPr lang="en-US" dirty="0" err="1" smtClean="0"/>
              <a:t>Hirmez</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r>
              <a:rPr lang="en-US" sz="1800" dirty="0" smtClean="0"/>
              <a:t>Work Cited: </a:t>
            </a:r>
          </a:p>
          <a:p>
            <a:pPr marL="342900" indent="-342900">
              <a:buAutoNum type="arabicPeriod"/>
            </a:pPr>
            <a:r>
              <a:rPr lang="en-US" sz="1600" dirty="0" smtClean="0"/>
              <a:t>“Matters </a:t>
            </a:r>
            <a:r>
              <a:rPr lang="en-US" sz="1600" dirty="0"/>
              <a:t>of the Heart: Why Are Cardiac Tumors So Rare?” National Cancer Institute, 10 Feb. 2009, </a:t>
            </a:r>
            <a:r>
              <a:rPr lang="en-US" sz="1600" dirty="0">
                <a:hlinkClick r:id="rId2"/>
              </a:rPr>
              <a:t>www.cancer.gov/types/metastatic-cancer/research/cardiac-tumors</a:t>
            </a:r>
            <a:r>
              <a:rPr lang="en-US" sz="1600" dirty="0" smtClean="0"/>
              <a:t>.</a:t>
            </a:r>
          </a:p>
          <a:p>
            <a:pPr marL="342900" indent="-342900">
              <a:buAutoNum type="arabicPeriod"/>
            </a:pPr>
            <a:r>
              <a:rPr lang="en-US" sz="1600" dirty="0"/>
              <a:t>Yuan, </a:t>
            </a:r>
            <a:r>
              <a:rPr lang="en-US" sz="1600" dirty="0" err="1"/>
              <a:t>Xuejun</a:t>
            </a:r>
            <a:r>
              <a:rPr lang="en-US" sz="1600" dirty="0"/>
              <a:t>, and Thomas Braun. “Multimodal Regulation of Cardiac Myocyte Proliferation.” Circulation Research, American Heart Association, Inc., 21 July 2017, circres.ahajournals.org/content/121/3/293/tab-figures-data. </a:t>
            </a:r>
            <a:endParaRPr lang="en-US" sz="1600" dirty="0" smtClean="0"/>
          </a:p>
          <a:p>
            <a:pPr marL="342900" indent="-342900">
              <a:buAutoNum type="arabicPeriod"/>
            </a:pPr>
            <a:r>
              <a:rPr lang="en-US" sz="1600" dirty="0"/>
              <a:t>Walsh, et al. “Cardiomyocyte Cell Cycle Control and Growth Estimation in Vivo -an Analysis Based on Cardiomyocyte Nuclei | Cardiovascular Research | Oxford Academic.” OUP Academic, Oxford University Press, 13 Jan. 2010, academic.oup.com/</a:t>
            </a:r>
            <a:r>
              <a:rPr lang="en-US" sz="1600" dirty="0" err="1"/>
              <a:t>cardiovascres</a:t>
            </a:r>
            <a:r>
              <a:rPr lang="en-US" sz="1600" dirty="0"/>
              <a:t>/article/86/3/365/316788</a:t>
            </a:r>
            <a:r>
              <a:rPr lang="en-US" sz="1600" dirty="0" smtClean="0"/>
              <a:t>.</a:t>
            </a:r>
          </a:p>
          <a:p>
            <a:pPr marL="342900" indent="-342900">
              <a:buAutoNum type="arabicPeriod"/>
            </a:pPr>
            <a:r>
              <a:rPr lang="en-US" sz="1600" dirty="0"/>
              <a:t> Francis2, Joseph, et al. “Mohammed </a:t>
            </a:r>
            <a:r>
              <a:rPr lang="en-US" sz="1600" dirty="0" err="1"/>
              <a:t>Khaleduzzaman</a:t>
            </a:r>
            <a:r>
              <a:rPr lang="en-US" sz="1600" dirty="0"/>
              <a:t>.” Journal of Virology, 1 Nov. 2007, jvi.asm.org/content/81/22/12307.full. </a:t>
            </a:r>
          </a:p>
          <a:p>
            <a:pPr marL="342900" indent="-342900">
              <a:buAutoNum type="arabicPeriod"/>
            </a:pPr>
            <a:endParaRPr lang="en-US" sz="1600" dirty="0" smtClean="0"/>
          </a:p>
        </p:txBody>
      </p:sp>
    </p:spTree>
    <p:extLst>
      <p:ext uri="{BB962C8B-B14F-4D97-AF65-F5344CB8AC3E}">
        <p14:creationId xmlns:p14="http://schemas.microsoft.com/office/powerpoint/2010/main" val="1923419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444</TotalTime>
  <Words>489</Words>
  <Application>Microsoft Office PowerPoint</Application>
  <PresentationFormat>On-screen Show (4:3)</PresentationFormat>
  <Paragraphs>38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Oriel</vt:lpstr>
      <vt:lpstr>                                                Cardiomyocyte</vt:lpstr>
      <vt:lpstr>PowerPoint Presentation</vt:lpstr>
      <vt:lpstr>PowerPoint Presentation</vt:lpstr>
      <vt:lpstr>Onela Hirmez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Onela Hirmez</dc:creator>
  <cp:lastModifiedBy>Onela Hirmez</cp:lastModifiedBy>
  <cp:revision>17</cp:revision>
  <dcterms:created xsi:type="dcterms:W3CDTF">2018-05-13T21:27:29Z</dcterms:created>
  <dcterms:modified xsi:type="dcterms:W3CDTF">2018-05-15T08:00:29Z</dcterms:modified>
</cp:coreProperties>
</file>